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7" r:id="rId3"/>
    <p:sldId id="307" r:id="rId4"/>
    <p:sldId id="308" r:id="rId5"/>
    <p:sldId id="309" r:id="rId6"/>
    <p:sldId id="278" r:id="rId7"/>
    <p:sldId id="279" r:id="rId8"/>
    <p:sldId id="280" r:id="rId9"/>
    <p:sldId id="282" r:id="rId10"/>
    <p:sldId id="281" r:id="rId11"/>
    <p:sldId id="283" r:id="rId12"/>
    <p:sldId id="285" r:id="rId13"/>
    <p:sldId id="286" r:id="rId14"/>
    <p:sldId id="290" r:id="rId15"/>
    <p:sldId id="289" r:id="rId16"/>
    <p:sldId id="284" r:id="rId17"/>
    <p:sldId id="287" r:id="rId18"/>
    <p:sldId id="291" r:id="rId19"/>
    <p:sldId id="292" r:id="rId20"/>
    <p:sldId id="293" r:id="rId21"/>
    <p:sldId id="310" r:id="rId22"/>
    <p:sldId id="295" r:id="rId23"/>
    <p:sldId id="296" r:id="rId24"/>
    <p:sldId id="297" r:id="rId25"/>
    <p:sldId id="298" r:id="rId26"/>
    <p:sldId id="299" r:id="rId27"/>
    <p:sldId id="294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DOĞUM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703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2. </a:t>
            </a:r>
            <a:r>
              <a:rPr lang="tr-TR" b="1" dirty="0" smtClean="0"/>
              <a:t>EVRE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Tam dilatasyondan fetüsün çıkışının tamamlanmasına kadar geçen süre </a:t>
            </a:r>
            <a:br>
              <a:rPr lang="tr-TR" dirty="0"/>
            </a:br>
            <a:endParaRPr lang="tr-TR" dirty="0"/>
          </a:p>
          <a:p>
            <a:r>
              <a:rPr lang="it-IT" dirty="0" smtClean="0"/>
              <a:t>Nulliparlarda </a:t>
            </a:r>
            <a:r>
              <a:rPr lang="it-IT" dirty="0"/>
              <a:t>2 saati, multiparlarda 1 saati geçerse uzamış kabul edilir</a:t>
            </a:r>
            <a:r>
              <a:rPr lang="it-IT" dirty="0" smtClean="0"/>
              <a:t>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Kontraksiyonlar 1,5 -2 dk da sıklıkla gelip 60-90 sn sürer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2. Evrede Takip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Süresi </a:t>
            </a:r>
            <a:r>
              <a:rPr lang="tr-TR" dirty="0"/>
              <a:t>önemlidir.</a:t>
            </a:r>
          </a:p>
          <a:p>
            <a:r>
              <a:rPr lang="tr-TR" dirty="0" smtClean="0"/>
              <a:t>15 </a:t>
            </a:r>
            <a:r>
              <a:rPr lang="tr-TR" dirty="0"/>
              <a:t>dakikada bir ÇKS dinlenmeli </a:t>
            </a:r>
            <a:endParaRPr lang="tr-TR" dirty="0" smtClean="0"/>
          </a:p>
          <a:p>
            <a:r>
              <a:rPr lang="tr-TR" dirty="0" smtClean="0"/>
              <a:t>Anneye </a:t>
            </a:r>
            <a:r>
              <a:rPr lang="tr-TR" dirty="0"/>
              <a:t>nasıl ıkınması gerektiği öğretilmelidir.</a:t>
            </a:r>
          </a:p>
          <a:p>
            <a:r>
              <a:rPr lang="tr-TR" dirty="0"/>
              <a:t>Anne doğum için </a:t>
            </a:r>
            <a:r>
              <a:rPr lang="tr-TR" dirty="0" smtClean="0"/>
              <a:t>hazırlanmalıdır.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38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pPr algn="ctr"/>
            <a:r>
              <a:rPr lang="tr-TR" dirty="0" smtClean="0"/>
              <a:t>Fetüsün Pozisyon Değişiklikleri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8912" cy="50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672408" cy="526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20072" y="1484784"/>
            <a:ext cx="32403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C00000"/>
                </a:solidFill>
                <a:latin typeface="Arial" charset="0"/>
              </a:rPr>
              <a:t>Ritgen manevrası : </a:t>
            </a:r>
            <a:endParaRPr lang="tr-TR" altLang="tr-TR" b="1" dirty="0" smtClean="0">
              <a:solidFill>
                <a:srgbClr val="C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b="1" dirty="0" smtClean="0">
              <a:solidFill>
                <a:srgbClr val="C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 smtClean="0">
                <a:latin typeface="Arial" charset="0"/>
              </a:rPr>
              <a:t>Fetal </a:t>
            </a:r>
            <a:r>
              <a:rPr lang="tr-TR" altLang="tr-TR" b="1" dirty="0">
                <a:latin typeface="Arial" charset="0"/>
              </a:rPr>
              <a:t>başın kontrollü çıkarılması için yapılan manevradır. </a:t>
            </a:r>
            <a:endParaRPr lang="tr-TR" altLang="tr-TR" b="1" dirty="0" smtClean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b="1" dirty="0" smtClean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 smtClean="0">
                <a:latin typeface="Arial" charset="0"/>
              </a:rPr>
              <a:t>Bu </a:t>
            </a:r>
            <a:r>
              <a:rPr lang="tr-TR" altLang="tr-TR" b="1" dirty="0">
                <a:latin typeface="Arial" charset="0"/>
              </a:rPr>
              <a:t>şekilde üretranın hasar görmesi engellenir ve perine korunmuş olur</a:t>
            </a:r>
            <a:r>
              <a:rPr lang="tr-TR" altLang="tr-TR" b="1" dirty="0" smtClean="0">
                <a:latin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latin typeface="Arial" charset="0"/>
              </a:rPr>
              <a:t/>
            </a:r>
            <a:br>
              <a:rPr lang="tr-TR" altLang="tr-TR" b="1" dirty="0">
                <a:latin typeface="Arial" charset="0"/>
              </a:rPr>
            </a:br>
            <a:r>
              <a:rPr lang="tr-TR" altLang="tr-TR" b="1" dirty="0">
                <a:latin typeface="Arial" charset="0"/>
              </a:rPr>
              <a:t>Baş çıktıktan sonra önce ön omuz, sonra arka omuz ve vücudun diğer kısımları doğurtulur.</a:t>
            </a:r>
          </a:p>
        </p:txBody>
      </p:sp>
    </p:spTree>
    <p:extLst>
      <p:ext uri="{BB962C8B-B14F-4D97-AF65-F5344CB8AC3E}">
        <p14:creationId xmlns:p14="http://schemas.microsoft.com/office/powerpoint/2010/main" val="24791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EPİZYOTOMİ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9488"/>
            <a:ext cx="8820471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8760"/>
            <a:ext cx="404177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412776"/>
            <a:ext cx="40417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836712"/>
            <a:ext cx="3383280" cy="877824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3. Evre</a:t>
            </a:r>
            <a:endParaRPr lang="tr-T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3829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Plesantanın spontan olarak ayrıldığı dönemdir.</a:t>
            </a:r>
          </a:p>
          <a:p>
            <a:endParaRPr lang="tr-TR" dirty="0"/>
          </a:p>
          <a:p>
            <a:r>
              <a:rPr lang="tr-TR" dirty="0"/>
              <a:t>En fazla 30 dk sürer.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61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65" y="548680"/>
            <a:ext cx="36689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8609" y="3573016"/>
            <a:ext cx="59046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Plesantanın Ayrılma Belirtileri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Ani vajinal kanama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Umblikal kordun boyunda uzama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Simfisis pubis üzerinden bastırıldığında umblikal kordun vajina içine girmemesi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Uterus fundusunun umblikus hizasına yükselmesi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765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4.EVRE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smtClean="0"/>
              <a:t>Doğumu </a:t>
            </a:r>
            <a:r>
              <a:rPr lang="tr-TR" dirty="0"/>
              <a:t>takip eden ilk </a:t>
            </a:r>
            <a:r>
              <a:rPr lang="tr-TR" b="1" dirty="0"/>
              <a:t>0-24 saatleri </a:t>
            </a:r>
            <a:r>
              <a:rPr lang="tr-TR" dirty="0"/>
              <a:t>arasında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Birinci </a:t>
            </a:r>
            <a:r>
              <a:rPr lang="tr-TR" b="1" dirty="0"/>
              <a:t>İzlem: </a:t>
            </a:r>
            <a:r>
              <a:rPr lang="tr-TR" dirty="0"/>
              <a:t>Lohusanın doğumu takip eden ilk </a:t>
            </a:r>
            <a:r>
              <a:rPr lang="tr-TR" b="1" dirty="0"/>
              <a:t>0-1 saatleri </a:t>
            </a:r>
            <a:r>
              <a:rPr lang="tr-TR" dirty="0" smtClean="0"/>
              <a:t>arasında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İkinci İzlem : </a:t>
            </a:r>
            <a:r>
              <a:rPr lang="tr-TR" dirty="0"/>
              <a:t>Lohusanın doğumu takip eden ilk </a:t>
            </a:r>
            <a:r>
              <a:rPr lang="tr-TR" b="1" dirty="0"/>
              <a:t>1-6 saatleri </a:t>
            </a:r>
            <a:r>
              <a:rPr lang="tr-TR" dirty="0" smtClean="0"/>
              <a:t>arasında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Ücüncü  İzlem: </a:t>
            </a:r>
            <a:r>
              <a:rPr lang="tr-TR" dirty="0"/>
              <a:t>Lohusanın doğumu takip eden ilk </a:t>
            </a:r>
            <a:r>
              <a:rPr lang="tr-TR" b="1" dirty="0"/>
              <a:t>6-24 </a:t>
            </a:r>
            <a:r>
              <a:rPr lang="tr-TR" dirty="0"/>
              <a:t>saatleri arasında olmalıdır.</a:t>
            </a:r>
          </a:p>
        </p:txBody>
      </p:sp>
    </p:spTree>
    <p:extLst>
      <p:ext uri="{BB962C8B-B14F-4D97-AF65-F5344CB8AC3E}">
        <p14:creationId xmlns:p14="http://schemas.microsoft.com/office/powerpoint/2010/main" val="8739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AMAÇ</a:t>
            </a:r>
            <a:br>
              <a:rPr lang="tr-TR" b="1" dirty="0" smtClean="0"/>
            </a:br>
            <a:r>
              <a:rPr lang="tr-TR" b="1" dirty="0"/>
              <a:t> </a:t>
            </a:r>
            <a:r>
              <a:rPr lang="tr-TR" b="1" dirty="0" smtClean="0"/>
              <a:t>        Kanama ve Enfeksiyonu Önlemek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r>
              <a:rPr lang="tr-TR" dirty="0" smtClean="0"/>
              <a:t>Vital bulgular değerlendirilir</a:t>
            </a:r>
          </a:p>
          <a:p>
            <a:r>
              <a:rPr lang="tr-TR" dirty="0" smtClean="0"/>
              <a:t>İdrar takibi</a:t>
            </a:r>
          </a:p>
          <a:p>
            <a:r>
              <a:rPr lang="tr-TR" dirty="0" smtClean="0"/>
              <a:t>Barsak kontrolü</a:t>
            </a:r>
          </a:p>
          <a:p>
            <a:r>
              <a:rPr lang="tr-TR" dirty="0" smtClean="0"/>
              <a:t>Perine bakımı</a:t>
            </a:r>
          </a:p>
          <a:p>
            <a:r>
              <a:rPr lang="tr-TR" dirty="0"/>
              <a:t>Anneye bebeğini emzirmesi için yardım edilmelidir.</a:t>
            </a:r>
            <a:endParaRPr lang="tr-TR" dirty="0" smtClean="0"/>
          </a:p>
          <a:p>
            <a:r>
              <a:rPr lang="tr-TR" dirty="0" smtClean="0"/>
              <a:t>Dolaşımı </a:t>
            </a:r>
            <a:r>
              <a:rPr lang="tr-TR" dirty="0"/>
              <a:t>kolaylaştırmak için hareket etmelidir.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9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32511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tr-TR" sz="4800" dirty="0" smtClean="0"/>
          </a:p>
          <a:p>
            <a:pPr marL="109728" indent="0" algn="ctr">
              <a:buNone/>
            </a:pPr>
            <a:endParaRPr lang="tr-TR" sz="4800" dirty="0"/>
          </a:p>
          <a:p>
            <a:pPr marL="109728" indent="0" algn="ctr">
              <a:buNone/>
            </a:pPr>
            <a:r>
              <a:rPr lang="tr-TR" sz="4800" dirty="0" smtClean="0"/>
              <a:t>DOĞUM </a:t>
            </a:r>
            <a:r>
              <a:rPr lang="tr-TR" sz="4800" dirty="0"/>
              <a:t>EYLEMİ EVRELERİ</a:t>
            </a:r>
          </a:p>
        </p:txBody>
      </p:sp>
    </p:spTree>
    <p:extLst>
      <p:ext uri="{BB962C8B-B14F-4D97-AF65-F5344CB8AC3E}">
        <p14:creationId xmlns:p14="http://schemas.microsoft.com/office/powerpoint/2010/main" val="6808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Kanama Takibi (ND-500 ml kan kaybı)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Doğumdan sonra lohusalık boyunca süren akıntıya </a:t>
            </a:r>
            <a:r>
              <a:rPr lang="tr-TR" b="1" dirty="0"/>
              <a:t>loşia</a:t>
            </a:r>
            <a:r>
              <a:rPr lang="tr-TR" dirty="0"/>
              <a:t> denir.</a:t>
            </a:r>
          </a:p>
          <a:p>
            <a:endParaRPr lang="tr-TR" dirty="0"/>
          </a:p>
          <a:p>
            <a:r>
              <a:rPr lang="tr-TR" dirty="0" smtClean="0"/>
              <a:t>Loşia </a:t>
            </a:r>
            <a:r>
              <a:rPr lang="tr-TR" dirty="0"/>
              <a:t>değerlendirilirken </a:t>
            </a:r>
            <a:r>
              <a:rPr lang="tr-TR" b="1" dirty="0"/>
              <a:t>renk, miktar ve süresine </a:t>
            </a:r>
            <a:r>
              <a:rPr lang="tr-TR" dirty="0"/>
              <a:t>bakılır.</a:t>
            </a:r>
          </a:p>
          <a:p>
            <a:pPr marL="109728" indent="0">
              <a:buNone/>
            </a:pPr>
            <a:endParaRPr lang="tr-TR" dirty="0"/>
          </a:p>
          <a:p>
            <a:r>
              <a:rPr lang="tr-TR" b="1" dirty="0" smtClean="0"/>
              <a:t>Loşia </a:t>
            </a:r>
            <a:r>
              <a:rPr lang="tr-TR" b="1" dirty="0"/>
              <a:t>rubra: </a:t>
            </a:r>
            <a:r>
              <a:rPr lang="tr-TR" dirty="0"/>
              <a:t>2-3 gün sürer. Kırmızı renklidir.</a:t>
            </a:r>
          </a:p>
          <a:p>
            <a:endParaRPr lang="tr-TR" dirty="0"/>
          </a:p>
          <a:p>
            <a:r>
              <a:rPr lang="tr-TR" b="1" dirty="0" smtClean="0"/>
              <a:t>Loşia </a:t>
            </a:r>
            <a:r>
              <a:rPr lang="tr-TR" b="1" dirty="0"/>
              <a:t>seroza:</a:t>
            </a:r>
            <a:r>
              <a:rPr lang="tr-TR" dirty="0"/>
              <a:t> 4-6 gün sürer. Pembe kahverengi bir renk.</a:t>
            </a:r>
          </a:p>
          <a:p>
            <a:r>
              <a:rPr lang="tr-TR" b="1" dirty="0" smtClean="0"/>
              <a:t>Loşia </a:t>
            </a:r>
            <a:r>
              <a:rPr lang="tr-TR" b="1" dirty="0"/>
              <a:t>alba: </a:t>
            </a:r>
            <a:r>
              <a:rPr lang="tr-TR" dirty="0"/>
              <a:t>Akıntının miktarı giderek azalır ve açık sarı bir renk alır. Bu durum 3-8 hafta sürer. </a:t>
            </a:r>
          </a:p>
        </p:txBody>
      </p:sp>
    </p:spTree>
    <p:extLst>
      <p:ext uri="{BB962C8B-B14F-4D97-AF65-F5344CB8AC3E}">
        <p14:creationId xmlns:p14="http://schemas.microsoft.com/office/powerpoint/2010/main" val="36602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8"/>
            <a:ext cx="6480719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Kanama Takibi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Doğumdan sonra;</a:t>
            </a:r>
          </a:p>
          <a:p>
            <a:r>
              <a:rPr lang="tr-TR" dirty="0"/>
              <a:t>20-30 dakika içerisinde 2-3'ten fazla </a:t>
            </a:r>
            <a:r>
              <a:rPr lang="tr-TR" dirty="0" err="1" smtClean="0"/>
              <a:t>pedi</a:t>
            </a:r>
            <a:r>
              <a:rPr lang="tr-TR" dirty="0" smtClean="0"/>
              <a:t> </a:t>
            </a:r>
            <a:r>
              <a:rPr lang="tr-TR" dirty="0"/>
              <a:t>kirletecek kanaması olması,</a:t>
            </a:r>
          </a:p>
          <a:p>
            <a:r>
              <a:rPr lang="tr-TR" dirty="0"/>
              <a:t>Sürekli kan gelişi, pıhtı çıkışı veya renginin açık/ parlak kırmızıya dönmesi normal olmayan fazla miktardaki kanamaya işaret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Kanama Takibi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Uterus </a:t>
            </a:r>
            <a:r>
              <a:rPr lang="tr-TR" dirty="0"/>
              <a:t>sert/kontrakte değil ise yumuşak hareketler ile fundus masajı yapılması uterusun kontrakte olmasını ve kanamanın azalmasını sağlayacaktır. </a:t>
            </a:r>
          </a:p>
        </p:txBody>
      </p:sp>
    </p:spTree>
    <p:extLst>
      <p:ext uri="{BB962C8B-B14F-4D97-AF65-F5344CB8AC3E}">
        <p14:creationId xmlns:p14="http://schemas.microsoft.com/office/powerpoint/2010/main" val="13971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Kanama Takibi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Fundus </a:t>
            </a:r>
            <a:r>
              <a:rPr lang="tr-TR" dirty="0"/>
              <a:t>masajı yapılmasına karşın uterus involusyonu yeterli değil ise: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Uterus </a:t>
            </a:r>
            <a:r>
              <a:rPr lang="tr-TR" dirty="0"/>
              <a:t>içinde veya serviks ağzında normalden fazla pıhtı olduğu düşünülüyorsa, bir eliniz ile hemen simfizis pubis üzerinden uterusun alt bölümünü desteklerken, diğer eliniz ile yumuşak hareketlerle fundustan bastırarak pıhtı tıkacının </a:t>
            </a:r>
            <a:r>
              <a:rPr lang="tr-TR" dirty="0" smtClean="0"/>
              <a:t>atılması sağlanır.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88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Kanama Takibi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Uterus </a:t>
            </a:r>
            <a:r>
              <a:rPr lang="tr-TR" dirty="0"/>
              <a:t>involusyonu yeterli değil ve gerekiyor ise oksitosin </a:t>
            </a:r>
            <a:r>
              <a:rPr lang="tr-TR" dirty="0" smtClean="0"/>
              <a:t>uygulanır </a:t>
            </a:r>
            <a:r>
              <a:rPr lang="tr-TR" dirty="0"/>
              <a:t>(10-40 IU/ 1000 mL dengeli solusyon içinde IV infüzyon). </a:t>
            </a:r>
          </a:p>
        </p:txBody>
      </p:sp>
    </p:spTree>
    <p:extLst>
      <p:ext uri="{BB962C8B-B14F-4D97-AF65-F5344CB8AC3E}">
        <p14:creationId xmlns:p14="http://schemas.microsoft.com/office/powerpoint/2010/main" val="3286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Uterus Masajı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İlk 1 saatte 15 dakikada</a:t>
            </a:r>
          </a:p>
          <a:p>
            <a:r>
              <a:rPr lang="tr-TR" sz="2400" dirty="0" smtClean="0"/>
              <a:t>Daha sonra 4 saatte bir kontrol edilir.</a:t>
            </a:r>
            <a:endParaRPr lang="tr-TR" sz="2400" dirty="0"/>
          </a:p>
          <a:p>
            <a:pPr marL="109728" indent="0">
              <a:buNone/>
            </a:pPr>
            <a:r>
              <a:rPr lang="tr-TR" b="1" u="sng" dirty="0" smtClean="0">
                <a:solidFill>
                  <a:schemeClr val="accent6">
                    <a:lumMod val="75000"/>
                  </a:schemeClr>
                </a:solidFill>
              </a:rPr>
              <a:t>Uterus Kontrolü: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Bir elle fundus yakalanır, diğer elle sinfisis pupis üzerinden bastırılarak uterus desteklenir.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Uterus yumuşak ele gelirse dairesel hareketlerle hafifçe masaj yapılır.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Sert masaj atoniye neden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31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!!!!!</a:t>
            </a:r>
            <a:endParaRPr lang="tr-T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24 </a:t>
            </a:r>
            <a:r>
              <a:rPr lang="tr-TR" dirty="0"/>
              <a:t>saat içinde annenin ateşi 37,5 dereceden yüksek olmamalı, kan basıncı ve nabzı normal olmalı, idrar yapmalı, kanaması belirgin olarak azalmalı ve bebeğini emzirmiş olmalıdır. </a:t>
            </a:r>
          </a:p>
        </p:txBody>
      </p:sp>
    </p:spTree>
    <p:extLst>
      <p:ext uri="{BB962C8B-B14F-4D97-AF65-F5344CB8AC3E}">
        <p14:creationId xmlns:p14="http://schemas.microsoft.com/office/powerpoint/2010/main" val="23877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YENİDOĞAN İZLEMİ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tr-TR" dirty="0" smtClean="0"/>
          </a:p>
          <a:p>
            <a:pPr marL="109728" indent="0">
              <a:buNone/>
            </a:pPr>
            <a:endParaRPr lang="tr-TR" dirty="0"/>
          </a:p>
          <a:p>
            <a:r>
              <a:rPr lang="tr-TR" dirty="0" smtClean="0"/>
              <a:t>Yenidoğan: Doğum-28. gün </a:t>
            </a:r>
          </a:p>
          <a:p>
            <a:r>
              <a:rPr lang="tr-TR" dirty="0" smtClean="0"/>
              <a:t>İlk 24 saat izleme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60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YENİDOĞAN İZLEMİ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Hava Yollarının </a:t>
            </a:r>
            <a:r>
              <a:rPr lang="tr-TR" dirty="0"/>
              <a:t>A</a:t>
            </a:r>
            <a:r>
              <a:rPr lang="tr-TR" dirty="0" smtClean="0"/>
              <a:t>çıklığının </a:t>
            </a:r>
            <a:r>
              <a:rPr lang="tr-TR" dirty="0"/>
              <a:t>S</a:t>
            </a:r>
            <a:r>
              <a:rPr lang="tr-TR" dirty="0" smtClean="0"/>
              <a:t>ağlanması</a:t>
            </a:r>
          </a:p>
          <a:p>
            <a:pPr marL="109728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Doğum sırasında sıpanç 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Doğum sonu burun ve ağız yumuşak bir sonda ile aspire edilir.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44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DOĞUM EYLEMİNİN BAŞLAMA BELİRTİLERİ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Hafifleme </a:t>
            </a:r>
          </a:p>
          <a:p>
            <a:r>
              <a:rPr lang="tr-TR" dirty="0" smtClean="0"/>
              <a:t>Servikal değişiklik</a:t>
            </a:r>
          </a:p>
          <a:p>
            <a:r>
              <a:rPr lang="tr-TR" dirty="0" smtClean="0"/>
              <a:t>Nişane</a:t>
            </a:r>
          </a:p>
          <a:p>
            <a:r>
              <a:rPr lang="tr-TR" dirty="0" smtClean="0"/>
              <a:t>Membranların açılması</a:t>
            </a:r>
          </a:p>
          <a:p>
            <a:r>
              <a:rPr lang="tr-TR" dirty="0" smtClean="0"/>
              <a:t>Ani enerji yüklemesi</a:t>
            </a:r>
          </a:p>
          <a:p>
            <a:r>
              <a:rPr lang="tr-TR" dirty="0" smtClean="0"/>
              <a:t>Yalancı doğum ağrıları</a:t>
            </a:r>
          </a:p>
          <a:p>
            <a:pPr marL="109728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96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YENİDOĞAN İZLEMİ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Vücut Isısının Kontrolü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Doğum sonu vücut </a:t>
            </a:r>
            <a:r>
              <a:rPr lang="tr-TR" dirty="0"/>
              <a:t>ısısı </a:t>
            </a:r>
            <a:r>
              <a:rPr lang="tr-TR" dirty="0" smtClean="0"/>
              <a:t>37.2 °C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Doğum yapılan alanın en </a:t>
            </a:r>
            <a:r>
              <a:rPr lang="tr-TR" dirty="0"/>
              <a:t>az </a:t>
            </a:r>
            <a:r>
              <a:rPr lang="tr-TR" dirty="0" smtClean="0"/>
              <a:t>21-22 °C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Baş bölgesinin korunması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Aksi halde hipotermi-hipoglisemi gelişir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1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229600" cy="1066800"/>
          </a:xfrm>
        </p:spPr>
        <p:txBody>
          <a:bodyPr/>
          <a:lstStyle/>
          <a:p>
            <a:pPr algn="ctr"/>
            <a:r>
              <a:rPr lang="tr-TR" dirty="0"/>
              <a:t>YENİDOĞAN İZLEMİ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7712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2195736" y="5229200"/>
            <a:ext cx="4752528" cy="16288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5. Dakikada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7-10 arası normal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7 ve altı tedavi?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YENİDOĞAN İZLEMİ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Göz Bakımı: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Antibiyotikli göz damlası </a:t>
            </a:r>
            <a:r>
              <a:rPr lang="tr-TR" dirty="0" smtClean="0"/>
              <a:t>uygulanır.</a:t>
            </a:r>
          </a:p>
          <a:p>
            <a:pPr marL="109728" indent="0">
              <a:buNone/>
            </a:pP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b="1" u="sng" dirty="0" smtClean="0"/>
              <a:t>Göbek Bakımı: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Enfeksiyon yönünden değerlendirilir.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46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YENİDOĞAN İZLEMİ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Fiziksel Kontrol:</a:t>
            </a:r>
          </a:p>
          <a:p>
            <a:pPr marL="109728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Normal </a:t>
            </a:r>
            <a:r>
              <a:rPr lang="tr-TR" dirty="0"/>
              <a:t>Doğum Ağırlığı: 2500-4000 </a:t>
            </a:r>
            <a:r>
              <a:rPr lang="tr-TR" dirty="0" smtClean="0"/>
              <a:t>gr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Boy </a:t>
            </a:r>
            <a:r>
              <a:rPr lang="tr-TR" dirty="0"/>
              <a:t>: 48-54 cm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Baş </a:t>
            </a:r>
            <a:r>
              <a:rPr lang="tr-TR" dirty="0"/>
              <a:t>çevresi: 33-35 </a:t>
            </a:r>
            <a:r>
              <a:rPr lang="tr-TR" dirty="0" smtClean="0"/>
              <a:t>cm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Gögüs </a:t>
            </a:r>
            <a:r>
              <a:rPr lang="tr-TR" dirty="0"/>
              <a:t>çevresi: 30-33 </a:t>
            </a:r>
            <a:r>
              <a:rPr lang="tr-TR" dirty="0" smtClean="0"/>
              <a:t>cm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Karın-Herni?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Anüs- Açıklık kontrolü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Üreme organ kontrolü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1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92" y="116632"/>
            <a:ext cx="8229600" cy="1066800"/>
          </a:xfrm>
        </p:spPr>
        <p:txBody>
          <a:bodyPr/>
          <a:lstStyle/>
          <a:p>
            <a:r>
              <a:rPr lang="tr-TR" dirty="0" smtClean="0">
                <a:latin typeface="AR BERKLEY" panose="02000000000000000000" pitchFamily="2" charset="0"/>
              </a:rPr>
              <a:t>TEŞEKKÜRLER</a:t>
            </a:r>
            <a:endParaRPr lang="tr-TR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Yalancı </a:t>
            </a:r>
            <a:r>
              <a:rPr lang="tr-TR" dirty="0" smtClean="0"/>
              <a:t>Doğum Ağrıları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Kontraksiyonlar ve ağrı düzensiz aralıklarla gelir </a:t>
            </a:r>
          </a:p>
          <a:p>
            <a:r>
              <a:rPr lang="tr-TR" dirty="0"/>
              <a:t>Kontraksiyon süresi uzun ve düzensizdir</a:t>
            </a:r>
          </a:p>
          <a:p>
            <a:r>
              <a:rPr lang="tr-TR" dirty="0"/>
              <a:t>Ağrı kasık bölgesinde  hissedilir </a:t>
            </a:r>
          </a:p>
          <a:p>
            <a:r>
              <a:rPr lang="tr-TR" dirty="0"/>
              <a:t>Kontraksiyonlar serviksi açmaz ve silemez</a:t>
            </a:r>
          </a:p>
          <a:p>
            <a:r>
              <a:rPr lang="tr-TR" dirty="0"/>
              <a:t>Kontraksiyonlar sedasyonla durur.</a:t>
            </a:r>
          </a:p>
        </p:txBody>
      </p:sp>
    </p:spTree>
    <p:extLst>
      <p:ext uri="{BB962C8B-B14F-4D97-AF65-F5344CB8AC3E}">
        <p14:creationId xmlns:p14="http://schemas.microsoft.com/office/powerpoint/2010/main" val="37819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Servikal Muayene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Servikal muayenede 5 önemli parametre değerlendirilmelidir.</a:t>
            </a:r>
          </a:p>
          <a:p>
            <a:endParaRPr lang="tr-TR" dirty="0"/>
          </a:p>
          <a:p>
            <a:r>
              <a:rPr lang="tr-TR" dirty="0"/>
              <a:t>Silinme </a:t>
            </a:r>
            <a:r>
              <a:rPr lang="tr-TR" dirty="0" smtClean="0"/>
              <a:t>(Efansman</a:t>
            </a:r>
            <a:r>
              <a:rPr lang="tr-TR" dirty="0"/>
              <a:t>) </a:t>
            </a:r>
            <a:endParaRPr lang="tr-TR" dirty="0" smtClean="0"/>
          </a:p>
          <a:p>
            <a:r>
              <a:rPr lang="tr-TR" dirty="0" smtClean="0"/>
              <a:t>Açılma </a:t>
            </a:r>
            <a:r>
              <a:rPr lang="tr-TR" dirty="0"/>
              <a:t>(Dilatasyon) </a:t>
            </a:r>
            <a:r>
              <a:rPr lang="tr-TR" dirty="0" smtClean="0"/>
              <a:t>:</a:t>
            </a:r>
            <a:endParaRPr lang="tr-TR" dirty="0"/>
          </a:p>
          <a:p>
            <a:r>
              <a:rPr lang="tr-TR" dirty="0"/>
              <a:t>Prezente olan kısmın seviyesi </a:t>
            </a:r>
            <a:endParaRPr lang="tr-TR" dirty="0" smtClean="0"/>
          </a:p>
          <a:p>
            <a:r>
              <a:rPr lang="tr-TR" dirty="0" smtClean="0"/>
              <a:t>Membranların </a:t>
            </a:r>
            <a:r>
              <a:rPr lang="tr-TR" dirty="0"/>
              <a:t>değerlendirilmesi </a:t>
            </a:r>
            <a:r>
              <a:rPr lang="tr-TR" dirty="0" smtClean="0"/>
              <a:t> </a:t>
            </a:r>
          </a:p>
          <a:p>
            <a:r>
              <a:rPr lang="tr-TR" dirty="0" smtClean="0"/>
              <a:t>Servix pozisyonu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12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1.EVRE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Düzenli </a:t>
            </a:r>
            <a:r>
              <a:rPr lang="tr-TR" dirty="0"/>
              <a:t>ağrıların başlamasından tam dilatasyona (10 cm açıklık, %100 silinme) kadar geçen </a:t>
            </a:r>
            <a:r>
              <a:rPr lang="tr-TR" dirty="0" smtClean="0"/>
              <a:t>süre</a:t>
            </a:r>
          </a:p>
          <a:p>
            <a:endParaRPr lang="tr-TR" dirty="0"/>
          </a:p>
          <a:p>
            <a:pPr marL="109728" indent="0">
              <a:buNone/>
            </a:pPr>
            <a:r>
              <a:rPr lang="tr-TR" dirty="0" smtClean="0"/>
              <a:t>      </a:t>
            </a:r>
            <a:r>
              <a:rPr lang="tr-TR" b="1" dirty="0" smtClean="0">
                <a:solidFill>
                  <a:srgbClr val="C00000"/>
                </a:solidFill>
              </a:rPr>
              <a:t>Latent Faz</a:t>
            </a:r>
            <a:endParaRPr lang="tr-TR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tr-TR" dirty="0" smtClean="0"/>
              <a:t>                                      </a:t>
            </a:r>
          </a:p>
          <a:p>
            <a:endParaRPr lang="tr-TR" dirty="0"/>
          </a:p>
          <a:p>
            <a:pPr marL="109728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</a:t>
            </a:r>
            <a:r>
              <a:rPr lang="tr-TR" b="1" dirty="0" smtClean="0">
                <a:solidFill>
                  <a:srgbClr val="C00000"/>
                </a:solidFill>
              </a:rPr>
              <a:t>Aktif Faz</a:t>
            </a:r>
            <a:endParaRPr lang="tr-TR" b="1" dirty="0">
              <a:solidFill>
                <a:srgbClr val="C0000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3347864" y="4221088"/>
            <a:ext cx="2066528" cy="14184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Servikal Açılma - Latent Faz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10-15 dk da bir gelen, 15-30 sn süren kontraksiyonlar.</a:t>
            </a:r>
            <a:endParaRPr lang="tr-TR" dirty="0"/>
          </a:p>
          <a:p>
            <a:r>
              <a:rPr lang="tr-TR" dirty="0"/>
              <a:t>Serviks daha çok yumuşar, öne doğru yer değiştirir, silinir, yavaş yavaş 3-4 cm’e kadar açılır.</a:t>
            </a:r>
          </a:p>
          <a:p>
            <a:r>
              <a:rPr lang="tr-TR" dirty="0" smtClean="0"/>
              <a:t>Primipar : 8-9 Saat</a:t>
            </a:r>
          </a:p>
          <a:p>
            <a:r>
              <a:rPr lang="tr-TR" dirty="0" smtClean="0"/>
              <a:t>Multipar: 5-6 Saat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56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Servikal Açılma - Aktif faz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Kontraksiyonlar sık ve uzun süreli meydana gelirler ve orta şiddettedirler.</a:t>
            </a: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/>
              <a:t>Servikal açıklık 10cm’e ulaşınca doğumun 2.evresi başlar.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83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1. Evrede Takip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Yakın ÇKS </a:t>
            </a:r>
            <a:r>
              <a:rPr lang="tr-TR" dirty="0" smtClean="0"/>
              <a:t>takibi</a:t>
            </a:r>
            <a:endParaRPr lang="tr-TR" dirty="0"/>
          </a:p>
          <a:p>
            <a:r>
              <a:rPr lang="tr-TR" dirty="0"/>
              <a:t>Kontraksiyon takibi</a:t>
            </a:r>
          </a:p>
          <a:p>
            <a:r>
              <a:rPr lang="tr-TR" dirty="0"/>
              <a:t>4-6 saatte bir annede vital bulgu takibi.</a:t>
            </a:r>
          </a:p>
          <a:p>
            <a:r>
              <a:rPr lang="tr-TR" dirty="0"/>
              <a:t>2-3 saate bir pelvik muayene</a:t>
            </a:r>
          </a:p>
          <a:p>
            <a:r>
              <a:rPr lang="tr-TR" dirty="0"/>
              <a:t>Oral  alımın kesilmesi</a:t>
            </a:r>
          </a:p>
          <a:p>
            <a:r>
              <a:rPr lang="tr-TR" dirty="0"/>
              <a:t>60-120 ml/saatten sıvı verilmesi (elekrolit ve % 5 dextroz)</a:t>
            </a:r>
          </a:p>
          <a:p>
            <a:r>
              <a:rPr lang="tr-TR" dirty="0"/>
              <a:t>Boşaltıcı lavman yapılması</a:t>
            </a:r>
          </a:p>
          <a:p>
            <a:r>
              <a:rPr lang="tr-TR" dirty="0"/>
              <a:t>Mesanenin </a:t>
            </a:r>
            <a:r>
              <a:rPr lang="tr-TR" dirty="0" smtClean="0"/>
              <a:t>boşaltılması</a:t>
            </a:r>
            <a:endParaRPr lang="tr-TR" dirty="0"/>
          </a:p>
          <a:p>
            <a:r>
              <a:rPr lang="tr-TR" dirty="0"/>
              <a:t>Doğumu hızlandırmak için gerekirse amniotominin yapılması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13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1024</TotalTime>
  <Words>775</Words>
  <Application>Microsoft Office PowerPoint</Application>
  <PresentationFormat>Ekran Gösterisi (4:3)</PresentationFormat>
  <Paragraphs>159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1" baseType="lpstr">
      <vt:lpstr>AR BERKLEY</vt:lpstr>
      <vt:lpstr>Arial</vt:lpstr>
      <vt:lpstr>Georgia</vt:lpstr>
      <vt:lpstr>Trebuchet MS</vt:lpstr>
      <vt:lpstr>Wingdings</vt:lpstr>
      <vt:lpstr>Wingdings 2</vt:lpstr>
      <vt:lpstr>Urban</vt:lpstr>
      <vt:lpstr>DOĞUM</vt:lpstr>
      <vt:lpstr>PowerPoint Sunusu</vt:lpstr>
      <vt:lpstr>DOĞUM EYLEMİNİN BAŞLAMA BELİRTİLERİ</vt:lpstr>
      <vt:lpstr>Yalancı Doğum Ağrıları </vt:lpstr>
      <vt:lpstr>Servikal Muayene</vt:lpstr>
      <vt:lpstr>1.EVRE</vt:lpstr>
      <vt:lpstr>Servikal Açılma - Latent Faz</vt:lpstr>
      <vt:lpstr>Servikal Açılma - Aktif faz</vt:lpstr>
      <vt:lpstr>1. Evrede Takip </vt:lpstr>
      <vt:lpstr>2. EVRE</vt:lpstr>
      <vt:lpstr>2. Evrede Takip</vt:lpstr>
      <vt:lpstr>Fetüsün Pozisyon Değişiklikleri</vt:lpstr>
      <vt:lpstr>PowerPoint Sunusu</vt:lpstr>
      <vt:lpstr>EPİZYOTOMİ</vt:lpstr>
      <vt:lpstr>PowerPoint Sunusu</vt:lpstr>
      <vt:lpstr>3. Evre</vt:lpstr>
      <vt:lpstr>PowerPoint Sunusu</vt:lpstr>
      <vt:lpstr>4.EVRE</vt:lpstr>
      <vt:lpstr>AMAÇ          Kanama ve Enfeksiyonu Önlemek</vt:lpstr>
      <vt:lpstr>Kanama Takibi (ND-500 ml kan kaybı)</vt:lpstr>
      <vt:lpstr>PowerPoint Sunusu</vt:lpstr>
      <vt:lpstr>Kanama Takibi </vt:lpstr>
      <vt:lpstr>Kanama Takibi </vt:lpstr>
      <vt:lpstr>Kanama Takibi </vt:lpstr>
      <vt:lpstr>Kanama Takibi </vt:lpstr>
      <vt:lpstr>Uterus Masajı</vt:lpstr>
      <vt:lpstr>!!!!!</vt:lpstr>
      <vt:lpstr>YENİDOĞAN İZLEMİ</vt:lpstr>
      <vt:lpstr>YENİDOĞAN İZLEMİ</vt:lpstr>
      <vt:lpstr>YENİDOĞAN İZLEMİ</vt:lpstr>
      <vt:lpstr>YENİDOĞAN İZLEMİ</vt:lpstr>
      <vt:lpstr>YENİDOĞAN İZLEMİ</vt:lpstr>
      <vt:lpstr>YENİDOĞAN İZLEMİ</vt:lpstr>
      <vt:lpstr>TEŞEKKÜRLER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Hatice DÖNMEZ</dc:title>
  <dc:creator>C-52 star</dc:creator>
  <cp:lastModifiedBy>HP</cp:lastModifiedBy>
  <cp:revision>51</cp:revision>
  <dcterms:created xsi:type="dcterms:W3CDTF">2015-11-02T17:51:04Z</dcterms:created>
  <dcterms:modified xsi:type="dcterms:W3CDTF">2020-05-09T21:10:49Z</dcterms:modified>
</cp:coreProperties>
</file>