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sldIdLst>
    <p:sldId id="256" r:id="rId3"/>
    <p:sldId id="373" r:id="rId4"/>
    <p:sldId id="374" r:id="rId5"/>
    <p:sldId id="375" r:id="rId6"/>
    <p:sldId id="376" r:id="rId7"/>
    <p:sldId id="377" r:id="rId8"/>
    <p:sldId id="378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1652" autoAdjust="0"/>
  </p:normalViewPr>
  <p:slideViewPr>
    <p:cSldViewPr>
      <p:cViewPr varScale="1">
        <p:scale>
          <a:sx n="106" d="100"/>
          <a:sy n="106" d="100"/>
        </p:scale>
        <p:origin x="177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9BCBA-D182-4258-98FB-2F92148C12AD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60826-4FC3-4267-AF64-5F9C489B87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4692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D1976-81E6-4AF3-BBB9-03E4301223A1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963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AFC5B-D03A-479B-A73F-3951E76DAB4B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421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FF5F7-057F-4E98-92FF-50F99ADD359E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797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41CEE-BF90-4F21-8A42-C81FBDB8D336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3931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FCB3D-227F-4A66-88A9-9EA4B0016412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0319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31A5CB-874C-4796-932E-79764A4A7EE7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8447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7AA59-548C-457A-B655-830E9CAEEA80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7690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F275A0-E99F-4DC2-8A95-C5B31104CF5E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368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0D43F-AB27-48FA-A40A-6BCF6B96A92E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374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8FFD82-91E9-485B-AB69-EF2DBFCB35B5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2080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0858C-0B65-450B-A9A2-306C136F0B87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497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98CFB62-C774-402F-A9D6-8CEEC43DA8EB}" type="slidenum">
              <a:rPr lang="tr-T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230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1668016"/>
          </a:xfrm>
        </p:spPr>
        <p:txBody>
          <a:bodyPr/>
          <a:lstStyle/>
          <a:p>
            <a:r>
              <a:rPr lang="tr-TR" dirty="0" smtClean="0"/>
              <a:t>   İLETİŞİM</a:t>
            </a:r>
            <a:endParaRPr lang="tr-TR" dirty="0"/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953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Serbest Model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03848" y="1600200"/>
            <a:ext cx="5482952" cy="4525963"/>
          </a:xfrm>
        </p:spPr>
        <p:txBody>
          <a:bodyPr/>
          <a:lstStyle/>
          <a:p>
            <a:pPr algn="ctr"/>
            <a:endParaRPr lang="tr-TR" dirty="0" smtClean="0"/>
          </a:p>
          <a:p>
            <a:pPr algn="ctr"/>
            <a:r>
              <a:rPr lang="tr-TR" dirty="0" smtClean="0"/>
              <a:t>Bütün haberleşme kanallarının her zaman ve herkese açık olduğu, herkesin herkese hiçbir kısıtlama olmadan iletişimde bulunduğu demokratik bir modeldir.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FC5B-D03A-479B-A73F-3951E76DAB4B}" type="slidenum">
              <a:rPr lang="tr-TR" smtClean="0">
                <a:solidFill>
                  <a:srgbClr val="000000"/>
                </a:solidFill>
              </a:rPr>
              <a:pPr/>
              <a:t>2</a:t>
            </a:fld>
            <a:endParaRPr lang="tr-TR">
              <a:solidFill>
                <a:srgbClr val="0000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276872"/>
            <a:ext cx="3125520" cy="282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989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tr-TR" sz="2400" dirty="0"/>
              <a:t>Grup iletişiminde grup üyeleri, düşüncelerini grubun diğer üyeleri ile iletişim </a:t>
            </a:r>
            <a:r>
              <a:rPr lang="tr-TR" sz="2400" dirty="0" smtClean="0"/>
              <a:t>kurarak paylaşır</a:t>
            </a:r>
            <a:r>
              <a:rPr lang="tr-TR" sz="2400" dirty="0"/>
              <a:t>. Grup iletişiminin etkinliğini artırmak için takip edilecek bazı kuralları su </a:t>
            </a:r>
            <a:r>
              <a:rPr lang="tr-TR" sz="2400" dirty="0" smtClean="0"/>
              <a:t>şekilde açıklayabiliriz:</a:t>
            </a:r>
          </a:p>
          <a:p>
            <a:pPr marL="0" indent="0">
              <a:buNone/>
            </a:pPr>
            <a:endParaRPr lang="tr-TR" sz="2400" dirty="0"/>
          </a:p>
          <a:p>
            <a:r>
              <a:rPr lang="tr-TR" sz="2400" dirty="0" smtClean="0"/>
              <a:t>Grup </a:t>
            </a:r>
            <a:r>
              <a:rPr lang="tr-TR" sz="2400" dirty="0"/>
              <a:t>üyesi, iletişimde sözleri ağzında gevelerse, söylenen şey önemli olsa </a:t>
            </a:r>
            <a:r>
              <a:rPr lang="tr-TR" sz="2400" dirty="0" smtClean="0"/>
              <a:t>bile, söyleyiş </a:t>
            </a:r>
            <a:r>
              <a:rPr lang="tr-TR" sz="2400" dirty="0"/>
              <a:t>biçiminden dolayı etkisiz kalır,</a:t>
            </a:r>
          </a:p>
          <a:p>
            <a:r>
              <a:rPr lang="tr-TR" sz="2400" dirty="0" smtClean="0"/>
              <a:t> </a:t>
            </a:r>
            <a:r>
              <a:rPr lang="tr-TR" sz="2400" dirty="0"/>
              <a:t>Açıklamaları ifade ediş biçimi, tüm grubu içine alacak biçimde olmalıdır. </a:t>
            </a:r>
            <a:r>
              <a:rPr lang="tr-TR" sz="2400" dirty="0" smtClean="0"/>
              <a:t>Birey kendini </a:t>
            </a:r>
            <a:r>
              <a:rPr lang="tr-TR" sz="2400" dirty="0"/>
              <a:t>vurgulamamalıdır,</a:t>
            </a:r>
          </a:p>
          <a:p>
            <a:r>
              <a:rPr lang="tr-TR" sz="2400" dirty="0" smtClean="0"/>
              <a:t>Grup </a:t>
            </a:r>
            <a:r>
              <a:rPr lang="tr-TR" sz="2400" dirty="0"/>
              <a:t>üyeleri düşünceleri organize ederken, bunu grubun diğer üyeleriyle </a:t>
            </a:r>
            <a:r>
              <a:rPr lang="tr-TR" sz="2400" dirty="0" smtClean="0"/>
              <a:t>birlikte etkileşimli </a:t>
            </a:r>
            <a:r>
              <a:rPr lang="tr-TR" sz="2400" dirty="0"/>
              <a:t>olarak yapmalıdır</a:t>
            </a:r>
            <a:r>
              <a:rPr lang="tr-TR" sz="2400" dirty="0" smtClean="0"/>
              <a:t>.</a:t>
            </a:r>
            <a:endParaRPr lang="tr-TR" sz="2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FC5B-D03A-479B-A73F-3951E76DAB4B}" type="slidenum">
              <a:rPr lang="tr-TR" smtClean="0">
                <a:solidFill>
                  <a:srgbClr val="000000"/>
                </a:solidFill>
              </a:rPr>
              <a:pPr/>
              <a:t>3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880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/>
              <a:t>Grup üyesinin düşünce ve görüşleriyle ilgili olarak söyledikleri, bir ihtiyaçla bağlantılı olmalıdır,</a:t>
            </a:r>
          </a:p>
          <a:p>
            <a:r>
              <a:rPr lang="tr-TR" sz="2400" dirty="0"/>
              <a:t>Belli bir zamanda söylenenler, sadece belli bir konu ile ilgili olmalıdır. Böylece grup söylenenleri daha iyi hazmedecektir,</a:t>
            </a:r>
          </a:p>
          <a:p>
            <a:r>
              <a:rPr lang="tr-TR" sz="2400" dirty="0"/>
              <a:t>Söylenenlerin grup üyeleri tarafından anlaşıldığından emin olmak için, konuşma özlü ve üyelerin anlayacağı dille yapılmalıdır.</a:t>
            </a:r>
          </a:p>
          <a:p>
            <a:endParaRPr lang="tr-TR" sz="2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FC5B-D03A-479B-A73F-3951E76DAB4B}" type="slidenum">
              <a:rPr lang="tr-TR" smtClean="0">
                <a:solidFill>
                  <a:srgbClr val="000000"/>
                </a:solidFill>
              </a:rPr>
              <a:pPr/>
              <a:t>4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505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Kitle İletişimi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Kitle iletişimi, toplumu bilgilendirmek, bir kurumu veya kişiyi </a:t>
            </a:r>
            <a:r>
              <a:rPr lang="tr-TR" dirty="0" smtClean="0"/>
              <a:t>övmek, suçlamak</a:t>
            </a:r>
            <a:r>
              <a:rPr lang="tr-TR" dirty="0"/>
              <a:t>, savunmak amacıyla </a:t>
            </a:r>
            <a:r>
              <a:rPr lang="tr-TR" dirty="0" smtClean="0"/>
              <a:t>kurulabilir.</a:t>
            </a:r>
          </a:p>
          <a:p>
            <a:r>
              <a:rPr lang="tr-TR" dirty="0" smtClean="0"/>
              <a:t>Bir takım bilgilerin sembollerin, bir takım hedefler tarafından üretilmesi, geniş insan topluluklarına iletilmesi ve bu insanlar tarafından yorumlanması süreci kitle iletişimini oluşturur.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FC5B-D03A-479B-A73F-3951E76DAB4B}" type="slidenum">
              <a:rPr lang="tr-TR" smtClean="0">
                <a:solidFill>
                  <a:srgbClr val="000000"/>
                </a:solidFill>
              </a:rPr>
              <a:pPr/>
              <a:t>5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598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İletişim Modelleri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95936" y="1600200"/>
            <a:ext cx="4690864" cy="4525963"/>
          </a:xfrm>
        </p:spPr>
        <p:txBody>
          <a:bodyPr/>
          <a:lstStyle/>
          <a:p>
            <a:pPr algn="ctr"/>
            <a:endParaRPr lang="tr-TR" dirty="0" smtClean="0"/>
          </a:p>
          <a:p>
            <a:pPr algn="ctr"/>
            <a:r>
              <a:rPr lang="tr-TR" dirty="0" smtClean="0"/>
              <a:t>Toplumsal ilişkiler sistemi olarak iletişim modelleri </a:t>
            </a:r>
          </a:p>
          <a:p>
            <a:pPr algn="ctr"/>
            <a:r>
              <a:rPr lang="tr-TR" dirty="0" smtClean="0"/>
              <a:t>Grup ilişkilerinin yapısına göre iletişim modelleri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FC5B-D03A-479B-A73F-3951E76DAB4B}" type="slidenum">
              <a:rPr lang="tr-TR" smtClean="0">
                <a:solidFill>
                  <a:srgbClr val="000000"/>
                </a:solidFill>
              </a:rPr>
              <a:pPr/>
              <a:t>6</a:t>
            </a:fld>
            <a:endParaRPr lang="tr-TR">
              <a:solidFill>
                <a:srgbClr val="0000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88" y="2564904"/>
            <a:ext cx="3701464" cy="2463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03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Toplumsal iletişimin kapsamına giren iletişim modelleri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Kişilerarası iletişim</a:t>
            </a:r>
          </a:p>
          <a:p>
            <a:r>
              <a:rPr lang="tr-TR" dirty="0" smtClean="0"/>
              <a:t>Kişi ile grup arasındaki iletişim</a:t>
            </a:r>
          </a:p>
          <a:p>
            <a:r>
              <a:rPr lang="tr-TR" dirty="0" smtClean="0"/>
              <a:t>Kişi ile örgüt arasındaki iletişim</a:t>
            </a:r>
          </a:p>
          <a:p>
            <a:r>
              <a:rPr lang="tr-TR" dirty="0" smtClean="0"/>
              <a:t>Gruplar arası iletişim</a:t>
            </a:r>
          </a:p>
          <a:p>
            <a:r>
              <a:rPr lang="tr-TR" dirty="0" smtClean="0"/>
              <a:t>Grup ile örgüt arasındaki iletişim</a:t>
            </a:r>
          </a:p>
          <a:p>
            <a:r>
              <a:rPr lang="tr-TR" dirty="0" smtClean="0"/>
              <a:t>Örgütler arası iletişim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FC5B-D03A-479B-A73F-3951E76DAB4B}" type="slidenum">
              <a:rPr lang="tr-TR" smtClean="0">
                <a:solidFill>
                  <a:srgbClr val="000000"/>
                </a:solidFill>
              </a:rPr>
              <a:pPr/>
              <a:t>7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2939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1089</TotalTime>
  <Words>249</Words>
  <Application>Microsoft Office PowerPoint</Application>
  <PresentationFormat>Ekran Gösterisi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Calibri</vt:lpstr>
      <vt:lpstr>Cambria</vt:lpstr>
      <vt:lpstr>Bitişiklik</vt:lpstr>
      <vt:lpstr>Varsayılan Tasarım</vt:lpstr>
      <vt:lpstr>   İLETİŞİM</vt:lpstr>
      <vt:lpstr>Serbest Model</vt:lpstr>
      <vt:lpstr>PowerPoint Sunusu</vt:lpstr>
      <vt:lpstr>PowerPoint Sunusu</vt:lpstr>
      <vt:lpstr>Kitle İletişimi</vt:lpstr>
      <vt:lpstr>İletişim Modelleri</vt:lpstr>
      <vt:lpstr>Toplumsal iletişimin kapsamına giren iletişim modelleri </vt:lpstr>
    </vt:vector>
  </TitlesOfParts>
  <Company>Katilimsiz.Com @ necooy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YUSUF</dc:creator>
  <cp:lastModifiedBy>user5</cp:lastModifiedBy>
  <cp:revision>72</cp:revision>
  <dcterms:created xsi:type="dcterms:W3CDTF">2012-09-07T10:35:28Z</dcterms:created>
  <dcterms:modified xsi:type="dcterms:W3CDTF">2018-06-01T11:00:02Z</dcterms:modified>
</cp:coreProperties>
</file>