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63" r:id="rId5"/>
    <p:sldId id="258" r:id="rId6"/>
    <p:sldId id="262" r:id="rId7"/>
    <p:sldId id="261" r:id="rId8"/>
    <p:sldId id="259" r:id="rId9"/>
    <p:sldId id="260"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DAB482B-3955-467B-A25C-472350992217}"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1C827D-9E3C-4B98-AC5E-7F37AE59AB3F}" type="slidenum">
              <a:rPr lang="tr-TR" smtClean="0"/>
              <a:t>‹#›</a:t>
            </a:fld>
            <a:endParaRPr lang="tr-TR"/>
          </a:p>
        </p:txBody>
      </p:sp>
    </p:spTree>
    <p:extLst>
      <p:ext uri="{BB962C8B-B14F-4D97-AF65-F5344CB8AC3E}">
        <p14:creationId xmlns:p14="http://schemas.microsoft.com/office/powerpoint/2010/main" val="3896704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AB482B-3955-467B-A25C-472350992217}"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1C827D-9E3C-4B98-AC5E-7F37AE59AB3F}" type="slidenum">
              <a:rPr lang="tr-TR" smtClean="0"/>
              <a:t>‹#›</a:t>
            </a:fld>
            <a:endParaRPr lang="tr-TR"/>
          </a:p>
        </p:txBody>
      </p:sp>
    </p:spTree>
    <p:extLst>
      <p:ext uri="{BB962C8B-B14F-4D97-AF65-F5344CB8AC3E}">
        <p14:creationId xmlns:p14="http://schemas.microsoft.com/office/powerpoint/2010/main" val="2147439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AB482B-3955-467B-A25C-472350992217}"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1C827D-9E3C-4B98-AC5E-7F37AE59AB3F}" type="slidenum">
              <a:rPr lang="tr-TR" smtClean="0"/>
              <a:t>‹#›</a:t>
            </a:fld>
            <a:endParaRPr lang="tr-TR"/>
          </a:p>
        </p:txBody>
      </p:sp>
    </p:spTree>
    <p:extLst>
      <p:ext uri="{BB962C8B-B14F-4D97-AF65-F5344CB8AC3E}">
        <p14:creationId xmlns:p14="http://schemas.microsoft.com/office/powerpoint/2010/main" val="2578445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AB482B-3955-467B-A25C-472350992217}"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1C827D-9E3C-4B98-AC5E-7F37AE59AB3F}" type="slidenum">
              <a:rPr lang="tr-TR" smtClean="0"/>
              <a:t>‹#›</a:t>
            </a:fld>
            <a:endParaRPr lang="tr-TR"/>
          </a:p>
        </p:txBody>
      </p:sp>
    </p:spTree>
    <p:extLst>
      <p:ext uri="{BB962C8B-B14F-4D97-AF65-F5344CB8AC3E}">
        <p14:creationId xmlns:p14="http://schemas.microsoft.com/office/powerpoint/2010/main" val="3737549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DAB482B-3955-467B-A25C-472350992217}"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1C827D-9E3C-4B98-AC5E-7F37AE59AB3F}" type="slidenum">
              <a:rPr lang="tr-TR" smtClean="0"/>
              <a:t>‹#›</a:t>
            </a:fld>
            <a:endParaRPr lang="tr-TR"/>
          </a:p>
        </p:txBody>
      </p:sp>
    </p:spTree>
    <p:extLst>
      <p:ext uri="{BB962C8B-B14F-4D97-AF65-F5344CB8AC3E}">
        <p14:creationId xmlns:p14="http://schemas.microsoft.com/office/powerpoint/2010/main" val="2146880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DAB482B-3955-467B-A25C-472350992217}"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A1C827D-9E3C-4B98-AC5E-7F37AE59AB3F}" type="slidenum">
              <a:rPr lang="tr-TR" smtClean="0"/>
              <a:t>‹#›</a:t>
            </a:fld>
            <a:endParaRPr lang="tr-TR"/>
          </a:p>
        </p:txBody>
      </p:sp>
    </p:spTree>
    <p:extLst>
      <p:ext uri="{BB962C8B-B14F-4D97-AF65-F5344CB8AC3E}">
        <p14:creationId xmlns:p14="http://schemas.microsoft.com/office/powerpoint/2010/main" val="149935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DAB482B-3955-467B-A25C-472350992217}" type="datetimeFigureOut">
              <a:rPr lang="tr-TR" smtClean="0"/>
              <a:t>29.01.2018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A1C827D-9E3C-4B98-AC5E-7F37AE59AB3F}" type="slidenum">
              <a:rPr lang="tr-TR" smtClean="0"/>
              <a:t>‹#›</a:t>
            </a:fld>
            <a:endParaRPr lang="tr-TR"/>
          </a:p>
        </p:txBody>
      </p:sp>
    </p:spTree>
    <p:extLst>
      <p:ext uri="{BB962C8B-B14F-4D97-AF65-F5344CB8AC3E}">
        <p14:creationId xmlns:p14="http://schemas.microsoft.com/office/powerpoint/2010/main" val="183235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DAB482B-3955-467B-A25C-472350992217}" type="datetimeFigureOut">
              <a:rPr lang="tr-TR" smtClean="0"/>
              <a:t>29.01.2018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A1C827D-9E3C-4B98-AC5E-7F37AE59AB3F}" type="slidenum">
              <a:rPr lang="tr-TR" smtClean="0"/>
              <a:t>‹#›</a:t>
            </a:fld>
            <a:endParaRPr lang="tr-TR"/>
          </a:p>
        </p:txBody>
      </p:sp>
    </p:spTree>
    <p:extLst>
      <p:ext uri="{BB962C8B-B14F-4D97-AF65-F5344CB8AC3E}">
        <p14:creationId xmlns:p14="http://schemas.microsoft.com/office/powerpoint/2010/main" val="2206467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DAB482B-3955-467B-A25C-472350992217}" type="datetimeFigureOut">
              <a:rPr lang="tr-TR" smtClean="0"/>
              <a:t>29.01.2018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A1C827D-9E3C-4B98-AC5E-7F37AE59AB3F}" type="slidenum">
              <a:rPr lang="tr-TR" smtClean="0"/>
              <a:t>‹#›</a:t>
            </a:fld>
            <a:endParaRPr lang="tr-TR"/>
          </a:p>
        </p:txBody>
      </p:sp>
    </p:spTree>
    <p:extLst>
      <p:ext uri="{BB962C8B-B14F-4D97-AF65-F5344CB8AC3E}">
        <p14:creationId xmlns:p14="http://schemas.microsoft.com/office/powerpoint/2010/main" val="1844718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DAB482B-3955-467B-A25C-472350992217}"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A1C827D-9E3C-4B98-AC5E-7F37AE59AB3F}" type="slidenum">
              <a:rPr lang="tr-TR" smtClean="0"/>
              <a:t>‹#›</a:t>
            </a:fld>
            <a:endParaRPr lang="tr-TR"/>
          </a:p>
        </p:txBody>
      </p:sp>
    </p:spTree>
    <p:extLst>
      <p:ext uri="{BB962C8B-B14F-4D97-AF65-F5344CB8AC3E}">
        <p14:creationId xmlns:p14="http://schemas.microsoft.com/office/powerpoint/2010/main" val="4129507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DAB482B-3955-467B-A25C-472350992217}"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A1C827D-9E3C-4B98-AC5E-7F37AE59AB3F}" type="slidenum">
              <a:rPr lang="tr-TR" smtClean="0"/>
              <a:t>‹#›</a:t>
            </a:fld>
            <a:endParaRPr lang="tr-TR"/>
          </a:p>
        </p:txBody>
      </p:sp>
    </p:spTree>
    <p:extLst>
      <p:ext uri="{BB962C8B-B14F-4D97-AF65-F5344CB8AC3E}">
        <p14:creationId xmlns:p14="http://schemas.microsoft.com/office/powerpoint/2010/main" val="932197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AB482B-3955-467B-A25C-472350992217}" type="datetimeFigureOut">
              <a:rPr lang="tr-TR" smtClean="0"/>
              <a:t>29.01.2018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1C827D-9E3C-4B98-AC5E-7F37AE59AB3F}" type="slidenum">
              <a:rPr lang="tr-TR" smtClean="0"/>
              <a:t>‹#›</a:t>
            </a:fld>
            <a:endParaRPr lang="tr-TR"/>
          </a:p>
        </p:txBody>
      </p:sp>
    </p:spTree>
    <p:extLst>
      <p:ext uri="{BB962C8B-B14F-4D97-AF65-F5344CB8AC3E}">
        <p14:creationId xmlns:p14="http://schemas.microsoft.com/office/powerpoint/2010/main" val="18089353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Roma İmparatorluğu'nun değişen Barbar politikası</a:t>
            </a:r>
            <a:r>
              <a:rPr lang="tr-TR" dirty="0" smtClean="0"/>
              <a:t> </a:t>
            </a:r>
            <a:endParaRPr lang="tr-TR" dirty="0"/>
          </a:p>
        </p:txBody>
      </p:sp>
      <p:sp>
        <p:nvSpPr>
          <p:cNvPr id="3" name="Alt Başlık 2"/>
          <p:cNvSpPr>
            <a:spLocks noGrp="1"/>
          </p:cNvSpPr>
          <p:nvPr>
            <p:ph type="subTitle" idx="1"/>
          </p:nvPr>
        </p:nvSpPr>
        <p:spPr/>
        <p:txBody>
          <a:bodyPr/>
          <a:lstStyle/>
          <a:p>
            <a:r>
              <a:rPr lang="tr-TR" dirty="0" smtClean="0"/>
              <a:t>Yrd. Doç. Dr. Mert KOZAN</a:t>
            </a:r>
            <a:endParaRPr lang="tr-TR" dirty="0"/>
          </a:p>
        </p:txBody>
      </p:sp>
    </p:spTree>
    <p:extLst>
      <p:ext uri="{BB962C8B-B14F-4D97-AF65-F5344CB8AC3E}">
        <p14:creationId xmlns:p14="http://schemas.microsoft.com/office/powerpoint/2010/main" val="2664260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İngiltere'yi son 8000 yıldır Kıta'dan ayıran Kanal nadiren insanların ve malların hareketine engel oluşturmamıştır. </a:t>
            </a:r>
            <a:endParaRPr lang="tr-TR" dirty="0" smtClean="0"/>
          </a:p>
          <a:p>
            <a:r>
              <a:rPr lang="tr-TR" dirty="0" smtClean="0"/>
              <a:t>Gerçekten </a:t>
            </a:r>
            <a:r>
              <a:rPr lang="tr-TR" dirty="0"/>
              <a:t>de, deniz yolları, yollarını anlayanlara, karada aynı uzunlukta bir yolculuktan daha kolay ulaşım ve daha kolay seyahat imkânı sağlayabilir ve deniz taşıtları gemilerinin zaten </a:t>
            </a:r>
            <a:r>
              <a:rPr lang="tr-TR" dirty="0" err="1"/>
              <a:t>Mezolitik</a:t>
            </a:r>
            <a:r>
              <a:rPr lang="tr-TR" dirty="0"/>
              <a:t> dönemde geliştiğinin mantıklı bir varsayımıdır. </a:t>
            </a:r>
            <a:endParaRPr lang="tr-TR" dirty="0" smtClean="0"/>
          </a:p>
          <a:p>
            <a:r>
              <a:rPr lang="tr-TR" dirty="0" smtClean="0"/>
              <a:t>M.Ö</a:t>
            </a:r>
            <a:r>
              <a:rPr lang="tr-TR" dirty="0"/>
              <a:t>. 4. binyılın son bölümünden, adaya gelen ve bu adadan gelen bir meta akışına dair doğrudan arkeolojik kanıt vardır ve M.Ö. bin yılın başında Britanya, Atlantik Avrupa halklarını bir araya getiren bir değişim sisteminin parçasıdır. karmaşık deniz etkileşimleri </a:t>
            </a:r>
            <a:r>
              <a:rPr lang="tr-TR" dirty="0" smtClean="0"/>
              <a:t>ağıdır.</a:t>
            </a:r>
            <a:endParaRPr lang="tr-TR" dirty="0"/>
          </a:p>
        </p:txBody>
      </p:sp>
    </p:spTree>
    <p:extLst>
      <p:ext uri="{BB962C8B-B14F-4D97-AF65-F5344CB8AC3E}">
        <p14:creationId xmlns:p14="http://schemas.microsoft.com/office/powerpoint/2010/main" val="3918840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Procopius'un</a:t>
            </a:r>
            <a:r>
              <a:rPr lang="tr-TR" dirty="0"/>
              <a:t> kaynağı, Duvar'ın ötesinde topraklar sadece 'barbar' değil, belki de Roma kayıplarını ve </a:t>
            </a:r>
            <a:r>
              <a:rPr lang="tr-TR" dirty="0" err="1"/>
              <a:t>emperyal</a:t>
            </a:r>
            <a:r>
              <a:rPr lang="tr-TR" dirty="0"/>
              <a:t> hırsın başarısızlığını açıklama biçiminde bir anlamda şeytani hale geldi.</a:t>
            </a:r>
            <a:endParaRPr lang="tr-TR" dirty="0"/>
          </a:p>
        </p:txBody>
      </p:sp>
    </p:spTree>
    <p:extLst>
      <p:ext uri="{BB962C8B-B14F-4D97-AF65-F5344CB8AC3E}">
        <p14:creationId xmlns:p14="http://schemas.microsoft.com/office/powerpoint/2010/main" val="3281973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Kuzey kabileleri arasındaki askeri huzursuzluk ve baskınlar, </a:t>
            </a:r>
            <a:r>
              <a:rPr lang="tr-TR" dirty="0" err="1"/>
              <a:t>Hadrian</a:t>
            </a:r>
            <a:r>
              <a:rPr lang="tr-TR" dirty="0"/>
              <a:t> döneminden kalma eski kaynaklarda bildiriliyor; ancak tehdidin nereden geldiğinden emin olmak ve bu baskınların etkisinin değerlendirilmesi genellikle çok zor. AD dördüncü yüzyıl öncesinde, Roma'ya karşı yapılan barbar savaş hesaplarında ortak bir unsur, kuşatma savaşına girmedikleridir. Balkanlar'da daha iyi belgelendirilmiş kampanyalarla yapılan analojiler, sınırlardaki sur duvarlarının ve bariyer duvarlarının barbar saldırılarına direneceklerine işaret ediyor.</a:t>
            </a:r>
            <a:endParaRPr lang="tr-TR" dirty="0"/>
          </a:p>
        </p:txBody>
      </p:sp>
    </p:spTree>
    <p:extLst>
      <p:ext uri="{BB962C8B-B14F-4D97-AF65-F5344CB8AC3E}">
        <p14:creationId xmlns:p14="http://schemas.microsoft.com/office/powerpoint/2010/main" val="2065014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İstilacıların resmi lojistik desteği yoktu ve geçtikleri topraklardan uzak durmak zorunda kaldılar. Bu, onları iletişim ve tedarik çizgileri ile sınırlandırılmadığı, ancak endüstriyel öncesi birçok orduyla ortak olarak, malzemeleri aralıksız ve acımasız bir arıtmaya ihtiyaç duydukları için daha mobil hale getirdi</a:t>
            </a:r>
            <a:r>
              <a:rPr lang="tr-TR" dirty="0" smtClean="0"/>
              <a:t>.</a:t>
            </a:r>
          </a:p>
          <a:p>
            <a:r>
              <a:rPr lang="tr-TR" dirty="0" smtClean="0"/>
              <a:t>Kale </a:t>
            </a:r>
            <a:r>
              <a:rPr lang="tr-TR" dirty="0"/>
              <a:t>ya da bariyer duvarı olsun, herhangi bir kalenin kuşatılması, lojistik bir gerginlik getirdi ve savunma garnizonlarından etkili bir yanıt almak için herhangi bir baskını erteleyebildi. Duvarın askeri bir yapı olarak incelenmesi, yapıyı yönetme ve bir düşmanı kontrol etme yönündeki zayıflıkları ve zorlukları sık sık vurguluyor ancak aynı zamanda duvarın saldırganlarında büyük güven ve yetenekler taşıyor.</a:t>
            </a:r>
            <a:endParaRPr lang="tr-TR" dirty="0"/>
          </a:p>
        </p:txBody>
      </p:sp>
    </p:spTree>
    <p:extLst>
      <p:ext uri="{BB962C8B-B14F-4D97-AF65-F5344CB8AC3E}">
        <p14:creationId xmlns:p14="http://schemas.microsoft.com/office/powerpoint/2010/main" val="1167561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Her İngiliz kabilesi kendi geleneklerine sahip olacaktı ve bazılarının da </a:t>
            </a:r>
            <a:r>
              <a:rPr lang="tr-TR" dirty="0" err="1"/>
              <a:t>poliandriyelere</a:t>
            </a:r>
            <a:r>
              <a:rPr lang="tr-TR" dirty="0"/>
              <a:t> sahip olduğu veya hala uyguladığı düşünülemezdi, fakat Roma yazarlarının il ve barbarlar arasında alışılmışın dışındaki davranışlar için her zaman tetikte bulunduğu - bir hukuk sistemini yanlış anlamış olması da mümkündür Bir dul teknik olarak kocasının ölümünde yeni koruyucusunun karısı oldu. Ayrıca, </a:t>
            </a:r>
            <a:r>
              <a:rPr lang="tr-TR" dirty="0" err="1"/>
              <a:t>Nubia'daki</a:t>
            </a:r>
            <a:r>
              <a:rPr lang="tr-TR" dirty="0"/>
              <a:t> </a:t>
            </a:r>
            <a:r>
              <a:rPr lang="tr-TR" dirty="0" err="1"/>
              <a:t>Levirate'e</a:t>
            </a:r>
            <a:r>
              <a:rPr lang="tr-TR" dirty="0"/>
              <a:t> benzer bir sistem uygulanmış olabilir; burada çocuk sahibi olabilen dullar, kabile alt grubunda daha sonra bulunan çocukları korumak için kocalarının kardeşlerinin evine götürülürler. Ailenin ölmesini engelleyin. Bu sistem, savaşın genç erkek nüfusa girdiği her dönemde uygulanmakta ve çok sayıda </a:t>
            </a:r>
            <a:r>
              <a:rPr lang="tr-TR" dirty="0" smtClean="0"/>
              <a:t>dul kadın </a:t>
            </a:r>
            <a:r>
              <a:rPr lang="tr-TR" dirty="0"/>
              <a:t>bırakmaktadır.</a:t>
            </a:r>
            <a:endParaRPr lang="tr-TR" dirty="0"/>
          </a:p>
        </p:txBody>
      </p:sp>
    </p:spTree>
    <p:extLst>
      <p:ext uri="{BB962C8B-B14F-4D97-AF65-F5344CB8AC3E}">
        <p14:creationId xmlns:p14="http://schemas.microsoft.com/office/powerpoint/2010/main" val="2788328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Britanya, kıyı savunmalarının komutanı </a:t>
            </a:r>
            <a:r>
              <a:rPr lang="tr-TR" dirty="0" err="1"/>
              <a:t>Nectaridus'un</a:t>
            </a:r>
            <a:r>
              <a:rPr lang="tr-TR" dirty="0"/>
              <a:t> (muhtemelen Güney ve doğudaki kıyı savunmalarının komutanı </a:t>
            </a:r>
            <a:r>
              <a:rPr lang="tr-TR" dirty="0" err="1"/>
              <a:t>Comes</a:t>
            </a:r>
            <a:r>
              <a:rPr lang="tr-TR" dirty="0"/>
              <a:t> </a:t>
            </a:r>
            <a:r>
              <a:rPr lang="tr-TR" dirty="0" err="1"/>
              <a:t>Litoris</a:t>
            </a:r>
            <a:r>
              <a:rPr lang="tr-TR" dirty="0"/>
              <a:t> </a:t>
            </a:r>
            <a:r>
              <a:rPr lang="tr-TR" dirty="0" err="1"/>
              <a:t>Saxonici</a:t>
            </a:r>
            <a:r>
              <a:rPr lang="tr-TR" dirty="0"/>
              <a:t>) öldürüldüğü eş zamanlı barbar saldırısına maruz kaldığı barbar komplosunu ve </a:t>
            </a:r>
            <a:r>
              <a:rPr lang="tr-TR" dirty="0" err="1"/>
              <a:t>Fullofaudes</a:t>
            </a:r>
            <a:r>
              <a:rPr lang="tr-TR" dirty="0"/>
              <a:t> </a:t>
            </a:r>
            <a:r>
              <a:rPr lang="tr-TR" dirty="0" err="1"/>
              <a:t>dux'u</a:t>
            </a:r>
            <a:r>
              <a:rPr lang="tr-TR" dirty="0"/>
              <a:t> (muhtemelen </a:t>
            </a:r>
            <a:r>
              <a:rPr lang="tr-TR" dirty="0" err="1"/>
              <a:t>Dux</a:t>
            </a:r>
            <a:r>
              <a:rPr lang="tr-TR" dirty="0"/>
              <a:t> </a:t>
            </a:r>
            <a:r>
              <a:rPr lang="tr-TR" dirty="0" err="1"/>
              <a:t>Britanniarum</a:t>
            </a:r>
            <a:r>
              <a:rPr lang="tr-TR" dirty="0"/>
              <a:t>, kuzey sınırının komutanı) kuşatıldı ve yakalandı. Batı </a:t>
            </a:r>
            <a:r>
              <a:rPr lang="tr-TR" dirty="0" err="1"/>
              <a:t>Augustus</a:t>
            </a:r>
            <a:r>
              <a:rPr lang="tr-TR" dirty="0"/>
              <a:t>, </a:t>
            </a:r>
            <a:r>
              <a:rPr lang="tr-TR" dirty="0" err="1"/>
              <a:t>Valentinian</a:t>
            </a:r>
            <a:r>
              <a:rPr lang="tr-TR" dirty="0"/>
              <a:t>, gönderdiği </a:t>
            </a:r>
            <a:r>
              <a:rPr lang="tr-TR" dirty="0" err="1"/>
              <a:t>Theodosius'u</a:t>
            </a:r>
            <a:r>
              <a:rPr lang="tr-TR" dirty="0"/>
              <a:t>, bir </a:t>
            </a:r>
            <a:r>
              <a:rPr lang="tr-TR" dirty="0" err="1"/>
              <a:t>Valentinus'un</a:t>
            </a:r>
            <a:r>
              <a:rPr lang="tr-TR" dirty="0"/>
              <a:t> ardından gelen isyanla da uğraştığı adada düzeni sağlamak için seferi kuvvetiyle gönderdi. </a:t>
            </a:r>
            <a:r>
              <a:rPr lang="tr-TR" dirty="0" err="1"/>
              <a:t>Ammianus'un</a:t>
            </a:r>
            <a:r>
              <a:rPr lang="tr-TR" dirty="0"/>
              <a:t> tarihini yazarken imparator I. </a:t>
            </a:r>
            <a:r>
              <a:rPr lang="tr-TR" dirty="0" err="1"/>
              <a:t>Theodosius'un</a:t>
            </a:r>
            <a:r>
              <a:rPr lang="tr-TR" dirty="0"/>
              <a:t> oğlu </a:t>
            </a:r>
            <a:r>
              <a:rPr lang="tr-TR" dirty="0" err="1"/>
              <a:t>oğlu</a:t>
            </a:r>
            <a:r>
              <a:rPr lang="tr-TR" dirty="0"/>
              <a:t> tarafından mor giymiş olması, bu bölümde verilen önemin açıklanmasına yardımcı olabilir; ancak, aynı zamanda bu bölümün önemli bir askeri tersi olduğu da söylenebilir İngiltere'deki Roma güçleri. 383 yılında </a:t>
            </a:r>
            <a:r>
              <a:rPr lang="tr-TR" dirty="0" err="1"/>
              <a:t>putsch</a:t>
            </a:r>
            <a:r>
              <a:rPr lang="tr-TR" dirty="0"/>
              <a:t>, batı </a:t>
            </a:r>
            <a:r>
              <a:rPr lang="tr-TR" dirty="0" err="1"/>
              <a:t>Augustus</a:t>
            </a:r>
            <a:r>
              <a:rPr lang="tr-TR" dirty="0"/>
              <a:t> </a:t>
            </a:r>
            <a:r>
              <a:rPr lang="tr-TR" dirty="0" err="1"/>
              <a:t>Gratian'ın</a:t>
            </a:r>
            <a:r>
              <a:rPr lang="tr-TR" dirty="0"/>
              <a:t> öldürülmesine ve </a:t>
            </a:r>
            <a:r>
              <a:rPr lang="tr-TR" dirty="0" err="1"/>
              <a:t>katletilmesine</a:t>
            </a:r>
            <a:r>
              <a:rPr lang="tr-TR" dirty="0"/>
              <a:t> yol açtı ve onun yerine, </a:t>
            </a:r>
            <a:r>
              <a:rPr lang="tr-TR" dirty="0" err="1"/>
              <a:t>Theodosius</a:t>
            </a:r>
            <a:r>
              <a:rPr lang="tr-TR" dirty="0"/>
              <a:t> ile birlikte hizmet ettiği İngiltere'de bir ordu komutanı olarak görülen </a:t>
            </a:r>
            <a:r>
              <a:rPr lang="tr-TR" dirty="0" err="1"/>
              <a:t>Magnus</a:t>
            </a:r>
            <a:r>
              <a:rPr lang="tr-TR" dirty="0"/>
              <a:t> </a:t>
            </a:r>
            <a:r>
              <a:rPr lang="tr-TR" dirty="0" err="1"/>
              <a:t>Maximus'la</a:t>
            </a:r>
            <a:r>
              <a:rPr lang="tr-TR" dirty="0"/>
              <a:t> değiştirildi. </a:t>
            </a:r>
            <a:r>
              <a:rPr lang="tr-TR" dirty="0" err="1"/>
              <a:t>Maximus</a:t>
            </a:r>
            <a:r>
              <a:rPr lang="tr-TR" dirty="0"/>
              <a:t> 383 yılında İmparator </a:t>
            </a:r>
            <a:r>
              <a:rPr lang="tr-TR" dirty="0" err="1"/>
              <a:t>Theodosius</a:t>
            </a:r>
            <a:r>
              <a:rPr lang="tr-TR" dirty="0"/>
              <a:t> I. tarafından bastırıldı.</a:t>
            </a:r>
            <a:endParaRPr lang="tr-TR" dirty="0"/>
          </a:p>
        </p:txBody>
      </p:sp>
    </p:spTree>
    <p:extLst>
      <p:ext uri="{BB962C8B-B14F-4D97-AF65-F5344CB8AC3E}">
        <p14:creationId xmlns:p14="http://schemas.microsoft.com/office/powerpoint/2010/main" val="2120868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Gildas'ın</a:t>
            </a:r>
            <a:r>
              <a:rPr lang="tr-TR" dirty="0"/>
              <a:t> belirttiği gibi, </a:t>
            </a:r>
            <a:r>
              <a:rPr lang="tr-TR" dirty="0" err="1"/>
              <a:t>Saksonlara</a:t>
            </a:r>
            <a:r>
              <a:rPr lang="tr-TR" dirty="0"/>
              <a:t> yapılan davetin </a:t>
            </a:r>
            <a:r>
              <a:rPr lang="tr-TR" dirty="0" err="1"/>
              <a:t>Aetius'a</a:t>
            </a:r>
            <a:r>
              <a:rPr lang="tr-TR" dirty="0"/>
              <a:t> yapılan itirazın ardından gerçekleşmesi mümkündür: bunun 440'a yakın gerçekleşmesinin mümkün olduğu ve temyizin </a:t>
            </a:r>
            <a:r>
              <a:rPr lang="tr-TR" dirty="0" err="1"/>
              <a:t>Sakson</a:t>
            </a:r>
            <a:r>
              <a:rPr lang="tr-TR" dirty="0"/>
              <a:t> ayaklanmasının ardından yapıldığı da mümkündür. Bu ikinci okumayı takiben, </a:t>
            </a:r>
            <a:r>
              <a:rPr lang="tr-TR" dirty="0" err="1"/>
              <a:t>Gildas</a:t>
            </a:r>
            <a:r>
              <a:rPr lang="tr-TR" dirty="0"/>
              <a:t> itirazı bozdu ve düşmanı yanlış tanımadı. </a:t>
            </a:r>
            <a:r>
              <a:rPr lang="tr-TR" dirty="0" err="1"/>
              <a:t>Gildas'ın</a:t>
            </a:r>
            <a:r>
              <a:rPr lang="tr-TR" dirty="0"/>
              <a:t> bazen temyiz metnini alması düşünülse de, varsayılan tırnakta düşmanın kimliğinin belirtisi olmadığı dikkati çekiyor: bunlar sadece </a:t>
            </a:r>
            <a:r>
              <a:rPr lang="tr-TR" dirty="0" smtClean="0"/>
              <a:t>barbarlardır.</a:t>
            </a:r>
            <a:endParaRPr lang="tr-TR" dirty="0"/>
          </a:p>
        </p:txBody>
      </p:sp>
    </p:spTree>
    <p:extLst>
      <p:ext uri="{BB962C8B-B14F-4D97-AF65-F5344CB8AC3E}">
        <p14:creationId xmlns:p14="http://schemas.microsoft.com/office/powerpoint/2010/main" val="1101617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440'larda İngiltere'de </a:t>
            </a:r>
            <a:r>
              <a:rPr lang="tr-TR" dirty="0" err="1"/>
              <a:t>Saksonların</a:t>
            </a:r>
            <a:r>
              <a:rPr lang="tr-TR" dirty="0"/>
              <a:t> mevcudiyetine dayanan </a:t>
            </a:r>
            <a:r>
              <a:rPr lang="tr-TR" dirty="0" err="1"/>
              <a:t>Chronicle</a:t>
            </a:r>
            <a:r>
              <a:rPr lang="tr-TR" dirty="0"/>
              <a:t> kayıtları, adayla ilgili son </a:t>
            </a:r>
            <a:r>
              <a:rPr lang="tr-TR" dirty="0" err="1"/>
              <a:t>son</a:t>
            </a:r>
            <a:r>
              <a:rPr lang="tr-TR" dirty="0"/>
              <a:t> kayıtlar olarak bilinir. Bundan sonra, Britanya'daki olayları Kıta'daki olaylarla ilişkilendirebilmemiz mümkün olsa da, beşinci yüzyılın geri kalan kısmı ve sonrasında </a:t>
            </a:r>
            <a:r>
              <a:rPr lang="tr-TR" dirty="0" err="1"/>
              <a:t>Gildas'ın</a:t>
            </a:r>
            <a:r>
              <a:rPr lang="tr-TR" dirty="0"/>
              <a:t> anlatılarına bağımlıyız. </a:t>
            </a:r>
            <a:r>
              <a:rPr lang="tr-TR" dirty="0" err="1"/>
              <a:t>Sakson</a:t>
            </a:r>
            <a:r>
              <a:rPr lang="tr-TR" dirty="0"/>
              <a:t> isyanı yaygın tahribata ve bazılarının yurt dışına kaçmasına neden oldu, ancak </a:t>
            </a:r>
            <a:r>
              <a:rPr lang="tr-TR" dirty="0" err="1"/>
              <a:t>Ambrosius</a:t>
            </a:r>
            <a:r>
              <a:rPr lang="tr-TR" dirty="0"/>
              <a:t> </a:t>
            </a:r>
            <a:r>
              <a:rPr lang="tr-TR" dirty="0" err="1"/>
              <a:t>Aurelianus'un</a:t>
            </a:r>
            <a:r>
              <a:rPr lang="tr-TR"/>
              <a:t> şahsında bir direniş lideri ortaya çıktı.</a:t>
            </a:r>
            <a:endParaRPr lang="tr-TR"/>
          </a:p>
        </p:txBody>
      </p:sp>
    </p:spTree>
    <p:extLst>
      <p:ext uri="{BB962C8B-B14F-4D97-AF65-F5344CB8AC3E}">
        <p14:creationId xmlns:p14="http://schemas.microsoft.com/office/powerpoint/2010/main" val="351374697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TotalTime>
  <Words>686</Words>
  <Application>Microsoft Office PowerPoint</Application>
  <PresentationFormat>Geniş ekran</PresentationFormat>
  <Paragraphs>13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Roma İmparatorluğu'nun değişen Barbar politikası </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İmparatorluğu'nun değişen Barbar politikası </dc:title>
  <dc:creator>Mert</dc:creator>
  <cp:lastModifiedBy>Mert</cp:lastModifiedBy>
  <cp:revision>3</cp:revision>
  <dcterms:created xsi:type="dcterms:W3CDTF">2018-01-23T11:56:20Z</dcterms:created>
  <dcterms:modified xsi:type="dcterms:W3CDTF">2018-01-29T12:44:56Z</dcterms:modified>
</cp:coreProperties>
</file>