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1" d="100"/>
          <a:sy n="81" d="100"/>
        </p:scale>
        <p:origin x="96" y="5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9C67698D-E050-4B40-9FB5-E1DE23BD5C91}" type="datetimeFigureOut">
              <a:rPr lang="tr-TR" smtClean="0"/>
              <a:t>27.05.2019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CED996C-A214-4951-8C0E-9DC2928467F0}" type="slidenum">
              <a:rPr lang="tr-TR" smtClean="0"/>
              <a:t>‹#›</a:t>
            </a:fld>
            <a:endParaRPr lang="tr-TR"/>
          </a:p>
        </p:txBody>
      </p:sp>
    </p:spTree>
    <p:extLst>
      <p:ext uri="{BB962C8B-B14F-4D97-AF65-F5344CB8AC3E}">
        <p14:creationId xmlns:p14="http://schemas.microsoft.com/office/powerpoint/2010/main" val="26158897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9C67698D-E050-4B40-9FB5-E1DE23BD5C91}" type="datetimeFigureOut">
              <a:rPr lang="tr-TR" smtClean="0"/>
              <a:t>27.05.2019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CED996C-A214-4951-8C0E-9DC2928467F0}" type="slidenum">
              <a:rPr lang="tr-TR" smtClean="0"/>
              <a:t>‹#›</a:t>
            </a:fld>
            <a:endParaRPr lang="tr-TR"/>
          </a:p>
        </p:txBody>
      </p:sp>
    </p:spTree>
    <p:extLst>
      <p:ext uri="{BB962C8B-B14F-4D97-AF65-F5344CB8AC3E}">
        <p14:creationId xmlns:p14="http://schemas.microsoft.com/office/powerpoint/2010/main" val="829331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9C67698D-E050-4B40-9FB5-E1DE23BD5C91}" type="datetimeFigureOut">
              <a:rPr lang="tr-TR" smtClean="0"/>
              <a:t>27.05.2019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CED996C-A214-4951-8C0E-9DC2928467F0}" type="slidenum">
              <a:rPr lang="tr-TR" smtClean="0"/>
              <a:t>‹#›</a:t>
            </a:fld>
            <a:endParaRPr lang="tr-TR"/>
          </a:p>
        </p:txBody>
      </p:sp>
    </p:spTree>
    <p:extLst>
      <p:ext uri="{BB962C8B-B14F-4D97-AF65-F5344CB8AC3E}">
        <p14:creationId xmlns:p14="http://schemas.microsoft.com/office/powerpoint/2010/main" val="29739834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9C67698D-E050-4B40-9FB5-E1DE23BD5C91}" type="datetimeFigureOut">
              <a:rPr lang="tr-TR" smtClean="0"/>
              <a:t>27.05.2019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CED996C-A214-4951-8C0E-9DC2928467F0}" type="slidenum">
              <a:rPr lang="tr-TR" smtClean="0"/>
              <a:t>‹#›</a:t>
            </a:fld>
            <a:endParaRPr lang="tr-TR"/>
          </a:p>
        </p:txBody>
      </p:sp>
    </p:spTree>
    <p:extLst>
      <p:ext uri="{BB962C8B-B14F-4D97-AF65-F5344CB8AC3E}">
        <p14:creationId xmlns:p14="http://schemas.microsoft.com/office/powerpoint/2010/main" val="20098607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9C67698D-E050-4B40-9FB5-E1DE23BD5C91}" type="datetimeFigureOut">
              <a:rPr lang="tr-TR" smtClean="0"/>
              <a:t>27.05.2019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CED996C-A214-4951-8C0E-9DC2928467F0}" type="slidenum">
              <a:rPr lang="tr-TR" smtClean="0"/>
              <a:t>‹#›</a:t>
            </a:fld>
            <a:endParaRPr lang="tr-TR"/>
          </a:p>
        </p:txBody>
      </p:sp>
    </p:spTree>
    <p:extLst>
      <p:ext uri="{BB962C8B-B14F-4D97-AF65-F5344CB8AC3E}">
        <p14:creationId xmlns:p14="http://schemas.microsoft.com/office/powerpoint/2010/main" val="31101089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9C67698D-E050-4B40-9FB5-E1DE23BD5C91}" type="datetimeFigureOut">
              <a:rPr lang="tr-TR" smtClean="0"/>
              <a:t>27.05.2019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ACED996C-A214-4951-8C0E-9DC2928467F0}" type="slidenum">
              <a:rPr lang="tr-TR" smtClean="0"/>
              <a:t>‹#›</a:t>
            </a:fld>
            <a:endParaRPr lang="tr-TR"/>
          </a:p>
        </p:txBody>
      </p:sp>
    </p:spTree>
    <p:extLst>
      <p:ext uri="{BB962C8B-B14F-4D97-AF65-F5344CB8AC3E}">
        <p14:creationId xmlns:p14="http://schemas.microsoft.com/office/powerpoint/2010/main" val="20148303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9C67698D-E050-4B40-9FB5-E1DE23BD5C91}" type="datetimeFigureOut">
              <a:rPr lang="tr-TR" smtClean="0"/>
              <a:t>27.05.2019</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ACED996C-A214-4951-8C0E-9DC2928467F0}" type="slidenum">
              <a:rPr lang="tr-TR" smtClean="0"/>
              <a:t>‹#›</a:t>
            </a:fld>
            <a:endParaRPr lang="tr-TR"/>
          </a:p>
        </p:txBody>
      </p:sp>
    </p:spTree>
    <p:extLst>
      <p:ext uri="{BB962C8B-B14F-4D97-AF65-F5344CB8AC3E}">
        <p14:creationId xmlns:p14="http://schemas.microsoft.com/office/powerpoint/2010/main" val="5490600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9C67698D-E050-4B40-9FB5-E1DE23BD5C91}" type="datetimeFigureOut">
              <a:rPr lang="tr-TR" smtClean="0"/>
              <a:t>27.05.2019</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ACED996C-A214-4951-8C0E-9DC2928467F0}" type="slidenum">
              <a:rPr lang="tr-TR" smtClean="0"/>
              <a:t>‹#›</a:t>
            </a:fld>
            <a:endParaRPr lang="tr-TR"/>
          </a:p>
        </p:txBody>
      </p:sp>
    </p:spTree>
    <p:extLst>
      <p:ext uri="{BB962C8B-B14F-4D97-AF65-F5344CB8AC3E}">
        <p14:creationId xmlns:p14="http://schemas.microsoft.com/office/powerpoint/2010/main" val="5481938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9C67698D-E050-4B40-9FB5-E1DE23BD5C91}" type="datetimeFigureOut">
              <a:rPr lang="tr-TR" smtClean="0"/>
              <a:t>27.05.2019</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ACED996C-A214-4951-8C0E-9DC2928467F0}" type="slidenum">
              <a:rPr lang="tr-TR" smtClean="0"/>
              <a:t>‹#›</a:t>
            </a:fld>
            <a:endParaRPr lang="tr-TR"/>
          </a:p>
        </p:txBody>
      </p:sp>
    </p:spTree>
    <p:extLst>
      <p:ext uri="{BB962C8B-B14F-4D97-AF65-F5344CB8AC3E}">
        <p14:creationId xmlns:p14="http://schemas.microsoft.com/office/powerpoint/2010/main" val="17008384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9C67698D-E050-4B40-9FB5-E1DE23BD5C91}" type="datetimeFigureOut">
              <a:rPr lang="tr-TR" smtClean="0"/>
              <a:t>27.05.2019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ACED996C-A214-4951-8C0E-9DC2928467F0}" type="slidenum">
              <a:rPr lang="tr-TR" smtClean="0"/>
              <a:t>‹#›</a:t>
            </a:fld>
            <a:endParaRPr lang="tr-TR"/>
          </a:p>
        </p:txBody>
      </p:sp>
    </p:spTree>
    <p:extLst>
      <p:ext uri="{BB962C8B-B14F-4D97-AF65-F5344CB8AC3E}">
        <p14:creationId xmlns:p14="http://schemas.microsoft.com/office/powerpoint/2010/main" val="15801945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9C67698D-E050-4B40-9FB5-E1DE23BD5C91}" type="datetimeFigureOut">
              <a:rPr lang="tr-TR" smtClean="0"/>
              <a:t>27.05.2019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ACED996C-A214-4951-8C0E-9DC2928467F0}" type="slidenum">
              <a:rPr lang="tr-TR" smtClean="0"/>
              <a:t>‹#›</a:t>
            </a:fld>
            <a:endParaRPr lang="tr-TR"/>
          </a:p>
        </p:txBody>
      </p:sp>
    </p:spTree>
    <p:extLst>
      <p:ext uri="{BB962C8B-B14F-4D97-AF65-F5344CB8AC3E}">
        <p14:creationId xmlns:p14="http://schemas.microsoft.com/office/powerpoint/2010/main" val="6135922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C67698D-E050-4B40-9FB5-E1DE23BD5C91}" type="datetimeFigureOut">
              <a:rPr lang="tr-TR" smtClean="0"/>
              <a:t>27.05.2019</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CED996C-A214-4951-8C0E-9DC2928467F0}" type="slidenum">
              <a:rPr lang="tr-TR" smtClean="0"/>
              <a:t>‹#›</a:t>
            </a:fld>
            <a:endParaRPr lang="tr-TR"/>
          </a:p>
        </p:txBody>
      </p:sp>
    </p:spTree>
    <p:extLst>
      <p:ext uri="{BB962C8B-B14F-4D97-AF65-F5344CB8AC3E}">
        <p14:creationId xmlns:p14="http://schemas.microsoft.com/office/powerpoint/2010/main" val="385723545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528597"/>
            <a:ext cx="9144000" cy="2387600"/>
          </a:xfrm>
        </p:spPr>
        <p:txBody>
          <a:bodyPr/>
          <a:lstStyle/>
          <a:p>
            <a:r>
              <a:rPr lang="tr-TR" dirty="0" smtClean="0"/>
              <a:t>Cami’nin Tanımı:</a:t>
            </a:r>
            <a:br>
              <a:rPr lang="tr-TR" dirty="0" smtClean="0"/>
            </a:br>
            <a:endParaRPr lang="tr-TR" dirty="0"/>
          </a:p>
        </p:txBody>
      </p:sp>
      <p:sp>
        <p:nvSpPr>
          <p:cNvPr id="3" name="Alt Başlık 2"/>
          <p:cNvSpPr>
            <a:spLocks noGrp="1"/>
          </p:cNvSpPr>
          <p:nvPr>
            <p:ph type="subTitle" idx="1"/>
          </p:nvPr>
        </p:nvSpPr>
        <p:spPr>
          <a:xfrm>
            <a:off x="1524000" y="2770766"/>
            <a:ext cx="9144000" cy="1655762"/>
          </a:xfrm>
        </p:spPr>
        <p:txBody>
          <a:bodyPr>
            <a:normAutofit fontScale="77500" lnSpcReduction="20000"/>
          </a:bodyPr>
          <a:lstStyle/>
          <a:p>
            <a:pPr>
              <a:lnSpc>
                <a:spcPct val="150000"/>
              </a:lnSpc>
            </a:pPr>
            <a:r>
              <a:rPr lang="tr-TR" dirty="0" smtClean="0"/>
              <a:t> Cami ve </a:t>
            </a:r>
            <a:r>
              <a:rPr lang="tr-TR" dirty="0" err="1" smtClean="0"/>
              <a:t>Mescid</a:t>
            </a:r>
            <a:r>
              <a:rPr lang="tr-TR" dirty="0" smtClean="0"/>
              <a:t> Kavramları. Arapça cem‘ kökünden türeyen, “toplayan, bir araya getiren” anlamındaki câmi‘ kelimesi, başlangıçta sadece cuma namazı kılınan büyük </a:t>
            </a:r>
            <a:r>
              <a:rPr lang="tr-TR" dirty="0" err="1" smtClean="0"/>
              <a:t>mescidler</a:t>
            </a:r>
            <a:r>
              <a:rPr lang="tr-TR" dirty="0" smtClean="0"/>
              <a:t> için kullanılan el-</a:t>
            </a:r>
            <a:r>
              <a:rPr lang="tr-TR" dirty="0" err="1" smtClean="0"/>
              <a:t>mescidü’l</a:t>
            </a:r>
            <a:r>
              <a:rPr lang="tr-TR" dirty="0" smtClean="0"/>
              <a:t>-câmi‘ (cemaati toplayan </a:t>
            </a:r>
            <a:r>
              <a:rPr lang="tr-TR" dirty="0" err="1" smtClean="0"/>
              <a:t>mescid</a:t>
            </a:r>
            <a:r>
              <a:rPr lang="tr-TR" dirty="0" smtClean="0"/>
              <a:t>) tamlamasının kısaltılmış şeklidir.</a:t>
            </a:r>
            <a:endParaRPr lang="tr-TR" dirty="0"/>
          </a:p>
        </p:txBody>
      </p:sp>
    </p:spTree>
    <p:extLst>
      <p:ext uri="{BB962C8B-B14F-4D97-AF65-F5344CB8AC3E}">
        <p14:creationId xmlns:p14="http://schemas.microsoft.com/office/powerpoint/2010/main" val="34823194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lnSpcReduction="10000"/>
          </a:bodyPr>
          <a:lstStyle/>
          <a:p>
            <a:pPr algn="just">
              <a:lnSpc>
                <a:spcPct val="150000"/>
              </a:lnSpc>
            </a:pPr>
            <a:r>
              <a:rPr lang="tr-TR" dirty="0" err="1" smtClean="0"/>
              <a:t>Kur’ân</a:t>
            </a:r>
            <a:r>
              <a:rPr lang="tr-TR" dirty="0" smtClean="0"/>
              <a:t>-ı Kerîm, hadisler ve ilk İslâm kaynaklarında cami karşılığında </a:t>
            </a:r>
            <a:r>
              <a:rPr lang="tr-TR" dirty="0" err="1" smtClean="0"/>
              <a:t>mescid</a:t>
            </a:r>
            <a:r>
              <a:rPr lang="tr-TR" dirty="0" smtClean="0"/>
              <a:t> kelimesi geçmektedir. Bu kelimenin Sâmî kökenli dillerde telaffuz ve anlam bakımından benzerleri vardır. Meselâ milâttan önce V. yüzyıla ait olduğu </a:t>
            </a:r>
            <a:r>
              <a:rPr lang="tr-TR" dirty="0" err="1" smtClean="0"/>
              <a:t>tesbit</a:t>
            </a:r>
            <a:r>
              <a:rPr lang="tr-TR" dirty="0" smtClean="0"/>
              <a:t> edilen </a:t>
            </a:r>
            <a:r>
              <a:rPr lang="tr-TR" dirty="0" err="1" smtClean="0"/>
              <a:t>yahudi</a:t>
            </a:r>
            <a:r>
              <a:rPr lang="tr-TR" dirty="0" smtClean="0"/>
              <a:t> </a:t>
            </a:r>
            <a:r>
              <a:rPr lang="tr-TR" dirty="0" err="1" smtClean="0"/>
              <a:t>Elephantine</a:t>
            </a:r>
            <a:r>
              <a:rPr lang="tr-TR" dirty="0" smtClean="0"/>
              <a:t> papirüslerinde kelime “ibadet yeri” anlamında geçmektedir. Milâttan önce I. yüzyılda yaşayan ve “Ölüdeniz yazmaları” kendilerine </a:t>
            </a:r>
            <a:r>
              <a:rPr lang="tr-TR" dirty="0" err="1" smtClean="0"/>
              <a:t>izâfe</a:t>
            </a:r>
            <a:r>
              <a:rPr lang="tr-TR" dirty="0" smtClean="0"/>
              <a:t> edilen </a:t>
            </a:r>
            <a:r>
              <a:rPr lang="tr-TR" dirty="0" err="1" smtClean="0"/>
              <a:t>Essenîler</a:t>
            </a:r>
            <a:r>
              <a:rPr lang="tr-TR" dirty="0" smtClean="0"/>
              <a:t> de ibadet yerlerine </a:t>
            </a:r>
            <a:r>
              <a:rPr lang="tr-TR" dirty="0" err="1" smtClean="0"/>
              <a:t>mescid</a:t>
            </a:r>
            <a:r>
              <a:rPr lang="tr-TR" dirty="0" smtClean="0"/>
              <a:t> diyorlardı.</a:t>
            </a:r>
            <a:endParaRPr lang="tr-TR" dirty="0"/>
          </a:p>
        </p:txBody>
      </p:sp>
    </p:spTree>
    <p:extLst>
      <p:ext uri="{BB962C8B-B14F-4D97-AF65-F5344CB8AC3E}">
        <p14:creationId xmlns:p14="http://schemas.microsoft.com/office/powerpoint/2010/main" val="23629561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İlk Camiler:</a:t>
            </a:r>
            <a:endParaRPr lang="tr-TR" dirty="0"/>
          </a:p>
        </p:txBody>
      </p:sp>
      <p:sp>
        <p:nvSpPr>
          <p:cNvPr id="3" name="İçerik Yer Tutucusu 2"/>
          <p:cNvSpPr>
            <a:spLocks noGrp="1"/>
          </p:cNvSpPr>
          <p:nvPr>
            <p:ph idx="1"/>
          </p:nvPr>
        </p:nvSpPr>
        <p:spPr/>
        <p:txBody>
          <a:bodyPr>
            <a:normAutofit fontScale="77500" lnSpcReduction="20000"/>
          </a:bodyPr>
          <a:lstStyle/>
          <a:p>
            <a:pPr algn="just">
              <a:lnSpc>
                <a:spcPct val="160000"/>
              </a:lnSpc>
            </a:pPr>
            <a:r>
              <a:rPr lang="tr-TR" dirty="0" smtClean="0"/>
              <a:t>1. İslâm Öncesi. Hz. Âdem’in yeryüzüne ilk ayak bastığı yer kabul edilen </a:t>
            </a:r>
            <a:r>
              <a:rPr lang="tr-TR" dirty="0" err="1" smtClean="0"/>
              <a:t>Serendib’de</a:t>
            </a:r>
            <a:r>
              <a:rPr lang="tr-TR" dirty="0" smtClean="0"/>
              <a:t> (Seylan) (</a:t>
            </a:r>
            <a:r>
              <a:rPr lang="tr-TR" dirty="0" err="1" smtClean="0"/>
              <a:t>Taberî</a:t>
            </a:r>
            <a:r>
              <a:rPr lang="tr-TR" dirty="0" smtClean="0"/>
              <a:t>, I, 121; </a:t>
            </a:r>
            <a:r>
              <a:rPr lang="tr-TR" dirty="0" err="1" smtClean="0"/>
              <a:t>Hâzin</a:t>
            </a:r>
            <a:r>
              <a:rPr lang="tr-TR" dirty="0" smtClean="0"/>
              <a:t>, I, 108) Âdem tepesinde bulunan dev bir ayak izi burada yaşayan </a:t>
            </a:r>
            <a:r>
              <a:rPr lang="tr-TR" dirty="0" err="1" smtClean="0"/>
              <a:t>Budistler’ce</a:t>
            </a:r>
            <a:r>
              <a:rPr lang="tr-TR" dirty="0" smtClean="0"/>
              <a:t> Buda’ya, </a:t>
            </a:r>
            <a:r>
              <a:rPr lang="tr-TR" dirty="0" err="1" smtClean="0"/>
              <a:t>Hindûlar’ca</a:t>
            </a:r>
            <a:r>
              <a:rPr lang="tr-TR" dirty="0" smtClean="0"/>
              <a:t> </a:t>
            </a:r>
            <a:r>
              <a:rPr lang="tr-TR" dirty="0" err="1" smtClean="0"/>
              <a:t>Şiva’ya</a:t>
            </a:r>
            <a:r>
              <a:rPr lang="tr-TR" dirty="0" smtClean="0"/>
              <a:t>, </a:t>
            </a:r>
            <a:r>
              <a:rPr lang="tr-TR" dirty="0" err="1" smtClean="0"/>
              <a:t>müslümanlarca</a:t>
            </a:r>
            <a:r>
              <a:rPr lang="tr-TR" dirty="0" smtClean="0"/>
              <a:t> da Hz. Âdem’e </a:t>
            </a:r>
            <a:r>
              <a:rPr lang="tr-TR" dirty="0" err="1" smtClean="0"/>
              <a:t>izâfe</a:t>
            </a:r>
            <a:r>
              <a:rPr lang="tr-TR" dirty="0" smtClean="0"/>
              <a:t> edilir. </a:t>
            </a:r>
            <a:r>
              <a:rPr lang="tr-TR" dirty="0" err="1" smtClean="0"/>
              <a:t>İbn</a:t>
            </a:r>
            <a:r>
              <a:rPr lang="tr-TR" dirty="0" smtClean="0"/>
              <a:t> </a:t>
            </a:r>
            <a:r>
              <a:rPr lang="tr-TR" dirty="0" err="1" smtClean="0"/>
              <a:t>Haldûn</a:t>
            </a:r>
            <a:r>
              <a:rPr lang="tr-TR" dirty="0" smtClean="0"/>
              <a:t>, </a:t>
            </a:r>
            <a:r>
              <a:rPr lang="tr-TR" dirty="0" err="1" smtClean="0"/>
              <a:t>Serendib’de</a:t>
            </a:r>
            <a:r>
              <a:rPr lang="tr-TR" dirty="0" smtClean="0"/>
              <a:t> Hz. Âdem’e </a:t>
            </a:r>
            <a:r>
              <a:rPr lang="tr-TR" dirty="0" err="1" smtClean="0"/>
              <a:t>nisbet</a:t>
            </a:r>
            <a:r>
              <a:rPr lang="tr-TR" dirty="0" smtClean="0"/>
              <a:t> edilen bir </a:t>
            </a:r>
            <a:r>
              <a:rPr lang="tr-TR" dirty="0" err="1" smtClean="0"/>
              <a:t>mescidden</a:t>
            </a:r>
            <a:r>
              <a:rPr lang="tr-TR" dirty="0" smtClean="0"/>
              <a:t> söz edildiğini, ancak bunun güvenilir bir rivayet olmadığını söyler. Burada Hz. Âdem’e mahsus bir mescidin bulunması mümkünse de Kur’an’ın bildirdiğine göre “insanlar için inşa edilen ilk </a:t>
            </a:r>
            <a:r>
              <a:rPr lang="tr-TR" dirty="0" err="1" smtClean="0"/>
              <a:t>beyt</a:t>
            </a:r>
            <a:r>
              <a:rPr lang="tr-TR" dirty="0" smtClean="0"/>
              <a:t> (</a:t>
            </a:r>
            <a:r>
              <a:rPr lang="tr-TR" dirty="0" err="1" smtClean="0"/>
              <a:t>mâbed</a:t>
            </a:r>
            <a:r>
              <a:rPr lang="tr-TR" dirty="0" smtClean="0"/>
              <a:t>)” Kâbe’dir (</a:t>
            </a:r>
            <a:r>
              <a:rPr lang="tr-TR" dirty="0" err="1" smtClean="0"/>
              <a:t>Âl</a:t>
            </a:r>
            <a:r>
              <a:rPr lang="tr-TR" dirty="0" smtClean="0"/>
              <a:t>-i </a:t>
            </a:r>
            <a:r>
              <a:rPr lang="tr-TR" dirty="0" err="1" smtClean="0"/>
              <a:t>İmrân</a:t>
            </a:r>
            <a:r>
              <a:rPr lang="tr-TR" dirty="0" smtClean="0"/>
              <a:t> 3/96). Rivayete göre onun da ilk </a:t>
            </a:r>
            <a:r>
              <a:rPr lang="tr-TR" dirty="0" err="1" smtClean="0"/>
              <a:t>bânisi</a:t>
            </a:r>
            <a:r>
              <a:rPr lang="tr-TR" dirty="0" smtClean="0"/>
              <a:t> Hz. Âdem’dir. </a:t>
            </a:r>
            <a:r>
              <a:rPr lang="tr-TR" dirty="0" err="1" smtClean="0"/>
              <a:t>Ebû</a:t>
            </a:r>
            <a:r>
              <a:rPr lang="tr-TR" dirty="0" smtClean="0"/>
              <a:t> </a:t>
            </a:r>
            <a:r>
              <a:rPr lang="tr-TR" dirty="0" err="1" smtClean="0"/>
              <a:t>Zerr’in</a:t>
            </a:r>
            <a:r>
              <a:rPr lang="tr-TR" dirty="0" smtClean="0"/>
              <a:t> sorduğu sorular üzerine Hz. Peygamber yeryüzünde ilk mescidin </a:t>
            </a:r>
            <a:r>
              <a:rPr lang="tr-TR" dirty="0" err="1" smtClean="0"/>
              <a:t>Mescid</a:t>
            </a:r>
            <a:r>
              <a:rPr lang="tr-TR" dirty="0" smtClean="0"/>
              <a:t>-i </a:t>
            </a:r>
            <a:r>
              <a:rPr lang="tr-TR" dirty="0" err="1" smtClean="0"/>
              <a:t>Harâm</a:t>
            </a:r>
            <a:r>
              <a:rPr lang="tr-TR" dirty="0" smtClean="0"/>
              <a:t>, ikincisinin ise </a:t>
            </a:r>
            <a:r>
              <a:rPr lang="tr-TR" dirty="0" err="1" smtClean="0"/>
              <a:t>Mescid</a:t>
            </a:r>
            <a:r>
              <a:rPr lang="tr-TR" dirty="0" smtClean="0"/>
              <a:t>-i </a:t>
            </a:r>
            <a:r>
              <a:rPr lang="tr-TR" dirty="0" err="1" smtClean="0"/>
              <a:t>Aksâ</a:t>
            </a:r>
            <a:r>
              <a:rPr lang="tr-TR" dirty="0" smtClean="0"/>
              <a:t> olduğunu açıklamıştır </a:t>
            </a:r>
            <a:endParaRPr lang="tr-TR" dirty="0"/>
          </a:p>
        </p:txBody>
      </p:sp>
    </p:spTree>
    <p:extLst>
      <p:ext uri="{BB962C8B-B14F-4D97-AF65-F5344CB8AC3E}">
        <p14:creationId xmlns:p14="http://schemas.microsoft.com/office/powerpoint/2010/main" val="34979791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73826" y="1184358"/>
            <a:ext cx="10515600" cy="4351338"/>
          </a:xfrm>
        </p:spPr>
        <p:txBody>
          <a:bodyPr>
            <a:normAutofit fontScale="92500" lnSpcReduction="20000"/>
          </a:bodyPr>
          <a:lstStyle/>
          <a:p>
            <a:pPr algn="just">
              <a:lnSpc>
                <a:spcPct val="150000"/>
              </a:lnSpc>
            </a:pPr>
            <a:r>
              <a:rPr lang="tr-TR" dirty="0" smtClean="0"/>
              <a:t> İslâm’ın Ortaya Çıkışından Sonra:</a:t>
            </a:r>
          </a:p>
          <a:p>
            <a:pPr algn="just">
              <a:lnSpc>
                <a:spcPct val="150000"/>
              </a:lnSpc>
            </a:pPr>
            <a:r>
              <a:rPr lang="tr-TR" dirty="0" smtClean="0"/>
              <a:t> a) Hicretten Önce. Hz. Peygamber İslâmiyet’i tebliğe başladığı zaman Mekke müşriklerinin büyük bir tepki gösterdiği bilinmektedir. Kendisine yapılan baskı ve hakaretlere rağmen zaman zaman </a:t>
            </a:r>
            <a:r>
              <a:rPr lang="tr-TR" dirty="0" err="1" smtClean="0"/>
              <a:t>Mescid</a:t>
            </a:r>
            <a:r>
              <a:rPr lang="tr-TR" dirty="0" smtClean="0"/>
              <a:t>-i </a:t>
            </a:r>
            <a:r>
              <a:rPr lang="tr-TR" dirty="0" err="1" smtClean="0"/>
              <a:t>Harâm’da</a:t>
            </a:r>
            <a:r>
              <a:rPr lang="tr-TR" dirty="0" smtClean="0"/>
              <a:t> </a:t>
            </a:r>
            <a:r>
              <a:rPr lang="tr-TR" dirty="0" err="1" smtClean="0"/>
              <a:t>Hacerülesved</a:t>
            </a:r>
            <a:r>
              <a:rPr lang="tr-TR" dirty="0" smtClean="0"/>
              <a:t> ile </a:t>
            </a:r>
            <a:r>
              <a:rPr lang="tr-TR" dirty="0" err="1" smtClean="0"/>
              <a:t>Rüknülyemânî</a:t>
            </a:r>
            <a:r>
              <a:rPr lang="tr-TR" dirty="0" smtClean="0"/>
              <a:t> arasında namaz kılardı. İlk </a:t>
            </a:r>
            <a:r>
              <a:rPr lang="tr-TR" dirty="0" err="1" smtClean="0"/>
              <a:t>müslümanlar</a:t>
            </a:r>
            <a:r>
              <a:rPr lang="tr-TR" dirty="0" smtClean="0"/>
              <a:t> </a:t>
            </a:r>
            <a:r>
              <a:rPr lang="tr-TR" dirty="0" err="1" smtClean="0"/>
              <a:t>Dârülerkam’ı</a:t>
            </a:r>
            <a:r>
              <a:rPr lang="tr-TR" dirty="0" smtClean="0"/>
              <a:t> bir </a:t>
            </a:r>
            <a:r>
              <a:rPr lang="tr-TR" dirty="0" err="1" smtClean="0"/>
              <a:t>mescid</a:t>
            </a:r>
            <a:r>
              <a:rPr lang="tr-TR" dirty="0" smtClean="0"/>
              <a:t> haline getirmişlerdi. Ayrıca evlerinde, vadilerde gizlice ibadet ediyorlardı. Hz. Peygamber’in, “</a:t>
            </a:r>
            <a:r>
              <a:rPr lang="tr-TR" dirty="0" err="1" smtClean="0"/>
              <a:t>mirbed</a:t>
            </a:r>
            <a:r>
              <a:rPr lang="tr-TR" dirty="0" smtClean="0"/>
              <a:t>” denilen ağılların, harmanların temiz bölümlerinde namaz kıldığı rivayet edilir</a:t>
            </a:r>
            <a:endParaRPr lang="tr-TR" dirty="0"/>
          </a:p>
        </p:txBody>
      </p:sp>
    </p:spTree>
    <p:extLst>
      <p:ext uri="{BB962C8B-B14F-4D97-AF65-F5344CB8AC3E}">
        <p14:creationId xmlns:p14="http://schemas.microsoft.com/office/powerpoint/2010/main" val="32708956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61950" y="1231859"/>
            <a:ext cx="10515600" cy="4351338"/>
          </a:xfrm>
        </p:spPr>
        <p:txBody>
          <a:bodyPr>
            <a:normAutofit fontScale="92500" lnSpcReduction="20000"/>
          </a:bodyPr>
          <a:lstStyle/>
          <a:p>
            <a:pPr algn="just">
              <a:lnSpc>
                <a:spcPct val="150000"/>
              </a:lnSpc>
            </a:pPr>
            <a:r>
              <a:rPr lang="es-ES" dirty="0" smtClean="0"/>
              <a:t>b) Hicretten Sonra. Medine ve Civarında Yapılan Mescidler. Hz. Peygamber hicret</a:t>
            </a:r>
            <a:r>
              <a:rPr lang="tr-TR" dirty="0" smtClean="0"/>
              <a:t> </a:t>
            </a:r>
            <a:r>
              <a:rPr lang="es-ES" dirty="0" smtClean="0"/>
              <a:t>sırasında Medine’ye 2 mil kadar uzaklıkta olan Kubâ’da Benî Amr b. Avf yurdunda Külsûm b. Hidm’in evinde bir müddet misafir oldu ve bir mescid inşa ettirdi. Temeli bir nevi merasimle atılan mescid, 66 X 66 zirâ ebadında dört duvardan ibaret bir yapı idi. Süheylî’nin kaydettiğine göre bu mescidin inşasını Hz. Peygamber’e tavsiye etmesi, mescid için taş toplaması ve yapılırken büyük gayret göstermesi sebebiyle Ammâr b. Yâsir’in İslâm’da ilk mescidin bânisi olduğu söylenmiştir </a:t>
            </a:r>
          </a:p>
          <a:p>
            <a:pPr algn="just">
              <a:lnSpc>
                <a:spcPct val="150000"/>
              </a:lnSpc>
            </a:pPr>
            <a:endParaRPr lang="es-ES" dirty="0" smtClean="0"/>
          </a:p>
          <a:p>
            <a:pPr algn="just">
              <a:lnSpc>
                <a:spcPct val="150000"/>
              </a:lnSpc>
            </a:pPr>
            <a:endParaRPr lang="tr-TR" dirty="0"/>
          </a:p>
        </p:txBody>
      </p:sp>
    </p:spTree>
    <p:extLst>
      <p:ext uri="{BB962C8B-B14F-4D97-AF65-F5344CB8AC3E}">
        <p14:creationId xmlns:p14="http://schemas.microsoft.com/office/powerpoint/2010/main" val="30897378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Osmanlılarda Cami:</a:t>
            </a:r>
            <a:endParaRPr lang="tr-TR" dirty="0"/>
          </a:p>
        </p:txBody>
      </p:sp>
      <p:sp>
        <p:nvSpPr>
          <p:cNvPr id="3" name="İçerik Yer Tutucusu 2"/>
          <p:cNvSpPr>
            <a:spLocks noGrp="1"/>
          </p:cNvSpPr>
          <p:nvPr>
            <p:ph idx="1"/>
          </p:nvPr>
        </p:nvSpPr>
        <p:spPr/>
        <p:txBody>
          <a:bodyPr>
            <a:normAutofit fontScale="92500" lnSpcReduction="20000"/>
          </a:bodyPr>
          <a:lstStyle/>
          <a:p>
            <a:pPr algn="just">
              <a:lnSpc>
                <a:spcPct val="150000"/>
              </a:lnSpc>
            </a:pPr>
            <a:r>
              <a:rPr lang="tr-TR" dirty="0" smtClean="0"/>
              <a:t>Camilerin eğitim ve öğretim mahalli olarak kullanılması geleneği </a:t>
            </a:r>
            <a:r>
              <a:rPr lang="tr-TR" dirty="0" err="1" smtClean="0"/>
              <a:t>Osmanlılar’da</a:t>
            </a:r>
            <a:r>
              <a:rPr lang="tr-TR" dirty="0" smtClean="0"/>
              <a:t> da başlangıçtan beri benimsenen ve devam ettirilen bir uygulama olmuştur. Osmanlı medreselerinde mevcut odalarda (hücreler) öğrenci ikamet etmekte, medrese dershanesinde belirli dersleri görmekte, bunun dışında genel dersleri camilerde takip etmekteydi. Takrir şeklinde halka açık olarak verilen bu dersler için XVII. yüzyıldan itibaren </a:t>
            </a:r>
            <a:r>
              <a:rPr lang="tr-TR" dirty="0" err="1" smtClean="0"/>
              <a:t>dersiâmların</a:t>
            </a:r>
            <a:r>
              <a:rPr lang="tr-TR" dirty="0" smtClean="0"/>
              <a:t> tayin edildiği bilinmektedir. Osmanlı Devleti’nin yıkılmasına kadar aralıksız süren bu usule Cumhuriyet döneminde de devam edilmiştir.</a:t>
            </a:r>
            <a:endParaRPr lang="tr-TR" dirty="0"/>
          </a:p>
        </p:txBody>
      </p:sp>
    </p:spTree>
    <p:extLst>
      <p:ext uri="{BB962C8B-B14F-4D97-AF65-F5344CB8AC3E}">
        <p14:creationId xmlns:p14="http://schemas.microsoft.com/office/powerpoint/2010/main" val="41798820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1243734"/>
            <a:ext cx="10515600" cy="4351338"/>
          </a:xfrm>
        </p:spPr>
        <p:txBody>
          <a:bodyPr>
            <a:normAutofit fontScale="77500" lnSpcReduction="20000"/>
          </a:bodyPr>
          <a:lstStyle/>
          <a:p>
            <a:pPr algn="just">
              <a:lnSpc>
                <a:spcPct val="150000"/>
              </a:lnSpc>
            </a:pPr>
            <a:r>
              <a:rPr lang="tr-TR" dirty="0" smtClean="0"/>
              <a:t>Osmanlı camilerindeki eğitim ve kültür faaliyetlerini tamamlayan önemli bir unsur da çok yaygın olarak görülen camilerde kütüphane tesisi geleneğiydi. Cami derslerini takip eden talebe ve namaz vakitleri arasında boş vakti olan cemaat için bu kütüphaneler çok faydalı olmuştur. Osmanlı cami kütüphaneleri, ya Mekke ve Medine Harem-i şeriflerindeki </a:t>
            </a:r>
            <a:r>
              <a:rPr lang="tr-TR" dirty="0" err="1" smtClean="0"/>
              <a:t>Mahmûdiye</a:t>
            </a:r>
            <a:r>
              <a:rPr lang="tr-TR" dirty="0" smtClean="0"/>
              <a:t> kütüphanelerinde, Ayasofya ve Süleymaniye örneklerinde olduğu gibi cami içerisinde demir şebeke ile ayrılan bir kısma yerleştirilmiş veya Beyazıt </a:t>
            </a:r>
            <a:r>
              <a:rPr lang="tr-TR" dirty="0" err="1" smtClean="0"/>
              <a:t>Veliyyüddin</a:t>
            </a:r>
            <a:r>
              <a:rPr lang="tr-TR" dirty="0" smtClean="0"/>
              <a:t> Efendi, Kayseri </a:t>
            </a:r>
            <a:r>
              <a:rPr lang="tr-TR" dirty="0" err="1" smtClean="0"/>
              <a:t>Râşid</a:t>
            </a:r>
            <a:r>
              <a:rPr lang="tr-TR" dirty="0" smtClean="0"/>
              <a:t> Efendi, Konya </a:t>
            </a:r>
            <a:r>
              <a:rPr lang="tr-TR" dirty="0" err="1" smtClean="0"/>
              <a:t>Yûsuf</a:t>
            </a:r>
            <a:r>
              <a:rPr lang="tr-TR" dirty="0" smtClean="0"/>
              <a:t> Ağa kütüphanelerinde olduğu gibi camiye bitişik olan ve bir iç kapı ile girilip çıkılan ek binalarda tesis edilmiştir.</a:t>
            </a:r>
            <a:endParaRPr lang="tr-TR" dirty="0"/>
          </a:p>
        </p:txBody>
      </p:sp>
    </p:spTree>
    <p:extLst>
      <p:ext uri="{BB962C8B-B14F-4D97-AF65-F5344CB8AC3E}">
        <p14:creationId xmlns:p14="http://schemas.microsoft.com/office/powerpoint/2010/main" val="845338465"/>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TotalTime>
  <Words>604</Words>
  <Application>Microsoft Office PowerPoint</Application>
  <PresentationFormat>Geniş ekran</PresentationFormat>
  <Paragraphs>11</Paragraphs>
  <Slides>7</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7</vt:i4>
      </vt:variant>
    </vt:vector>
  </HeadingPairs>
  <TitlesOfParts>
    <vt:vector size="11" baseType="lpstr">
      <vt:lpstr>Arial</vt:lpstr>
      <vt:lpstr>Calibri</vt:lpstr>
      <vt:lpstr>Calibri Light</vt:lpstr>
      <vt:lpstr>Office Teması</vt:lpstr>
      <vt:lpstr>Cami’nin Tanımı: </vt:lpstr>
      <vt:lpstr>PowerPoint Sunusu</vt:lpstr>
      <vt:lpstr>İlk Camiler:</vt:lpstr>
      <vt:lpstr>PowerPoint Sunusu</vt:lpstr>
      <vt:lpstr>PowerPoint Sunusu</vt:lpstr>
      <vt:lpstr>Osmanlılarda Cami:</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Cami’nin Tanımı: </dc:title>
  <dc:creator>ferda</dc:creator>
  <cp:lastModifiedBy>ferda</cp:lastModifiedBy>
  <cp:revision>2</cp:revision>
  <dcterms:created xsi:type="dcterms:W3CDTF">2018-11-02T16:45:29Z</dcterms:created>
  <dcterms:modified xsi:type="dcterms:W3CDTF">2019-05-27T11:14:12Z</dcterms:modified>
</cp:coreProperties>
</file>