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300" r:id="rId3"/>
    <p:sldId id="301" r:id="rId4"/>
    <p:sldId id="302" r:id="rId5"/>
    <p:sldId id="303" r:id="rId6"/>
    <p:sldId id="311" r:id="rId7"/>
    <p:sldId id="31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15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ALT EKSTREMİTE ORTEZLERİ</a:t>
            </a:r>
            <a:b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DİZ ORTEZLERİ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131840" y="5157192"/>
            <a:ext cx="6552728" cy="221455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 smtClean="0">
                <a:solidFill>
                  <a:srgbClr val="002060"/>
                </a:solidFill>
              </a:rPr>
              <a:t>Fzt</a:t>
            </a:r>
            <a:r>
              <a:rPr lang="tr-TR" b="1" dirty="0" smtClean="0">
                <a:solidFill>
                  <a:srgbClr val="002060"/>
                </a:solidFill>
              </a:rPr>
              <a:t>. Seher EROL ÇELİK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Diz </a:t>
            </a:r>
            <a:r>
              <a:rPr lang="tr-TR" dirty="0" err="1" smtClean="0"/>
              <a:t>Ortezleri</a:t>
            </a:r>
            <a:r>
              <a:rPr lang="tr-TR" dirty="0" smtClean="0"/>
              <a:t> ve Özellikleri: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Diz </a:t>
            </a:r>
            <a:r>
              <a:rPr lang="tr-TR" sz="2400" b="1" dirty="0" err="1" smtClean="0"/>
              <a:t>Ortezi</a:t>
            </a:r>
            <a:r>
              <a:rPr lang="tr-TR" sz="2400" dirty="0" smtClean="0"/>
              <a:t>- </a:t>
            </a:r>
            <a:r>
              <a:rPr lang="tr-TR" sz="2400" b="1" dirty="0" smtClean="0"/>
              <a:t>DO</a:t>
            </a:r>
            <a:r>
              <a:rPr lang="tr-TR" sz="2400" dirty="0" smtClean="0"/>
              <a:t>/ </a:t>
            </a:r>
            <a:r>
              <a:rPr lang="tr-TR" sz="2400" b="1" dirty="0" err="1" smtClean="0"/>
              <a:t>Knee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Orthosis</a:t>
            </a:r>
            <a:r>
              <a:rPr lang="tr-TR" sz="2400" dirty="0"/>
              <a:t>-</a:t>
            </a:r>
            <a:r>
              <a:rPr lang="tr-TR" sz="2400" dirty="0" smtClean="0"/>
              <a:t> </a:t>
            </a:r>
            <a:r>
              <a:rPr lang="tr-TR" sz="2400" b="1" dirty="0" smtClean="0"/>
              <a:t>KO</a:t>
            </a:r>
          </a:p>
          <a:p>
            <a:r>
              <a:rPr lang="tr-TR" sz="2400" i="1" dirty="0"/>
              <a:t>Diz </a:t>
            </a:r>
            <a:r>
              <a:rPr lang="tr-TR" sz="2400" i="1" dirty="0" err="1"/>
              <a:t>ortezleri</a:t>
            </a:r>
            <a:r>
              <a:rPr lang="tr-TR" sz="2400" i="1" dirty="0"/>
              <a:t> genel olarak</a:t>
            </a:r>
            <a:r>
              <a:rPr lang="tr-TR" sz="2400" dirty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/>
              <a:t>Diz ve komşu yapılardaki doğumsal, gelişimsel, iltihabi, </a:t>
            </a:r>
            <a:r>
              <a:rPr lang="tr-TR" sz="2400" dirty="0" err="1"/>
              <a:t>dejeneratif</a:t>
            </a:r>
            <a:r>
              <a:rPr lang="tr-TR" sz="2400" dirty="0"/>
              <a:t>, </a:t>
            </a:r>
            <a:r>
              <a:rPr lang="tr-TR" sz="2400" dirty="0" err="1"/>
              <a:t>travmatik</a:t>
            </a:r>
            <a:r>
              <a:rPr lang="tr-TR" sz="2400" dirty="0"/>
              <a:t>, </a:t>
            </a:r>
            <a:r>
              <a:rPr lang="tr-TR" sz="2400" dirty="0" err="1"/>
              <a:t>paralitik</a:t>
            </a:r>
            <a:r>
              <a:rPr lang="tr-TR" sz="2400" dirty="0"/>
              <a:t> nedenlerle dizde </a:t>
            </a:r>
            <a:r>
              <a:rPr lang="tr-TR" sz="2400" dirty="0" err="1"/>
              <a:t>deformite</a:t>
            </a:r>
            <a:r>
              <a:rPr lang="tr-TR" sz="2400" dirty="0"/>
              <a:t>, ağrı ve/veya fonksiyon kaybına yol açan diz patolojilerinde; </a:t>
            </a:r>
            <a:r>
              <a:rPr lang="tr-TR" sz="2400" b="1" u="sng" dirty="0"/>
              <a:t>koruyucu</a:t>
            </a:r>
            <a:r>
              <a:rPr lang="tr-TR" sz="2400" dirty="0"/>
              <a:t>, </a:t>
            </a:r>
            <a:r>
              <a:rPr lang="tr-TR" sz="2400" b="1" u="sng" dirty="0"/>
              <a:t>rehabilitasyona yardımcı olmak</a:t>
            </a:r>
            <a:r>
              <a:rPr lang="tr-TR" sz="2400" dirty="0"/>
              <a:t>, </a:t>
            </a:r>
            <a:r>
              <a:rPr lang="tr-TR" sz="2400" b="1" u="sng" dirty="0"/>
              <a:t>fonksiyonu sağlamak</a:t>
            </a:r>
            <a:r>
              <a:rPr lang="tr-TR" sz="2400" dirty="0"/>
              <a:t> ve </a:t>
            </a:r>
            <a:r>
              <a:rPr lang="tr-TR" sz="2400" b="1" u="sng" dirty="0"/>
              <a:t>gerektiğinde dizi yaşam boyunca desteklemek</a:t>
            </a:r>
            <a:r>
              <a:rPr lang="tr-TR" sz="2400" dirty="0"/>
              <a:t> amacıyla kullanılır.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Diz </a:t>
            </a:r>
            <a:r>
              <a:rPr lang="tr-TR" dirty="0" err="1" smtClean="0"/>
              <a:t>Ortezlerinin</a:t>
            </a:r>
            <a:r>
              <a:rPr lang="tr-TR" dirty="0" smtClean="0"/>
              <a:t> Kullanım Yerleri: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496" y="1124744"/>
            <a:ext cx="5040560" cy="5312062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tr-TR" sz="2400" u="sng" dirty="0" err="1" smtClean="0"/>
              <a:t>Femurun</a:t>
            </a:r>
            <a:r>
              <a:rPr lang="tr-TR" sz="2400" u="sng" dirty="0" smtClean="0"/>
              <a:t> uzun ekseni</a:t>
            </a:r>
            <a:r>
              <a:rPr lang="tr-TR" sz="2400" dirty="0" smtClean="0"/>
              <a:t> ile </a:t>
            </a:r>
            <a:r>
              <a:rPr lang="tr-TR" sz="2400" u="sng" dirty="0" err="1" smtClean="0"/>
              <a:t>tibianın</a:t>
            </a:r>
            <a:r>
              <a:rPr lang="tr-TR" sz="2400" u="sng" dirty="0" smtClean="0"/>
              <a:t> uzun ekseni </a:t>
            </a:r>
            <a:r>
              <a:rPr lang="tr-TR" sz="2400" dirty="0" smtClean="0"/>
              <a:t>arasında bulunan ve </a:t>
            </a:r>
            <a:r>
              <a:rPr lang="tr-TR" sz="2400" b="1" dirty="0" smtClean="0"/>
              <a:t>yaklaşık 10° olan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açısı</a:t>
            </a:r>
            <a:r>
              <a:rPr lang="tr-TR" sz="2400" dirty="0" smtClean="0"/>
              <a:t>ndaki </a:t>
            </a:r>
            <a:r>
              <a:rPr lang="tr-TR" sz="2400" u="sng" dirty="0" err="1" smtClean="0"/>
              <a:t>lateral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instabilite</a:t>
            </a:r>
            <a:r>
              <a:rPr lang="tr-TR" sz="2400" dirty="0" smtClean="0"/>
              <a:t> veya </a:t>
            </a:r>
            <a:r>
              <a:rPr lang="tr-TR" sz="2400" u="sng" dirty="0" err="1" smtClean="0"/>
              <a:t>patellar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subluksasyona</a:t>
            </a:r>
            <a:r>
              <a:rPr lang="tr-TR" sz="2400" u="sng" dirty="0" smtClean="0"/>
              <a:t> bağlı görülen artış</a:t>
            </a:r>
            <a:r>
              <a:rPr lang="tr-TR" sz="2400" dirty="0" smtClean="0"/>
              <a:t>ta,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 err="1"/>
              <a:t>Femoral</a:t>
            </a:r>
            <a:r>
              <a:rPr lang="tr-TR" sz="2400" u="sng" dirty="0"/>
              <a:t> </a:t>
            </a:r>
            <a:r>
              <a:rPr lang="tr-TR" sz="2400" u="sng" dirty="0" err="1"/>
              <a:t>anteversiyon</a:t>
            </a:r>
            <a:r>
              <a:rPr lang="tr-TR" sz="2400" dirty="0" err="1"/>
              <a:t>da</a:t>
            </a:r>
            <a:r>
              <a:rPr lang="tr-TR" sz="2400" dirty="0"/>
              <a:t>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/>
              <a:t>Dizin </a:t>
            </a:r>
            <a:r>
              <a:rPr lang="tr-TR" sz="2400" u="sng" dirty="0" err="1"/>
              <a:t>varus</a:t>
            </a:r>
            <a:r>
              <a:rPr lang="tr-TR" sz="2400" dirty="0"/>
              <a:t> veya </a:t>
            </a:r>
            <a:r>
              <a:rPr lang="tr-TR" sz="2400" u="sng" dirty="0" err="1"/>
              <a:t>valgusu</a:t>
            </a:r>
            <a:r>
              <a:rPr lang="tr-TR" sz="2400" dirty="0" err="1"/>
              <a:t>nda</a:t>
            </a:r>
            <a:r>
              <a:rPr lang="tr-TR" sz="2400" dirty="0"/>
              <a:t>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 err="1"/>
              <a:t>Tibial</a:t>
            </a:r>
            <a:r>
              <a:rPr lang="tr-TR" sz="2400" u="sng" dirty="0"/>
              <a:t> </a:t>
            </a:r>
            <a:r>
              <a:rPr lang="tr-TR" sz="2400" u="sng" dirty="0" err="1"/>
              <a:t>torsiyon</a:t>
            </a:r>
            <a:r>
              <a:rPr lang="tr-TR" sz="2400" dirty="0" err="1"/>
              <a:t>da</a:t>
            </a:r>
            <a:r>
              <a:rPr lang="tr-TR" sz="2400" dirty="0"/>
              <a:t>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/>
              <a:t>MCL (</a:t>
            </a:r>
            <a:r>
              <a:rPr lang="tr-TR" sz="2400" u="sng" dirty="0" err="1"/>
              <a:t>Medial</a:t>
            </a:r>
            <a:r>
              <a:rPr lang="tr-TR" sz="2400" u="sng" dirty="0"/>
              <a:t> </a:t>
            </a:r>
            <a:r>
              <a:rPr lang="tr-TR" sz="2400" u="sng" dirty="0" err="1"/>
              <a:t>Collateral</a:t>
            </a:r>
            <a:r>
              <a:rPr lang="tr-TR" sz="2400" u="sng" dirty="0"/>
              <a:t> </a:t>
            </a:r>
            <a:r>
              <a:rPr lang="tr-TR" sz="2400" u="sng" dirty="0" err="1"/>
              <a:t>Ligament</a:t>
            </a:r>
            <a:r>
              <a:rPr lang="tr-TR" sz="2400" u="sng" dirty="0"/>
              <a:t>)</a:t>
            </a:r>
            <a:r>
              <a:rPr lang="tr-TR" sz="2400" dirty="0"/>
              <a:t> ve </a:t>
            </a:r>
            <a:r>
              <a:rPr lang="tr-TR" sz="2400" u="sng" dirty="0" err="1"/>
              <a:t>medial</a:t>
            </a:r>
            <a:r>
              <a:rPr lang="tr-TR" sz="2400" u="sng" dirty="0"/>
              <a:t> </a:t>
            </a:r>
            <a:r>
              <a:rPr lang="tr-TR" sz="2400" u="sng" dirty="0" err="1"/>
              <a:t>retinakulum</a:t>
            </a:r>
            <a:r>
              <a:rPr lang="tr-TR" sz="2400" u="sng" dirty="0"/>
              <a:t> yırtığı</a:t>
            </a:r>
            <a:r>
              <a:rPr lang="tr-TR" sz="2400" dirty="0"/>
              <a:t> ile birlikte gelişen </a:t>
            </a:r>
            <a:r>
              <a:rPr lang="tr-TR" sz="2400" u="sng" dirty="0"/>
              <a:t>dizin </a:t>
            </a:r>
            <a:r>
              <a:rPr lang="tr-TR" sz="2400" u="sng" dirty="0" err="1"/>
              <a:t>valgusu</a:t>
            </a:r>
            <a:r>
              <a:rPr lang="tr-TR" sz="2400" dirty="0"/>
              <a:t>, </a:t>
            </a:r>
            <a:r>
              <a:rPr lang="tr-TR" sz="2400" u="sng" dirty="0" err="1"/>
              <a:t>eksternal</a:t>
            </a:r>
            <a:r>
              <a:rPr lang="tr-TR" sz="2400" u="sng" dirty="0"/>
              <a:t> rotasyonu</a:t>
            </a:r>
            <a:r>
              <a:rPr lang="tr-TR" sz="2400" dirty="0"/>
              <a:t> ve </a:t>
            </a:r>
            <a:r>
              <a:rPr lang="tr-TR" sz="2400" u="sng" dirty="0" err="1"/>
              <a:t>patellanın</a:t>
            </a:r>
            <a:r>
              <a:rPr lang="tr-TR" sz="2400" u="sng" dirty="0"/>
              <a:t> </a:t>
            </a:r>
            <a:r>
              <a:rPr lang="tr-TR" sz="2400" u="sng" dirty="0" err="1"/>
              <a:t>laterale</a:t>
            </a:r>
            <a:r>
              <a:rPr lang="tr-TR" sz="2400" u="sng" dirty="0"/>
              <a:t> </a:t>
            </a:r>
            <a:r>
              <a:rPr lang="tr-TR" sz="2400" u="sng" dirty="0" err="1"/>
              <a:t>subluksasyonu</a:t>
            </a:r>
            <a:r>
              <a:rPr lang="tr-TR" sz="2400" dirty="0" err="1"/>
              <a:t>nda</a:t>
            </a:r>
            <a:r>
              <a:rPr lang="tr-TR" sz="2400" dirty="0"/>
              <a:t>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 err="1"/>
              <a:t>Transvers</a:t>
            </a:r>
            <a:r>
              <a:rPr lang="tr-TR" sz="2400" dirty="0"/>
              <a:t> ve </a:t>
            </a:r>
            <a:r>
              <a:rPr lang="tr-TR" sz="2400" u="sng" dirty="0" err="1"/>
              <a:t>retinakular</a:t>
            </a:r>
            <a:r>
              <a:rPr lang="tr-TR" sz="2400" u="sng" dirty="0"/>
              <a:t> elementler arasındaki </a:t>
            </a:r>
            <a:r>
              <a:rPr lang="tr-TR" sz="2400" u="sng" dirty="0" err="1"/>
              <a:t>imbalansa</a:t>
            </a:r>
            <a:r>
              <a:rPr lang="tr-TR" sz="2400" u="sng" dirty="0"/>
              <a:t> bağl</a:t>
            </a:r>
            <a:r>
              <a:rPr lang="tr-TR" sz="2400" dirty="0"/>
              <a:t>ı </a:t>
            </a:r>
            <a:r>
              <a:rPr lang="tr-TR" sz="2400" u="sng" dirty="0" err="1"/>
              <a:t>lateral</a:t>
            </a:r>
            <a:r>
              <a:rPr lang="tr-TR" sz="2400" u="sng" dirty="0"/>
              <a:t> </a:t>
            </a:r>
            <a:r>
              <a:rPr lang="tr-TR" sz="2400" u="sng" dirty="0" err="1"/>
              <a:t>instabilitenin</a:t>
            </a:r>
            <a:r>
              <a:rPr lang="tr-TR" sz="2400" u="sng" dirty="0"/>
              <a:t> bozulması</a:t>
            </a:r>
            <a:r>
              <a:rPr lang="tr-TR" sz="2400" dirty="0"/>
              <a:t>nda,</a:t>
            </a:r>
          </a:p>
          <a:p>
            <a:pPr lvl="0">
              <a:buFont typeface="Wingdings" pitchFamily="2" charset="2"/>
              <a:buChar char="Ø"/>
            </a:pPr>
            <a:endParaRPr lang="tr-TR" sz="2400" dirty="0" smtClean="0"/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6166" y="1124744"/>
            <a:ext cx="8136904" cy="5230364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tr-TR" sz="2400" u="sng" dirty="0" smtClean="0"/>
              <a:t>Dizin </a:t>
            </a:r>
            <a:r>
              <a:rPr lang="tr-TR" sz="2400" u="sng" dirty="0" err="1" smtClean="0"/>
              <a:t>hiperekstansiyonundaki</a:t>
            </a:r>
            <a:r>
              <a:rPr lang="tr-TR" sz="2400" u="sng" dirty="0" smtClean="0"/>
              <a:t> artış</a:t>
            </a:r>
            <a:r>
              <a:rPr lang="tr-TR" sz="2400" dirty="0" smtClean="0"/>
              <a:t>ta (</a:t>
            </a:r>
            <a:r>
              <a:rPr lang="tr-TR" sz="2400" u="sng" dirty="0" err="1" smtClean="0"/>
              <a:t>genu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rekurvatumda</a:t>
            </a:r>
            <a:r>
              <a:rPr lang="tr-TR" sz="2400" dirty="0" smtClean="0"/>
              <a:t>) ve buna bağlı oluşan </a:t>
            </a:r>
            <a:r>
              <a:rPr lang="tr-TR" sz="2400" u="sng" dirty="0" smtClean="0"/>
              <a:t>diz </a:t>
            </a:r>
            <a:r>
              <a:rPr lang="tr-TR" sz="2400" u="sng" dirty="0" err="1" smtClean="0"/>
              <a:t>anteriorundaki</a:t>
            </a:r>
            <a:r>
              <a:rPr lang="tr-TR" sz="2400" u="sng" dirty="0" smtClean="0"/>
              <a:t> ağrı</a:t>
            </a:r>
            <a:r>
              <a:rPr lang="tr-TR" sz="2400" dirty="0" smtClean="0"/>
              <a:t>da,</a:t>
            </a:r>
          </a:p>
          <a:p>
            <a:pPr lvl="0">
              <a:buFont typeface="Wingdings" pitchFamily="2" charset="2"/>
              <a:buChar char="Ø"/>
            </a:pPr>
            <a:r>
              <a:rPr lang="tr-TR" sz="2400" u="sng" dirty="0" smtClean="0"/>
              <a:t>Ön yüzün geometrik yapısındaki anormallik</a:t>
            </a:r>
            <a:r>
              <a:rPr lang="tr-TR" sz="2400" dirty="0" smtClean="0"/>
              <a:t>, </a:t>
            </a:r>
            <a:r>
              <a:rPr lang="tr-TR" sz="2400" u="sng" dirty="0" err="1" smtClean="0"/>
              <a:t>patellanın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lateral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femur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kondilinden</a:t>
            </a:r>
            <a:r>
              <a:rPr lang="tr-TR" sz="2400" u="sng" dirty="0" smtClean="0"/>
              <a:t> aşağıda olmasına bağlı </a:t>
            </a:r>
            <a:r>
              <a:rPr lang="tr-TR" sz="2400" u="sng" dirty="0" err="1" smtClean="0"/>
              <a:t>laterale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subluksasyon</a:t>
            </a:r>
            <a:r>
              <a:rPr lang="tr-TR" sz="2400" dirty="0" err="1" smtClean="0"/>
              <a:t>un</a:t>
            </a:r>
            <a:r>
              <a:rPr lang="tr-TR" sz="2400" dirty="0" smtClean="0"/>
              <a:t> engellenemediği durumda diz </a:t>
            </a:r>
            <a:r>
              <a:rPr lang="tr-TR" sz="2400" dirty="0" err="1" smtClean="0"/>
              <a:t>ortezlerine</a:t>
            </a:r>
            <a:r>
              <a:rPr lang="tr-TR" sz="2400" dirty="0" smtClean="0"/>
              <a:t> gereksinim duyulur.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714332"/>
            <a:ext cx="7416824" cy="61436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i="1" u="sng" dirty="0" smtClean="0"/>
              <a:t>Günümüzde kullanılan diz </a:t>
            </a:r>
            <a:r>
              <a:rPr lang="tr-TR" sz="2400" i="1" u="sng" dirty="0" err="1" smtClean="0"/>
              <a:t>ortezleri</a:t>
            </a:r>
            <a:r>
              <a:rPr lang="tr-TR" sz="2400" i="1" u="sng" dirty="0" smtClean="0"/>
              <a:t> </a:t>
            </a:r>
            <a:r>
              <a:rPr lang="tr-TR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amaçlarına göre</a:t>
            </a:r>
            <a:r>
              <a:rPr lang="tr-TR" sz="2400" i="1" u="sng" dirty="0" smtClean="0"/>
              <a:t> üç ana başlıkta toplanabilir</a:t>
            </a:r>
            <a:r>
              <a:rPr lang="tr-TR" sz="2400" u="sng" dirty="0" smtClean="0"/>
              <a:t>. </a:t>
            </a:r>
            <a:r>
              <a:rPr lang="tr-TR" sz="2400" i="1" u="sng" dirty="0" smtClean="0"/>
              <a:t>Bunlar</a:t>
            </a:r>
            <a:r>
              <a:rPr lang="tr-TR" sz="2400" dirty="0"/>
              <a:t>:</a:t>
            </a:r>
            <a:endParaRPr lang="tr-TR" sz="2400" dirty="0" smtClean="0"/>
          </a:p>
          <a:p>
            <a:pPr marL="857250" indent="-857250">
              <a:buFont typeface="+mj-lt"/>
              <a:buAutoNum type="romanUcPeriod"/>
            </a:pP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Proflaktik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Fonksiyonel </a:t>
            </a:r>
            <a:r>
              <a:rPr lang="tr-TR" sz="2400" dirty="0" smtClean="0"/>
              <a:t>ve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Postoperatif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</a:t>
            </a:r>
            <a:r>
              <a:rPr lang="tr-TR" sz="2400" dirty="0" err="1" smtClean="0"/>
              <a:t>dir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241376"/>
            <a:ext cx="7741524" cy="5616624"/>
          </a:xfrm>
        </p:spPr>
        <p:txBody>
          <a:bodyPr>
            <a:normAutofit/>
          </a:bodyPr>
          <a:lstStyle/>
          <a:p>
            <a:r>
              <a:rPr lang="tr-TR" sz="2400" b="1" dirty="0"/>
              <a:t>R</a:t>
            </a:r>
            <a:r>
              <a:rPr lang="tr-TR" sz="2400" b="1" dirty="0" smtClean="0"/>
              <a:t>ehabilitasyon </a:t>
            </a:r>
            <a:r>
              <a:rPr lang="tr-TR" sz="2400" b="1" dirty="0" err="1" smtClean="0"/>
              <a:t>ortezleri</a:t>
            </a:r>
            <a:r>
              <a:rPr lang="tr-TR" sz="2400" dirty="0" smtClean="0"/>
              <a:t> olarak da bilinir.</a:t>
            </a:r>
          </a:p>
          <a:p>
            <a:r>
              <a:rPr lang="tr-TR" sz="2400" u="sng" dirty="0" err="1" smtClean="0"/>
              <a:t>Sagital</a:t>
            </a:r>
            <a:r>
              <a:rPr lang="tr-TR" sz="2400" u="sng" dirty="0" smtClean="0"/>
              <a:t> düzlemde diz hareketini kontrol ederken </a:t>
            </a:r>
            <a:r>
              <a:rPr lang="tr-TR" sz="2400" u="sng" dirty="0" err="1" smtClean="0"/>
              <a:t>mediolateral</a:t>
            </a:r>
            <a:r>
              <a:rPr lang="tr-TR" sz="2400" u="sng" dirty="0" smtClean="0"/>
              <a:t> yönde de </a:t>
            </a:r>
            <a:r>
              <a:rPr lang="tr-TR" sz="2400" u="sng" dirty="0" err="1" smtClean="0"/>
              <a:t>stabiliteyi</a:t>
            </a:r>
            <a:r>
              <a:rPr lang="tr-TR" sz="2400" u="sng" dirty="0" smtClean="0"/>
              <a:t> sağlarlar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Ortezin</a:t>
            </a:r>
            <a:r>
              <a:rPr lang="tr-TR" sz="2400" dirty="0" smtClean="0"/>
              <a:t> </a:t>
            </a:r>
            <a:r>
              <a:rPr lang="tr-TR" sz="2400" u="sng" dirty="0" err="1" smtClean="0"/>
              <a:t>lateral</a:t>
            </a:r>
            <a:r>
              <a:rPr lang="tr-TR" sz="2400" u="sng" dirty="0" smtClean="0"/>
              <a:t> barları</a:t>
            </a:r>
            <a:r>
              <a:rPr lang="tr-TR" sz="2400" dirty="0" smtClean="0"/>
              <a:t>, </a:t>
            </a:r>
            <a:r>
              <a:rPr lang="tr-TR" sz="2400" u="sng" dirty="0" smtClean="0"/>
              <a:t>uyluk ve bacak C barları</a:t>
            </a:r>
            <a:r>
              <a:rPr lang="tr-TR" sz="2400" dirty="0" smtClean="0"/>
              <a:t> veya </a:t>
            </a:r>
            <a:r>
              <a:rPr lang="tr-TR" sz="2400" u="sng" dirty="0" err="1" smtClean="0"/>
              <a:t>posterior</a:t>
            </a:r>
            <a:r>
              <a:rPr lang="tr-TR" sz="2400" u="sng" dirty="0" smtClean="0"/>
              <a:t> plastik kılıfları</a:t>
            </a:r>
            <a:r>
              <a:rPr lang="tr-TR" sz="2400" dirty="0" smtClean="0"/>
              <a:t> ve </a:t>
            </a:r>
            <a:r>
              <a:rPr lang="tr-TR" sz="2400" u="sng" dirty="0" smtClean="0"/>
              <a:t>kayışları</a:t>
            </a:r>
            <a:r>
              <a:rPr lang="tr-TR" sz="2400" dirty="0" smtClean="0"/>
              <a:t> bulunur.</a:t>
            </a:r>
          </a:p>
          <a:p>
            <a:r>
              <a:rPr lang="tr-TR" sz="2400" dirty="0" err="1" smtClean="0"/>
              <a:t>Postoperatif</a:t>
            </a:r>
            <a:r>
              <a:rPr lang="tr-TR" sz="2400" dirty="0" smtClean="0"/>
              <a:t> </a:t>
            </a:r>
            <a:r>
              <a:rPr lang="tr-TR" sz="2400" dirty="0" err="1" smtClean="0"/>
              <a:t>ortezlerin</a:t>
            </a:r>
            <a:r>
              <a:rPr lang="tr-TR" sz="2400" dirty="0" smtClean="0"/>
              <a:t> boylarının kısa olması biyomekanik etkilerini azaltır.</a:t>
            </a:r>
          </a:p>
          <a:p>
            <a:r>
              <a:rPr lang="tr-TR" sz="2400" dirty="0" smtClean="0"/>
              <a:t>Bu nedenle </a:t>
            </a:r>
            <a:r>
              <a:rPr lang="tr-TR" sz="2400" dirty="0" err="1" smtClean="0"/>
              <a:t>ortezin</a:t>
            </a:r>
            <a:r>
              <a:rPr lang="tr-TR" sz="2400" dirty="0" smtClean="0"/>
              <a:t> bacak ve uylukta sonlanma yerlerinin uzatılmasında yarar vardır.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42876" y="71414"/>
            <a:ext cx="8858280" cy="107157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III. </a:t>
            </a:r>
            <a:r>
              <a:rPr lang="tr-TR" sz="3600" dirty="0" err="1" smtClean="0"/>
              <a:t>Postoperatif</a:t>
            </a:r>
            <a:r>
              <a:rPr lang="tr-TR" sz="3600" dirty="0" smtClean="0"/>
              <a:t> Diz </a:t>
            </a:r>
            <a:r>
              <a:rPr lang="tr-TR" sz="3600" dirty="0" err="1" smtClean="0"/>
              <a:t>Ortezleri</a:t>
            </a:r>
            <a:r>
              <a:rPr lang="tr-TR" sz="3600" dirty="0" smtClean="0"/>
              <a:t>: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7286" y="404664"/>
            <a:ext cx="8029556" cy="12704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 deformiteleri veya patolojilerine göre </a:t>
            </a:r>
            <a:r>
              <a:rPr lang="tr-TR" sz="2400" i="1" dirty="0" err="1" smtClean="0"/>
              <a:t>ortezler</a:t>
            </a:r>
            <a:r>
              <a:rPr lang="tr-TR" sz="2400" i="1" dirty="0" smtClean="0"/>
              <a:t> şu şekilde sıralanabilir :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971600" y="1571612"/>
            <a:ext cx="7600928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+mj-lt"/>
              <a:buAutoNum type="arabicParenR"/>
            </a:pP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Patellar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İnstabilite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742950" indent="-742950" algn="l">
              <a:buFont typeface="+mj-lt"/>
              <a:buAutoNum type="arabicParenR"/>
            </a:pP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Genu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Rekurvatum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742950" indent="-742950" algn="l">
              <a:buFont typeface="+mj-lt"/>
              <a:buAutoNum type="arabicParenR"/>
            </a:pP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Deformitesi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742950" indent="-742950" algn="l">
              <a:buFont typeface="+mj-lt"/>
              <a:buAutoNum type="arabicParenR"/>
            </a:pP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Genu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Valgum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Genu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Varum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742950" indent="-742950" algn="l">
              <a:buFont typeface="+mj-lt"/>
              <a:buAutoNum type="arabicParenR"/>
            </a:pP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 Eklemine Ağırlık Verilmemesi Gereken Durumlarda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marL="742950" indent="-742950" algn="l">
              <a:buFont typeface="+mj-lt"/>
              <a:buAutoNum type="arabicParenR"/>
            </a:pP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Ekstansör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Zayıflığında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tr-T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315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Ofis Teması</vt:lpstr>
      <vt:lpstr>I. ALT EKSTREMİTE ORTEZLERİ  4) DİZ ORTEZLERİ</vt:lpstr>
      <vt:lpstr>Diz Ortezleri ve Özellikleri:</vt:lpstr>
      <vt:lpstr>Diz Ortezlerinin Kullanım Yerleri:</vt:lpstr>
      <vt:lpstr>PowerPoint Sunusu</vt:lpstr>
      <vt:lpstr>PowerPoint Sunusu</vt:lpstr>
      <vt:lpstr>III. Postoperatif Diz Ortezleri: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193</cp:revision>
  <dcterms:created xsi:type="dcterms:W3CDTF">2017-11-13T20:27:02Z</dcterms:created>
  <dcterms:modified xsi:type="dcterms:W3CDTF">2018-05-18T11:37:12Z</dcterms:modified>
</cp:coreProperties>
</file>