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9" r:id="rId2"/>
    <p:sldId id="282" r:id="rId3"/>
    <p:sldId id="269" r:id="rId4"/>
    <p:sldId id="270" r:id="rId5"/>
    <p:sldId id="272" r:id="rId6"/>
    <p:sldId id="274" r:id="rId7"/>
    <p:sldId id="275" r:id="rId8"/>
    <p:sldId id="276" r:id="rId9"/>
    <p:sldId id="277" r:id="rId10"/>
    <p:sldId id="281" r:id="rId11"/>
    <p:sldId id="280" r:id="rId12"/>
    <p:sldId id="27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9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F190F-506D-453E-837B-BB958AE075F9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43A2F-AAE0-46E9-B08A-6633DC2A1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985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Slayt Görüntüsü Yer Tutucusu">
            <a:extLst>
              <a:ext uri="{FF2B5EF4-FFF2-40B4-BE49-F238E27FC236}">
                <a16:creationId xmlns:a16="http://schemas.microsoft.com/office/drawing/2014/main" id="{C34FFDF4-4F21-47FA-9702-BE53DAB22A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2 Not Yer Tutucusu">
            <a:extLst>
              <a:ext uri="{FF2B5EF4-FFF2-40B4-BE49-F238E27FC236}">
                <a16:creationId xmlns:a16="http://schemas.microsoft.com/office/drawing/2014/main" id="{BE9EA2DF-B759-48AD-9F52-3E5CA232D3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5124" name="3 Slayt Numarası Yer Tutucusu">
            <a:extLst>
              <a:ext uri="{FF2B5EF4-FFF2-40B4-BE49-F238E27FC236}">
                <a16:creationId xmlns:a16="http://schemas.microsoft.com/office/drawing/2014/main" id="{90227D16-4A0A-46EA-A975-F1A9310374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1C2D2F-2E13-443F-9607-B8C2534198A2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1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Slayt Görüntüsü Yer Tutucusu">
            <a:extLst>
              <a:ext uri="{FF2B5EF4-FFF2-40B4-BE49-F238E27FC236}">
                <a16:creationId xmlns:a16="http://schemas.microsoft.com/office/drawing/2014/main" id="{E6C955E7-7F8A-4667-8ABC-390585D4A0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2 Not Yer Tutucusu">
            <a:extLst>
              <a:ext uri="{FF2B5EF4-FFF2-40B4-BE49-F238E27FC236}">
                <a16:creationId xmlns:a16="http://schemas.microsoft.com/office/drawing/2014/main" id="{2B9DAD5E-FE53-42AD-8CBE-FEC1D663F7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44036" name="3 Slayt Numarası Yer Tutucusu">
            <a:extLst>
              <a:ext uri="{FF2B5EF4-FFF2-40B4-BE49-F238E27FC236}">
                <a16:creationId xmlns:a16="http://schemas.microsoft.com/office/drawing/2014/main" id="{AFBB776D-15A7-4B2F-A964-6859CB5FC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476BD2B-76DF-4A04-9D62-DFFD3BABD94B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10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Slayt Görüntüsü Yer Tutucusu">
            <a:extLst>
              <a:ext uri="{FF2B5EF4-FFF2-40B4-BE49-F238E27FC236}">
                <a16:creationId xmlns:a16="http://schemas.microsoft.com/office/drawing/2014/main" id="{5F976BBD-8218-4E40-ADC3-C4A68F6997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2 Not Yer Tutucusu">
            <a:extLst>
              <a:ext uri="{FF2B5EF4-FFF2-40B4-BE49-F238E27FC236}">
                <a16:creationId xmlns:a16="http://schemas.microsoft.com/office/drawing/2014/main" id="{91DE882C-A9B0-4439-9A83-8703CB3440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46084" name="3 Slayt Numarası Yer Tutucusu">
            <a:extLst>
              <a:ext uri="{FF2B5EF4-FFF2-40B4-BE49-F238E27FC236}">
                <a16:creationId xmlns:a16="http://schemas.microsoft.com/office/drawing/2014/main" id="{6A7B44CE-EF46-40C1-B764-98214BF37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3037D0-65B4-43A4-872B-972C29964336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11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>
            <a:extLst>
              <a:ext uri="{FF2B5EF4-FFF2-40B4-BE49-F238E27FC236}">
                <a16:creationId xmlns:a16="http://schemas.microsoft.com/office/drawing/2014/main" id="{D6B796E8-D37C-4DA8-B4BA-57498151D6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Not Yer Tutucusu">
            <a:extLst>
              <a:ext uri="{FF2B5EF4-FFF2-40B4-BE49-F238E27FC236}">
                <a16:creationId xmlns:a16="http://schemas.microsoft.com/office/drawing/2014/main" id="{37722DCE-781B-4449-B8D5-F2152CD4D6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48132" name="3 Slayt Numarası Yer Tutucusu">
            <a:extLst>
              <a:ext uri="{FF2B5EF4-FFF2-40B4-BE49-F238E27FC236}">
                <a16:creationId xmlns:a16="http://schemas.microsoft.com/office/drawing/2014/main" id="{D77A6E88-DCD9-45FE-A39B-732A7B15A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45EB70-C33A-4686-ADCA-8290C35A198C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12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Slayt Görüntüsü Yer Tutucusu">
            <a:extLst>
              <a:ext uri="{FF2B5EF4-FFF2-40B4-BE49-F238E27FC236}">
                <a16:creationId xmlns:a16="http://schemas.microsoft.com/office/drawing/2014/main" id="{F23056D3-1F28-495A-9D78-EBC9640FF4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Not Yer Tutucusu">
            <a:extLst>
              <a:ext uri="{FF2B5EF4-FFF2-40B4-BE49-F238E27FC236}">
                <a16:creationId xmlns:a16="http://schemas.microsoft.com/office/drawing/2014/main" id="{28658AF4-28B7-45FA-900E-A476098376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27652" name="3 Slayt Numarası Yer Tutucusu">
            <a:extLst>
              <a:ext uri="{FF2B5EF4-FFF2-40B4-BE49-F238E27FC236}">
                <a16:creationId xmlns:a16="http://schemas.microsoft.com/office/drawing/2014/main" id="{D8B1D20A-1222-497A-AD69-E0C0655D01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18F28A-6C7A-49D6-846D-858B2E2096C0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2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Slayt Görüntüsü Yer Tutucusu">
            <a:extLst>
              <a:ext uri="{FF2B5EF4-FFF2-40B4-BE49-F238E27FC236}">
                <a16:creationId xmlns:a16="http://schemas.microsoft.com/office/drawing/2014/main" id="{FDE85E92-D145-4228-973F-94B1245C74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2 Not Yer Tutucusu">
            <a:extLst>
              <a:ext uri="{FF2B5EF4-FFF2-40B4-BE49-F238E27FC236}">
                <a16:creationId xmlns:a16="http://schemas.microsoft.com/office/drawing/2014/main" id="{47777E3E-B0FE-45CF-A867-48AF4C1AFC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29700" name="3 Slayt Numarası Yer Tutucusu">
            <a:extLst>
              <a:ext uri="{FF2B5EF4-FFF2-40B4-BE49-F238E27FC236}">
                <a16:creationId xmlns:a16="http://schemas.microsoft.com/office/drawing/2014/main" id="{6D6113EB-DB7B-4B2C-8A79-C5390701C0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38B452-D343-4FDB-9227-49FC81186F00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3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Slayt Görüntüsü Yer Tutucusu">
            <a:extLst>
              <a:ext uri="{FF2B5EF4-FFF2-40B4-BE49-F238E27FC236}">
                <a16:creationId xmlns:a16="http://schemas.microsoft.com/office/drawing/2014/main" id="{56078269-A763-49A0-9DBB-57452D8CC4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2 Not Yer Tutucusu">
            <a:extLst>
              <a:ext uri="{FF2B5EF4-FFF2-40B4-BE49-F238E27FC236}">
                <a16:creationId xmlns:a16="http://schemas.microsoft.com/office/drawing/2014/main" id="{71FA879D-B117-40F8-A89B-A344143B95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31748" name="3 Slayt Numarası Yer Tutucusu">
            <a:extLst>
              <a:ext uri="{FF2B5EF4-FFF2-40B4-BE49-F238E27FC236}">
                <a16:creationId xmlns:a16="http://schemas.microsoft.com/office/drawing/2014/main" id="{B3F43115-9422-42C7-875E-0BFD0E9B07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CFD950-97CD-4A11-95DF-F2C78AB9FD29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4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Slayt Görüntüsü Yer Tutucusu">
            <a:extLst>
              <a:ext uri="{FF2B5EF4-FFF2-40B4-BE49-F238E27FC236}">
                <a16:creationId xmlns:a16="http://schemas.microsoft.com/office/drawing/2014/main" id="{201060E8-5412-4B6F-8C03-52DFF4457E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2 Not Yer Tutucusu">
            <a:extLst>
              <a:ext uri="{FF2B5EF4-FFF2-40B4-BE49-F238E27FC236}">
                <a16:creationId xmlns:a16="http://schemas.microsoft.com/office/drawing/2014/main" id="{F751859E-6BBE-4B18-A72D-BBA3A802C1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33796" name="3 Slayt Numarası Yer Tutucusu">
            <a:extLst>
              <a:ext uri="{FF2B5EF4-FFF2-40B4-BE49-F238E27FC236}">
                <a16:creationId xmlns:a16="http://schemas.microsoft.com/office/drawing/2014/main" id="{CD02456E-D627-4AD3-8192-B299366070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3EBBC6-01AB-4FDB-AD60-E8C438E0482D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5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Slayt Görüntüsü Yer Tutucusu">
            <a:extLst>
              <a:ext uri="{FF2B5EF4-FFF2-40B4-BE49-F238E27FC236}">
                <a16:creationId xmlns:a16="http://schemas.microsoft.com/office/drawing/2014/main" id="{38E6CA50-92FC-4D14-BD10-A7C7FD41F3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2 Not Yer Tutucusu">
            <a:extLst>
              <a:ext uri="{FF2B5EF4-FFF2-40B4-BE49-F238E27FC236}">
                <a16:creationId xmlns:a16="http://schemas.microsoft.com/office/drawing/2014/main" id="{A9D9C595-9398-4D82-95E3-90244756BB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35844" name="3 Slayt Numarası Yer Tutucusu">
            <a:extLst>
              <a:ext uri="{FF2B5EF4-FFF2-40B4-BE49-F238E27FC236}">
                <a16:creationId xmlns:a16="http://schemas.microsoft.com/office/drawing/2014/main" id="{9AA09574-87E1-4886-823B-ABBB672C41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83B96B5-0E49-41E9-B06E-EF750643A634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6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Slayt Görüntüsü Yer Tutucusu">
            <a:extLst>
              <a:ext uri="{FF2B5EF4-FFF2-40B4-BE49-F238E27FC236}">
                <a16:creationId xmlns:a16="http://schemas.microsoft.com/office/drawing/2014/main" id="{9CC64533-B9D7-4CF1-83B5-ECC3EB7C71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2 Not Yer Tutucusu">
            <a:extLst>
              <a:ext uri="{FF2B5EF4-FFF2-40B4-BE49-F238E27FC236}">
                <a16:creationId xmlns:a16="http://schemas.microsoft.com/office/drawing/2014/main" id="{B4F0F9FA-03C6-4D91-9EE3-4CDDAAE45F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37892" name="3 Slayt Numarası Yer Tutucusu">
            <a:extLst>
              <a:ext uri="{FF2B5EF4-FFF2-40B4-BE49-F238E27FC236}">
                <a16:creationId xmlns:a16="http://schemas.microsoft.com/office/drawing/2014/main" id="{D1C38138-229E-4BF7-9DB6-F2B414A105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F7034AE-C231-40EC-A713-06AB60DBA1B3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7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Slayt Görüntüsü Yer Tutucusu">
            <a:extLst>
              <a:ext uri="{FF2B5EF4-FFF2-40B4-BE49-F238E27FC236}">
                <a16:creationId xmlns:a16="http://schemas.microsoft.com/office/drawing/2014/main" id="{CD8630CF-ADC4-46FC-A11A-81CA4B716D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2 Not Yer Tutucusu">
            <a:extLst>
              <a:ext uri="{FF2B5EF4-FFF2-40B4-BE49-F238E27FC236}">
                <a16:creationId xmlns:a16="http://schemas.microsoft.com/office/drawing/2014/main" id="{FC207235-E756-4998-8172-1025D9C73E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39940" name="3 Slayt Numarası Yer Tutucusu">
            <a:extLst>
              <a:ext uri="{FF2B5EF4-FFF2-40B4-BE49-F238E27FC236}">
                <a16:creationId xmlns:a16="http://schemas.microsoft.com/office/drawing/2014/main" id="{6DF4E48D-5217-41AB-BA3D-CE2ACF1965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43D33F-D197-47C8-8837-1EFDC212EFCC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8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Slayt Görüntüsü Yer Tutucusu">
            <a:extLst>
              <a:ext uri="{FF2B5EF4-FFF2-40B4-BE49-F238E27FC236}">
                <a16:creationId xmlns:a16="http://schemas.microsoft.com/office/drawing/2014/main" id="{50390ED2-2029-49C8-BD1A-1D24328F2E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2 Not Yer Tutucusu">
            <a:extLst>
              <a:ext uri="{FF2B5EF4-FFF2-40B4-BE49-F238E27FC236}">
                <a16:creationId xmlns:a16="http://schemas.microsoft.com/office/drawing/2014/main" id="{F6201957-F255-4D2F-96AE-C5B17FCE4D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41988" name="3 Slayt Numarası Yer Tutucusu">
            <a:extLst>
              <a:ext uri="{FF2B5EF4-FFF2-40B4-BE49-F238E27FC236}">
                <a16:creationId xmlns:a16="http://schemas.microsoft.com/office/drawing/2014/main" id="{FD866412-E81F-4396-869B-86EFC513D2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83BF1E7-47CD-4D5B-A9CF-8B5884AA8931}" type="slidenum">
              <a:rPr lang="tr-TR" altLang="tr-TR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9</a:t>
            </a:fld>
            <a:endParaRPr lang="tr-TR" altLang="tr-T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224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2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85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52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36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953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15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43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01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09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833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3BBE8-4567-40D7-9510-45BEDA968B6B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BD4312F-9CDC-4D24-87DD-44B28E67A231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563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1F97E58-3DC6-4D4A-96F4-96525D6A88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333376"/>
            <a:ext cx="7772400" cy="2028825"/>
          </a:xfrm>
        </p:spPr>
        <p:txBody>
          <a:bodyPr/>
          <a:lstStyle/>
          <a:p>
            <a:pPr algn="ctr" eaLnBrk="1" hangingPunct="1"/>
            <a:r>
              <a:rPr lang="tr-TR" altLang="tr-TR" sz="2000" b="1">
                <a:solidFill>
                  <a:srgbClr val="C00000"/>
                </a:solidFill>
              </a:rPr>
              <a:t>EVDE BAKIM HİZMETLERİNİN</a:t>
            </a:r>
            <a:br>
              <a:rPr lang="tr-TR" altLang="tr-TR" sz="2000" b="1">
                <a:solidFill>
                  <a:srgbClr val="C00000"/>
                </a:solidFill>
              </a:rPr>
            </a:br>
            <a:r>
              <a:rPr lang="tr-TR" altLang="tr-TR" sz="2000" b="1">
                <a:solidFill>
                  <a:srgbClr val="C00000"/>
                </a:solidFill>
              </a:rPr>
              <a:t>OLUMLU VE OLUMSUZ YÖNLERİ </a:t>
            </a:r>
            <a:br>
              <a:rPr lang="tr-TR" altLang="tr-TR" sz="2000" b="1">
                <a:solidFill>
                  <a:srgbClr val="C00000"/>
                </a:solidFill>
              </a:rPr>
            </a:br>
            <a:r>
              <a:rPr lang="tr-TR" altLang="tr-TR" sz="2000" b="1">
                <a:solidFill>
                  <a:srgbClr val="C00000"/>
                </a:solidFill>
              </a:rPr>
              <a:t>EVDE BAKIM HİZMETLERİ EKİBİ </a:t>
            </a:r>
            <a:br>
              <a:rPr lang="tr-TR" altLang="tr-TR" sz="2400" b="1">
                <a:solidFill>
                  <a:srgbClr val="C00000"/>
                </a:solidFill>
              </a:rPr>
            </a:br>
            <a:r>
              <a:rPr lang="tr-TR" altLang="tr-TR" sz="1600" b="1">
                <a:solidFill>
                  <a:srgbClr val="C00000"/>
                </a:solidFill>
              </a:rPr>
              <a:t>(6)</a:t>
            </a:r>
            <a:br>
              <a:rPr lang="tr-TR" altLang="tr-TR" sz="1600" b="1"/>
            </a:br>
            <a:r>
              <a:rPr lang="tr-TR" altLang="tr-TR" sz="1600" b="1">
                <a:solidFill>
                  <a:srgbClr val="00B050"/>
                </a:solidFill>
              </a:rPr>
              <a:t>SKY 413 Evde Bakım Hizmetleri Yönetimi Dersi</a:t>
            </a:r>
            <a:br>
              <a:rPr lang="tr-TR" altLang="tr-TR" sz="1600" b="1">
                <a:solidFill>
                  <a:srgbClr val="00B050"/>
                </a:solidFill>
              </a:rPr>
            </a:br>
            <a:r>
              <a:rPr lang="tr-TR" altLang="tr-TR" sz="1600" b="1">
                <a:solidFill>
                  <a:srgbClr val="00B050"/>
                </a:solidFill>
              </a:rPr>
              <a:t>(SKY 4)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2D54722-9B9F-47CD-83A9-D130029C019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08214" y="2852738"/>
            <a:ext cx="7559675" cy="3168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endParaRPr lang="tr-TR" altLang="tr-TR" sz="2000" b="1"/>
          </a:p>
          <a:p>
            <a:pPr algn="ctr"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C00000"/>
                </a:solidFill>
              </a:rPr>
              <a:t>Prof. Dr. Ömer R. ÖNDER</a:t>
            </a:r>
          </a:p>
          <a:p>
            <a:pPr algn="ctr" eaLnBrk="1" hangingPunct="1">
              <a:lnSpc>
                <a:spcPct val="80000"/>
              </a:lnSpc>
            </a:pPr>
            <a:endParaRPr lang="tr-TR" altLang="tr-TR" b="1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7030A0"/>
                </a:solidFill>
              </a:rPr>
              <a:t>Ankara Üniversitesi</a:t>
            </a:r>
          </a:p>
          <a:p>
            <a:pPr algn="ctr"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7030A0"/>
                </a:solidFill>
              </a:rPr>
              <a:t>Sağlık Bilimleri Fakültesi</a:t>
            </a:r>
          </a:p>
          <a:p>
            <a:pPr algn="ctr"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00B050"/>
                </a:solidFill>
              </a:rPr>
              <a:t>2017-2018 Güz</a:t>
            </a:r>
          </a:p>
          <a:p>
            <a:pPr algn="ctr" eaLnBrk="1" hangingPunct="1">
              <a:lnSpc>
                <a:spcPct val="80000"/>
              </a:lnSpc>
            </a:pPr>
            <a:endParaRPr lang="tr-TR" altLang="tr-TR" b="1">
              <a:solidFill>
                <a:srgbClr val="7030A0"/>
              </a:solidFill>
            </a:endParaRPr>
          </a:p>
          <a:p>
            <a:pPr algn="ctr" eaLnBrk="1" hangingPunct="1">
              <a:lnSpc>
                <a:spcPct val="80000"/>
              </a:lnSpc>
            </a:pPr>
            <a:endParaRPr lang="tr-TR" altLang="tr-TR" sz="2000" b="1"/>
          </a:p>
        </p:txBody>
      </p:sp>
      <p:sp>
        <p:nvSpPr>
          <p:cNvPr id="4100" name="3 Slayt Numarası Yer Tutucusu">
            <a:extLst>
              <a:ext uri="{FF2B5EF4-FFF2-40B4-BE49-F238E27FC236}">
                <a16:creationId xmlns:a16="http://schemas.microsoft.com/office/drawing/2014/main" id="{D87C9C28-F6CE-467D-878E-FCEA67FC1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3503412-F00B-4682-96D2-B702195002EC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tr-TR" altLang="tr-TR" sz="120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>
            <a:extLst>
              <a:ext uri="{FF2B5EF4-FFF2-40B4-BE49-F238E27FC236}">
                <a16:creationId xmlns:a16="http://schemas.microsoft.com/office/drawing/2014/main" id="{095AC844-810D-4A9C-9EC2-A6BAC2EBE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75" y="304800"/>
            <a:ext cx="8389938" cy="1036638"/>
          </a:xfrm>
        </p:spPr>
        <p:txBody>
          <a:bodyPr/>
          <a:lstStyle/>
          <a:p>
            <a:r>
              <a:rPr lang="tr-TR" altLang="tr-TR" sz="2800" b="1">
                <a:solidFill>
                  <a:srgbClr val="C00000"/>
                </a:solidFill>
              </a:rPr>
              <a:t>DEĞERLENDİRME SORULARI</a:t>
            </a:r>
          </a:p>
        </p:txBody>
      </p:sp>
      <p:sp>
        <p:nvSpPr>
          <p:cNvPr id="43011" name="2 İçerik Yer Tutucusu">
            <a:extLst>
              <a:ext uri="{FF2B5EF4-FFF2-40B4-BE49-F238E27FC236}">
                <a16:creationId xmlns:a16="http://schemas.microsoft.com/office/drawing/2014/main" id="{7DB55B3E-7AA6-4195-8672-E6225EC53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738" y="1844675"/>
            <a:ext cx="8469312" cy="4248150"/>
          </a:xfrm>
        </p:spPr>
        <p:txBody>
          <a:bodyPr>
            <a:normAutofit fontScale="92500" lnSpcReduction="10000"/>
          </a:bodyPr>
          <a:lstStyle/>
          <a:p>
            <a:r>
              <a:rPr lang="tr-TR" altLang="tr-TR" sz="1200"/>
              <a:t>Evde bakım hizmetleri ekibinde yer alması gereken sağlık personelinin meslek branşlarını belirtiniz.</a:t>
            </a:r>
          </a:p>
          <a:p>
            <a:r>
              <a:rPr lang="tr-TR" altLang="tr-TR" sz="1200"/>
              <a:t>Fizyoterapi, Yaşlı Bakım, İlk Yardım ve Acil Bakım Elemanlarından birinin EBH Ekibi içerisindeki rolü ve önemini belirtiniz.</a:t>
            </a:r>
          </a:p>
          <a:p>
            <a:r>
              <a:rPr lang="tr-TR" altLang="tr-TR" sz="1200"/>
              <a:t>Kendi branşınızla ilgili olarak evde bakım hizmetleri ekibi içerisindeki göreviniz nelerdir? Kısaca açıklayınız.</a:t>
            </a:r>
          </a:p>
          <a:p>
            <a:r>
              <a:rPr lang="tr-TR" altLang="tr-TR" sz="1200"/>
              <a:t>Evde bakım hizmetleri ekibinin hasta ve yakınlarının eğitiminde göz önünde bulundurması gereken etmenler nelerdir? Maddeler halinde yazınız.</a:t>
            </a:r>
          </a:p>
          <a:p>
            <a:r>
              <a:rPr lang="tr-TR" altLang="tr-TR" sz="1200"/>
              <a:t>Evde bakım hizmetlerinin olumlu yönlerinden 4’ünü yazınız.</a:t>
            </a:r>
          </a:p>
          <a:p>
            <a:r>
              <a:rPr lang="tr-TR" altLang="tr-TR" sz="1200"/>
              <a:t>Evde bakım hizmetlerinin olumsuz yönlerinden 4’ünü yazınız.</a:t>
            </a:r>
          </a:p>
          <a:p>
            <a:r>
              <a:rPr lang="tr-TR" altLang="tr-TR" sz="1200"/>
              <a:t>(     )Evde bakım hizmetleri ekibi içerisinde psikolog bulunmasa da olur.</a:t>
            </a:r>
          </a:p>
          <a:p>
            <a:r>
              <a:rPr lang="tr-TR" altLang="tr-TR" sz="1200"/>
              <a:t>(     )Afrika’da HIV/AIDS’lilere aile bireylerinden yaşlı kadınlar baktığından, bu hastalığa “Nine Hastalığı” da denir.</a:t>
            </a:r>
          </a:p>
          <a:p>
            <a:r>
              <a:rPr lang="tr-TR" altLang="tr-TR" sz="1200"/>
              <a:t>(     )Evde bakım hizmeti verilirken hasta ve yakınlarının kültürel özellijklerinin göz önünde bulundurulmasına gerek yoktur.</a:t>
            </a:r>
          </a:p>
          <a:p>
            <a:r>
              <a:rPr lang="tr-TR" altLang="tr-TR" sz="1200"/>
              <a:t>(     )Evde bakım hizmetlerinin hasta yakınlarına dinlenme olanağı sağlaması olumlu yönlerindendir.</a:t>
            </a:r>
          </a:p>
          <a:p>
            <a:r>
              <a:rPr lang="tr-TR" altLang="tr-TR" sz="1200"/>
              <a:t>(     )Evde bakım hizmetleri, hastanın hastane enfeksiyonlarına yakalanma olasılığını azaltır.</a:t>
            </a:r>
          </a:p>
          <a:p>
            <a:r>
              <a:rPr lang="tr-TR" altLang="tr-TR" sz="1200"/>
              <a:t>(     )Hastaya evde bakım hizmeti verilmesi sırasında çevresinin, çok sayıda insan, alet ve malzeme ile sarılmış hissi vermesi, hizmetin olumsuz yönüdür</a:t>
            </a:r>
            <a:r>
              <a:rPr lang="tr-TR" altLang="tr-TR" sz="1400"/>
              <a:t>.</a:t>
            </a:r>
          </a:p>
          <a:p>
            <a:r>
              <a:rPr lang="tr-TR" altLang="tr-TR" sz="1200"/>
              <a:t>(     ) Aile bireylerinin yaşlılarına sağlayacağı bakımın boyutuna yönelik geliştirilmiş ölçüte, “Ebeveyn Destek Oranı” denir.</a:t>
            </a:r>
          </a:p>
          <a:p>
            <a:endParaRPr lang="tr-TR" altLang="tr-TR" sz="1400"/>
          </a:p>
          <a:p>
            <a:endParaRPr lang="tr-TR" altLang="tr-TR" sz="1800"/>
          </a:p>
        </p:txBody>
      </p:sp>
      <p:sp>
        <p:nvSpPr>
          <p:cNvPr id="43012" name="3 Slayt Numarası Yer Tutucusu">
            <a:extLst>
              <a:ext uri="{FF2B5EF4-FFF2-40B4-BE49-F238E27FC236}">
                <a16:creationId xmlns:a16="http://schemas.microsoft.com/office/drawing/2014/main" id="{75619F84-87DC-4FEE-A06D-059060D6A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D4B220-F980-471E-B2C0-773A6DFB3848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tr-TR" altLang="tr-TR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>
            <a:extLst>
              <a:ext uri="{FF2B5EF4-FFF2-40B4-BE49-F238E27FC236}">
                <a16:creationId xmlns:a16="http://schemas.microsoft.com/office/drawing/2014/main" id="{AC9BD7B7-C825-4219-A509-3D6DC9A2C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75" y="304801"/>
            <a:ext cx="8001000" cy="1108075"/>
          </a:xfrm>
        </p:spPr>
        <p:txBody>
          <a:bodyPr/>
          <a:lstStyle/>
          <a:p>
            <a:r>
              <a:rPr lang="tr-TR" altLang="tr-TR" sz="2800" b="1">
                <a:solidFill>
                  <a:srgbClr val="C00000"/>
                </a:solidFill>
              </a:rPr>
              <a:t>KAYNAKLAR</a:t>
            </a:r>
          </a:p>
        </p:txBody>
      </p:sp>
      <p:sp>
        <p:nvSpPr>
          <p:cNvPr id="23555" name="2 İçerik Yer Tutucusu">
            <a:extLst>
              <a:ext uri="{FF2B5EF4-FFF2-40B4-BE49-F238E27FC236}">
                <a16:creationId xmlns:a16="http://schemas.microsoft.com/office/drawing/2014/main" id="{A3BAE355-3655-492F-B6E1-46108ABE9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739" y="1628776"/>
            <a:ext cx="8326437" cy="4752975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endParaRPr lang="tr-TR" sz="1050" dirty="0"/>
          </a:p>
          <a:p>
            <a:pPr>
              <a:defRPr/>
            </a:pPr>
            <a:r>
              <a:rPr lang="tr-TR" sz="1050" dirty="0" err="1"/>
              <a:t>Güçiz</a:t>
            </a:r>
            <a:r>
              <a:rPr lang="tr-TR" sz="1050" dirty="0"/>
              <a:t> Doğan,B., Subaşı,N. (2006) “Evde Bakım”. Halk Sağlığı Temel Bilgiler (Ed: Çağatay Güler; Levent Akın). 1.</a:t>
            </a:r>
            <a:r>
              <a:rPr lang="tr-TR" sz="1050" dirty="0" err="1"/>
              <a:t>bs</a:t>
            </a:r>
            <a:r>
              <a:rPr lang="tr-TR" sz="1050" dirty="0"/>
              <a:t>. Ankara : Hacettepe Üniversitesi  Hastaneleri  Basımevi.</a:t>
            </a:r>
          </a:p>
          <a:p>
            <a:pPr>
              <a:defRPr/>
            </a:pPr>
            <a:r>
              <a:rPr lang="tr-TR" sz="1050" dirty="0" err="1"/>
              <a:t>World</a:t>
            </a:r>
            <a:r>
              <a:rPr lang="tr-TR" sz="1050" dirty="0"/>
              <a:t> </a:t>
            </a:r>
            <a:r>
              <a:rPr lang="tr-TR" sz="1050" dirty="0" err="1"/>
              <a:t>Health</a:t>
            </a:r>
            <a:r>
              <a:rPr lang="tr-TR" sz="1050" dirty="0"/>
              <a:t> </a:t>
            </a:r>
            <a:r>
              <a:rPr lang="tr-TR" sz="1050" dirty="0" err="1"/>
              <a:t>Organization</a:t>
            </a:r>
            <a:r>
              <a:rPr lang="tr-TR" sz="1050" dirty="0"/>
              <a:t>., (2000). “</a:t>
            </a:r>
            <a:r>
              <a:rPr lang="tr-TR" sz="1050" dirty="0" err="1"/>
              <a:t>Home</a:t>
            </a:r>
            <a:r>
              <a:rPr lang="tr-TR" sz="1050" dirty="0"/>
              <a:t> </a:t>
            </a:r>
            <a:r>
              <a:rPr lang="tr-TR" sz="1050" dirty="0" err="1"/>
              <a:t>Based</a:t>
            </a:r>
            <a:r>
              <a:rPr lang="tr-TR" sz="1050" dirty="0"/>
              <a:t> </a:t>
            </a:r>
            <a:r>
              <a:rPr lang="tr-TR" sz="1050" dirty="0" err="1"/>
              <a:t>Long</a:t>
            </a:r>
            <a:r>
              <a:rPr lang="tr-TR" sz="1050" dirty="0"/>
              <a:t>-</a:t>
            </a:r>
            <a:r>
              <a:rPr lang="tr-TR" sz="1050" dirty="0" err="1"/>
              <a:t>Term</a:t>
            </a:r>
            <a:r>
              <a:rPr lang="tr-TR" sz="1050" dirty="0"/>
              <a:t> </a:t>
            </a:r>
            <a:r>
              <a:rPr lang="tr-TR" sz="1050" dirty="0" err="1"/>
              <a:t>Care</a:t>
            </a:r>
            <a:r>
              <a:rPr lang="tr-TR" sz="1050" dirty="0"/>
              <a:t>”. WHO </a:t>
            </a:r>
            <a:r>
              <a:rPr lang="tr-TR" sz="1050" dirty="0" err="1"/>
              <a:t>Technical</a:t>
            </a:r>
            <a:r>
              <a:rPr lang="tr-TR" sz="1050" dirty="0"/>
              <a:t> </a:t>
            </a:r>
            <a:r>
              <a:rPr lang="tr-TR" sz="1050" dirty="0" err="1"/>
              <a:t>Report</a:t>
            </a:r>
            <a:r>
              <a:rPr lang="tr-TR" sz="1050" dirty="0"/>
              <a:t> </a:t>
            </a:r>
            <a:r>
              <a:rPr lang="tr-TR" sz="1050" dirty="0" err="1"/>
              <a:t>Series</a:t>
            </a:r>
            <a:r>
              <a:rPr lang="tr-TR" sz="1050" dirty="0"/>
              <a:t>, 898:1-37.</a:t>
            </a:r>
          </a:p>
          <a:p>
            <a:pPr>
              <a:defRPr/>
            </a:pPr>
            <a:r>
              <a:rPr lang="tr-TR" sz="1050" dirty="0"/>
              <a:t>WHO.,(1999). “</a:t>
            </a:r>
            <a:r>
              <a:rPr lang="tr-TR" sz="1050" dirty="0" err="1"/>
              <a:t>Home</a:t>
            </a:r>
            <a:r>
              <a:rPr lang="tr-TR" sz="1050" dirty="0"/>
              <a:t> </a:t>
            </a:r>
            <a:r>
              <a:rPr lang="tr-TR" sz="1050" dirty="0" err="1"/>
              <a:t>Based</a:t>
            </a:r>
            <a:r>
              <a:rPr lang="tr-TR" sz="1050" dirty="0"/>
              <a:t> </a:t>
            </a:r>
            <a:r>
              <a:rPr lang="tr-TR" sz="1050" dirty="0" err="1"/>
              <a:t>andLong</a:t>
            </a:r>
            <a:r>
              <a:rPr lang="tr-TR" sz="1050" dirty="0"/>
              <a:t> </a:t>
            </a:r>
            <a:r>
              <a:rPr lang="tr-TR" sz="1050" dirty="0" err="1"/>
              <a:t>Term</a:t>
            </a:r>
            <a:r>
              <a:rPr lang="tr-TR" sz="1050" dirty="0"/>
              <a:t> </a:t>
            </a:r>
            <a:r>
              <a:rPr lang="tr-TR" sz="1050" dirty="0" err="1"/>
              <a:t>Care</a:t>
            </a:r>
            <a:r>
              <a:rPr lang="tr-TR" sz="1050" dirty="0"/>
              <a:t>, </a:t>
            </a:r>
            <a:r>
              <a:rPr lang="tr-TR" sz="1050" dirty="0" err="1"/>
              <a:t>Home</a:t>
            </a:r>
            <a:r>
              <a:rPr lang="tr-TR" sz="1050" dirty="0"/>
              <a:t> </a:t>
            </a:r>
            <a:r>
              <a:rPr lang="tr-TR" sz="1050" dirty="0" err="1"/>
              <a:t>Care</a:t>
            </a:r>
            <a:r>
              <a:rPr lang="tr-TR" sz="1050" dirty="0"/>
              <a:t> </a:t>
            </a:r>
            <a:r>
              <a:rPr lang="tr-TR" sz="1050" dirty="0" err="1"/>
              <a:t>Issues</a:t>
            </a:r>
            <a:r>
              <a:rPr lang="tr-TR" sz="1050" dirty="0"/>
              <a:t>”. WHO/HSC/LTH/99/2.</a:t>
            </a:r>
          </a:p>
          <a:p>
            <a:pPr>
              <a:defRPr/>
            </a:pPr>
            <a:r>
              <a:rPr lang="tr-TR" sz="1050" dirty="0" err="1"/>
              <a:t>Joint</a:t>
            </a:r>
            <a:r>
              <a:rPr lang="tr-TR" sz="1050" dirty="0"/>
              <a:t> </a:t>
            </a:r>
            <a:r>
              <a:rPr lang="tr-TR" sz="1050" dirty="0" err="1"/>
              <a:t>Commission</a:t>
            </a:r>
            <a:r>
              <a:rPr lang="tr-TR" sz="1050" dirty="0"/>
              <a:t> on </a:t>
            </a:r>
            <a:r>
              <a:rPr lang="tr-TR" sz="1050" dirty="0" err="1"/>
              <a:t>Acreditation</a:t>
            </a:r>
            <a:r>
              <a:rPr lang="tr-TR" sz="1050" dirty="0"/>
              <a:t> of </a:t>
            </a:r>
            <a:r>
              <a:rPr lang="tr-TR" sz="1050" dirty="0" err="1"/>
              <a:t>Healthcare</a:t>
            </a:r>
            <a:r>
              <a:rPr lang="tr-TR" sz="1050" dirty="0"/>
              <a:t> </a:t>
            </a:r>
            <a:r>
              <a:rPr lang="tr-TR" sz="1050" dirty="0" err="1"/>
              <a:t>Organizations</a:t>
            </a:r>
            <a:r>
              <a:rPr lang="tr-TR" sz="1050" dirty="0"/>
              <a:t>., (1991). “</a:t>
            </a:r>
            <a:r>
              <a:rPr lang="tr-TR" sz="1050" dirty="0" err="1"/>
              <a:t>Acreditation</a:t>
            </a:r>
            <a:r>
              <a:rPr lang="tr-TR" sz="1050" dirty="0"/>
              <a:t> </a:t>
            </a:r>
            <a:r>
              <a:rPr lang="tr-TR" sz="1050" dirty="0" err="1"/>
              <a:t>Manuel</a:t>
            </a:r>
            <a:r>
              <a:rPr lang="tr-TR" sz="1050" dirty="0"/>
              <a:t> </a:t>
            </a:r>
            <a:r>
              <a:rPr lang="tr-TR" sz="1050" dirty="0" err="1"/>
              <a:t>for</a:t>
            </a:r>
            <a:r>
              <a:rPr lang="tr-TR" sz="1050" dirty="0"/>
              <a:t> </a:t>
            </a:r>
            <a:r>
              <a:rPr lang="tr-TR" sz="1050" dirty="0" err="1"/>
              <a:t>Home</a:t>
            </a:r>
            <a:r>
              <a:rPr lang="tr-TR" sz="1050" dirty="0"/>
              <a:t> </a:t>
            </a:r>
            <a:r>
              <a:rPr lang="tr-TR" sz="1050" dirty="0" err="1"/>
              <a:t>Care</a:t>
            </a:r>
            <a:r>
              <a:rPr lang="tr-TR" sz="1050" dirty="0"/>
              <a:t>” .</a:t>
            </a:r>
            <a:r>
              <a:rPr lang="tr-TR" sz="1050" dirty="0" err="1"/>
              <a:t>Joint</a:t>
            </a:r>
            <a:r>
              <a:rPr lang="tr-TR" sz="1050" dirty="0"/>
              <a:t> </a:t>
            </a:r>
            <a:r>
              <a:rPr lang="tr-TR" sz="1050" dirty="0" err="1"/>
              <a:t>Commission</a:t>
            </a:r>
            <a:r>
              <a:rPr lang="tr-TR" sz="1050" dirty="0"/>
              <a:t> on </a:t>
            </a:r>
            <a:r>
              <a:rPr lang="tr-TR" sz="1050" dirty="0" err="1"/>
              <a:t>Acreditation</a:t>
            </a:r>
            <a:r>
              <a:rPr lang="tr-TR" sz="1050" dirty="0"/>
              <a:t> of </a:t>
            </a:r>
            <a:r>
              <a:rPr lang="tr-TR" sz="1050" dirty="0" err="1"/>
              <a:t>Healthcare</a:t>
            </a:r>
            <a:r>
              <a:rPr lang="tr-TR" sz="1050" dirty="0"/>
              <a:t> </a:t>
            </a:r>
            <a:r>
              <a:rPr lang="tr-TR" sz="1050" dirty="0" err="1"/>
              <a:t>Organizations</a:t>
            </a:r>
            <a:r>
              <a:rPr lang="tr-TR" sz="1050" dirty="0"/>
              <a:t> </a:t>
            </a:r>
            <a:r>
              <a:rPr lang="tr-TR" sz="1050" dirty="0" err="1"/>
              <a:t>one</a:t>
            </a:r>
            <a:r>
              <a:rPr lang="tr-TR" sz="1050" dirty="0"/>
              <a:t> </a:t>
            </a:r>
            <a:r>
              <a:rPr lang="tr-TR" sz="1050" dirty="0" err="1"/>
              <a:t>Renaissance</a:t>
            </a:r>
            <a:r>
              <a:rPr lang="tr-TR" sz="1050" dirty="0"/>
              <a:t> </a:t>
            </a:r>
            <a:r>
              <a:rPr lang="tr-TR" sz="1050" dirty="0" err="1"/>
              <a:t>Boulevard</a:t>
            </a:r>
            <a:r>
              <a:rPr lang="tr-TR" sz="1050" dirty="0"/>
              <a:t>. </a:t>
            </a:r>
            <a:r>
              <a:rPr lang="tr-TR" sz="1050" dirty="0" err="1"/>
              <a:t>Ilninois</a:t>
            </a:r>
            <a:r>
              <a:rPr lang="tr-TR" sz="1050" dirty="0"/>
              <a:t>: </a:t>
            </a:r>
            <a:r>
              <a:rPr lang="tr-TR" sz="1050" dirty="0" err="1"/>
              <a:t>Oakbrook</a:t>
            </a:r>
            <a:r>
              <a:rPr lang="tr-TR" sz="1050" dirty="0"/>
              <a:t> </a:t>
            </a:r>
            <a:r>
              <a:rPr lang="tr-TR" sz="1050" dirty="0" err="1"/>
              <a:t>Terrace</a:t>
            </a:r>
            <a:r>
              <a:rPr lang="tr-TR" sz="1050" dirty="0"/>
              <a:t>. </a:t>
            </a:r>
          </a:p>
          <a:p>
            <a:pPr>
              <a:defRPr/>
            </a:pPr>
            <a:r>
              <a:rPr lang="tr-TR" sz="1050" dirty="0"/>
              <a:t>Çoban, M., (2003). “Evde Bakım Konusunda Görüş Belirleme: Sosyal Sigortalar Kurumu Ankara Eğitim Hastanesi Doktorları ve Hemşireleri Üzerine Bir Uygulama”. Yüksek Lisans Tezi, Ankara Üniversitesi Sağlık Bilimleri Enstitüsü.</a:t>
            </a:r>
          </a:p>
          <a:p>
            <a:pPr>
              <a:defRPr/>
            </a:pPr>
            <a:r>
              <a:rPr lang="tr-TR" sz="1050" dirty="0" err="1"/>
              <a:t>Spratt</a:t>
            </a:r>
            <a:r>
              <a:rPr lang="tr-TR" sz="1050" dirty="0"/>
              <a:t>, S.J., </a:t>
            </a:r>
            <a:r>
              <a:rPr lang="tr-TR" sz="1050" dirty="0" err="1"/>
              <a:t>Hawley</a:t>
            </a:r>
            <a:r>
              <a:rPr lang="tr-TR" sz="1050" dirty="0"/>
              <a:t>, L.R., </a:t>
            </a:r>
            <a:r>
              <a:rPr lang="tr-TR" sz="1050" dirty="0" err="1"/>
              <a:t>Kolf</a:t>
            </a:r>
            <a:r>
              <a:rPr lang="tr-TR" sz="1050" dirty="0"/>
              <a:t>, j., (1997). “</a:t>
            </a:r>
            <a:r>
              <a:rPr lang="tr-TR" sz="1050" dirty="0" err="1"/>
              <a:t>Home</a:t>
            </a:r>
            <a:r>
              <a:rPr lang="tr-TR" sz="1050" dirty="0"/>
              <a:t> </a:t>
            </a:r>
            <a:r>
              <a:rPr lang="tr-TR" sz="1050" dirty="0" err="1"/>
              <a:t>Health</a:t>
            </a:r>
            <a:r>
              <a:rPr lang="tr-TR" sz="1050" dirty="0"/>
              <a:t> </a:t>
            </a:r>
            <a:r>
              <a:rPr lang="tr-TR" sz="1050" dirty="0" err="1"/>
              <a:t>Care</a:t>
            </a:r>
            <a:r>
              <a:rPr lang="tr-TR" sz="1050" dirty="0"/>
              <a:t>: A </a:t>
            </a:r>
            <a:r>
              <a:rPr lang="tr-TR" sz="1050" dirty="0" err="1"/>
              <a:t>Physician’s</a:t>
            </a:r>
            <a:r>
              <a:rPr lang="tr-TR" sz="1050" dirty="0"/>
              <a:t> </a:t>
            </a:r>
            <a:r>
              <a:rPr lang="tr-TR" sz="1050" dirty="0" err="1"/>
              <a:t>Perspective</a:t>
            </a:r>
            <a:r>
              <a:rPr lang="tr-TR" sz="1050" dirty="0"/>
              <a:t>”. </a:t>
            </a:r>
            <a:r>
              <a:rPr lang="tr-TR" sz="1050" dirty="0" err="1"/>
              <a:t>Home</a:t>
            </a:r>
            <a:r>
              <a:rPr lang="tr-TR" sz="1050" dirty="0"/>
              <a:t> </a:t>
            </a:r>
            <a:r>
              <a:rPr lang="tr-TR" sz="1050" dirty="0" err="1"/>
              <a:t>Health</a:t>
            </a:r>
            <a:r>
              <a:rPr lang="tr-TR" sz="1050" dirty="0"/>
              <a:t> </a:t>
            </a:r>
            <a:r>
              <a:rPr lang="tr-TR" sz="1050" dirty="0" err="1"/>
              <a:t>Care</a:t>
            </a:r>
            <a:r>
              <a:rPr lang="tr-TR" sz="1050" dirty="0"/>
              <a:t>(</a:t>
            </a:r>
            <a:r>
              <a:rPr lang="tr-TR" sz="1050" dirty="0" err="1"/>
              <a:t>Edit</a:t>
            </a:r>
            <a:r>
              <a:rPr lang="tr-TR" sz="1050" dirty="0"/>
              <a:t>: </a:t>
            </a:r>
            <a:r>
              <a:rPr lang="tr-TR" sz="1050" dirty="0" err="1"/>
              <a:t>Spratt</a:t>
            </a:r>
            <a:r>
              <a:rPr lang="tr-TR" sz="1050" dirty="0"/>
              <a:t>, S.J., </a:t>
            </a:r>
            <a:r>
              <a:rPr lang="tr-TR" sz="1050" dirty="0" err="1"/>
              <a:t>Hawley</a:t>
            </a:r>
            <a:r>
              <a:rPr lang="tr-TR" sz="1050" dirty="0"/>
              <a:t>, L.R., </a:t>
            </a:r>
            <a:r>
              <a:rPr lang="tr-TR" sz="1050" dirty="0" err="1"/>
              <a:t>Hoye</a:t>
            </a:r>
            <a:r>
              <a:rPr lang="tr-TR" sz="1050" dirty="0"/>
              <a:t>, E.R.,), Florida: GR/</a:t>
            </a:r>
            <a:r>
              <a:rPr lang="tr-TR" sz="1050" dirty="0" err="1"/>
              <a:t>St</a:t>
            </a:r>
            <a:r>
              <a:rPr lang="tr-TR" sz="1050" dirty="0"/>
              <a:t>.</a:t>
            </a:r>
            <a:r>
              <a:rPr lang="tr-TR" sz="1050" dirty="0" err="1"/>
              <a:t>Luice</a:t>
            </a:r>
            <a:r>
              <a:rPr lang="tr-TR" sz="1050" dirty="0"/>
              <a:t> </a:t>
            </a:r>
            <a:r>
              <a:rPr lang="tr-TR" sz="1050" dirty="0" err="1"/>
              <a:t>Press</a:t>
            </a:r>
            <a:r>
              <a:rPr lang="tr-TR" sz="1050" dirty="0"/>
              <a:t>.</a:t>
            </a:r>
          </a:p>
          <a:p>
            <a:pPr>
              <a:defRPr/>
            </a:pPr>
            <a:r>
              <a:rPr lang="tr-TR" sz="1050" dirty="0" err="1"/>
              <a:t>Bentur</a:t>
            </a:r>
            <a:r>
              <a:rPr lang="tr-TR" sz="1050" dirty="0"/>
              <a:t>, N., (2001). “</a:t>
            </a:r>
            <a:r>
              <a:rPr lang="tr-TR" sz="1050" dirty="0" err="1"/>
              <a:t>Hospital</a:t>
            </a:r>
            <a:r>
              <a:rPr lang="tr-TR" sz="1050" dirty="0"/>
              <a:t> at </a:t>
            </a:r>
            <a:r>
              <a:rPr lang="tr-TR" sz="1050" dirty="0" err="1"/>
              <a:t>Home</a:t>
            </a:r>
            <a:r>
              <a:rPr lang="tr-TR" sz="1050" dirty="0"/>
              <a:t>: </a:t>
            </a:r>
            <a:r>
              <a:rPr lang="tr-TR" sz="1050" dirty="0" err="1"/>
              <a:t>What</a:t>
            </a:r>
            <a:r>
              <a:rPr lang="tr-TR" sz="1050" dirty="0"/>
              <a:t> is </a:t>
            </a:r>
            <a:r>
              <a:rPr lang="tr-TR" sz="1050" dirty="0" err="1"/>
              <a:t>its</a:t>
            </a:r>
            <a:r>
              <a:rPr lang="tr-TR" sz="1050" dirty="0"/>
              <a:t> </a:t>
            </a:r>
            <a:r>
              <a:rPr lang="tr-TR" sz="1050" dirty="0" err="1"/>
              <a:t>Place</a:t>
            </a:r>
            <a:r>
              <a:rPr lang="tr-TR" sz="1050" dirty="0"/>
              <a:t> in </a:t>
            </a:r>
            <a:r>
              <a:rPr lang="tr-TR" sz="1050" dirty="0" err="1"/>
              <a:t>the</a:t>
            </a:r>
            <a:r>
              <a:rPr lang="tr-TR" sz="1050" dirty="0"/>
              <a:t> </a:t>
            </a:r>
            <a:r>
              <a:rPr lang="tr-TR" sz="1050" dirty="0" err="1"/>
              <a:t>Health</a:t>
            </a:r>
            <a:r>
              <a:rPr lang="tr-TR" sz="1050" dirty="0"/>
              <a:t> </a:t>
            </a:r>
            <a:r>
              <a:rPr lang="tr-TR" sz="1050" dirty="0" err="1"/>
              <a:t>System</a:t>
            </a:r>
            <a:r>
              <a:rPr lang="tr-TR" sz="1050" dirty="0"/>
              <a:t>?”. </a:t>
            </a:r>
            <a:r>
              <a:rPr lang="tr-TR" sz="1050" dirty="0" err="1"/>
              <a:t>Health</a:t>
            </a:r>
            <a:r>
              <a:rPr lang="tr-TR" sz="1050" dirty="0"/>
              <a:t> </a:t>
            </a:r>
            <a:r>
              <a:rPr lang="tr-TR" sz="1050" dirty="0" err="1"/>
              <a:t>Policy</a:t>
            </a:r>
            <a:r>
              <a:rPr lang="tr-TR" sz="1050" dirty="0"/>
              <a:t>.</a:t>
            </a:r>
          </a:p>
          <a:p>
            <a:pPr>
              <a:defRPr/>
            </a:pPr>
            <a:r>
              <a:rPr lang="tr-TR" sz="1050" dirty="0" err="1"/>
              <a:t>Landi</a:t>
            </a:r>
            <a:r>
              <a:rPr lang="tr-TR" sz="1050" dirty="0"/>
              <a:t>, F., </a:t>
            </a:r>
            <a:r>
              <a:rPr lang="tr-TR" sz="1050" dirty="0" err="1"/>
              <a:t>Onder</a:t>
            </a:r>
            <a:r>
              <a:rPr lang="tr-TR" sz="1050" dirty="0"/>
              <a:t>, G., </a:t>
            </a:r>
            <a:r>
              <a:rPr lang="tr-TR" sz="1050" dirty="0" err="1"/>
              <a:t>Russo</a:t>
            </a:r>
            <a:r>
              <a:rPr lang="tr-TR" sz="1050" dirty="0"/>
              <a:t>, A., </a:t>
            </a:r>
            <a:r>
              <a:rPr lang="tr-TR" sz="1050" dirty="0" err="1"/>
              <a:t>Tabaccanti</a:t>
            </a:r>
            <a:r>
              <a:rPr lang="tr-TR" sz="1050" dirty="0"/>
              <a:t>, S., </a:t>
            </a:r>
            <a:r>
              <a:rPr lang="tr-TR" sz="1050" dirty="0" err="1"/>
              <a:t>Rollo</a:t>
            </a:r>
            <a:r>
              <a:rPr lang="tr-TR" sz="1050" dirty="0"/>
              <a:t>, R., </a:t>
            </a:r>
            <a:r>
              <a:rPr lang="tr-TR" sz="1050" dirty="0" err="1"/>
              <a:t>Feredici</a:t>
            </a:r>
            <a:r>
              <a:rPr lang="tr-TR" sz="1050" dirty="0"/>
              <a:t>, s., </a:t>
            </a:r>
            <a:r>
              <a:rPr lang="tr-TR" sz="1050" dirty="0" err="1"/>
              <a:t>Tua</a:t>
            </a:r>
            <a:r>
              <a:rPr lang="tr-TR" sz="1050" dirty="0"/>
              <a:t>, E., </a:t>
            </a:r>
            <a:r>
              <a:rPr lang="tr-TR" sz="1050" dirty="0" err="1"/>
              <a:t>Cesari</a:t>
            </a:r>
            <a:r>
              <a:rPr lang="tr-TR" sz="1050" dirty="0"/>
              <a:t>, M., </a:t>
            </a:r>
            <a:r>
              <a:rPr lang="tr-TR" sz="1050" dirty="0" err="1"/>
              <a:t>Bernabei</a:t>
            </a:r>
            <a:r>
              <a:rPr lang="tr-TR" sz="1050" dirty="0"/>
              <a:t>, R., (2001). “A New Model of </a:t>
            </a:r>
            <a:r>
              <a:rPr lang="tr-TR" sz="1050" dirty="0" err="1"/>
              <a:t>Integrated</a:t>
            </a:r>
            <a:r>
              <a:rPr lang="tr-TR" sz="1050" dirty="0"/>
              <a:t> </a:t>
            </a:r>
            <a:r>
              <a:rPr lang="tr-TR" sz="1050" dirty="0" err="1"/>
              <a:t>Home</a:t>
            </a:r>
            <a:r>
              <a:rPr lang="tr-TR" sz="1050" dirty="0"/>
              <a:t> </a:t>
            </a:r>
            <a:r>
              <a:rPr lang="tr-TR" sz="1050" dirty="0" err="1"/>
              <a:t>Care</a:t>
            </a:r>
            <a:r>
              <a:rPr lang="tr-TR" sz="1050" dirty="0"/>
              <a:t> </a:t>
            </a:r>
            <a:r>
              <a:rPr lang="tr-TR" sz="1050" dirty="0" err="1"/>
              <a:t>for</a:t>
            </a:r>
            <a:r>
              <a:rPr lang="tr-TR" sz="1050" dirty="0"/>
              <a:t> </a:t>
            </a:r>
            <a:r>
              <a:rPr lang="tr-TR" sz="1050" dirty="0" err="1"/>
              <a:t>the</a:t>
            </a:r>
            <a:r>
              <a:rPr lang="tr-TR" sz="1050" dirty="0"/>
              <a:t> </a:t>
            </a:r>
            <a:r>
              <a:rPr lang="tr-TR" sz="1050" dirty="0" err="1"/>
              <a:t>Elderly</a:t>
            </a:r>
            <a:r>
              <a:rPr lang="tr-TR" sz="1050" dirty="0"/>
              <a:t>: </a:t>
            </a:r>
            <a:r>
              <a:rPr lang="tr-TR" sz="1050" dirty="0" err="1"/>
              <a:t>Impact</a:t>
            </a:r>
            <a:r>
              <a:rPr lang="tr-TR" sz="1050" dirty="0"/>
              <a:t> on </a:t>
            </a:r>
            <a:r>
              <a:rPr lang="tr-TR" sz="1050" dirty="0" err="1"/>
              <a:t>Hospital</a:t>
            </a:r>
            <a:r>
              <a:rPr lang="tr-TR" sz="1050" dirty="0"/>
              <a:t> </a:t>
            </a:r>
            <a:r>
              <a:rPr lang="tr-TR" sz="1050" dirty="0" err="1"/>
              <a:t>Use</a:t>
            </a:r>
            <a:r>
              <a:rPr lang="tr-TR" sz="1050" dirty="0"/>
              <a:t>”. </a:t>
            </a:r>
            <a:r>
              <a:rPr lang="tr-TR" sz="1050" dirty="0" err="1"/>
              <a:t>Journal</a:t>
            </a:r>
            <a:r>
              <a:rPr lang="tr-TR" sz="1050" dirty="0"/>
              <a:t> of </a:t>
            </a:r>
            <a:r>
              <a:rPr lang="tr-TR" sz="1050" dirty="0" err="1"/>
              <a:t>Clinical</a:t>
            </a:r>
            <a:r>
              <a:rPr lang="tr-TR" sz="1050" dirty="0"/>
              <a:t> </a:t>
            </a:r>
            <a:r>
              <a:rPr lang="tr-TR" sz="1050" dirty="0" err="1"/>
              <a:t>Epidemiology</a:t>
            </a:r>
            <a:r>
              <a:rPr lang="tr-TR" sz="1050" dirty="0"/>
              <a:t>.</a:t>
            </a:r>
          </a:p>
          <a:p>
            <a:pPr>
              <a:defRPr/>
            </a:pPr>
            <a:r>
              <a:rPr lang="tr-TR" sz="1050" dirty="0" err="1"/>
              <a:t>Havens</a:t>
            </a:r>
            <a:r>
              <a:rPr lang="tr-TR" sz="1050" dirty="0"/>
              <a:t>, B., (1999). “</a:t>
            </a:r>
            <a:r>
              <a:rPr lang="tr-TR" sz="1050" dirty="0" err="1"/>
              <a:t>Home</a:t>
            </a:r>
            <a:r>
              <a:rPr lang="tr-TR" sz="1050" dirty="0"/>
              <a:t> </a:t>
            </a:r>
            <a:r>
              <a:rPr lang="tr-TR" sz="1050" dirty="0" err="1"/>
              <a:t>Care</a:t>
            </a:r>
            <a:r>
              <a:rPr lang="tr-TR" sz="1050" dirty="0"/>
              <a:t> </a:t>
            </a:r>
            <a:r>
              <a:rPr lang="tr-TR" sz="1050" dirty="0" err="1"/>
              <a:t>Issues</a:t>
            </a:r>
            <a:r>
              <a:rPr lang="tr-TR" sz="1050" dirty="0"/>
              <a:t> at </a:t>
            </a:r>
            <a:r>
              <a:rPr lang="tr-TR" sz="1050" dirty="0" err="1"/>
              <a:t>the</a:t>
            </a:r>
            <a:r>
              <a:rPr lang="tr-TR" sz="1050" dirty="0"/>
              <a:t> </a:t>
            </a:r>
            <a:r>
              <a:rPr lang="tr-TR" sz="1050" dirty="0" err="1"/>
              <a:t>Approach</a:t>
            </a:r>
            <a:r>
              <a:rPr lang="tr-TR" sz="1050" dirty="0"/>
              <a:t> of </a:t>
            </a:r>
            <a:r>
              <a:rPr lang="tr-TR" sz="1050" dirty="0" err="1"/>
              <a:t>the</a:t>
            </a:r>
            <a:r>
              <a:rPr lang="tr-TR" sz="1050" dirty="0"/>
              <a:t> 21st </a:t>
            </a:r>
            <a:r>
              <a:rPr lang="tr-TR" sz="1050" dirty="0" err="1"/>
              <a:t>Century</a:t>
            </a:r>
            <a:r>
              <a:rPr lang="tr-TR" sz="1050" dirty="0"/>
              <a:t> </a:t>
            </a:r>
            <a:r>
              <a:rPr lang="tr-TR" sz="1050" dirty="0" err="1"/>
              <a:t>from</a:t>
            </a:r>
            <a:r>
              <a:rPr lang="tr-TR" sz="1050" dirty="0"/>
              <a:t> a </a:t>
            </a:r>
            <a:r>
              <a:rPr lang="tr-TR" sz="1050" dirty="0" err="1"/>
              <a:t>World</a:t>
            </a:r>
            <a:r>
              <a:rPr lang="tr-TR" sz="1050" dirty="0"/>
              <a:t> </a:t>
            </a:r>
            <a:r>
              <a:rPr lang="tr-TR" sz="1050" dirty="0" err="1"/>
              <a:t>Health</a:t>
            </a:r>
            <a:r>
              <a:rPr lang="tr-TR" sz="1050" dirty="0"/>
              <a:t> </a:t>
            </a:r>
            <a:r>
              <a:rPr lang="tr-TR" sz="1050" dirty="0" err="1"/>
              <a:t>Organization</a:t>
            </a:r>
            <a:r>
              <a:rPr lang="tr-TR" sz="1050" dirty="0"/>
              <a:t> </a:t>
            </a:r>
            <a:r>
              <a:rPr lang="tr-TR" sz="1050" dirty="0" err="1"/>
              <a:t>Perspective</a:t>
            </a:r>
            <a:r>
              <a:rPr lang="tr-TR" sz="1050" dirty="0"/>
              <a:t>”. WHO/HSCL/LTH/99/1:58-68.</a:t>
            </a:r>
          </a:p>
          <a:p>
            <a:pPr>
              <a:defRPr/>
            </a:pPr>
            <a:r>
              <a:rPr lang="tr-TR" sz="1050" dirty="0"/>
              <a:t>Pekcan, H., (2000). “Evde Bakım Hizmetleri” Hacettepe Sağlık İdaresi dergisi, Cilt:5, Sayı:3;1-5.</a:t>
            </a:r>
          </a:p>
          <a:p>
            <a:pPr>
              <a:defRPr/>
            </a:pPr>
            <a:r>
              <a:rPr lang="tr-TR" sz="1050" dirty="0" err="1"/>
              <a:t>Wasik</a:t>
            </a:r>
            <a:r>
              <a:rPr lang="tr-TR" sz="1050" dirty="0"/>
              <a:t>, B.H., </a:t>
            </a:r>
            <a:r>
              <a:rPr lang="tr-TR" sz="1050" dirty="0" err="1"/>
              <a:t>Brayant</a:t>
            </a:r>
            <a:r>
              <a:rPr lang="tr-TR" sz="1050" dirty="0"/>
              <a:t>, D.M., </a:t>
            </a:r>
            <a:r>
              <a:rPr lang="tr-TR" sz="1050" dirty="0" err="1"/>
              <a:t>Lyons</a:t>
            </a:r>
            <a:r>
              <a:rPr lang="tr-TR" sz="1050" dirty="0"/>
              <a:t>, M.C., (1990). “</a:t>
            </a:r>
            <a:r>
              <a:rPr lang="tr-TR" sz="1050" dirty="0" err="1"/>
              <a:t>Home</a:t>
            </a:r>
            <a:r>
              <a:rPr lang="tr-TR" sz="1050" dirty="0"/>
              <a:t> </a:t>
            </a:r>
            <a:r>
              <a:rPr lang="tr-TR" sz="1050" dirty="0" err="1"/>
              <a:t>Visiting</a:t>
            </a:r>
            <a:r>
              <a:rPr lang="tr-TR" sz="1050" dirty="0"/>
              <a:t>”. </a:t>
            </a:r>
            <a:r>
              <a:rPr lang="tr-TR" sz="1050" dirty="0" err="1"/>
              <a:t>London</a:t>
            </a:r>
            <a:r>
              <a:rPr lang="tr-TR" sz="1050" dirty="0"/>
              <a:t>: </a:t>
            </a:r>
            <a:r>
              <a:rPr lang="tr-TR" sz="1050" dirty="0" err="1"/>
              <a:t>Sage</a:t>
            </a:r>
            <a:r>
              <a:rPr lang="tr-TR" sz="1050" dirty="0"/>
              <a:t> </a:t>
            </a:r>
            <a:r>
              <a:rPr lang="tr-TR" sz="1050" dirty="0" err="1"/>
              <a:t>Publications</a:t>
            </a:r>
            <a:r>
              <a:rPr lang="tr-TR" sz="1050" dirty="0"/>
              <a:t>.</a:t>
            </a:r>
          </a:p>
          <a:p>
            <a:pPr>
              <a:defRPr/>
            </a:pPr>
            <a:r>
              <a:rPr lang="tr-TR" sz="1050" dirty="0"/>
              <a:t>Erdoğan, S., (2001). “Evde Bakım Süreci”. İÜ </a:t>
            </a:r>
            <a:r>
              <a:rPr lang="tr-TR" sz="1050" dirty="0" err="1"/>
              <a:t>Florance</a:t>
            </a:r>
            <a:r>
              <a:rPr lang="tr-TR" sz="1050" dirty="0"/>
              <a:t> </a:t>
            </a:r>
            <a:r>
              <a:rPr lang="tr-TR" sz="1050" dirty="0" err="1"/>
              <a:t>Nightingale</a:t>
            </a:r>
            <a:r>
              <a:rPr lang="tr-TR" sz="1050" dirty="0"/>
              <a:t> Hemşirelik Yüksek Okulu, Evde Bakım Hemşireliği Eğitim Programı,İstanbul.</a:t>
            </a:r>
          </a:p>
          <a:p>
            <a:pPr>
              <a:defRPr/>
            </a:pPr>
            <a:r>
              <a:rPr lang="tr-TR" sz="1050" dirty="0"/>
              <a:t>Tanlı, S., (1996). “Evde Bakım Hizmetlerinin Firmalaştırılması: Bir İşletme Planı Önerisi”. İÜ.Sosyal Bilimler Enstitüsü Yüksek Lisans Tezi,İstanbul.</a:t>
            </a:r>
          </a:p>
          <a:p>
            <a:pPr>
              <a:defRPr/>
            </a:pPr>
            <a:endParaRPr lang="tr-TR" sz="1400" dirty="0"/>
          </a:p>
          <a:p>
            <a:pPr>
              <a:defRPr/>
            </a:pPr>
            <a:endParaRPr lang="tr-TR" sz="1400" dirty="0"/>
          </a:p>
          <a:p>
            <a:pPr>
              <a:defRPr/>
            </a:pPr>
            <a:endParaRPr lang="tr-TR" sz="1400" dirty="0"/>
          </a:p>
          <a:p>
            <a:pPr>
              <a:defRPr/>
            </a:pPr>
            <a:endParaRPr lang="tr-TR" sz="1400" dirty="0"/>
          </a:p>
        </p:txBody>
      </p:sp>
      <p:sp>
        <p:nvSpPr>
          <p:cNvPr id="45060" name="3 Slayt Numarası Yer Tutucusu">
            <a:extLst>
              <a:ext uri="{FF2B5EF4-FFF2-40B4-BE49-F238E27FC236}">
                <a16:creationId xmlns:a16="http://schemas.microsoft.com/office/drawing/2014/main" id="{D6D7C933-E91D-469C-A3D9-859074F29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C91F389-148A-44CA-B63E-64907F8FC8C0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tr-TR" altLang="tr-TR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DB4F6FE-7D81-4B41-9060-77D611E0E2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304801"/>
            <a:ext cx="8001000" cy="892175"/>
          </a:xfrm>
        </p:spPr>
        <p:txBody>
          <a:bodyPr/>
          <a:lstStyle/>
          <a:p>
            <a:pPr algn="ctr" eaLnBrk="1" hangingPunct="1"/>
            <a:r>
              <a:rPr lang="tr-TR" altLang="tr-TR" sz="3200" b="1">
                <a:solidFill>
                  <a:srgbClr val="C00000"/>
                </a:solidFill>
              </a:rPr>
              <a:t>TEŞEKKÜRLER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5C9FE53-CA4F-419B-A4C8-80AD9FAFFA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/>
          </a:p>
        </p:txBody>
      </p:sp>
      <p:sp>
        <p:nvSpPr>
          <p:cNvPr id="47109" name="6 Slayt Numarası Yer Tutucusu">
            <a:extLst>
              <a:ext uri="{FF2B5EF4-FFF2-40B4-BE49-F238E27FC236}">
                <a16:creationId xmlns:a16="http://schemas.microsoft.com/office/drawing/2014/main" id="{47B714B5-8280-4D07-8348-499222787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8CB010-C081-4582-AC2E-B2BD44921EF5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tr-TR" altLang="tr-TR" sz="1200"/>
          </a:p>
        </p:txBody>
      </p:sp>
      <p:pic>
        <p:nvPicPr>
          <p:cNvPr id="47108" name="Picture 4" descr="ilkbahar1">
            <a:extLst>
              <a:ext uri="{FF2B5EF4-FFF2-40B4-BE49-F238E27FC236}">
                <a16:creationId xmlns:a16="http://schemas.microsoft.com/office/drawing/2014/main" id="{9EE48645-C18B-4979-93C0-6271E7351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484313"/>
            <a:ext cx="8064500" cy="477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>
            <a:extLst>
              <a:ext uri="{FF2B5EF4-FFF2-40B4-BE49-F238E27FC236}">
                <a16:creationId xmlns:a16="http://schemas.microsoft.com/office/drawing/2014/main" id="{8BEBA31E-064B-42B1-A5A7-316259910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3" y="304801"/>
            <a:ext cx="8496300" cy="963613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80000"/>
              </a:lnSpc>
            </a:pPr>
            <a:br>
              <a:rPr lang="tr-TR" altLang="tr-TR" sz="4000"/>
            </a:br>
            <a:br>
              <a:rPr lang="tr-TR" altLang="tr-TR" sz="4000"/>
            </a:br>
            <a:r>
              <a:rPr lang="tr-TR" altLang="tr-TR" sz="2400" b="1">
                <a:solidFill>
                  <a:srgbClr val="C00000"/>
                </a:solidFill>
              </a:rPr>
              <a:t>GERİYATRİ HEMŞİRESİ/YAŞLI BAKIM ELEMANI</a:t>
            </a:r>
            <a:br>
              <a:rPr lang="tr-TR" altLang="tr-TR" sz="2400" b="1">
                <a:solidFill>
                  <a:srgbClr val="C00000"/>
                </a:solidFill>
              </a:rPr>
            </a:br>
            <a:r>
              <a:rPr lang="tr-TR" altLang="tr-TR" sz="2400" b="1">
                <a:solidFill>
                  <a:srgbClr val="C00000"/>
                </a:solidFill>
              </a:rPr>
              <a:t>İLK YARDIM VE ACİL BAKIM ELEMANI</a:t>
            </a:r>
          </a:p>
        </p:txBody>
      </p:sp>
      <p:sp>
        <p:nvSpPr>
          <p:cNvPr id="26627" name="2 İçerik Yer Tutucusu">
            <a:extLst>
              <a:ext uri="{FF2B5EF4-FFF2-40B4-BE49-F238E27FC236}">
                <a16:creationId xmlns:a16="http://schemas.microsoft.com/office/drawing/2014/main" id="{4A3B75A9-971B-4D5A-AA8E-C4E2EA95A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289" y="1844675"/>
            <a:ext cx="8613775" cy="4122738"/>
          </a:xfrm>
        </p:spPr>
        <p:txBody>
          <a:bodyPr>
            <a:normAutofit lnSpcReduction="10000"/>
          </a:bodyPr>
          <a:lstStyle/>
          <a:p>
            <a:r>
              <a:rPr lang="tr-TR" altLang="tr-TR" sz="2400" b="1"/>
              <a:t>Geriyatri Hemşiresi/Yaşlı Bakım Elemanı;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 sz="1600"/>
              <a:t>Yaşlı hastaların özellik ve hastalıklarına uygun eğitim aldıklarından, diğer  hemşire ve bakım elemanlarına kıyasla daha profesyoneldir,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altLang="tr-TR" sz="1600"/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 sz="1600"/>
              <a:t>Yaşlının psikolojik, fizyolojik ve sosyal sorunlarına daha uygun davranır,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altLang="tr-TR" sz="1600"/>
          </a:p>
          <a:p>
            <a:r>
              <a:rPr lang="tr-TR" altLang="tr-TR" sz="2400" b="1"/>
              <a:t>İlk Yardım ve Acil Bakım Elemanı;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 sz="1600"/>
              <a:t>Evde bakım gerektiren tüm hastaların acil durumlarında ekip içinde gerekli işlemleri yapar,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altLang="tr-TR" sz="1600"/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 sz="1600"/>
              <a:t>112 Hızır Acil ekibi içerisinde gerekli durumda müdahale işlerini yapar,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altLang="tr-TR" sz="2400" b="1"/>
          </a:p>
        </p:txBody>
      </p:sp>
      <p:sp>
        <p:nvSpPr>
          <p:cNvPr id="26628" name="3 Slayt Numarası Yer Tutucusu">
            <a:extLst>
              <a:ext uri="{FF2B5EF4-FFF2-40B4-BE49-F238E27FC236}">
                <a16:creationId xmlns:a16="http://schemas.microsoft.com/office/drawing/2014/main" id="{6093DDF4-6381-4507-A90F-497FBF7D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35EB761-499B-4009-87D1-B50CA43FA00A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tr-TR" altLang="tr-TR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82BD431-F48B-4E70-AE9A-0C6F699B21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304801"/>
            <a:ext cx="8001000" cy="963613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C00000"/>
                </a:solidFill>
              </a:rPr>
              <a:t>SOSYAL ÇALIŞMACI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3A5B124-240C-4B12-A4DF-69C1DE4898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63750" y="1916114"/>
            <a:ext cx="8001000" cy="4321175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Hasta ve ailesinin iyilik halini etkileyen sosyal,duygusal ve çevresel faktörleri düzeltir,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Kriz durumlarında müdahale eder,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Ödeme güçlüğü olmayanlar için malzeme temini sorunlarını çözer,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Sosyal rehabilitasyon, vb.,</a:t>
            </a:r>
          </a:p>
        </p:txBody>
      </p:sp>
      <p:sp>
        <p:nvSpPr>
          <p:cNvPr id="28676" name="5 Slayt Numarası Yer Tutucusu">
            <a:extLst>
              <a:ext uri="{FF2B5EF4-FFF2-40B4-BE49-F238E27FC236}">
                <a16:creationId xmlns:a16="http://schemas.microsoft.com/office/drawing/2014/main" id="{174BD711-BADC-4D05-A64C-CD77379F4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04A54D9-C851-4654-9516-E81986D87735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tr-TR" altLang="tr-TR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2FF04BE1-97EB-4A63-8328-BE8A11E17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188913"/>
            <a:ext cx="8001000" cy="107950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C00000"/>
                </a:solidFill>
              </a:rPr>
              <a:t>UĞRAŞI TERAPİSTİ</a:t>
            </a:r>
            <a:br>
              <a:rPr lang="tr-TR" altLang="tr-TR" sz="2800" b="1">
                <a:solidFill>
                  <a:srgbClr val="C00000"/>
                </a:solidFill>
              </a:rPr>
            </a:br>
            <a:r>
              <a:rPr lang="tr-TR" altLang="tr-TR" sz="2800" b="1">
                <a:solidFill>
                  <a:srgbClr val="C00000"/>
                </a:solidFill>
              </a:rPr>
              <a:t>KONUŞMA TERAPİSTİ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14366F7-2404-4FF6-95C3-8BEAA09224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90738" y="1773238"/>
            <a:ext cx="8001000" cy="439261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b="1"/>
              <a:t>Uğraşı Terapisti;</a:t>
            </a:r>
          </a:p>
          <a:p>
            <a:pPr eaLnBrk="1" hangingPunct="1"/>
            <a:endParaRPr lang="tr-TR" altLang="tr-TR" sz="18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Günlük yaşam aktiviteleri becerilerini geliştirme ve sürdürme,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Daha çok üst ekstremite(el-kol) kas kuvvetinin ve hareket yeteneğinin yeniden kazanılmasına odaklıdır,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Bireye uygun hobi,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tr-TR" altLang="tr-TR" b="1"/>
              <a:t>Konuşma Terapisti;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Konuşma, dil ve işitme sorunlarına destek,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Yeme ve yutma güçlüğü olanlara destek,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1800"/>
          </a:p>
        </p:txBody>
      </p:sp>
      <p:sp>
        <p:nvSpPr>
          <p:cNvPr id="30724" name="5 Slayt Numarası Yer Tutucusu">
            <a:extLst>
              <a:ext uri="{FF2B5EF4-FFF2-40B4-BE49-F238E27FC236}">
                <a16:creationId xmlns:a16="http://schemas.microsoft.com/office/drawing/2014/main" id="{B64E7A48-353C-416B-8091-4CC351D0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4DF2A65-3BD6-4A88-9B6D-D3D1A3E458FF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tr-TR" altLang="tr-TR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339A3602-E6E1-4635-ABE6-1C5A7ED7DA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304800"/>
            <a:ext cx="8001000" cy="1036638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C00000"/>
                </a:solidFill>
              </a:rPr>
              <a:t>DİYET UZMANI</a:t>
            </a:r>
            <a:br>
              <a:rPr lang="tr-TR" altLang="tr-TR" sz="2800" b="1">
                <a:solidFill>
                  <a:srgbClr val="C00000"/>
                </a:solidFill>
              </a:rPr>
            </a:br>
            <a:r>
              <a:rPr lang="tr-TR" altLang="tr-TR" sz="2800" b="1">
                <a:solidFill>
                  <a:srgbClr val="C00000"/>
                </a:solidFill>
              </a:rPr>
              <a:t>PSİKOLOG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6BE54656-6D88-4AB7-82F3-6C2AAC78B2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90738" y="1773238"/>
            <a:ext cx="8001000" cy="4246562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tr-TR" altLang="tr-TR" b="1"/>
              <a:t>Diyet Uzmanı;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Hastanın beslenmesini düzenler,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Hastalığa uygun diyet düzenler,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/>
            <a:r>
              <a:rPr lang="tr-TR" altLang="tr-TR" b="1"/>
              <a:t>Psikolog;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Hasta ve yakınlarının ruhsal sorunlarını paylaşım ve çözümü,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Stres yönetimi,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800"/>
              <a:t>Hastalığı kabullenme ve moral desteği,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1800"/>
          </a:p>
        </p:txBody>
      </p:sp>
      <p:sp>
        <p:nvSpPr>
          <p:cNvPr id="32772" name="5 Slayt Numarası Yer Tutucusu">
            <a:extLst>
              <a:ext uri="{FF2B5EF4-FFF2-40B4-BE49-F238E27FC236}">
                <a16:creationId xmlns:a16="http://schemas.microsoft.com/office/drawing/2014/main" id="{83CD403C-882C-426A-BAA4-836DF8D31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D1BD6F6-A147-49B6-B46B-56627AA36856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tr-TR" altLang="tr-TR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78D6BB7-5902-48D9-817D-0BCB8DDF56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304800"/>
            <a:ext cx="8001000" cy="1036638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C00000"/>
                </a:solidFill>
              </a:rPr>
              <a:t>EVDE BAKIM YARDIMCISI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076EC9B-B77E-431E-B964-75F2CA71F0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90738" y="1989138"/>
            <a:ext cx="8001000" cy="4030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/>
              <a:t>Aile bireylerinden ya da bu konuda eğitim almış biri,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/>
              <a:t>EBH’nin %70-80’lik bölümünü sağlar,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tr-TR" altLang="tr-TR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z="2400"/>
              <a:t>  Kişisel hijyen,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tr-TR" altLang="tr-TR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z="2400"/>
              <a:t>  Ev işleri ve diğer hizmetler,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tr-TR" altLang="tr-TR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z="2400"/>
              <a:t>  Sağlık bakımı konusunda eğitilmiş ve deneyimli olması tercih edilmeli,</a:t>
            </a:r>
          </a:p>
        </p:txBody>
      </p:sp>
      <p:sp>
        <p:nvSpPr>
          <p:cNvPr id="34820" name="5 Slayt Numarası Yer Tutucusu">
            <a:extLst>
              <a:ext uri="{FF2B5EF4-FFF2-40B4-BE49-F238E27FC236}">
                <a16:creationId xmlns:a16="http://schemas.microsoft.com/office/drawing/2014/main" id="{CD8C1FF8-108A-4823-A6B4-0264CDCC1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C00EC41-2C65-4E7C-862E-A2070501E078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tr-TR" altLang="tr-TR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9A1CBDBA-8A17-4017-A526-E9473EA0A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304800"/>
            <a:ext cx="8001000" cy="1036638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C00000"/>
                </a:solidFill>
              </a:rPr>
              <a:t>EVDE BAKIM VERECEKLERİN ÜSTLENMESİ BEKLENEN İŞLEVLER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1C31316-86DF-4FE3-A8E7-614A041CBF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5188" y="1773238"/>
            <a:ext cx="8001000" cy="439261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600"/>
              <a:t>Hasta ve yakınlarına duygusal destek,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600"/>
              <a:t>Hasta ve ortamını gözleme,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600"/>
              <a:t>Fiziksel destek,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600"/>
              <a:t>Ev işleri,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600"/>
              <a:t>Tedavi planına katılma,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600"/>
              <a:t>Aile üyelerinin verdikleri bakımın değerlendirilmesi,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tr-TR" altLang="tr-TR" sz="1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1600"/>
              <a:t>Hasta ve aile bireylerini bilgilendirme ve eğitim,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z="1400"/>
              <a:t>   Verilecek bakım,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z="1400"/>
              <a:t>   Yerine getirmeleri beklenen aktiviteler,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tr-TR" altLang="tr-TR" sz="1400"/>
              <a:t>   Ortaya çıkabilecek sorunların erken fark edilmesi,</a:t>
            </a:r>
          </a:p>
        </p:txBody>
      </p:sp>
      <p:sp>
        <p:nvSpPr>
          <p:cNvPr id="36868" name="5 Slayt Numarası Yer Tutucusu">
            <a:extLst>
              <a:ext uri="{FF2B5EF4-FFF2-40B4-BE49-F238E27FC236}">
                <a16:creationId xmlns:a16="http://schemas.microsoft.com/office/drawing/2014/main" id="{09181134-1949-45A1-AF29-284F6905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176FDD-B0D4-4F18-85E0-EB5CCA812ADB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tr-TR" altLang="tr-TR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186F81A4-4752-441B-9E50-40C615ACA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9289" y="188914"/>
            <a:ext cx="8569325" cy="1152525"/>
          </a:xfrm>
        </p:spPr>
        <p:txBody>
          <a:bodyPr/>
          <a:lstStyle/>
          <a:p>
            <a:pPr algn="ctr" eaLnBrk="1" hangingPunct="1"/>
            <a:r>
              <a:rPr lang="tr-TR" altLang="tr-TR" sz="2400" b="1">
                <a:solidFill>
                  <a:srgbClr val="C00000"/>
                </a:solidFill>
              </a:rPr>
              <a:t>HASTA VE YAKINLARININ EĞİTİMİNDE</a:t>
            </a:r>
            <a:br>
              <a:rPr lang="tr-TR" altLang="tr-TR" sz="2400" b="1">
                <a:solidFill>
                  <a:srgbClr val="C00000"/>
                </a:solidFill>
              </a:rPr>
            </a:br>
            <a:r>
              <a:rPr lang="tr-TR" altLang="tr-TR" sz="2400" b="1">
                <a:solidFill>
                  <a:srgbClr val="C00000"/>
                </a:solidFill>
              </a:rPr>
              <a:t> GÖZ ÖNÜNDE TUTULMASI GEREKEN ETMENLER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5E7D613-FB9E-4234-B028-436437641D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90738" y="1916113"/>
            <a:ext cx="8001000" cy="41767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Öğrenim durumu,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Kültürel özellikleri,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Dil,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Emosyonel durum,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tr-TR" altLang="tr-TR" sz="24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/>
              <a:t>Anksiyete ve kaygıları,</a:t>
            </a:r>
          </a:p>
        </p:txBody>
      </p:sp>
      <p:sp>
        <p:nvSpPr>
          <p:cNvPr id="38916" name="5 Slayt Numarası Yer Tutucusu">
            <a:extLst>
              <a:ext uri="{FF2B5EF4-FFF2-40B4-BE49-F238E27FC236}">
                <a16:creationId xmlns:a16="http://schemas.microsoft.com/office/drawing/2014/main" id="{58AB8C96-9206-4F38-AF87-CF542078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A309792-F4EF-4D03-B3B7-12F2BE10641B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tr-TR" altLang="tr-TR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8642B0C2-5482-48CF-B9E0-A8DFB76FAA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260350"/>
            <a:ext cx="8001000" cy="1081088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C00000"/>
                </a:solidFill>
              </a:rPr>
              <a:t>EVDE BAKIM VEREN AİLE BİREYLERİNİN ÖZELLİKLERİ 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81E6B82F-D072-4E0F-87F8-B7C8283FB7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90738" y="1700214"/>
            <a:ext cx="8001000" cy="446563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1800"/>
              <a:t>Aile bireyleri, arkadaş, komşu ya da bakıcıdır,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1800"/>
              <a:t>Yoksa EBH verilmesi olanaksızdır,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1800"/>
              <a:t>Bu kişilerin çoğu sağlık bakımı konusunda eğitim almamışlardır,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1800"/>
              <a:t>Bakım rolü nedeniyle kişisel,sosyal,ekonomik sorun yaşarlar,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1800"/>
              <a:t>Büyük çoğunluğu kadın;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tr-TR" altLang="tr-TR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tr-TR" altLang="tr-TR" sz="1800"/>
              <a:t>    ABD’de %60-75,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tr-TR" altLang="tr-TR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tr-TR" altLang="tr-TR" sz="1800"/>
              <a:t>    Afrika’da HIV/AIDS’lilere yaşlı kadınlar bakar, HIV/AIDS, Nine Hastalığı(Grandmother Illness) olarak tanınır,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/>
              <a:t>        ( Bazı Afrika ülkelerinde yetişkinlerin büyük çoğunluğu HIV/AIDS’li),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tr-TR" altLang="tr-TR" sz="1400"/>
          </a:p>
        </p:txBody>
      </p:sp>
      <p:sp>
        <p:nvSpPr>
          <p:cNvPr id="40964" name="5 Slayt Numarası Yer Tutucusu">
            <a:extLst>
              <a:ext uri="{FF2B5EF4-FFF2-40B4-BE49-F238E27FC236}">
                <a16:creationId xmlns:a16="http://schemas.microsoft.com/office/drawing/2014/main" id="{96D68FB4-9EB4-4CAF-81AF-23D0A2A3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5093AD-FF4D-43A1-8241-EFCB90268CF7}" type="slidenum">
              <a:rPr lang="tr-TR" altLang="tr-TR" sz="120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tr-TR" altLang="tr-TR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1139</Words>
  <Application>Microsoft Office PowerPoint</Application>
  <PresentationFormat>Geniş ekran</PresentationFormat>
  <Paragraphs>154</Paragraphs>
  <Slides>12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Gill Sans MT</vt:lpstr>
      <vt:lpstr>Verdana</vt:lpstr>
      <vt:lpstr>Wingdings</vt:lpstr>
      <vt:lpstr>Galeri</vt:lpstr>
      <vt:lpstr>EVDE BAKIM HİZMETLERİNİN OLUMLU VE OLUMSUZ YÖNLERİ  EVDE BAKIM HİZMETLERİ EKİBİ  (6) SKY 413 Evde Bakım Hizmetleri Yönetimi Dersi (SKY 4)</vt:lpstr>
      <vt:lpstr>  GERİYATRİ HEMŞİRESİ/YAŞLI BAKIM ELEMANI İLK YARDIM VE ACİL BAKIM ELEMANI</vt:lpstr>
      <vt:lpstr>SOSYAL ÇALIŞMACI</vt:lpstr>
      <vt:lpstr>UĞRAŞI TERAPİSTİ KONUŞMA TERAPİSTİ</vt:lpstr>
      <vt:lpstr>DİYET UZMANI PSİKOLOG</vt:lpstr>
      <vt:lpstr>EVDE BAKIM YARDIMCISI</vt:lpstr>
      <vt:lpstr>EVDE BAKIM VERECEKLERİN ÜSTLENMESİ BEKLENEN İŞLEVLER</vt:lpstr>
      <vt:lpstr>HASTA VE YAKINLARININ EĞİTİMİNDE  GÖZ ÖNÜNDE TUTULMASI GEREKEN ETMENLER</vt:lpstr>
      <vt:lpstr>EVDE BAKIM VEREN AİLE BİREYLERİNİN ÖZELLİKLERİ </vt:lpstr>
      <vt:lpstr>DEĞERLENDİRME SORULARI</vt:lpstr>
      <vt:lpstr>KAYNAKLAR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EVDE BAKIM HİZMETLERİNİN OLUMLU VE OLUMSUZ YÖNLERİ  EVDE BAKIM HİZMETLERİ EKİBİ  (6) SKY 413 Evde Bakım Hizmetleri Yönetimi Dersi (SKY 4)</dc:title>
  <dc:creator>gamze kutlu</dc:creator>
  <cp:lastModifiedBy>gamze kutlu</cp:lastModifiedBy>
  <cp:revision>1</cp:revision>
  <dcterms:created xsi:type="dcterms:W3CDTF">2020-04-30T10:55:38Z</dcterms:created>
  <dcterms:modified xsi:type="dcterms:W3CDTF">2020-04-30T10:56:20Z</dcterms:modified>
</cp:coreProperties>
</file>