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10708-621C-4CFF-8B54-A2B5F5E8765F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75F6-D5B5-4F8A-98B5-8CDBF902C2A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10708-621C-4CFF-8B54-A2B5F5E8765F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75F6-D5B5-4F8A-98B5-8CDBF902C2A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10708-621C-4CFF-8B54-A2B5F5E8765F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75F6-D5B5-4F8A-98B5-8CDBF902C2A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10708-621C-4CFF-8B54-A2B5F5E8765F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75F6-D5B5-4F8A-98B5-8CDBF902C2A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10708-621C-4CFF-8B54-A2B5F5E8765F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75F6-D5B5-4F8A-98B5-8CDBF902C2A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10708-621C-4CFF-8B54-A2B5F5E8765F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75F6-D5B5-4F8A-98B5-8CDBF902C2A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10708-621C-4CFF-8B54-A2B5F5E8765F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75F6-D5B5-4F8A-98B5-8CDBF902C2A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10708-621C-4CFF-8B54-A2B5F5E8765F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75F6-D5B5-4F8A-98B5-8CDBF902C2A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10708-621C-4CFF-8B54-A2B5F5E8765F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75F6-D5B5-4F8A-98B5-8CDBF902C2A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10708-621C-4CFF-8B54-A2B5F5E8765F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75F6-D5B5-4F8A-98B5-8CDBF902C2A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10708-621C-4CFF-8B54-A2B5F5E8765F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675F6-D5B5-4F8A-98B5-8CDBF902C2A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10708-621C-4CFF-8B54-A2B5F5E8765F}" type="datetimeFigureOut">
              <a:rPr lang="tr-TR" smtClean="0"/>
              <a:t>27.7.2019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675F6-D5B5-4F8A-98B5-8CDBF902C2A5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Geleneksel Stratejiler (Devam)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0616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Durum/Fırsat Analizi için Stratejik Araçlar - 2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PEST Analizi</a:t>
            </a:r>
          </a:p>
          <a:p>
            <a:r>
              <a:rPr lang="tr-TR" dirty="0" smtClean="0"/>
              <a:t>SWOT Analizi</a:t>
            </a:r>
          </a:p>
          <a:p>
            <a:r>
              <a:rPr lang="tr-TR" dirty="0" smtClean="0"/>
              <a:t>Boşluk Analizi</a:t>
            </a:r>
          </a:p>
          <a:p>
            <a:r>
              <a:rPr lang="tr-TR" dirty="0" smtClean="0"/>
              <a:t>Pazar Çekiciliği Analizi</a:t>
            </a:r>
          </a:p>
          <a:p>
            <a:r>
              <a:rPr lang="tr-TR" dirty="0" smtClean="0"/>
              <a:t>Sektör Analizi</a:t>
            </a:r>
          </a:p>
          <a:p>
            <a:r>
              <a:rPr lang="tr-TR" dirty="0" smtClean="0"/>
              <a:t>Rekabet Analizi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Karma Stratejiler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Başlangıçta </a:t>
            </a:r>
            <a:r>
              <a:rPr lang="tr-TR" dirty="0" err="1" smtClean="0"/>
              <a:t>Porter</a:t>
            </a:r>
            <a:r>
              <a:rPr lang="tr-TR" dirty="0" smtClean="0"/>
              <a:t>, genel 3 stratejiyi seçmemeyi, yani “ortada kalmayı” olumsuz bir durum olarak değerlendiriyordu</a:t>
            </a:r>
          </a:p>
          <a:p>
            <a:r>
              <a:rPr lang="tr-TR" dirty="0" smtClean="0"/>
              <a:t>Sonra o da, karma stratejilerin fırsatların değerlendirilmesindeki rolünü kabul etti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Treacy</a:t>
            </a:r>
            <a:r>
              <a:rPr lang="tr-TR" dirty="0" smtClean="0"/>
              <a:t> ve </a:t>
            </a:r>
            <a:r>
              <a:rPr lang="tr-TR" dirty="0" err="1" smtClean="0"/>
              <a:t>Wieserma’nın</a:t>
            </a:r>
            <a:r>
              <a:rPr lang="tr-TR" dirty="0" smtClean="0"/>
              <a:t> 3 Değer Disiplini (90lar)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Porter</a:t>
            </a:r>
            <a:r>
              <a:rPr lang="tr-TR" dirty="0" smtClean="0"/>
              <a:t> ile çok benzer bir yaklaşımdır.</a:t>
            </a:r>
          </a:p>
          <a:p>
            <a:r>
              <a:rPr lang="tr-TR" dirty="0" smtClean="0"/>
              <a:t>Müşteri bölümlerinin tespiti ile başlar.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 tür tüketici bulunduğunu varsayar ve bunlara yönelik işletmenin 3 temel strateji benimsemesi gerektiğini belirtir:</a:t>
            </a:r>
          </a:p>
          <a:p>
            <a:pPr lvl="1"/>
            <a:r>
              <a:rPr lang="tr-TR" dirty="0" smtClean="0"/>
              <a:t>İşlevsel mükemmellik: iyi fiyat-standart ürün (</a:t>
            </a:r>
            <a:r>
              <a:rPr lang="tr-TR" dirty="0" err="1" smtClean="0"/>
              <a:t>Dell</a:t>
            </a:r>
            <a:r>
              <a:rPr lang="tr-TR" dirty="0" smtClean="0"/>
              <a:t> </a:t>
            </a:r>
            <a:r>
              <a:rPr lang="tr-TR" dirty="0" err="1" smtClean="0"/>
              <a:t>Bilg</a:t>
            </a:r>
            <a:r>
              <a:rPr lang="tr-TR" dirty="0" smtClean="0"/>
              <a:t>.)</a:t>
            </a:r>
          </a:p>
          <a:p>
            <a:pPr lvl="1"/>
            <a:r>
              <a:rPr lang="tr-TR" dirty="0" smtClean="0"/>
              <a:t>Ürün liderliği: en son teknoloji en iyi ürün</a:t>
            </a:r>
          </a:p>
          <a:p>
            <a:pPr lvl="1"/>
            <a:r>
              <a:rPr lang="tr-TR" dirty="0" smtClean="0"/>
              <a:t>Müşterilere yakınlık: yakın ilgi, özel yaklaşım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Treacy</a:t>
            </a:r>
            <a:r>
              <a:rPr lang="tr-TR" dirty="0" smtClean="0"/>
              <a:t> ve </a:t>
            </a:r>
            <a:r>
              <a:rPr lang="tr-TR" dirty="0" err="1" smtClean="0"/>
              <a:t>Wieserma’nın</a:t>
            </a:r>
            <a:r>
              <a:rPr lang="tr-TR" dirty="0" smtClean="0"/>
              <a:t> 3 Değer Disiplini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İşletmeler bunlardan birinde uzmanlaşmalı, diğer ikisinde de en az rakipleri kadar iyi olmalı</a:t>
            </a:r>
          </a:p>
          <a:p>
            <a:r>
              <a:rPr lang="tr-TR" dirty="0" smtClean="0"/>
              <a:t>Gelecekte birden fazla değer disiplininde uzmanlaşarak ancak başarılı olunabileceğini belirtiyorlar.</a:t>
            </a:r>
          </a:p>
          <a:p>
            <a:r>
              <a:rPr lang="tr-TR" dirty="0" smtClean="0"/>
              <a:t>Benzer değer disiplinini takip eden işletmeler birbirlerine benzer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Dört Kutu-BCG Matrisi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Göreli pazar payı-pazarın büyüme oranı</a:t>
            </a:r>
          </a:p>
          <a:p>
            <a:r>
              <a:rPr lang="tr-TR" dirty="0" smtClean="0"/>
              <a:t>İşletme bünyesindeki tüm ürünler bir SİB olarak ele alınır ve bu tabloda yerleştirilir</a:t>
            </a:r>
          </a:p>
          <a:p>
            <a:r>
              <a:rPr lang="tr-TR" dirty="0" err="1" smtClean="0"/>
              <a:t>Porter’ın</a:t>
            </a:r>
            <a:r>
              <a:rPr lang="tr-TR" dirty="0" smtClean="0"/>
              <a:t> stratejileri gibi sadece uç örneklerle ilgileniyor. Oysa değişkenler bir skala üzerinde ele alınmalı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Beş Rekabet Gücü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 smtClean="0"/>
              <a:t>Porter</a:t>
            </a:r>
            <a:r>
              <a:rPr lang="tr-TR" dirty="0" smtClean="0"/>
              <a:t> belli bir sektörde rekabeti sadece rakipler arasındaki ilişkiye göre değil aşağıdaki beş ana güç etrafında tanımlar:</a:t>
            </a:r>
          </a:p>
          <a:p>
            <a:r>
              <a:rPr lang="tr-TR" dirty="0" smtClean="0"/>
              <a:t>Yeni rakiplerin sektöre girişi için var olan engeller</a:t>
            </a:r>
          </a:p>
          <a:p>
            <a:r>
              <a:rPr lang="tr-TR" dirty="0" smtClean="0"/>
              <a:t>Alıcıların gücü</a:t>
            </a:r>
          </a:p>
          <a:p>
            <a:r>
              <a:rPr lang="tr-TR" dirty="0" smtClean="0"/>
              <a:t>Tedarikçilerin gücü</a:t>
            </a:r>
          </a:p>
          <a:p>
            <a:r>
              <a:rPr lang="tr-TR" dirty="0" smtClean="0"/>
              <a:t>İkame ürünlerden gelen tehdit</a:t>
            </a:r>
          </a:p>
          <a:p>
            <a:r>
              <a:rPr lang="tr-TR" dirty="0" smtClean="0"/>
              <a:t>Mevcut rekabetin şiddeti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Pazarlama Yönetimi Süreci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5000" b="1" dirty="0" smtClean="0"/>
              <a:t>Durum/Fırsat analizi</a:t>
            </a:r>
          </a:p>
          <a:p>
            <a:r>
              <a:rPr lang="tr-TR" dirty="0" smtClean="0"/>
              <a:t>Amaç belirlenmesi </a:t>
            </a:r>
          </a:p>
          <a:p>
            <a:r>
              <a:rPr lang="tr-TR" dirty="0" smtClean="0"/>
              <a:t>Stratejiler (program ve kaynaklar)</a:t>
            </a:r>
          </a:p>
          <a:p>
            <a:r>
              <a:rPr lang="tr-TR" dirty="0" smtClean="0"/>
              <a:t>Uygulama</a:t>
            </a:r>
          </a:p>
          <a:p>
            <a:r>
              <a:rPr lang="tr-TR" dirty="0" smtClean="0"/>
              <a:t>Kontrol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Durum/Fırsat Analizi için Stratejik Araçlar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Portföy analizi</a:t>
            </a:r>
          </a:p>
          <a:p>
            <a:pPr lvl="1"/>
            <a:r>
              <a:rPr lang="tr-TR" dirty="0" smtClean="0"/>
              <a:t>İşlemenin bünyesindeki çeşitli iş ve/ya ürünlerin çeşitli kriterlere göre; yatırım, geliştirme, tutma, çekilme gibi sınıflandırılmasıdır</a:t>
            </a:r>
          </a:p>
          <a:p>
            <a:pPr lvl="1"/>
            <a:r>
              <a:rPr lang="tr-TR" dirty="0" smtClean="0"/>
              <a:t>BCG (Pazarın Büyüme Oranı/Göreli Pazar Payı)</a:t>
            </a:r>
          </a:p>
          <a:p>
            <a:pPr lvl="1"/>
            <a:r>
              <a:rPr lang="tr-TR" dirty="0" smtClean="0"/>
              <a:t>GE Pazar çekiciliği/işletme konumu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289</Words>
  <Application>Microsoft Office PowerPoint</Application>
  <PresentationFormat>Ekran Gösterisi (4:3)</PresentationFormat>
  <Paragraphs>44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Calibri</vt:lpstr>
      <vt:lpstr>Ofis Teması</vt:lpstr>
      <vt:lpstr>Geleneksel Stratejiler (Devam)</vt:lpstr>
      <vt:lpstr>Karma Stratejiler</vt:lpstr>
      <vt:lpstr>Treacy ve Wieserma’nın 3 Değer Disiplini (90lar)</vt:lpstr>
      <vt:lpstr>PowerPoint Sunusu</vt:lpstr>
      <vt:lpstr>Treacy ve Wieserma’nın 3 Değer Disiplini</vt:lpstr>
      <vt:lpstr>Dört Kutu-BCG Matrisi</vt:lpstr>
      <vt:lpstr>Beş Rekabet Gücü</vt:lpstr>
      <vt:lpstr>Pazarlama Yönetimi Süreci</vt:lpstr>
      <vt:lpstr>Durum/Fırsat Analizi için Stratejik Araçlar</vt:lpstr>
      <vt:lpstr>Durum/Fırsat Analizi için Stratejik Araçlar - 2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Karma Stratejiler</dc:title>
  <dc:creator>SENAY SABAH</dc:creator>
  <cp:lastModifiedBy>yazar</cp:lastModifiedBy>
  <cp:revision>2</cp:revision>
  <dcterms:created xsi:type="dcterms:W3CDTF">2018-02-12T15:48:19Z</dcterms:created>
  <dcterms:modified xsi:type="dcterms:W3CDTF">2019-07-27T15:19:26Z</dcterms:modified>
</cp:coreProperties>
</file>