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0" r:id="rId3"/>
    <p:sldId id="271" r:id="rId4"/>
    <p:sldId id="258" r:id="rId5"/>
    <p:sldId id="259" r:id="rId6"/>
    <p:sldId id="260" r:id="rId7"/>
    <p:sldId id="261" r:id="rId8"/>
    <p:sldId id="264" r:id="rId9"/>
    <p:sldId id="265" r:id="rId10"/>
    <p:sldId id="272" r:id="rId11"/>
    <p:sldId id="266" r:id="rId12"/>
    <p:sldId id="273" r:id="rId13"/>
    <p:sldId id="267" r:id="rId14"/>
    <p:sldId id="274"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1F5E36-2F71-4F06-82BF-E77945ADC84C}" type="datetimeFigureOut">
              <a:rPr lang="tr-TR" smtClean="0"/>
              <a:t>05.10.2011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F552DC-F262-4D54-A6E9-01DBC9E05656}"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33F552DC-F262-4D54-A6E9-01DBC9E05656}" type="slidenum">
              <a:rPr lang="tr-TR" smtClean="0"/>
              <a:t>12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05.10.2011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05.10.2011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F:\Diyanet\Documents\Belgelerim\camiler haftası\c5k[1].jpg"/>
          <p:cNvPicPr>
            <a:picLocks noChangeAspect="1" noChangeArrowheads="1"/>
          </p:cNvPicPr>
          <p:nvPr/>
        </p:nvPicPr>
        <p:blipFill>
          <a:blip r:embed="rId2"/>
          <a:srcRect/>
          <a:stretch>
            <a:fillRect/>
          </a:stretch>
        </p:blipFill>
        <p:spPr bwMode="auto">
          <a:xfrm>
            <a:off x="0" y="285728"/>
            <a:ext cx="3048000" cy="2286000"/>
          </a:xfrm>
          <a:prstGeom prst="rect">
            <a:avLst/>
          </a:prstGeom>
          <a:noFill/>
        </p:spPr>
      </p:pic>
      <p:sp>
        <p:nvSpPr>
          <p:cNvPr id="3" name="2 Alt Başlık"/>
          <p:cNvSpPr>
            <a:spLocks noGrp="1"/>
          </p:cNvSpPr>
          <p:nvPr>
            <p:ph type="subTitle" idx="1"/>
          </p:nvPr>
        </p:nvSpPr>
        <p:spPr>
          <a:xfrm>
            <a:off x="1371600" y="5000636"/>
            <a:ext cx="6400800" cy="1071570"/>
          </a:xfrm>
        </p:spPr>
        <p:txBody>
          <a:bodyPr/>
          <a:lstStyle/>
          <a:p>
            <a:r>
              <a:rPr lang="tr-TR" b="1" dirty="0" smtClean="0">
                <a:solidFill>
                  <a:srgbClr val="C00000"/>
                </a:solidFill>
              </a:rPr>
              <a:t>Dr. Halide Aslan</a:t>
            </a:r>
            <a:endParaRPr lang="tr-TR" b="1" dirty="0">
              <a:solidFill>
                <a:srgbClr val="C00000"/>
              </a:solidFill>
            </a:endParaRPr>
          </a:p>
        </p:txBody>
      </p:sp>
      <p:pic>
        <p:nvPicPr>
          <p:cNvPr id="4" name="Picture 10" descr="http://www.siirt56.com/images_up/1253-camiler-haftasi0.jpg"/>
          <p:cNvPicPr>
            <a:picLocks noChangeAspect="1" noChangeArrowheads="1"/>
          </p:cNvPicPr>
          <p:nvPr/>
        </p:nvPicPr>
        <p:blipFill>
          <a:blip r:embed="rId3" cstate="print"/>
          <a:srcRect/>
          <a:stretch>
            <a:fillRect/>
          </a:stretch>
        </p:blipFill>
        <p:spPr bwMode="auto">
          <a:xfrm>
            <a:off x="357158" y="4786322"/>
            <a:ext cx="2381250" cy="1781176"/>
          </a:xfrm>
          <a:prstGeom prst="rect">
            <a:avLst/>
          </a:prstGeom>
          <a:noFill/>
        </p:spPr>
      </p:pic>
      <p:pic>
        <p:nvPicPr>
          <p:cNvPr id="5" name="Picture 2" descr="http://t3.gstatic.com/images?q=tbn:ANd9GcQ8d1S09-lsdLdEVF67wORv_pRDep6uIOpzGxUYv_mW0aqI15pSOg"/>
          <p:cNvPicPr>
            <a:picLocks noChangeAspect="1" noChangeArrowheads="1"/>
          </p:cNvPicPr>
          <p:nvPr/>
        </p:nvPicPr>
        <p:blipFill>
          <a:blip r:embed="rId4" cstate="print"/>
          <a:srcRect/>
          <a:stretch>
            <a:fillRect/>
          </a:stretch>
        </p:blipFill>
        <p:spPr bwMode="auto">
          <a:xfrm>
            <a:off x="6429388" y="4857760"/>
            <a:ext cx="2286000" cy="1714501"/>
          </a:xfrm>
          <a:prstGeom prst="rect">
            <a:avLst/>
          </a:prstGeom>
          <a:noFill/>
        </p:spPr>
      </p:pic>
      <p:pic>
        <p:nvPicPr>
          <p:cNvPr id="7" name="Picture 14" descr="http://t3.gstatic.com/images?q=tbn:ANd9GcSlgqfoekClvOyiO3xJgo0AcUpntPlahEoyUKka5TT0_arZPtFy"/>
          <p:cNvPicPr>
            <a:picLocks noChangeAspect="1" noChangeArrowheads="1"/>
          </p:cNvPicPr>
          <p:nvPr/>
        </p:nvPicPr>
        <p:blipFill>
          <a:blip r:embed="rId5" cstate="print"/>
          <a:srcRect/>
          <a:stretch>
            <a:fillRect/>
          </a:stretch>
        </p:blipFill>
        <p:spPr bwMode="auto">
          <a:xfrm>
            <a:off x="6000760" y="357166"/>
            <a:ext cx="2914650" cy="1571625"/>
          </a:xfrm>
          <a:prstGeom prst="rect">
            <a:avLst/>
          </a:prstGeom>
          <a:noFill/>
        </p:spPr>
      </p:pic>
      <p:sp>
        <p:nvSpPr>
          <p:cNvPr id="2" name="1 Başlık"/>
          <p:cNvSpPr>
            <a:spLocks noGrp="1"/>
          </p:cNvSpPr>
          <p:nvPr>
            <p:ph type="ctrTitle"/>
          </p:nvPr>
        </p:nvSpPr>
        <p:spPr>
          <a:xfrm>
            <a:off x="685800" y="2428868"/>
            <a:ext cx="7772400" cy="2500330"/>
          </a:xfrm>
        </p:spPr>
        <p:txBody>
          <a:bodyPr>
            <a:normAutofit fontScale="90000"/>
          </a:bodyPr>
          <a:lstStyle/>
          <a:p>
            <a:r>
              <a:rPr lang="tr-TR" b="1" dirty="0" smtClean="0">
                <a:solidFill>
                  <a:schemeClr val="tx2">
                    <a:lumMod val="50000"/>
                  </a:schemeClr>
                </a:solidFill>
              </a:rPr>
              <a:t>CAMİLER </a:t>
            </a:r>
            <a:r>
              <a:rPr lang="tr-TR" b="1" dirty="0" smtClean="0">
                <a:solidFill>
                  <a:schemeClr val="tx2">
                    <a:lumMod val="50000"/>
                  </a:schemeClr>
                </a:solidFill>
              </a:rPr>
              <a:t/>
            </a:r>
            <a:br>
              <a:rPr lang="tr-TR" b="1" dirty="0" smtClean="0">
                <a:solidFill>
                  <a:schemeClr val="tx2">
                    <a:lumMod val="50000"/>
                  </a:schemeClr>
                </a:solidFill>
              </a:rPr>
            </a:br>
            <a:r>
              <a:rPr lang="tr-TR" b="1" dirty="0" smtClean="0">
                <a:solidFill>
                  <a:schemeClr val="tx2">
                    <a:lumMod val="50000"/>
                  </a:schemeClr>
                </a:solidFill>
              </a:rPr>
              <a:t>VE </a:t>
            </a:r>
            <a:br>
              <a:rPr lang="tr-TR" b="1" dirty="0" smtClean="0">
                <a:solidFill>
                  <a:schemeClr val="tx2">
                    <a:lumMod val="50000"/>
                  </a:schemeClr>
                </a:solidFill>
              </a:rPr>
            </a:br>
            <a:r>
              <a:rPr lang="tr-TR" b="1" dirty="0" smtClean="0">
                <a:solidFill>
                  <a:schemeClr val="tx2">
                    <a:lumMod val="50000"/>
                  </a:schemeClr>
                </a:solidFill>
              </a:rPr>
              <a:t>DİN </a:t>
            </a:r>
            <a:r>
              <a:rPr lang="tr-TR" b="1" dirty="0" smtClean="0">
                <a:solidFill>
                  <a:schemeClr val="tx2">
                    <a:lumMod val="50000"/>
                  </a:schemeClr>
                </a:solidFill>
              </a:rPr>
              <a:t>GÖREVLİLERİ HAFTASI </a:t>
            </a:r>
            <a:br>
              <a:rPr lang="tr-TR" b="1" dirty="0" smtClean="0">
                <a:solidFill>
                  <a:schemeClr val="tx2">
                    <a:lumMod val="50000"/>
                  </a:schemeClr>
                </a:solidFill>
              </a:rPr>
            </a:br>
            <a:r>
              <a:rPr lang="tr-TR" b="1" dirty="0" smtClean="0">
                <a:solidFill>
                  <a:schemeClr val="tx2">
                    <a:lumMod val="50000"/>
                  </a:schemeClr>
                </a:solidFill>
              </a:rPr>
              <a:t>VE</a:t>
            </a:r>
            <a:br>
              <a:rPr lang="tr-TR" b="1" dirty="0" smtClean="0">
                <a:solidFill>
                  <a:schemeClr val="tx2">
                    <a:lumMod val="50000"/>
                  </a:schemeClr>
                </a:solidFill>
              </a:rPr>
            </a:br>
            <a:r>
              <a:rPr lang="tr-TR" b="1" dirty="0" smtClean="0">
                <a:solidFill>
                  <a:schemeClr val="tx2">
                    <a:lumMod val="50000"/>
                  </a:schemeClr>
                </a:solidFill>
              </a:rPr>
              <a:t> İMAMLIK KURUMU</a:t>
            </a:r>
            <a:br>
              <a:rPr lang="tr-TR" b="1" dirty="0" smtClean="0">
                <a:solidFill>
                  <a:schemeClr val="tx2">
                    <a:lumMod val="50000"/>
                  </a:schemeClr>
                </a:solidFill>
              </a:rPr>
            </a:br>
            <a:r>
              <a:rPr lang="tr-TR" b="1" dirty="0" smtClean="0">
                <a:solidFill>
                  <a:schemeClr val="tx2">
                    <a:lumMod val="50000"/>
                  </a:schemeClr>
                </a:solidFill>
              </a:rPr>
              <a:t/>
            </a:r>
            <a:br>
              <a:rPr lang="tr-TR" b="1" dirty="0" smtClean="0">
                <a:solidFill>
                  <a:schemeClr val="tx2">
                    <a:lumMod val="50000"/>
                  </a:schemeClr>
                </a:solidFill>
              </a:rPr>
            </a:br>
            <a:r>
              <a:rPr lang="tr-TR" b="1" dirty="0" smtClean="0">
                <a:solidFill>
                  <a:schemeClr val="tx2">
                    <a:lumMod val="50000"/>
                  </a:schemeClr>
                </a:solidFill>
              </a:rPr>
              <a:t/>
            </a:r>
            <a:br>
              <a:rPr lang="tr-TR" b="1" dirty="0" smtClean="0">
                <a:solidFill>
                  <a:schemeClr val="tx2">
                    <a:lumMod val="50000"/>
                  </a:schemeClr>
                </a:solidFill>
              </a:rPr>
            </a:br>
            <a:endParaRPr lang="tr-TR" b="1"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229600" cy="6126163"/>
          </a:xfrm>
        </p:spPr>
        <p:txBody>
          <a:bodyPr>
            <a:noAutofit/>
          </a:bodyPr>
          <a:lstStyle/>
          <a:p>
            <a:r>
              <a:rPr lang="tr-TR" sz="2400" b="1" dirty="0" smtClean="0"/>
              <a:t>Osmanlı Kurumları - İmamlık</a:t>
            </a:r>
          </a:p>
          <a:p>
            <a:r>
              <a:rPr lang="tr-TR" sz="2400" dirty="0" smtClean="0"/>
              <a:t>Tabir </a:t>
            </a:r>
            <a:r>
              <a:rPr lang="tr-TR" sz="2400" dirty="0" smtClean="0"/>
              <a:t>caiz ise onlar, mahallenin gören gözü </a:t>
            </a:r>
            <a:r>
              <a:rPr lang="tr-TR" sz="2400" dirty="0" err="1" smtClean="0"/>
              <a:t>isiten</a:t>
            </a:r>
            <a:r>
              <a:rPr lang="tr-TR" sz="2400" dirty="0" smtClean="0"/>
              <a:t> </a:t>
            </a:r>
            <a:r>
              <a:rPr lang="tr-TR" sz="2400" dirty="0" err="1" smtClean="0"/>
              <a:t>kulagi</a:t>
            </a:r>
            <a:r>
              <a:rPr lang="tr-TR" sz="2400" dirty="0" smtClean="0"/>
              <a:t> idiler. Vazifeye tayinleri </a:t>
            </a:r>
            <a:r>
              <a:rPr lang="tr-TR" sz="2400" dirty="0" err="1" smtClean="0"/>
              <a:t>padisah</a:t>
            </a:r>
            <a:r>
              <a:rPr lang="tr-TR" sz="2400" dirty="0" smtClean="0"/>
              <a:t> </a:t>
            </a:r>
            <a:r>
              <a:rPr lang="tr-TR" sz="2400" dirty="0" err="1" smtClean="0"/>
              <a:t>berati</a:t>
            </a:r>
            <a:r>
              <a:rPr lang="tr-TR" sz="2400" dirty="0" smtClean="0"/>
              <a:t> ile olan </a:t>
            </a:r>
            <a:r>
              <a:rPr lang="tr-TR" sz="2400" dirty="0" err="1" smtClean="0"/>
              <a:t>imamlarin</a:t>
            </a:r>
            <a:r>
              <a:rPr lang="tr-TR" sz="2400" dirty="0" smtClean="0"/>
              <a:t> bu özelliklerini belirten pek çok </a:t>
            </a:r>
            <a:r>
              <a:rPr lang="tr-TR" sz="2400" dirty="0" err="1" smtClean="0"/>
              <a:t>arsiv</a:t>
            </a:r>
            <a:r>
              <a:rPr lang="tr-TR" sz="2400" dirty="0" smtClean="0"/>
              <a:t> belgesi </a:t>
            </a:r>
            <a:r>
              <a:rPr lang="tr-TR" sz="2400" dirty="0" err="1" smtClean="0"/>
              <a:t>bulunmaktadir</a:t>
            </a:r>
            <a:r>
              <a:rPr lang="tr-TR" sz="2400" dirty="0" smtClean="0"/>
              <a:t>..Bir belgeden </a:t>
            </a:r>
            <a:r>
              <a:rPr lang="tr-TR" sz="2400" dirty="0" err="1" smtClean="0"/>
              <a:t>ögrendigimize</a:t>
            </a:r>
            <a:r>
              <a:rPr lang="tr-TR" sz="2400" dirty="0" smtClean="0"/>
              <a:t> göre sadece mahalle veya köy </a:t>
            </a:r>
            <a:r>
              <a:rPr lang="tr-TR" sz="2400" dirty="0" err="1" smtClean="0"/>
              <a:t>halkinin</a:t>
            </a:r>
            <a:r>
              <a:rPr lang="tr-TR" sz="2400" dirty="0" smtClean="0"/>
              <a:t> </a:t>
            </a:r>
            <a:r>
              <a:rPr lang="tr-TR" sz="2400" dirty="0" err="1" smtClean="0"/>
              <a:t>istegi</a:t>
            </a:r>
            <a:r>
              <a:rPr lang="tr-TR" sz="2400" dirty="0" smtClean="0"/>
              <a:t> ile görev yapanlar için "imam" tabiri yerine "</a:t>
            </a:r>
            <a:r>
              <a:rPr lang="tr-TR" sz="2400" dirty="0" err="1" smtClean="0"/>
              <a:t>Namazci</a:t>
            </a:r>
            <a:r>
              <a:rPr lang="tr-TR" sz="2400" dirty="0" smtClean="0"/>
              <a:t>" ifadesi </a:t>
            </a:r>
            <a:r>
              <a:rPr lang="tr-TR" sz="2400" dirty="0" err="1" smtClean="0"/>
              <a:t>kullanilmaktadir</a:t>
            </a:r>
            <a:r>
              <a:rPr lang="tr-TR" sz="2400" dirty="0" smtClean="0"/>
              <a:t>.</a:t>
            </a:r>
            <a:br>
              <a:rPr lang="tr-TR" sz="2400" dirty="0" smtClean="0"/>
            </a:br>
            <a:endParaRPr lang="tr-TR" sz="2400" dirty="0" smtClean="0"/>
          </a:p>
          <a:p>
            <a:r>
              <a:rPr lang="tr-TR" sz="2400" dirty="0" err="1" smtClean="0"/>
              <a:t>Osmanli</a:t>
            </a:r>
            <a:r>
              <a:rPr lang="tr-TR" sz="2400" dirty="0" smtClean="0"/>
              <a:t> Devleti'nde, </a:t>
            </a:r>
            <a:r>
              <a:rPr lang="tr-TR" sz="2400" dirty="0" err="1" smtClean="0"/>
              <a:t>imamlik</a:t>
            </a:r>
            <a:r>
              <a:rPr lang="tr-TR" sz="2400" dirty="0" smtClean="0"/>
              <a:t> vazifesine getirilen kimse, özellikle sosyal faaliyetleri </a:t>
            </a:r>
            <a:r>
              <a:rPr lang="tr-TR" sz="2400" dirty="0" err="1" smtClean="0"/>
              <a:t>bakimindan</a:t>
            </a:r>
            <a:r>
              <a:rPr lang="tr-TR" sz="2400" dirty="0" smtClean="0"/>
              <a:t> </a:t>
            </a:r>
            <a:r>
              <a:rPr lang="tr-TR" sz="2400" dirty="0" err="1" smtClean="0"/>
              <a:t>basi</a:t>
            </a:r>
            <a:r>
              <a:rPr lang="tr-TR" sz="2400" dirty="0" smtClean="0"/>
              <a:t> bos </a:t>
            </a:r>
            <a:r>
              <a:rPr lang="tr-TR" sz="2400" dirty="0" err="1" smtClean="0"/>
              <a:t>birakilmazdi</a:t>
            </a:r>
            <a:r>
              <a:rPr lang="tr-TR" sz="2400" dirty="0" smtClean="0"/>
              <a:t>. </a:t>
            </a:r>
            <a:r>
              <a:rPr lang="tr-TR" sz="2400" dirty="0" err="1" smtClean="0"/>
              <a:t>Kadilar</a:t>
            </a:r>
            <a:r>
              <a:rPr lang="tr-TR" sz="2400" dirty="0" smtClean="0"/>
              <a:t>, her zaman </a:t>
            </a:r>
            <a:r>
              <a:rPr lang="tr-TR" sz="2400" dirty="0" err="1" smtClean="0"/>
              <a:t>imamlari</a:t>
            </a:r>
            <a:r>
              <a:rPr lang="tr-TR" sz="2400" dirty="0" smtClean="0"/>
              <a:t> </a:t>
            </a:r>
            <a:r>
              <a:rPr lang="tr-TR" sz="2400" dirty="0" err="1" smtClean="0"/>
              <a:t>teftis</a:t>
            </a:r>
            <a:r>
              <a:rPr lang="tr-TR" sz="2400" dirty="0" smtClean="0"/>
              <a:t> edebilirlerdi. Bu </a:t>
            </a:r>
            <a:r>
              <a:rPr lang="tr-TR" sz="2400" dirty="0" err="1" smtClean="0"/>
              <a:t>teftislerde</a:t>
            </a:r>
            <a:r>
              <a:rPr lang="tr-TR" sz="2400" dirty="0" smtClean="0"/>
              <a:t> onlar sadece dinî görevleri </a:t>
            </a:r>
            <a:r>
              <a:rPr lang="tr-TR" sz="2400" dirty="0" err="1" smtClean="0"/>
              <a:t>degil</a:t>
            </a:r>
            <a:r>
              <a:rPr lang="tr-TR" sz="2400" dirty="0" smtClean="0"/>
              <a:t>, mahalledeki </a:t>
            </a:r>
            <a:r>
              <a:rPr lang="tr-TR" sz="2400" dirty="0" err="1" smtClean="0"/>
              <a:t>diger</a:t>
            </a:r>
            <a:r>
              <a:rPr lang="tr-TR" sz="2400" dirty="0" smtClean="0"/>
              <a:t> hizmetlerin </a:t>
            </a:r>
            <a:r>
              <a:rPr lang="tr-TR" sz="2400" dirty="0" err="1" smtClean="0"/>
              <a:t>yapilip</a:t>
            </a:r>
            <a:r>
              <a:rPr lang="tr-TR" sz="2400" dirty="0" smtClean="0"/>
              <a:t> </a:t>
            </a:r>
            <a:r>
              <a:rPr lang="tr-TR" sz="2400" dirty="0" err="1" smtClean="0"/>
              <a:t>yapilmadigini</a:t>
            </a:r>
            <a:r>
              <a:rPr lang="tr-TR" sz="2400" dirty="0" smtClean="0"/>
              <a:t> da </a:t>
            </a:r>
            <a:r>
              <a:rPr lang="tr-TR" sz="2400" dirty="0" err="1" smtClean="0"/>
              <a:t>arastirirlardi</a:t>
            </a:r>
            <a:r>
              <a:rPr lang="tr-TR" sz="2400" dirty="0" smtClean="0"/>
              <a:t>. Bu </a:t>
            </a:r>
            <a:r>
              <a:rPr lang="tr-TR" sz="2400" dirty="0" err="1" smtClean="0"/>
              <a:t>bakimdan</a:t>
            </a:r>
            <a:r>
              <a:rPr lang="tr-TR" sz="2400" dirty="0" smtClean="0"/>
              <a:t> isinin ehli olmayan kimseler vazifeden </a:t>
            </a:r>
            <a:r>
              <a:rPr lang="tr-TR" sz="2400" dirty="0" err="1" smtClean="0"/>
              <a:t>uzaklastirilirlardi</a:t>
            </a:r>
            <a:r>
              <a:rPr lang="tr-TR" sz="2400" dirty="0" smtClean="0"/>
              <a:t>. </a:t>
            </a:r>
            <a:r>
              <a:rPr lang="tr-TR" sz="2400" dirty="0" smtClean="0"/>
              <a:t/>
            </a:r>
            <a:br>
              <a:rPr lang="tr-TR" sz="2400" dirty="0" smtClean="0"/>
            </a:br>
            <a:r>
              <a:rPr lang="tr-TR" sz="2400" dirty="0" smtClean="0"/>
              <a:t/>
            </a:r>
            <a:br>
              <a:rPr lang="tr-TR" sz="2400" dirty="0" smtClean="0"/>
            </a:br>
            <a:endParaRPr lang="tr-TR"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3357562"/>
            <a:ext cx="8329642" cy="2768601"/>
          </a:xfrm>
        </p:spPr>
        <p:txBody>
          <a:bodyPr>
            <a:noAutofit/>
          </a:bodyPr>
          <a:lstStyle/>
          <a:p>
            <a:r>
              <a:rPr lang="tr-TR" sz="2400" dirty="0" smtClean="0"/>
              <a:t/>
            </a:r>
            <a:br>
              <a:rPr lang="tr-TR" sz="2400" dirty="0" smtClean="0"/>
            </a:br>
            <a:r>
              <a:rPr lang="tr-TR" sz="2400" dirty="0" smtClean="0"/>
              <a:t>Memleketimizde 1245 (1829) senesinde </a:t>
            </a:r>
            <a:r>
              <a:rPr lang="tr-TR" sz="2400" dirty="0" err="1" smtClean="0"/>
              <a:t>muhtarlik</a:t>
            </a:r>
            <a:r>
              <a:rPr lang="tr-TR" sz="2400" dirty="0" smtClean="0"/>
              <a:t> </a:t>
            </a:r>
            <a:r>
              <a:rPr lang="tr-TR" sz="2400" dirty="0" err="1" smtClean="0"/>
              <a:t>teskilati</a:t>
            </a:r>
            <a:r>
              <a:rPr lang="tr-TR" sz="2400" dirty="0" smtClean="0"/>
              <a:t> kurulana kadar mahalle yöneticisi olan imamlar, </a:t>
            </a:r>
            <a:r>
              <a:rPr lang="tr-TR" sz="2400" dirty="0" err="1" smtClean="0"/>
              <a:t>kadi'nin</a:t>
            </a:r>
            <a:r>
              <a:rPr lang="tr-TR" sz="2400" dirty="0" smtClean="0"/>
              <a:t> bir nevi </a:t>
            </a:r>
            <a:r>
              <a:rPr lang="tr-TR" sz="2400" dirty="0" err="1" smtClean="0"/>
              <a:t>temsilciligini</a:t>
            </a:r>
            <a:r>
              <a:rPr lang="tr-TR" sz="2400" dirty="0" smtClean="0"/>
              <a:t> </a:t>
            </a:r>
            <a:r>
              <a:rPr lang="tr-TR" sz="2400" dirty="0" err="1" smtClean="0"/>
              <a:t>yapiyorlardi</a:t>
            </a:r>
            <a:r>
              <a:rPr lang="tr-TR" sz="2400" dirty="0" smtClean="0"/>
              <a:t>. </a:t>
            </a:r>
            <a:r>
              <a:rPr lang="tr-TR" sz="2400" dirty="0" err="1" smtClean="0"/>
              <a:t>Kadilarin</a:t>
            </a:r>
            <a:r>
              <a:rPr lang="tr-TR" sz="2400" dirty="0" smtClean="0"/>
              <a:t>, yerine getirmeleri gereken pek çok iste imamlardan yardim gördüklerine </a:t>
            </a:r>
            <a:r>
              <a:rPr lang="tr-TR" sz="2400" dirty="0" err="1" smtClean="0"/>
              <a:t>sahid</a:t>
            </a:r>
            <a:r>
              <a:rPr lang="tr-TR" sz="2400" dirty="0" smtClean="0"/>
              <a:t> </a:t>
            </a:r>
            <a:r>
              <a:rPr lang="tr-TR" sz="2400" dirty="0" err="1" smtClean="0"/>
              <a:t>olunmaktadir</a:t>
            </a:r>
            <a:r>
              <a:rPr lang="tr-TR" sz="2400" dirty="0" smtClean="0"/>
              <a:t>. Bu meyanda onlar, mahallenin düzeninden, halk </a:t>
            </a:r>
            <a:r>
              <a:rPr lang="tr-TR" sz="2400" dirty="0" err="1" smtClean="0"/>
              <a:t>arasindaki</a:t>
            </a:r>
            <a:r>
              <a:rPr lang="tr-TR" sz="2400" dirty="0" smtClean="0"/>
              <a:t> ahenk ve </a:t>
            </a:r>
            <a:r>
              <a:rPr lang="tr-TR" sz="2400" dirty="0" err="1" smtClean="0"/>
              <a:t>baristan</a:t>
            </a:r>
            <a:r>
              <a:rPr lang="tr-TR" sz="2400" dirty="0" smtClean="0"/>
              <a:t> sorumlu idiler. </a:t>
            </a:r>
            <a:r>
              <a:rPr lang="tr-TR" sz="2400" dirty="0" err="1" smtClean="0"/>
              <a:t>Arsivlerimizdeki</a:t>
            </a:r>
            <a:r>
              <a:rPr lang="tr-TR" sz="2400" dirty="0" smtClean="0"/>
              <a:t> birçok belge, </a:t>
            </a:r>
            <a:r>
              <a:rPr lang="tr-TR" sz="2400" dirty="0" err="1" smtClean="0"/>
              <a:t>imamlarin</a:t>
            </a:r>
            <a:r>
              <a:rPr lang="tr-TR" sz="2400" dirty="0" smtClean="0"/>
              <a:t> bu konudaki yetkilerine </a:t>
            </a:r>
            <a:r>
              <a:rPr lang="tr-TR" sz="2400" dirty="0" err="1" smtClean="0"/>
              <a:t>isik</a:t>
            </a:r>
            <a:r>
              <a:rPr lang="tr-TR" sz="2400" dirty="0" smtClean="0"/>
              <a:t> </a:t>
            </a:r>
            <a:r>
              <a:rPr lang="tr-TR" sz="2400" dirty="0" err="1" smtClean="0"/>
              <a:t>tutmaktadir</a:t>
            </a:r>
            <a:r>
              <a:rPr lang="tr-TR" sz="2400" dirty="0" smtClean="0"/>
              <a:t>. </a:t>
            </a:r>
            <a:br>
              <a:rPr lang="tr-TR" sz="2400" dirty="0" smtClean="0"/>
            </a:br>
            <a:r>
              <a:rPr lang="tr-TR" sz="2400" dirty="0" smtClean="0"/>
              <a:t/>
            </a:r>
            <a:br>
              <a:rPr lang="tr-TR" sz="2400" dirty="0" smtClean="0"/>
            </a:br>
            <a:endParaRPr lang="tr-TR" sz="2400" dirty="0"/>
          </a:p>
        </p:txBody>
      </p:sp>
      <p:pic>
        <p:nvPicPr>
          <p:cNvPr id="1026" name="Picture 2" descr="F:\Diyanet\Documents\Belgelerim\camiler haftası\ibadet[1].jpg"/>
          <p:cNvPicPr>
            <a:picLocks noChangeAspect="1" noChangeArrowheads="1"/>
          </p:cNvPicPr>
          <p:nvPr/>
        </p:nvPicPr>
        <p:blipFill>
          <a:blip r:embed="rId2"/>
          <a:srcRect/>
          <a:stretch>
            <a:fillRect/>
          </a:stretch>
        </p:blipFill>
        <p:spPr bwMode="auto">
          <a:xfrm>
            <a:off x="0" y="0"/>
            <a:ext cx="5214942" cy="357187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285728"/>
            <a:ext cx="8401080" cy="5840435"/>
          </a:xfrm>
        </p:spPr>
        <p:txBody>
          <a:bodyPr>
            <a:noAutofit/>
          </a:bodyPr>
          <a:lstStyle/>
          <a:p>
            <a:r>
              <a:rPr lang="tr-TR" sz="2400" dirty="0" smtClean="0"/>
              <a:t/>
            </a:r>
            <a:br>
              <a:rPr lang="tr-TR" sz="2400" dirty="0" smtClean="0"/>
            </a:br>
            <a:r>
              <a:rPr lang="tr-TR" sz="2400" dirty="0" smtClean="0"/>
              <a:t>Haslar </a:t>
            </a:r>
            <a:r>
              <a:rPr lang="tr-TR" sz="2400" dirty="0" err="1" smtClean="0"/>
              <a:t>Kadisi'na</a:t>
            </a:r>
            <a:r>
              <a:rPr lang="tr-TR" sz="2400" dirty="0" smtClean="0"/>
              <a:t> </a:t>
            </a:r>
            <a:r>
              <a:rPr lang="tr-TR" sz="2400" dirty="0" err="1" smtClean="0"/>
              <a:t>selh</a:t>
            </a:r>
            <a:r>
              <a:rPr lang="tr-TR" sz="2400" dirty="0" smtClean="0"/>
              <a:t>-i Safer 975 (7 </a:t>
            </a:r>
            <a:r>
              <a:rPr lang="tr-TR" sz="2400" dirty="0" err="1" smtClean="0"/>
              <a:t>Agustos</a:t>
            </a:r>
            <a:r>
              <a:rPr lang="tr-TR" sz="2400" dirty="0" smtClean="0"/>
              <a:t> 1567) tarihinde </a:t>
            </a:r>
            <a:r>
              <a:rPr lang="tr-TR" sz="2400" dirty="0" err="1" smtClean="0"/>
              <a:t>yazilan</a:t>
            </a:r>
            <a:r>
              <a:rPr lang="tr-TR" sz="2400" dirty="0" smtClean="0"/>
              <a:t> bir hükümde de </a:t>
            </a:r>
            <a:r>
              <a:rPr lang="tr-TR" sz="2400" dirty="0" err="1" smtClean="0"/>
              <a:t>Eyyub</a:t>
            </a:r>
            <a:r>
              <a:rPr lang="tr-TR" sz="2400" dirty="0" smtClean="0"/>
              <a:t> ve </a:t>
            </a:r>
            <a:r>
              <a:rPr lang="tr-TR" sz="2400" dirty="0" err="1" smtClean="0"/>
              <a:t>civarindaki</a:t>
            </a:r>
            <a:r>
              <a:rPr lang="tr-TR" sz="2400" dirty="0" smtClean="0"/>
              <a:t> mahallelerde bulunan </a:t>
            </a:r>
            <a:r>
              <a:rPr lang="tr-TR" sz="2400" dirty="0" err="1" smtClean="0"/>
              <a:t>fisk</a:t>
            </a:r>
            <a:r>
              <a:rPr lang="tr-TR" sz="2400" dirty="0" smtClean="0"/>
              <a:t> ve </a:t>
            </a:r>
            <a:r>
              <a:rPr lang="tr-TR" sz="2400" dirty="0" err="1" smtClean="0"/>
              <a:t>fücûr</a:t>
            </a:r>
            <a:r>
              <a:rPr lang="tr-TR" sz="2400" dirty="0" smtClean="0"/>
              <a:t> ehlinin mahallelerden </a:t>
            </a:r>
            <a:r>
              <a:rPr lang="tr-TR" sz="2400" dirty="0" err="1" smtClean="0"/>
              <a:t>çikarilmasi</a:t>
            </a:r>
            <a:r>
              <a:rPr lang="tr-TR" sz="2400" dirty="0" smtClean="0"/>
              <a:t>, kahve ve sair oyun yerleri ile </a:t>
            </a:r>
            <a:r>
              <a:rPr lang="tr-TR" sz="2400" dirty="0" err="1" smtClean="0"/>
              <a:t>fuhsiyatla</a:t>
            </a:r>
            <a:r>
              <a:rPr lang="tr-TR" sz="2400" dirty="0" smtClean="0"/>
              <a:t> </a:t>
            </a:r>
            <a:r>
              <a:rPr lang="tr-TR" sz="2400" dirty="0" err="1" smtClean="0"/>
              <a:t>istigal</a:t>
            </a:r>
            <a:r>
              <a:rPr lang="tr-TR" sz="2400" dirty="0" smtClean="0"/>
              <a:t> eden </a:t>
            </a:r>
            <a:r>
              <a:rPr lang="tr-TR" sz="2400" dirty="0" err="1" smtClean="0"/>
              <a:t>kadinlarin</a:t>
            </a:r>
            <a:r>
              <a:rPr lang="tr-TR" sz="2400" dirty="0" smtClean="0"/>
              <a:t> </a:t>
            </a:r>
            <a:r>
              <a:rPr lang="tr-TR" sz="2400" dirty="0" err="1" smtClean="0"/>
              <a:t>bulundugu</a:t>
            </a:r>
            <a:r>
              <a:rPr lang="tr-TR" sz="2400" dirty="0" smtClean="0"/>
              <a:t> yerlerin </a:t>
            </a:r>
            <a:r>
              <a:rPr lang="tr-TR" sz="2400" dirty="0" err="1" smtClean="0"/>
              <a:t>kapatilmasi</a:t>
            </a:r>
            <a:r>
              <a:rPr lang="tr-TR" sz="2400" dirty="0" smtClean="0"/>
              <a:t> için de imamlardan yardim istenmektedir. Bu emirlere itaat etmeyenlerin </a:t>
            </a:r>
            <a:r>
              <a:rPr lang="tr-TR" sz="2400" dirty="0" err="1" smtClean="0"/>
              <a:t>haps</a:t>
            </a:r>
            <a:r>
              <a:rPr lang="tr-TR" sz="2400" dirty="0" smtClean="0"/>
              <a:t> edilmesi isinde de </a:t>
            </a:r>
            <a:r>
              <a:rPr lang="tr-TR" sz="2400" dirty="0" err="1" smtClean="0"/>
              <a:t>kadiya</a:t>
            </a:r>
            <a:r>
              <a:rPr lang="tr-TR" sz="2400" dirty="0" smtClean="0"/>
              <a:t> yardim etmek üzere mahalle </a:t>
            </a:r>
            <a:r>
              <a:rPr lang="tr-TR" sz="2400" dirty="0" err="1" smtClean="0"/>
              <a:t>imamlari</a:t>
            </a:r>
            <a:r>
              <a:rPr lang="tr-TR" sz="2400" dirty="0" smtClean="0"/>
              <a:t> ile </a:t>
            </a:r>
            <a:r>
              <a:rPr lang="tr-TR" sz="2400" dirty="0" err="1" smtClean="0"/>
              <a:t>kethüdalarin</a:t>
            </a:r>
            <a:r>
              <a:rPr lang="tr-TR" sz="2400" dirty="0" smtClean="0"/>
              <a:t> </a:t>
            </a:r>
            <a:r>
              <a:rPr lang="tr-TR" sz="2400" dirty="0" err="1" smtClean="0"/>
              <a:t>görevlendirildigi</a:t>
            </a:r>
            <a:r>
              <a:rPr lang="tr-TR" sz="2400" dirty="0" smtClean="0"/>
              <a:t> adi geçen belgeden </a:t>
            </a:r>
            <a:r>
              <a:rPr lang="tr-TR" sz="2400" dirty="0" err="1" smtClean="0"/>
              <a:t>anlasilmaktadir</a:t>
            </a:r>
            <a:r>
              <a:rPr lang="tr-TR" sz="2400" dirty="0" smtClean="0"/>
              <a:t>.</a:t>
            </a:r>
            <a:br>
              <a:rPr lang="tr-TR" sz="2400" dirty="0" smtClean="0"/>
            </a:br>
            <a:r>
              <a:rPr lang="tr-TR" sz="2400" dirty="0" smtClean="0"/>
              <a:t>Gazete, radyo, televizyon </a:t>
            </a:r>
            <a:r>
              <a:rPr lang="tr-TR" sz="2400" dirty="0" err="1" smtClean="0"/>
              <a:t>araçlarinin</a:t>
            </a:r>
            <a:r>
              <a:rPr lang="tr-TR" sz="2400" dirty="0" smtClean="0"/>
              <a:t> </a:t>
            </a:r>
            <a:r>
              <a:rPr lang="tr-TR" sz="2400" dirty="0" err="1" smtClean="0"/>
              <a:t>bulunmadigi</a:t>
            </a:r>
            <a:r>
              <a:rPr lang="tr-TR" sz="2400" dirty="0" smtClean="0"/>
              <a:t> bir dönemde devlet, her türlü emir ve </a:t>
            </a:r>
            <a:r>
              <a:rPr lang="tr-TR" sz="2400" dirty="0" err="1" smtClean="0"/>
              <a:t>yasaklarini</a:t>
            </a:r>
            <a:r>
              <a:rPr lang="tr-TR" sz="2400" dirty="0" smtClean="0"/>
              <a:t> imam ile </a:t>
            </a:r>
            <a:r>
              <a:rPr lang="tr-TR" sz="2400" dirty="0" err="1" smtClean="0"/>
              <a:t>câmi</a:t>
            </a:r>
            <a:r>
              <a:rPr lang="tr-TR" sz="2400" dirty="0" smtClean="0"/>
              <a:t> </a:t>
            </a:r>
            <a:r>
              <a:rPr lang="tr-TR" sz="2400" dirty="0" err="1" smtClean="0"/>
              <a:t>vâsitasiyle</a:t>
            </a:r>
            <a:r>
              <a:rPr lang="tr-TR" sz="2400" dirty="0" smtClean="0"/>
              <a:t> halka bildiriyordu. Bu sayede devlet, memleketin her yerinde ayni anda (</a:t>
            </a:r>
            <a:r>
              <a:rPr lang="tr-TR" sz="2400" dirty="0" err="1" smtClean="0"/>
              <a:t>yatsi</a:t>
            </a:r>
            <a:r>
              <a:rPr lang="tr-TR" sz="2400" dirty="0" smtClean="0"/>
              <a:t> </a:t>
            </a:r>
            <a:r>
              <a:rPr lang="tr-TR" sz="2400" dirty="0" err="1" smtClean="0"/>
              <a:t>namazi</a:t>
            </a:r>
            <a:r>
              <a:rPr lang="tr-TR" sz="2400" dirty="0" smtClean="0"/>
              <a:t> vakti) emir veya </a:t>
            </a:r>
            <a:r>
              <a:rPr lang="tr-TR" sz="2400" dirty="0" err="1" smtClean="0"/>
              <a:t>yasaklarini</a:t>
            </a:r>
            <a:r>
              <a:rPr lang="tr-TR" sz="2400" dirty="0" smtClean="0"/>
              <a:t> bildiriyordu. Zira o </a:t>
            </a:r>
            <a:r>
              <a:rPr lang="tr-TR" sz="2400" dirty="0" err="1" smtClean="0"/>
              <a:t>asirlarin</a:t>
            </a:r>
            <a:r>
              <a:rPr lang="tr-TR" sz="2400" dirty="0" smtClean="0"/>
              <a:t> toplum </a:t>
            </a:r>
            <a:r>
              <a:rPr lang="tr-TR" sz="2400" dirty="0" err="1" smtClean="0"/>
              <a:t>suuru</a:t>
            </a:r>
            <a:r>
              <a:rPr lang="tr-TR" sz="2400" dirty="0" smtClean="0"/>
              <a:t> </a:t>
            </a:r>
            <a:r>
              <a:rPr lang="tr-TR" sz="2400" dirty="0" err="1" smtClean="0"/>
              <a:t>geregi</a:t>
            </a:r>
            <a:r>
              <a:rPr lang="tr-TR" sz="2400" dirty="0" smtClean="0"/>
              <a:t>, mahallede ergenlik </a:t>
            </a:r>
            <a:r>
              <a:rPr lang="tr-TR" sz="2400" dirty="0" err="1" smtClean="0"/>
              <a:t>çagina</a:t>
            </a:r>
            <a:r>
              <a:rPr lang="tr-TR" sz="2400" dirty="0" smtClean="0"/>
              <a:t> </a:t>
            </a:r>
            <a:r>
              <a:rPr lang="tr-TR" sz="2400" dirty="0" err="1" smtClean="0"/>
              <a:t>gelmis</a:t>
            </a:r>
            <a:r>
              <a:rPr lang="tr-TR" sz="2400" dirty="0" smtClean="0"/>
              <a:t> bulunan erkeklerin büyük bir </a:t>
            </a:r>
            <a:r>
              <a:rPr lang="tr-TR" sz="2400" dirty="0" err="1" smtClean="0"/>
              <a:t>kisminin</a:t>
            </a:r>
            <a:r>
              <a:rPr lang="tr-TR" sz="2400" dirty="0" smtClean="0"/>
              <a:t> </a:t>
            </a:r>
            <a:r>
              <a:rPr lang="tr-TR" sz="2400" dirty="0" err="1" smtClean="0"/>
              <a:t>yatsi</a:t>
            </a:r>
            <a:r>
              <a:rPr lang="tr-TR" sz="2400" dirty="0" smtClean="0"/>
              <a:t> </a:t>
            </a:r>
            <a:r>
              <a:rPr lang="tr-TR" sz="2400" dirty="0" err="1" smtClean="0"/>
              <a:t>namazi</a:t>
            </a:r>
            <a:r>
              <a:rPr lang="tr-TR" sz="2400" dirty="0" smtClean="0"/>
              <a:t> vaktinde camide </a:t>
            </a:r>
            <a:r>
              <a:rPr lang="tr-TR" sz="2400" dirty="0" err="1" smtClean="0"/>
              <a:t>toplanacaklarini</a:t>
            </a:r>
            <a:r>
              <a:rPr lang="tr-TR" sz="2400" dirty="0" smtClean="0"/>
              <a:t> </a:t>
            </a:r>
            <a:r>
              <a:rPr lang="tr-TR" sz="2400" dirty="0" smtClean="0"/>
              <a:t>bilirdi.</a:t>
            </a:r>
            <a:r>
              <a:rPr lang="tr-TR" sz="2400" dirty="0" smtClean="0"/>
              <a:t/>
            </a:r>
            <a:br>
              <a:rPr lang="tr-TR" sz="2400" dirty="0" smtClean="0"/>
            </a:br>
            <a:r>
              <a:rPr lang="tr-TR" sz="2400" dirty="0" smtClean="0"/>
              <a:t/>
            </a:r>
            <a:br>
              <a:rPr lang="tr-TR" sz="2400" dirty="0" smtClean="0"/>
            </a:br>
            <a:endParaRPr lang="tr-T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2000240"/>
            <a:ext cx="8686800" cy="4125923"/>
          </a:xfrm>
        </p:spPr>
        <p:txBody>
          <a:bodyPr>
            <a:noAutofit/>
          </a:bodyPr>
          <a:lstStyle/>
          <a:p>
            <a:r>
              <a:rPr lang="tr-TR" sz="2800" dirty="0" smtClean="0"/>
              <a:t>Günümüzle mukayese </a:t>
            </a:r>
            <a:r>
              <a:rPr lang="tr-TR" sz="2800" dirty="0" err="1" smtClean="0"/>
              <a:t>edildigi</a:t>
            </a:r>
            <a:r>
              <a:rPr lang="tr-TR" sz="2800" dirty="0" smtClean="0"/>
              <a:t> zaman gerçekten büyük bir </a:t>
            </a:r>
            <a:r>
              <a:rPr lang="tr-TR" sz="2800" dirty="0" err="1" smtClean="0"/>
              <a:t>farklilik</a:t>
            </a:r>
            <a:r>
              <a:rPr lang="tr-TR" sz="2800" dirty="0" smtClean="0"/>
              <a:t> </a:t>
            </a:r>
            <a:r>
              <a:rPr lang="tr-TR" sz="2800" dirty="0" err="1" smtClean="0"/>
              <a:t>gösterdigine</a:t>
            </a:r>
            <a:r>
              <a:rPr lang="tr-TR" sz="2800" dirty="0" smtClean="0"/>
              <a:t> </a:t>
            </a:r>
            <a:r>
              <a:rPr lang="tr-TR" sz="2800" dirty="0" err="1" smtClean="0"/>
              <a:t>sahid</a:t>
            </a:r>
            <a:r>
              <a:rPr lang="tr-TR" sz="2800" dirty="0" smtClean="0"/>
              <a:t> </a:t>
            </a:r>
            <a:r>
              <a:rPr lang="tr-TR" sz="2800" dirty="0" err="1" smtClean="0"/>
              <a:t>oldugumuz</a:t>
            </a:r>
            <a:r>
              <a:rPr lang="tr-TR" sz="2800" dirty="0" smtClean="0"/>
              <a:t> </a:t>
            </a:r>
            <a:r>
              <a:rPr lang="tr-TR" sz="2800" dirty="0" err="1" smtClean="0"/>
              <a:t>Osmanli</a:t>
            </a:r>
            <a:r>
              <a:rPr lang="tr-TR" sz="2800" dirty="0" smtClean="0"/>
              <a:t> devri mahalle </a:t>
            </a:r>
            <a:r>
              <a:rPr lang="tr-TR" sz="2800" dirty="0" err="1" smtClean="0"/>
              <a:t>imamlarinin</a:t>
            </a:r>
            <a:r>
              <a:rPr lang="tr-TR" sz="2800" dirty="0" smtClean="0"/>
              <a:t> bu görevleri, o kadar önemli ve </a:t>
            </a:r>
            <a:r>
              <a:rPr lang="tr-TR" sz="2800" dirty="0" err="1" smtClean="0"/>
              <a:t>devamli</a:t>
            </a:r>
            <a:r>
              <a:rPr lang="tr-TR" sz="2800" dirty="0" smtClean="0"/>
              <a:t> bir hal </a:t>
            </a:r>
            <a:r>
              <a:rPr lang="tr-TR" sz="2800" dirty="0" err="1" smtClean="0"/>
              <a:t>almisti</a:t>
            </a:r>
            <a:r>
              <a:rPr lang="tr-TR" sz="2800" dirty="0" smtClean="0"/>
              <a:t> ki, </a:t>
            </a:r>
            <a:r>
              <a:rPr lang="tr-TR" sz="2800" dirty="0" err="1" smtClean="0"/>
              <a:t>sehir</a:t>
            </a:r>
            <a:r>
              <a:rPr lang="tr-TR" sz="2800" dirty="0" smtClean="0"/>
              <a:t> merkezinde </a:t>
            </a:r>
            <a:r>
              <a:rPr lang="tr-TR" sz="2800" dirty="0" err="1" smtClean="0"/>
              <a:t>kadilik</a:t>
            </a:r>
            <a:r>
              <a:rPr lang="tr-TR" sz="2800" dirty="0" smtClean="0"/>
              <a:t> müessesesi büyük bir </a:t>
            </a:r>
            <a:r>
              <a:rPr lang="tr-TR" sz="2800" dirty="0" err="1" smtClean="0"/>
              <a:t>sarsintiya</a:t>
            </a:r>
            <a:r>
              <a:rPr lang="tr-TR" sz="2800" dirty="0" smtClean="0"/>
              <a:t> </a:t>
            </a:r>
            <a:r>
              <a:rPr lang="tr-TR" sz="2800" dirty="0" err="1" smtClean="0"/>
              <a:t>ugrayip</a:t>
            </a:r>
            <a:r>
              <a:rPr lang="tr-TR" sz="2800" dirty="0" smtClean="0"/>
              <a:t> fonksiyonunu </a:t>
            </a:r>
            <a:r>
              <a:rPr lang="tr-TR" sz="2800" dirty="0" err="1" smtClean="0"/>
              <a:t>yitirdigi</a:t>
            </a:r>
            <a:r>
              <a:rPr lang="tr-TR" sz="2800" dirty="0" smtClean="0"/>
              <a:t> halde, o müessesenin alt kademedeki temsilcisi olan mahalle </a:t>
            </a:r>
            <a:r>
              <a:rPr lang="tr-TR" sz="2800" dirty="0" err="1" smtClean="0"/>
              <a:t>imamlarinin</a:t>
            </a:r>
            <a:r>
              <a:rPr lang="tr-TR" sz="2800" dirty="0" smtClean="0"/>
              <a:t> durumu o kadar </a:t>
            </a:r>
            <a:r>
              <a:rPr lang="tr-TR" sz="2800" dirty="0" err="1" smtClean="0"/>
              <a:t>sarsilmamistir</a:t>
            </a:r>
            <a:r>
              <a:rPr lang="tr-TR" sz="2800" dirty="0" smtClean="0"/>
              <a:t>. Bununla beraber, memlekette bu derece önemli hizmetler ifa </a:t>
            </a:r>
            <a:r>
              <a:rPr lang="tr-TR" sz="2800" dirty="0" err="1" smtClean="0"/>
              <a:t>etmis</a:t>
            </a:r>
            <a:r>
              <a:rPr lang="tr-TR" sz="2800" dirty="0" smtClean="0"/>
              <a:t> olan </a:t>
            </a:r>
            <a:r>
              <a:rPr lang="tr-TR" sz="2800" dirty="0" err="1" smtClean="0"/>
              <a:t>imamlarin</a:t>
            </a:r>
            <a:r>
              <a:rPr lang="tr-TR" sz="2800" dirty="0" smtClean="0"/>
              <a:t> yetkileri, </a:t>
            </a:r>
            <a:r>
              <a:rPr lang="tr-TR" sz="2800" dirty="0" err="1" smtClean="0"/>
              <a:t>degisen</a:t>
            </a:r>
            <a:r>
              <a:rPr lang="tr-TR" sz="2800" dirty="0" smtClean="0"/>
              <a:t> dünya </a:t>
            </a:r>
            <a:r>
              <a:rPr lang="tr-TR" sz="2800" dirty="0" err="1" smtClean="0"/>
              <a:t>sartlarina</a:t>
            </a:r>
            <a:r>
              <a:rPr lang="tr-TR" sz="2800" dirty="0" smtClean="0"/>
              <a:t> göre zamanla </a:t>
            </a:r>
            <a:r>
              <a:rPr lang="tr-TR" sz="2800" dirty="0" err="1" smtClean="0"/>
              <a:t>daraltilmistir</a:t>
            </a:r>
            <a:r>
              <a:rPr lang="tr-TR" sz="2800" dirty="0" smtClean="0"/>
              <a:t>. </a:t>
            </a:r>
            <a:br>
              <a:rPr lang="tr-TR" sz="2800" dirty="0" smtClean="0"/>
            </a:br>
            <a:r>
              <a:rPr lang="tr-TR" sz="2800" dirty="0" smtClean="0"/>
              <a:t/>
            </a:r>
            <a:br>
              <a:rPr lang="tr-TR" sz="2800" dirty="0" smtClean="0"/>
            </a:br>
            <a:endParaRPr lang="tr-TR" sz="2800" dirty="0"/>
          </a:p>
        </p:txBody>
      </p:sp>
      <p:pic>
        <p:nvPicPr>
          <p:cNvPr id="4" name="Picture 4" descr="http://t3.gstatic.com/images?q=tbn:ANd9GcT2wznclRFpStnYAhYBEhB_z_G6kqYbTQ706PxUzgHUVY5GLCMJ"/>
          <p:cNvPicPr>
            <a:picLocks noChangeAspect="1" noChangeArrowheads="1"/>
          </p:cNvPicPr>
          <p:nvPr/>
        </p:nvPicPr>
        <p:blipFill>
          <a:blip r:embed="rId2" cstate="print"/>
          <a:srcRect/>
          <a:stretch>
            <a:fillRect/>
          </a:stretch>
        </p:blipFill>
        <p:spPr bwMode="auto">
          <a:xfrm>
            <a:off x="285720" y="0"/>
            <a:ext cx="2286000" cy="1714501"/>
          </a:xfrm>
          <a:prstGeom prst="rect">
            <a:avLst/>
          </a:prstGeom>
          <a:noFill/>
        </p:spPr>
      </p:pic>
      <p:pic>
        <p:nvPicPr>
          <p:cNvPr id="5" name="Picture 10" descr="http://t3.gstatic.com/images?q=tbn:ANd9GcTJ46MOeO1xGCmu8AzLjuyK9i5_OSLLBT0M6Q8MMtRpLSn_nY8O"/>
          <p:cNvPicPr>
            <a:picLocks noChangeAspect="1" noChangeArrowheads="1"/>
          </p:cNvPicPr>
          <p:nvPr/>
        </p:nvPicPr>
        <p:blipFill>
          <a:blip r:embed="rId3" cstate="print"/>
          <a:srcRect/>
          <a:stretch>
            <a:fillRect/>
          </a:stretch>
        </p:blipFill>
        <p:spPr bwMode="auto">
          <a:xfrm>
            <a:off x="6715140" y="357166"/>
            <a:ext cx="1828800" cy="1457325"/>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2071678"/>
            <a:ext cx="8686800" cy="4054485"/>
          </a:xfrm>
        </p:spPr>
        <p:txBody>
          <a:bodyPr>
            <a:noAutofit/>
          </a:bodyPr>
          <a:lstStyle/>
          <a:p>
            <a:r>
              <a:rPr lang="tr-TR" sz="2800" dirty="0" smtClean="0"/>
              <a:t>Bu </a:t>
            </a:r>
            <a:r>
              <a:rPr lang="tr-TR" sz="2800" dirty="0" smtClean="0"/>
              <a:t>durum, Tanzimat (1839)'a takaddüm eden senelere kadar </a:t>
            </a:r>
            <a:r>
              <a:rPr lang="tr-TR" sz="2800" dirty="0" err="1" smtClean="0"/>
              <a:t>uzanmaktadir</a:t>
            </a:r>
            <a:r>
              <a:rPr lang="tr-TR" sz="2800" dirty="0" smtClean="0"/>
              <a:t>. Tanzimat'a </a:t>
            </a:r>
            <a:r>
              <a:rPr lang="tr-TR" sz="2800" dirty="0" err="1" smtClean="0"/>
              <a:t>dogru</a:t>
            </a:r>
            <a:r>
              <a:rPr lang="tr-TR" sz="2800" dirty="0" smtClean="0"/>
              <a:t> mahalle yöneticisi statüsündeki </a:t>
            </a:r>
            <a:r>
              <a:rPr lang="tr-TR" sz="2800" dirty="0" err="1" smtClean="0"/>
              <a:t>imamlarin</a:t>
            </a:r>
            <a:r>
              <a:rPr lang="tr-TR" sz="2800" dirty="0" smtClean="0"/>
              <a:t>, din isleri </a:t>
            </a:r>
            <a:r>
              <a:rPr lang="tr-TR" sz="2800" dirty="0" err="1" smtClean="0"/>
              <a:t>disinda</a:t>
            </a:r>
            <a:r>
              <a:rPr lang="tr-TR" sz="2800" dirty="0" smtClean="0"/>
              <a:t> yönetim ve </a:t>
            </a:r>
            <a:r>
              <a:rPr lang="tr-TR" sz="2800" dirty="0" err="1" smtClean="0"/>
              <a:t>diger</a:t>
            </a:r>
            <a:r>
              <a:rPr lang="tr-TR" sz="2800" dirty="0" smtClean="0"/>
              <a:t> dünya isleri ile </a:t>
            </a:r>
            <a:r>
              <a:rPr lang="tr-TR" sz="2800" dirty="0" err="1" smtClean="0"/>
              <a:t>mesgul</a:t>
            </a:r>
            <a:r>
              <a:rPr lang="tr-TR" sz="2800" dirty="0" smtClean="0"/>
              <a:t> </a:t>
            </a:r>
            <a:r>
              <a:rPr lang="tr-TR" sz="2800" dirty="0" err="1" smtClean="0"/>
              <a:t>olmalarini</a:t>
            </a:r>
            <a:r>
              <a:rPr lang="tr-TR" sz="2800" dirty="0" smtClean="0"/>
              <a:t> önlemek için, </a:t>
            </a:r>
            <a:r>
              <a:rPr lang="tr-TR" sz="2800" dirty="0" err="1" smtClean="0"/>
              <a:t>danismalari</a:t>
            </a:r>
            <a:r>
              <a:rPr lang="tr-TR" sz="2800" dirty="0" smtClean="0"/>
              <a:t> gereken ve halk </a:t>
            </a:r>
            <a:r>
              <a:rPr lang="tr-TR" sz="2800" dirty="0" err="1" smtClean="0"/>
              <a:t>tarafindan</a:t>
            </a:r>
            <a:r>
              <a:rPr lang="tr-TR" sz="2800" dirty="0" smtClean="0"/>
              <a:t> seçilen birkaç muhtar, </a:t>
            </a:r>
            <a:r>
              <a:rPr lang="tr-TR" sz="2800" dirty="0" err="1" smtClean="0"/>
              <a:t>imamlarin</a:t>
            </a:r>
            <a:r>
              <a:rPr lang="tr-TR" sz="2800" dirty="0" smtClean="0"/>
              <a:t> </a:t>
            </a:r>
            <a:r>
              <a:rPr lang="tr-TR" sz="2800" dirty="0" err="1" smtClean="0"/>
              <a:t>yanina</a:t>
            </a:r>
            <a:r>
              <a:rPr lang="tr-TR" sz="2800" dirty="0" smtClean="0"/>
              <a:t> </a:t>
            </a:r>
            <a:r>
              <a:rPr lang="tr-TR" sz="2800" dirty="0" err="1" smtClean="0"/>
              <a:t>verilmistir</a:t>
            </a:r>
            <a:r>
              <a:rPr lang="tr-TR" sz="2800" dirty="0" smtClean="0"/>
              <a:t>. Böylece 1829'da </a:t>
            </a:r>
            <a:r>
              <a:rPr lang="tr-TR" sz="2800" dirty="0" err="1" smtClean="0"/>
              <a:t>baslayan</a:t>
            </a:r>
            <a:r>
              <a:rPr lang="tr-TR" sz="2800" dirty="0" smtClean="0"/>
              <a:t> bu muhtar seçme isi, </a:t>
            </a:r>
            <a:r>
              <a:rPr lang="tr-TR" sz="2800" dirty="0" err="1" smtClean="0"/>
              <a:t>asirlarca</a:t>
            </a:r>
            <a:r>
              <a:rPr lang="tr-TR" sz="2800" dirty="0" smtClean="0"/>
              <a:t> mahalle islerinin yönetimini üstlenen </a:t>
            </a:r>
            <a:r>
              <a:rPr lang="tr-TR" sz="2800" dirty="0" err="1" smtClean="0"/>
              <a:t>imamlarin</a:t>
            </a:r>
            <a:r>
              <a:rPr lang="tr-TR" sz="2800" dirty="0" smtClean="0"/>
              <a:t> yönetimdeki vazifelerine son vermek için </a:t>
            </a:r>
            <a:r>
              <a:rPr lang="tr-TR" sz="2800" dirty="0" err="1" smtClean="0"/>
              <a:t>atilmis</a:t>
            </a:r>
            <a:r>
              <a:rPr lang="tr-TR" sz="2800" dirty="0" smtClean="0"/>
              <a:t> bir adim oldu. Türkiye Cumhuriyeti'nin </a:t>
            </a:r>
            <a:r>
              <a:rPr lang="tr-TR" sz="2800" dirty="0" err="1" smtClean="0"/>
              <a:t>kurulmasi</a:t>
            </a:r>
            <a:r>
              <a:rPr lang="tr-TR" sz="2800" dirty="0" smtClean="0"/>
              <a:t> ile de </a:t>
            </a:r>
            <a:r>
              <a:rPr lang="tr-TR" sz="2800" dirty="0" err="1" smtClean="0"/>
              <a:t>imamlarin</a:t>
            </a:r>
            <a:r>
              <a:rPr lang="tr-TR" sz="2800" dirty="0" smtClean="0"/>
              <a:t> vazifesi sadece </a:t>
            </a:r>
            <a:r>
              <a:rPr lang="tr-TR" sz="2800" dirty="0" err="1" smtClean="0"/>
              <a:t>câmiye</a:t>
            </a:r>
            <a:r>
              <a:rPr lang="tr-TR" sz="2800" dirty="0" smtClean="0"/>
              <a:t> </a:t>
            </a:r>
            <a:r>
              <a:rPr lang="tr-TR" sz="2800" dirty="0" err="1" smtClean="0"/>
              <a:t>hasr</a:t>
            </a:r>
            <a:r>
              <a:rPr lang="tr-TR" sz="2800" dirty="0" smtClean="0"/>
              <a:t> </a:t>
            </a:r>
            <a:r>
              <a:rPr lang="tr-TR" sz="2800" dirty="0" err="1" smtClean="0"/>
              <a:t>edilmistir</a:t>
            </a:r>
            <a:r>
              <a:rPr lang="tr-TR" sz="2800" dirty="0" smtClean="0"/>
              <a:t>.</a:t>
            </a:r>
            <a:br>
              <a:rPr lang="tr-TR" sz="2800" dirty="0" smtClean="0"/>
            </a:br>
            <a:r>
              <a:rPr lang="tr-TR" sz="2800" dirty="0" smtClean="0"/>
              <a:t/>
            </a:r>
            <a:br>
              <a:rPr lang="tr-TR" sz="2800" dirty="0" smtClean="0"/>
            </a:br>
            <a:r>
              <a:rPr lang="tr-TR" sz="2800" dirty="0" smtClean="0"/>
              <a:t/>
            </a:r>
            <a:br>
              <a:rPr lang="tr-TR" sz="2800" dirty="0" smtClean="0"/>
            </a:br>
            <a:endParaRPr lang="tr-TR" sz="2800" dirty="0"/>
          </a:p>
        </p:txBody>
      </p:sp>
      <p:pic>
        <p:nvPicPr>
          <p:cNvPr id="4" name="Picture 6" descr="http://t2.gstatic.com/images?q=tbn:ANd9GcRrjrr3rAi_cOEpjgVz3cWMQPIvCsoX2z8ZEY09THyoPV1i2I-JAA"/>
          <p:cNvPicPr>
            <a:picLocks noChangeAspect="1" noChangeArrowheads="1"/>
          </p:cNvPicPr>
          <p:nvPr/>
        </p:nvPicPr>
        <p:blipFill>
          <a:blip r:embed="rId2" cstate="print"/>
          <a:srcRect/>
          <a:stretch>
            <a:fillRect/>
          </a:stretch>
        </p:blipFill>
        <p:spPr bwMode="auto">
          <a:xfrm>
            <a:off x="285720" y="80952"/>
            <a:ext cx="2466975" cy="1847850"/>
          </a:xfrm>
          <a:prstGeom prst="rect">
            <a:avLst/>
          </a:prstGeom>
          <a:noFill/>
        </p:spPr>
      </p:pic>
      <p:pic>
        <p:nvPicPr>
          <p:cNvPr id="5" name="Picture 8" descr="http://t0.gstatic.com/images?q=tbn:ANd9GcQvaq3f3eMA_u-7X3h2FQlZTmEEHkYM9AVYL9iQVpFgu_n0ztAZrQ"/>
          <p:cNvPicPr>
            <a:picLocks noChangeAspect="1" noChangeArrowheads="1"/>
          </p:cNvPicPr>
          <p:nvPr/>
        </p:nvPicPr>
        <p:blipFill>
          <a:blip r:embed="rId3" cstate="print"/>
          <a:srcRect/>
          <a:stretch>
            <a:fillRect/>
          </a:stretch>
        </p:blipFill>
        <p:spPr bwMode="auto">
          <a:xfrm>
            <a:off x="6429388" y="142865"/>
            <a:ext cx="2457450" cy="185737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Autofit/>
          </a:bodyPr>
          <a:lstStyle/>
          <a:p>
            <a:r>
              <a:rPr lang="tr-TR" sz="2400" dirty="0" smtClean="0"/>
              <a:t>Camiler ve Din Görevlileri Haftasının hedefi: Bütün siyasi görüş ve düşünüşün dışında kalarak ve milletçe dayanışma ve bütünleşmeyi amaç edinerek Camiler ve Din Görevlileri Haftasının toplumun tüm kesimlerine duyurulması, camilere ve </a:t>
            </a:r>
            <a:r>
              <a:rPr lang="tr-TR" sz="2400" dirty="0" err="1" smtClean="0"/>
              <a:t>Kur’an</a:t>
            </a:r>
            <a:r>
              <a:rPr lang="tr-TR" sz="2400" dirty="0" smtClean="0"/>
              <a:t> kurslarına ilgi ve alakanın arttırılması, bakım, onarım ve temizlik yapılması, toplumun dini konularda bilgilendirilmesi ile dini iyi öğrenmiş, anlatım tekniklerini kavramış, topluma örneklik eden, etmesi gereken, dine, dini kurumlara ve dindarlara hizmet veren din görevlilerinin (Başkanlığımız tüm personelinin) mesleklerini severek ve kendilerine güven duyarak yapmalarına yardımcı olacak, göreve adanmışlık duygusu kazandıracak sosyal ve kültürel etkinliklerin Başkanlığımız 2007 Genelgesi ve hafta ile ilgili talimatı doğrultusunda düzenlenmesi,</a:t>
            </a:r>
          </a:p>
          <a:p>
            <a:endParaRPr lang="tr-TR" sz="2400" dirty="0"/>
          </a:p>
        </p:txBody>
      </p:sp>
      <p:pic>
        <p:nvPicPr>
          <p:cNvPr id="5" name="Picture 6" descr="http://www.urgup.bel.tr/img/haber/camiler_haftasi.jpg"/>
          <p:cNvPicPr>
            <a:picLocks noChangeAspect="1" noChangeArrowheads="1"/>
          </p:cNvPicPr>
          <p:nvPr/>
        </p:nvPicPr>
        <p:blipFill>
          <a:blip r:embed="rId2" cstate="print"/>
          <a:srcRect/>
          <a:stretch>
            <a:fillRect/>
          </a:stretch>
        </p:blipFill>
        <p:spPr bwMode="auto">
          <a:xfrm>
            <a:off x="0" y="0"/>
            <a:ext cx="1714500" cy="1247775"/>
          </a:xfrm>
          <a:prstGeom prst="rect">
            <a:avLst/>
          </a:prstGeom>
          <a:noFill/>
        </p:spPr>
      </p:pic>
      <p:pic>
        <p:nvPicPr>
          <p:cNvPr id="6" name="Picture 6" descr="http://www.urgup.bel.tr/img/haber/camiler_haftasi.jpg"/>
          <p:cNvPicPr>
            <a:picLocks noChangeAspect="1" noChangeArrowheads="1"/>
          </p:cNvPicPr>
          <p:nvPr/>
        </p:nvPicPr>
        <p:blipFill>
          <a:blip r:embed="rId2" cstate="print"/>
          <a:srcRect/>
          <a:stretch>
            <a:fillRect/>
          </a:stretch>
        </p:blipFill>
        <p:spPr bwMode="auto">
          <a:xfrm>
            <a:off x="7429500" y="285728"/>
            <a:ext cx="1714500" cy="124777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F:\Diyanet\Documents\Belgelerim\camiler haftası\c2k[1].jpg"/>
          <p:cNvPicPr>
            <a:picLocks noChangeAspect="1" noChangeArrowheads="1"/>
          </p:cNvPicPr>
          <p:nvPr/>
        </p:nvPicPr>
        <p:blipFill>
          <a:blip r:embed="rId2"/>
          <a:srcRect/>
          <a:stretch>
            <a:fillRect/>
          </a:stretch>
        </p:blipFill>
        <p:spPr bwMode="auto">
          <a:xfrm>
            <a:off x="5080000" y="0"/>
            <a:ext cx="4064000" cy="3048000"/>
          </a:xfrm>
          <a:prstGeom prst="rect">
            <a:avLst/>
          </a:prstGeom>
          <a:noFill/>
        </p:spPr>
      </p:pic>
      <p:pic>
        <p:nvPicPr>
          <p:cNvPr id="6" name="Picture 12" descr="http://www.nkfu.com/resimler/camiler-haftasi-1.jpg"/>
          <p:cNvPicPr>
            <a:picLocks noChangeAspect="1" noChangeArrowheads="1"/>
          </p:cNvPicPr>
          <p:nvPr/>
        </p:nvPicPr>
        <p:blipFill>
          <a:blip r:embed="rId3" cstate="print"/>
          <a:srcRect/>
          <a:stretch>
            <a:fillRect/>
          </a:stretch>
        </p:blipFill>
        <p:spPr bwMode="auto">
          <a:xfrm>
            <a:off x="0" y="2628899"/>
            <a:ext cx="4543425" cy="4229101"/>
          </a:xfrm>
          <a:prstGeom prst="rect">
            <a:avLst/>
          </a:prstGeom>
          <a:noFill/>
        </p:spPr>
      </p:pic>
      <p:pic>
        <p:nvPicPr>
          <p:cNvPr id="7" name="Picture 6" descr="http://t2.gstatic.com/images?q=tbn:ANd9GcRrjrr3rAi_cOEpjgVz3cWMQPIvCsoX2z8ZEY09THyoPV1i2I-JAA"/>
          <p:cNvPicPr>
            <a:picLocks noChangeAspect="1" noChangeArrowheads="1"/>
          </p:cNvPicPr>
          <p:nvPr/>
        </p:nvPicPr>
        <p:blipFill>
          <a:blip r:embed="rId4" cstate="print"/>
          <a:srcRect/>
          <a:stretch>
            <a:fillRect/>
          </a:stretch>
        </p:blipFill>
        <p:spPr bwMode="auto">
          <a:xfrm>
            <a:off x="5572132" y="3929066"/>
            <a:ext cx="2466975" cy="1847850"/>
          </a:xfrm>
          <a:prstGeom prst="rect">
            <a:avLst/>
          </a:prstGeom>
          <a:noFill/>
        </p:spPr>
      </p:pic>
      <p:pic>
        <p:nvPicPr>
          <p:cNvPr id="8" name="Picture 12" descr="http://t0.gstatic.com/images?q=tbn:ANd9GcSatil7hdDtzre2pDw5vdf_XAPu5t5WYcLIv5WWCGU8tl41H52b"/>
          <p:cNvPicPr>
            <a:picLocks noChangeAspect="1" noChangeArrowheads="1"/>
          </p:cNvPicPr>
          <p:nvPr/>
        </p:nvPicPr>
        <p:blipFill>
          <a:blip r:embed="rId5" cstate="print"/>
          <a:srcRect/>
          <a:stretch>
            <a:fillRect/>
          </a:stretch>
        </p:blipFill>
        <p:spPr bwMode="auto">
          <a:xfrm>
            <a:off x="1571604" y="500042"/>
            <a:ext cx="2286000" cy="1524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071678"/>
            <a:ext cx="8229600" cy="4054485"/>
          </a:xfrm>
        </p:spPr>
        <p:txBody>
          <a:bodyPr>
            <a:normAutofit fontScale="85000" lnSpcReduction="20000"/>
          </a:bodyPr>
          <a:lstStyle/>
          <a:p>
            <a:r>
              <a:rPr lang="tr-TR" b="1" dirty="0" smtClean="0"/>
              <a:t>İslam tarihinde imam tabiri çeşitli anlamlara gelmek üzere kullanılmış bir terimdir. En yaygın anlamları arasında önder, lider, önde giden, devlet başkanı sayılabilir. Namazda önde durduğu için de namazı kıldırana imam denir. Esas olarak imam kelimesi devlet başkanlığı için özel isim olmuştur. Bu sebeple Müslümanları idare eden yöneticiye </a:t>
            </a:r>
            <a:r>
              <a:rPr lang="tr-TR" b="1" dirty="0" err="1" smtClean="0"/>
              <a:t>İmamü’l</a:t>
            </a:r>
            <a:r>
              <a:rPr lang="tr-TR" b="1" dirty="0" smtClean="0"/>
              <a:t>-</a:t>
            </a:r>
            <a:r>
              <a:rPr lang="tr-TR" b="1" dirty="0" err="1" smtClean="0"/>
              <a:t>Müslimin</a:t>
            </a:r>
            <a:r>
              <a:rPr lang="tr-TR" b="1" dirty="0" smtClean="0"/>
              <a:t> denilir. İslam fıkıh ve kelamında devlet başkanını ifade etmek üzere İmamet terimi kullanılır.  Ayrıca din bilimlerinde büyük alim olmuş kişilere de imam denir. Mesela İmam-ı Azam Ebu Hanife, İmam Şafiî, İmam Gazali gibi.</a:t>
            </a:r>
          </a:p>
          <a:p>
            <a:endParaRPr lang="tr-TR" dirty="0"/>
          </a:p>
        </p:txBody>
      </p:sp>
      <p:pic>
        <p:nvPicPr>
          <p:cNvPr id="4" name="Picture 2" descr="http://t3.gstatic.com/images?q=tbn:ANd9GcQ8d1S09-lsdLdEVF67wORv_pRDep6uIOpzGxUYv_mW0aqI15pSOg"/>
          <p:cNvPicPr>
            <a:picLocks noChangeAspect="1" noChangeArrowheads="1"/>
          </p:cNvPicPr>
          <p:nvPr/>
        </p:nvPicPr>
        <p:blipFill>
          <a:blip r:embed="rId2" cstate="print"/>
          <a:srcRect/>
          <a:stretch>
            <a:fillRect/>
          </a:stretch>
        </p:blipFill>
        <p:spPr bwMode="auto">
          <a:xfrm>
            <a:off x="285720" y="285739"/>
            <a:ext cx="2286000" cy="1714501"/>
          </a:xfrm>
          <a:prstGeom prst="rect">
            <a:avLst/>
          </a:prstGeom>
          <a:noFill/>
        </p:spPr>
      </p:pic>
      <p:pic>
        <p:nvPicPr>
          <p:cNvPr id="5" name="Picture 2" descr="http://t3.gstatic.com/images?q=tbn:ANd9GcQ8d1S09-lsdLdEVF67wORv_pRDep6uIOpzGxUYv_mW0aqI15pSOg"/>
          <p:cNvPicPr>
            <a:picLocks noChangeAspect="1" noChangeArrowheads="1"/>
          </p:cNvPicPr>
          <p:nvPr/>
        </p:nvPicPr>
        <p:blipFill>
          <a:blip r:embed="rId2" cstate="print"/>
          <a:srcRect/>
          <a:stretch>
            <a:fillRect/>
          </a:stretch>
        </p:blipFill>
        <p:spPr bwMode="auto">
          <a:xfrm>
            <a:off x="5929322" y="285728"/>
            <a:ext cx="2286000" cy="1714501"/>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p:spPr>
        <p:txBody>
          <a:bodyPr>
            <a:noAutofit/>
          </a:bodyPr>
          <a:lstStyle/>
          <a:p>
            <a:r>
              <a:rPr lang="tr-TR" sz="2800" dirty="0" smtClean="0"/>
              <a:t> </a:t>
            </a:r>
            <a:r>
              <a:rPr lang="tr-TR" sz="2800" dirty="0" smtClean="0"/>
              <a:t>İslam dininde  namaz kıldırmakla görevli memur anlayışı var mıdır? yada bu anlayış varsa ne zaman ortaya çıkmıştır? diye sorulduğunda, ilk dönem yani Hz. Muhammed ve ondan sonraki Raşit halifeler döneminde böyle özel namaz kıldırma memurluğu şeklinde bir kurumun oluşmamış olduğunu görmekteyiz. Bu dönemde görevliler vali, kadı, ordu komutanı gibi üst düzey yöneticiler olarak atanıyor ve gönderildikleri beldelerde bu kişiler aynı zamanda halkın dinle ilgili ihtiyaçlarını da karşılıyorlardı. Üstelik beldelerde genellikle bütün cemaati içine alacak büyüklükte büyük mescitler bulunuyor ve namaz kıldırmak gibi işler için fazla görevliye ihtiyaç duyulmuyordu. </a:t>
            </a:r>
          </a:p>
          <a:p>
            <a:endParaRPr lang="tr-TR"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tr-TR" dirty="0" smtClean="0"/>
              <a:t>Ancak zamanla İslam beldeleri genişleyip, bu beldelerin tamamına vali, kadı gibi görevlileri atama imkanı kalmadığı ve esasen vilayet yönetimi yerine eyalet türü yönetim benimsenmesi dolayısıyla her beldeye vali ve kadı atanması lüzumu hissedilmediği için, beldelerde insanların din işlerini yürütmek görevi o beldelerde yaşayan bilim adamlarına düşmüş ve bu şekilde de uzun müddet devam etmiştir. </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8229600" cy="5268931"/>
          </a:xfrm>
        </p:spPr>
        <p:txBody>
          <a:bodyPr>
            <a:noAutofit/>
          </a:bodyPr>
          <a:lstStyle/>
          <a:p>
            <a:r>
              <a:rPr lang="tr-TR" sz="2400" dirty="0" smtClean="0"/>
              <a:t>Belde alimlerinden sonra, sosyal devletin gereği olarak devlet halkın ihtiyaçlarını doğrudan karşılamak üzere, sağlık, eğitim gibi kurumları düzenlerken cami ve mescitlerde de düzenleme yapma ihtiyacı hissetmiş ve küçük belde mescitlerinde namaz kıldıran alimlere ücret ödeme şeklinde ilk imamlık teşkilatı başlatılmıştır. Bu aynı zamanda zamanın şartları gereği ilim adamlarının kendi bilimlerini üretirken ihtiyaç duyacakları ekonomik gereksinimlerini karşılayabilmeleri açısından da bir gereklilikti. Ancak yine beldelerde namaz kıldıracak alimleri devlet atamıyor, belde ahalisi kendi bilginlerinin arkasında namaz kılıyorlardı. Fakat zamanla bu uygulamanın çeşitli sakıncaları görülmeye başladı. Bu sakıncaların başında cami ve mescitlerde namaz kıldıran alimlerin, çeşitli konulardaki görüşleri ile devletin resmi görüşü uyuşmamaya başladı ve mescitler, devletin aleyhine fikirlerin yayıldığı mekanlar haline dönüştü. </a:t>
            </a:r>
          </a:p>
          <a:p>
            <a:endParaRPr lang="tr-T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229600" cy="6126163"/>
          </a:xfrm>
        </p:spPr>
        <p:txBody>
          <a:bodyPr>
            <a:noAutofit/>
          </a:bodyPr>
          <a:lstStyle/>
          <a:p>
            <a:r>
              <a:rPr lang="tr-TR" sz="2800" dirty="0" smtClean="0"/>
              <a:t>Mescit ve camilerde, namaz kıldırmakla görevli kişilerin bulunması zorunluluğu, özellikle dinin siyasal hayattaki rolü ve etkinliğinin artmasına bağlı olarak ortaya çıkmıştır. Dolayısıyla mescit ve camilere namaz kıldırmak için imam atanması dinin değil, siyasi bir zorunluluktur. Değişik bir anlatımla herkes namaz kıldıracak kadar dini bilgiye sahip olacağı için namaz kıldırma işi bir problem değildir, problem olan, farklı mescitlerde farklı anlayıştaki kişilerin namaz kıldırma işini üstlenerek aynı zamanda insanlara gerçekten imamlık, yani önderlik etmeye kalkışmalarını engelleyebilmektir. Yani camilerin siyaset merkezi haline getirilmesini engelleyebilmek ve devletin resmi görüşünü insanlara iletebilmekte cami ve mescitleri kullanabilmek için namaz kıldırma memurluğu şeklindeki imamlık kurumu icat edilmiştir diyebiliriz</a:t>
            </a:r>
            <a:endParaRPr lang="tr-TR"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8229600" cy="5840435"/>
          </a:xfrm>
        </p:spPr>
        <p:txBody>
          <a:bodyPr>
            <a:noAutofit/>
          </a:bodyPr>
          <a:lstStyle/>
          <a:p>
            <a:r>
              <a:rPr lang="tr-TR" sz="2400" b="1" dirty="0" smtClean="0"/>
              <a:t>Osmanlı Kurumları - İmamlık</a:t>
            </a:r>
          </a:p>
          <a:p>
            <a:r>
              <a:rPr lang="tr-TR" sz="2400" dirty="0" err="1" smtClean="0"/>
              <a:t>Osmanli</a:t>
            </a:r>
            <a:r>
              <a:rPr lang="tr-TR" sz="2400" dirty="0" smtClean="0"/>
              <a:t> </a:t>
            </a:r>
            <a:r>
              <a:rPr lang="tr-TR" sz="2400" dirty="0" smtClean="0"/>
              <a:t>toplumunda Mahallenin </a:t>
            </a:r>
            <a:r>
              <a:rPr lang="tr-TR" sz="2400" dirty="0" smtClean="0"/>
              <a:t>dinî, idarî ve beledî yöneticisi durumunda bulunan </a:t>
            </a:r>
            <a:r>
              <a:rPr lang="tr-TR" sz="2400" dirty="0" err="1" smtClean="0"/>
              <a:t>imamin</a:t>
            </a:r>
            <a:r>
              <a:rPr lang="tr-TR" sz="2400" dirty="0" smtClean="0"/>
              <a:t> vazifesi, günümüzdeki gibi </a:t>
            </a:r>
            <a:r>
              <a:rPr lang="tr-TR" sz="2400" dirty="0" err="1" smtClean="0"/>
              <a:t>mihrab</a:t>
            </a:r>
            <a:r>
              <a:rPr lang="tr-TR" sz="2400" dirty="0" smtClean="0"/>
              <a:t> ile minber </a:t>
            </a:r>
            <a:r>
              <a:rPr lang="tr-TR" sz="2400" dirty="0" err="1" smtClean="0"/>
              <a:t>arasina</a:t>
            </a:r>
            <a:r>
              <a:rPr lang="tr-TR" sz="2400" dirty="0" smtClean="0"/>
              <a:t> </a:t>
            </a:r>
            <a:r>
              <a:rPr lang="tr-TR" sz="2400" dirty="0" err="1" smtClean="0"/>
              <a:t>sikisip</a:t>
            </a:r>
            <a:r>
              <a:rPr lang="tr-TR" sz="2400" dirty="0" smtClean="0"/>
              <a:t> </a:t>
            </a:r>
            <a:r>
              <a:rPr lang="tr-TR" sz="2400" dirty="0" err="1" smtClean="0"/>
              <a:t>kalmamisti</a:t>
            </a:r>
            <a:r>
              <a:rPr lang="tr-TR" sz="2400" dirty="0" smtClean="0"/>
              <a:t>. </a:t>
            </a:r>
            <a:r>
              <a:rPr lang="tr-TR" sz="2400" dirty="0" err="1" smtClean="0"/>
              <a:t>Osmanlilarda</a:t>
            </a:r>
            <a:r>
              <a:rPr lang="tr-TR" sz="2400" dirty="0" smtClean="0"/>
              <a:t> </a:t>
            </a:r>
            <a:r>
              <a:rPr lang="tr-TR" sz="2400" dirty="0" err="1" smtClean="0"/>
              <a:t>imamlik</a:t>
            </a:r>
            <a:r>
              <a:rPr lang="tr-TR" sz="2400" dirty="0" smtClean="0"/>
              <a:t>, sorumluluk </a:t>
            </a:r>
            <a:r>
              <a:rPr lang="tr-TR" sz="2400" dirty="0" err="1" smtClean="0"/>
              <a:t>alani</a:t>
            </a:r>
            <a:r>
              <a:rPr lang="tr-TR" sz="2400" dirty="0" smtClean="0"/>
              <a:t> </a:t>
            </a:r>
            <a:r>
              <a:rPr lang="tr-TR" sz="2400" dirty="0" err="1" smtClean="0"/>
              <a:t>genis</a:t>
            </a:r>
            <a:r>
              <a:rPr lang="tr-TR" sz="2400" dirty="0" smtClean="0"/>
              <a:t> ve önemli bir vazife idi. Bundan </a:t>
            </a:r>
            <a:r>
              <a:rPr lang="tr-TR" sz="2400" dirty="0" err="1" smtClean="0"/>
              <a:t>dolayi</a:t>
            </a:r>
            <a:r>
              <a:rPr lang="tr-TR" sz="2400" dirty="0" smtClean="0"/>
              <a:t> </a:t>
            </a:r>
            <a:r>
              <a:rPr lang="tr-TR" sz="2400" dirty="0" err="1" smtClean="0"/>
              <a:t>bazi</a:t>
            </a:r>
            <a:r>
              <a:rPr lang="tr-TR" sz="2400" dirty="0" smtClean="0"/>
              <a:t> </a:t>
            </a:r>
            <a:r>
              <a:rPr lang="tr-TR" sz="2400" dirty="0" err="1" smtClean="0"/>
              <a:t>zâbita</a:t>
            </a:r>
            <a:r>
              <a:rPr lang="tr-TR" sz="2400" dirty="0" smtClean="0"/>
              <a:t> ve beledî isler de yine mahalle </a:t>
            </a:r>
            <a:r>
              <a:rPr lang="tr-TR" sz="2400" dirty="0" err="1" smtClean="0"/>
              <a:t>imamlari</a:t>
            </a:r>
            <a:r>
              <a:rPr lang="tr-TR" sz="2400" dirty="0" smtClean="0"/>
              <a:t> </a:t>
            </a:r>
            <a:r>
              <a:rPr lang="tr-TR" sz="2400" dirty="0" err="1" smtClean="0"/>
              <a:t>tarafindan</a:t>
            </a:r>
            <a:r>
              <a:rPr lang="tr-TR" sz="2400" dirty="0" smtClean="0"/>
              <a:t> takip edilirdi. Mesela ahlakî yönden </a:t>
            </a:r>
            <a:r>
              <a:rPr lang="tr-TR" sz="2400" dirty="0" err="1" smtClean="0"/>
              <a:t>zabitayi</a:t>
            </a:r>
            <a:r>
              <a:rPr lang="tr-TR" sz="2400" dirty="0" smtClean="0"/>
              <a:t> ilgilendiren olaylardan imam sorumlu idi. Nüfus </a:t>
            </a:r>
            <a:r>
              <a:rPr lang="tr-TR" sz="2400" dirty="0" err="1" smtClean="0"/>
              <a:t>kayitlari</a:t>
            </a:r>
            <a:r>
              <a:rPr lang="tr-TR" sz="2400" dirty="0" smtClean="0"/>
              <a:t>, </a:t>
            </a:r>
            <a:r>
              <a:rPr lang="tr-TR" sz="2400" dirty="0" err="1" smtClean="0"/>
              <a:t>dogum</a:t>
            </a:r>
            <a:r>
              <a:rPr lang="tr-TR" sz="2400" dirty="0" smtClean="0"/>
              <a:t>, Ölüm, evlenme, </a:t>
            </a:r>
            <a:r>
              <a:rPr lang="tr-TR" sz="2400" dirty="0" err="1" smtClean="0"/>
              <a:t>bosanma</a:t>
            </a:r>
            <a:r>
              <a:rPr lang="tr-TR" sz="2400" dirty="0" smtClean="0"/>
              <a:t> gibi </a:t>
            </a:r>
            <a:r>
              <a:rPr lang="tr-TR" sz="2400" dirty="0" err="1" smtClean="0"/>
              <a:t>islemler</a:t>
            </a:r>
            <a:r>
              <a:rPr lang="tr-TR" sz="2400" dirty="0" smtClean="0"/>
              <a:t> de imamlar </a:t>
            </a:r>
            <a:r>
              <a:rPr lang="tr-TR" sz="2400" dirty="0" err="1" smtClean="0"/>
              <a:t>vâsitasiyle</a:t>
            </a:r>
            <a:r>
              <a:rPr lang="tr-TR" sz="2400" dirty="0" smtClean="0"/>
              <a:t> yerine getirilirdi. Mahalleye gelip gidenler, mahalle </a:t>
            </a:r>
            <a:r>
              <a:rPr lang="tr-TR" sz="2400" dirty="0" err="1" smtClean="0"/>
              <a:t>halkini</a:t>
            </a:r>
            <a:r>
              <a:rPr lang="tr-TR" sz="2400" dirty="0" smtClean="0"/>
              <a:t> </a:t>
            </a:r>
            <a:r>
              <a:rPr lang="tr-TR" sz="2400" dirty="0" err="1" smtClean="0"/>
              <a:t>rahatsiz</a:t>
            </a:r>
            <a:r>
              <a:rPr lang="tr-TR" sz="2400" dirty="0" smtClean="0"/>
              <a:t> edecek </a:t>
            </a:r>
            <a:r>
              <a:rPr lang="tr-TR" sz="2400" dirty="0" err="1" smtClean="0"/>
              <a:t>sekilde</a:t>
            </a:r>
            <a:r>
              <a:rPr lang="tr-TR" sz="2400" dirty="0" smtClean="0"/>
              <a:t> uygunsuz davrananlar, içki içip </a:t>
            </a:r>
            <a:r>
              <a:rPr lang="tr-TR" sz="2400" dirty="0" err="1" smtClean="0"/>
              <a:t>sarhos</a:t>
            </a:r>
            <a:r>
              <a:rPr lang="tr-TR" sz="2400" dirty="0" smtClean="0"/>
              <a:t> olanlar ile benzer kimseler, imamlar </a:t>
            </a:r>
            <a:r>
              <a:rPr lang="tr-TR" sz="2400" dirty="0" err="1" smtClean="0"/>
              <a:t>tarafindan</a:t>
            </a:r>
            <a:r>
              <a:rPr lang="tr-TR" sz="2400" dirty="0" smtClean="0"/>
              <a:t> gözetilirdi. </a:t>
            </a:r>
            <a:br>
              <a:rPr lang="tr-TR" sz="2400" dirty="0" smtClean="0"/>
            </a:br>
            <a:endParaRPr lang="tr-TR" sz="2400" dirty="0" smtClean="0"/>
          </a:p>
          <a:p>
            <a:r>
              <a:rPr lang="tr-TR" sz="2400" dirty="0" smtClean="0"/>
              <a:t/>
            </a:r>
            <a:br>
              <a:rPr lang="tr-TR" sz="2400" dirty="0" smtClean="0"/>
            </a:br>
            <a:r>
              <a:rPr lang="tr-TR" sz="2400" dirty="0" smtClean="0"/>
              <a:t/>
            </a:r>
            <a:br>
              <a:rPr lang="tr-TR" sz="2400" dirty="0" smtClean="0"/>
            </a:br>
            <a:endParaRPr lang="tr-T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TotalTime>
  <Words>800</Words>
  <Application>Microsoft Office PowerPoint</Application>
  <PresentationFormat>Ekran Gösterisi (4:3)</PresentationFormat>
  <Paragraphs>19</Paragraphs>
  <Slides>14</Slides>
  <Notes>1</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CAMİLER  VE  DİN GÖREVLİLERİ HAFTASI  VE  İMAMLIK KURUMU   </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halide</dc:creator>
  <cp:lastModifiedBy>User</cp:lastModifiedBy>
  <cp:revision>15</cp:revision>
  <dcterms:created xsi:type="dcterms:W3CDTF">2011-10-04T10:51:52Z</dcterms:created>
  <dcterms:modified xsi:type="dcterms:W3CDTF">2011-10-05T04:11:26Z</dcterms:modified>
</cp:coreProperties>
</file>