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8" r:id="rId3"/>
    <p:sldId id="265" r:id="rId4"/>
    <p:sldId id="264" r:id="rId5"/>
    <p:sldId id="263" r:id="rId6"/>
    <p:sldId id="262" r:id="rId7"/>
    <p:sldId id="261" r:id="rId8"/>
    <p:sldId id="260" r:id="rId9"/>
    <p:sldId id="259" r:id="rId10"/>
    <p:sldId id="257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02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E415E-5942-44B9-A4C3-329096E73BF4}" type="datetimeFigureOut">
              <a:rPr lang="tr-TR" smtClean="0"/>
              <a:t>28.06.2018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83301-A32F-497E-9823-4CA458528EB5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4902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E415E-5942-44B9-A4C3-329096E73BF4}" type="datetimeFigureOut">
              <a:rPr lang="tr-TR" smtClean="0"/>
              <a:t>28.06.2018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83301-A32F-497E-9823-4CA458528E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4402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E415E-5942-44B9-A4C3-329096E73BF4}" type="datetimeFigureOut">
              <a:rPr lang="tr-TR" smtClean="0"/>
              <a:t>28.06.2018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83301-A32F-497E-9823-4CA458528E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501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E415E-5942-44B9-A4C3-329096E73BF4}" type="datetimeFigureOut">
              <a:rPr lang="tr-TR" smtClean="0"/>
              <a:t>28.06.2018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83301-A32F-497E-9823-4CA458528E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5270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E415E-5942-44B9-A4C3-329096E73BF4}" type="datetimeFigureOut">
              <a:rPr lang="tr-TR" smtClean="0"/>
              <a:t>28.06.2018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83301-A32F-497E-9823-4CA458528EB5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8701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E415E-5942-44B9-A4C3-329096E73BF4}" type="datetimeFigureOut">
              <a:rPr lang="tr-TR" smtClean="0"/>
              <a:t>28.06.2018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83301-A32F-497E-9823-4CA458528E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9910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E415E-5942-44B9-A4C3-329096E73BF4}" type="datetimeFigureOut">
              <a:rPr lang="tr-TR" smtClean="0"/>
              <a:t>28.06.2018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83301-A32F-497E-9823-4CA458528E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013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E415E-5942-44B9-A4C3-329096E73BF4}" type="datetimeFigureOut">
              <a:rPr lang="tr-TR" smtClean="0"/>
              <a:t>28.06.2018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83301-A32F-497E-9823-4CA458528E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9092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E415E-5942-44B9-A4C3-329096E73BF4}" type="datetimeFigureOut">
              <a:rPr lang="tr-TR" smtClean="0"/>
              <a:t>28.06.2018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83301-A32F-497E-9823-4CA458528E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1383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50E415E-5942-44B9-A4C3-329096E73BF4}" type="datetimeFigureOut">
              <a:rPr lang="tr-TR" smtClean="0"/>
              <a:t>28.06.2018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2183301-A32F-497E-9823-4CA458528E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6050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E415E-5942-44B9-A4C3-329096E73BF4}" type="datetimeFigureOut">
              <a:rPr lang="tr-TR" smtClean="0"/>
              <a:t>28.06.2018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83301-A32F-497E-9823-4CA458528E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9356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50E415E-5942-44B9-A4C3-329096E73BF4}" type="datetimeFigureOut">
              <a:rPr lang="tr-TR" smtClean="0"/>
              <a:t>28.06.2018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2183301-A32F-497E-9823-4CA458528EB5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0178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Protein metabolizması 2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93579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Protein sentezinin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Proteinin </a:t>
            </a:r>
            <a:r>
              <a:rPr lang="tr-TR" dirty="0" err="1"/>
              <a:t>peptid</a:t>
            </a:r>
            <a:r>
              <a:rPr lang="tr-TR" dirty="0"/>
              <a:t> zinciri sentezinin başlaması: </a:t>
            </a:r>
            <a:r>
              <a:rPr lang="tr-TR" dirty="0" err="1"/>
              <a:t>Prokaryotik</a:t>
            </a:r>
            <a:r>
              <a:rPr lang="tr-TR" dirty="0"/>
              <a:t> </a:t>
            </a:r>
            <a:r>
              <a:rPr lang="tr-TR" dirty="0" err="1"/>
              <a:t>hückelerde</a:t>
            </a:r>
            <a:r>
              <a:rPr lang="tr-TR" dirty="0"/>
              <a:t>, sentezin başlaması için ribozomun 30S ünitesi ile birlikte N-</a:t>
            </a:r>
            <a:r>
              <a:rPr lang="tr-TR" dirty="0" err="1"/>
              <a:t>formilmetionil</a:t>
            </a:r>
            <a:r>
              <a:rPr lang="tr-TR" dirty="0"/>
              <a:t> </a:t>
            </a:r>
            <a:r>
              <a:rPr lang="tr-TR" dirty="0" err="1"/>
              <a:t>tRNA</a:t>
            </a:r>
            <a:r>
              <a:rPr lang="tr-TR" dirty="0"/>
              <a:t> (</a:t>
            </a:r>
            <a:r>
              <a:rPr lang="tr-TR" dirty="0" err="1"/>
              <a:t>fmet-tRNA</a:t>
            </a:r>
            <a:r>
              <a:rPr lang="tr-TR" dirty="0"/>
              <a:t>), m-RNA, GTP ve ayrıca üç faktör gereklidir. Protein yapılı olan bu faktörler IF</a:t>
            </a:r>
            <a:r>
              <a:rPr lang="tr-TR" baseline="-25000" dirty="0"/>
              <a:t>1</a:t>
            </a:r>
            <a:r>
              <a:rPr lang="tr-TR" dirty="0"/>
              <a:t>, IF</a:t>
            </a:r>
            <a:r>
              <a:rPr lang="tr-TR" baseline="-25000" dirty="0"/>
              <a:t>2</a:t>
            </a:r>
            <a:r>
              <a:rPr lang="tr-TR" dirty="0"/>
              <a:t> ve IF</a:t>
            </a:r>
            <a:r>
              <a:rPr lang="tr-TR" baseline="-25000" dirty="0"/>
              <a:t>3</a:t>
            </a:r>
            <a:r>
              <a:rPr lang="tr-TR" dirty="0"/>
              <a:t> adlarını alırlar.</a:t>
            </a:r>
          </a:p>
          <a:p>
            <a:r>
              <a:rPr lang="tr-TR" dirty="0"/>
              <a:t> </a:t>
            </a:r>
          </a:p>
          <a:p>
            <a:r>
              <a:rPr lang="tr-TR" dirty="0"/>
              <a:t>Önce ribozomun </a:t>
            </a:r>
            <a:r>
              <a:rPr lang="tr-TR" dirty="0" err="1"/>
              <a:t>dissosiye</a:t>
            </a:r>
            <a:r>
              <a:rPr lang="tr-TR" dirty="0"/>
              <a:t> olmuş 30S ünitesi IF</a:t>
            </a:r>
            <a:r>
              <a:rPr lang="tr-TR" baseline="-25000" dirty="0"/>
              <a:t>2</a:t>
            </a:r>
            <a:r>
              <a:rPr lang="tr-TR" dirty="0"/>
              <a:t> ve IF</a:t>
            </a:r>
            <a:r>
              <a:rPr lang="tr-TR" baseline="-25000" dirty="0"/>
              <a:t>3</a:t>
            </a:r>
            <a:r>
              <a:rPr lang="tr-TR" dirty="0"/>
              <a:t> faktörleri ile birleşip 30S. IF</a:t>
            </a:r>
            <a:r>
              <a:rPr lang="tr-TR" baseline="-25000" dirty="0"/>
              <a:t>2</a:t>
            </a:r>
            <a:r>
              <a:rPr lang="tr-TR" dirty="0"/>
              <a:t> ve IF</a:t>
            </a:r>
            <a:r>
              <a:rPr lang="tr-TR" baseline="-25000" dirty="0"/>
              <a:t>3</a:t>
            </a:r>
            <a:r>
              <a:rPr lang="tr-TR" dirty="0"/>
              <a:t> oluşur; buna </a:t>
            </a:r>
            <a:r>
              <a:rPr lang="tr-TR" dirty="0" err="1"/>
              <a:t>mRNA</a:t>
            </a:r>
            <a:r>
              <a:rPr lang="tr-TR" dirty="0"/>
              <a:t>; N-</a:t>
            </a:r>
            <a:r>
              <a:rPr lang="tr-TR" dirty="0" err="1"/>
              <a:t>fordmil</a:t>
            </a:r>
            <a:r>
              <a:rPr lang="tr-TR" dirty="0"/>
              <a:t> </a:t>
            </a:r>
            <a:r>
              <a:rPr lang="tr-TR" dirty="0" err="1"/>
              <a:t>metionil-tRNA</a:t>
            </a:r>
            <a:r>
              <a:rPr lang="tr-TR" dirty="0"/>
              <a:t>, GTP ve IF</a:t>
            </a:r>
            <a:r>
              <a:rPr lang="tr-TR" baseline="-25000" dirty="0"/>
              <a:t>1 </a:t>
            </a:r>
            <a:r>
              <a:rPr lang="tr-TR" dirty="0"/>
              <a:t>eklenerek 30S. IF</a:t>
            </a:r>
            <a:r>
              <a:rPr lang="tr-TR" baseline="-25000" dirty="0"/>
              <a:t>2 </a:t>
            </a:r>
            <a:r>
              <a:rPr lang="tr-TR" dirty="0" err="1"/>
              <a:t>GTP.fmet-tRNA</a:t>
            </a:r>
            <a:r>
              <a:rPr lang="tr-TR" dirty="0"/>
              <a:t>. IF</a:t>
            </a:r>
            <a:r>
              <a:rPr lang="tr-TR" baseline="-25000" dirty="0"/>
              <a:t>3</a:t>
            </a:r>
            <a:r>
              <a:rPr lang="tr-TR" dirty="0"/>
              <a:t> –</a:t>
            </a:r>
            <a:r>
              <a:rPr lang="tr-TR" dirty="0" err="1"/>
              <a:t>mRNA</a:t>
            </a:r>
            <a:r>
              <a:rPr lang="tr-TR" dirty="0"/>
              <a:t> IF</a:t>
            </a:r>
            <a:r>
              <a:rPr lang="tr-TR" baseline="-25000" dirty="0"/>
              <a:t>1 </a:t>
            </a:r>
            <a:r>
              <a:rPr lang="tr-TR" dirty="0"/>
              <a:t>kompleksi teşekkül eder. Bundan IF</a:t>
            </a:r>
            <a:r>
              <a:rPr lang="tr-TR" baseline="-25000" dirty="0"/>
              <a:t>3 </a:t>
            </a:r>
            <a:r>
              <a:rPr lang="tr-TR" dirty="0"/>
              <a:t>ayrılır ve geriye 30S. IF</a:t>
            </a:r>
            <a:r>
              <a:rPr lang="tr-TR" baseline="-25000" dirty="0"/>
              <a:t>2</a:t>
            </a:r>
            <a:r>
              <a:rPr lang="tr-TR" dirty="0"/>
              <a:t>.GTP. F met-tRNA.mRNA.IF</a:t>
            </a:r>
            <a:r>
              <a:rPr lang="tr-TR" baseline="-25000" dirty="0"/>
              <a:t>1</a:t>
            </a:r>
            <a:r>
              <a:rPr lang="tr-TR" dirty="0"/>
              <a:t> kalır. </a:t>
            </a:r>
            <a:r>
              <a:rPr lang="tr-TR" dirty="0" err="1"/>
              <a:t>GTP’nin</a:t>
            </a:r>
            <a:r>
              <a:rPr lang="tr-TR" dirty="0"/>
              <a:t> hidrolizi ve IF</a:t>
            </a:r>
            <a:r>
              <a:rPr lang="tr-TR" baseline="-25000" dirty="0"/>
              <a:t>3</a:t>
            </a:r>
            <a:r>
              <a:rPr lang="tr-TR" dirty="0"/>
              <a:t>’in ayrılması ile kompleks, ribozomun 50S ünitesine bağlanır.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2759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Üre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6304" y="1845734"/>
            <a:ext cx="11789664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>
                <a:solidFill>
                  <a:schemeClr val="tx1"/>
                </a:solidFill>
              </a:rPr>
              <a:t> 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>
                <a:solidFill>
                  <a:schemeClr val="tx1"/>
                </a:solidFill>
              </a:rPr>
              <a:t>Protein </a:t>
            </a:r>
            <a:r>
              <a:rPr lang="tr-TR" dirty="0">
                <a:solidFill>
                  <a:schemeClr val="tx1"/>
                </a:solidFill>
              </a:rPr>
              <a:t>metabolizmasının son ürünüdür ve idrarla atılır. 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>
                <a:solidFill>
                  <a:schemeClr val="tx1"/>
                </a:solidFill>
              </a:rPr>
              <a:t>Ürenin </a:t>
            </a:r>
            <a:r>
              <a:rPr lang="tr-TR" dirty="0">
                <a:solidFill>
                  <a:schemeClr val="tx1"/>
                </a:solidFill>
              </a:rPr>
              <a:t>bir </a:t>
            </a:r>
            <a:r>
              <a:rPr lang="tr-TR" dirty="0" err="1">
                <a:solidFill>
                  <a:schemeClr val="tx1"/>
                </a:solidFill>
              </a:rPr>
              <a:t>siklüsle</a:t>
            </a:r>
            <a:r>
              <a:rPr lang="tr-TR" dirty="0">
                <a:solidFill>
                  <a:schemeClr val="tx1"/>
                </a:solidFill>
              </a:rPr>
              <a:t> oluştuğu, ön maddelerinin amonyak ve CO</a:t>
            </a:r>
            <a:r>
              <a:rPr lang="tr-TR" baseline="-25000" dirty="0">
                <a:solidFill>
                  <a:schemeClr val="tx1"/>
                </a:solidFill>
              </a:rPr>
              <a:t>2</a:t>
            </a:r>
            <a:r>
              <a:rPr lang="tr-TR" dirty="0">
                <a:solidFill>
                  <a:schemeClr val="tx1"/>
                </a:solidFill>
              </a:rPr>
              <a:t> olduğu, </a:t>
            </a:r>
            <a:r>
              <a:rPr lang="tr-TR" dirty="0" err="1">
                <a:solidFill>
                  <a:schemeClr val="tx1"/>
                </a:solidFill>
              </a:rPr>
              <a:t>ornitinin</a:t>
            </a:r>
            <a:r>
              <a:rPr lang="tr-TR" dirty="0">
                <a:solidFill>
                  <a:schemeClr val="tx1"/>
                </a:solidFill>
              </a:rPr>
              <a:t> de bu </a:t>
            </a:r>
            <a:r>
              <a:rPr lang="tr-TR" dirty="0" err="1">
                <a:solidFill>
                  <a:schemeClr val="tx1"/>
                </a:solidFill>
              </a:rPr>
              <a:t>siklüsün</a:t>
            </a:r>
            <a:r>
              <a:rPr lang="tr-TR" dirty="0">
                <a:solidFill>
                  <a:schemeClr val="tx1"/>
                </a:solidFill>
              </a:rPr>
              <a:t> temel maddesi olduğu bilinmektedir.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>
                <a:solidFill>
                  <a:schemeClr val="tx1"/>
                </a:solidFill>
              </a:rPr>
              <a:t>Karaciğer </a:t>
            </a:r>
            <a:r>
              <a:rPr lang="tr-TR" dirty="0">
                <a:solidFill>
                  <a:schemeClr val="tx1"/>
                </a:solidFill>
              </a:rPr>
              <a:t>hem </a:t>
            </a:r>
            <a:r>
              <a:rPr lang="tr-TR" dirty="0" err="1">
                <a:solidFill>
                  <a:schemeClr val="tx1"/>
                </a:solidFill>
              </a:rPr>
              <a:t>arginazı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hemde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arginin</a:t>
            </a:r>
            <a:r>
              <a:rPr lang="tr-TR" dirty="0">
                <a:solidFill>
                  <a:schemeClr val="tx1"/>
                </a:solidFill>
              </a:rPr>
              <a:t> sentezi için gerekli diğer enzimleri kapsadığından dolayı üre sentezi, en büyük miktarda bu organda yapılır. </a:t>
            </a:r>
            <a:endParaRPr lang="tr-TR" dirty="0" smtClean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tr-TR" dirty="0" smtClean="0">
                <a:solidFill>
                  <a:schemeClr val="tx1"/>
                </a:solidFill>
              </a:rPr>
              <a:t>Böbreklerde </a:t>
            </a:r>
            <a:r>
              <a:rPr lang="tr-TR" dirty="0">
                <a:solidFill>
                  <a:schemeClr val="tx1"/>
                </a:solidFill>
              </a:rPr>
              <a:t>ve beyinde de metabolizma sonucu bir miktar üre oluşur.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>
                <a:solidFill>
                  <a:schemeClr val="tx1"/>
                </a:solidFill>
              </a:rPr>
              <a:t> </a:t>
            </a:r>
            <a:r>
              <a:rPr lang="tr-TR" dirty="0" smtClean="0">
                <a:solidFill>
                  <a:schemeClr val="tx1"/>
                </a:solidFill>
              </a:rPr>
              <a:t>Üre </a:t>
            </a:r>
            <a:r>
              <a:rPr lang="tr-TR" dirty="0">
                <a:solidFill>
                  <a:schemeClr val="tx1"/>
                </a:solidFill>
              </a:rPr>
              <a:t>sentezinin ilk basamağı, CO</a:t>
            </a:r>
            <a:r>
              <a:rPr lang="tr-TR" baseline="-25000" dirty="0">
                <a:solidFill>
                  <a:schemeClr val="tx1"/>
                </a:solidFill>
              </a:rPr>
              <a:t>2</a:t>
            </a:r>
            <a:r>
              <a:rPr lang="tr-TR" dirty="0">
                <a:solidFill>
                  <a:schemeClr val="tx1"/>
                </a:solidFill>
              </a:rPr>
              <a:t> ile, NH</a:t>
            </a:r>
            <a:r>
              <a:rPr lang="tr-TR" baseline="-25000" dirty="0">
                <a:solidFill>
                  <a:schemeClr val="tx1"/>
                </a:solidFill>
              </a:rPr>
              <a:t>3</a:t>
            </a:r>
            <a:r>
              <a:rPr lang="tr-TR" dirty="0">
                <a:solidFill>
                  <a:schemeClr val="tx1"/>
                </a:solidFill>
              </a:rPr>
              <a:t>’ün </a:t>
            </a:r>
            <a:r>
              <a:rPr lang="tr-TR" dirty="0" err="1">
                <a:solidFill>
                  <a:schemeClr val="tx1"/>
                </a:solidFill>
              </a:rPr>
              <a:t>berlişmesiyle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karbamoil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smtClean="0">
                <a:solidFill>
                  <a:schemeClr val="tx1"/>
                </a:solidFill>
              </a:rPr>
              <a:t>fosfatın oluşumudur.</a:t>
            </a:r>
            <a:endParaRPr lang="tr-TR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1734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Üre Döngüsü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0688" y="1845734"/>
            <a:ext cx="11692128" cy="4023360"/>
          </a:xfrm>
        </p:spPr>
        <p:txBody>
          <a:bodyPr>
            <a:normAutofit lnSpcReduction="10000"/>
          </a:bodyPr>
          <a:lstStyle/>
          <a:p>
            <a:r>
              <a:rPr lang="tr-TR" dirty="0" err="1"/>
              <a:t>Ornitin</a:t>
            </a:r>
            <a:r>
              <a:rPr lang="tr-TR" dirty="0"/>
              <a:t> </a:t>
            </a:r>
            <a:r>
              <a:rPr lang="tr-TR" dirty="0" err="1"/>
              <a:t>transkarbamoilaz</a:t>
            </a:r>
            <a:r>
              <a:rPr lang="tr-TR" dirty="0"/>
              <a:t> enzimi, </a:t>
            </a:r>
            <a:r>
              <a:rPr lang="tr-TR" dirty="0" err="1"/>
              <a:t>karbamoil</a:t>
            </a:r>
            <a:r>
              <a:rPr lang="tr-TR" dirty="0"/>
              <a:t> fosfatın </a:t>
            </a:r>
            <a:r>
              <a:rPr lang="tr-TR" dirty="0" err="1"/>
              <a:t>karbamoil</a:t>
            </a:r>
            <a:r>
              <a:rPr lang="tr-TR" dirty="0"/>
              <a:t> grubunu </a:t>
            </a:r>
            <a:r>
              <a:rPr lang="tr-TR" dirty="0" err="1"/>
              <a:t>ornitin’e</a:t>
            </a:r>
            <a:r>
              <a:rPr lang="tr-TR" dirty="0"/>
              <a:t> aktararak </a:t>
            </a:r>
            <a:r>
              <a:rPr lang="tr-TR" dirty="0" err="1"/>
              <a:t>sitrülin</a:t>
            </a:r>
            <a:r>
              <a:rPr lang="tr-TR" dirty="0"/>
              <a:t> oluşumunu sağlar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 smtClean="0"/>
              <a:t> </a:t>
            </a:r>
            <a:r>
              <a:rPr lang="tr-TR" dirty="0" err="1"/>
              <a:t>Sitrülin</a:t>
            </a:r>
            <a:r>
              <a:rPr lang="tr-TR" dirty="0"/>
              <a:t> ise </a:t>
            </a:r>
            <a:r>
              <a:rPr lang="tr-TR" dirty="0" err="1"/>
              <a:t>aspartik</a:t>
            </a:r>
            <a:r>
              <a:rPr lang="tr-TR" dirty="0"/>
              <a:t> asit ile </a:t>
            </a:r>
            <a:r>
              <a:rPr lang="tr-TR" dirty="0" err="1"/>
              <a:t>kondansasyona</a:t>
            </a:r>
            <a:r>
              <a:rPr lang="tr-TR" dirty="0"/>
              <a:t> uğrayarak, </a:t>
            </a:r>
            <a:r>
              <a:rPr lang="tr-TR" dirty="0" err="1"/>
              <a:t>arginino</a:t>
            </a:r>
            <a:r>
              <a:rPr lang="tr-TR" dirty="0"/>
              <a:t> </a:t>
            </a:r>
            <a:r>
              <a:rPr lang="tr-TR" dirty="0" err="1"/>
              <a:t>süksinik</a:t>
            </a:r>
            <a:r>
              <a:rPr lang="tr-TR" dirty="0"/>
              <a:t> asit teşekkül eder.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Bu </a:t>
            </a:r>
            <a:r>
              <a:rPr lang="tr-TR" dirty="0"/>
              <a:t>ara ürünün hidrolizi ile </a:t>
            </a:r>
            <a:r>
              <a:rPr lang="tr-TR" dirty="0" err="1"/>
              <a:t>arginin</a:t>
            </a:r>
            <a:r>
              <a:rPr lang="tr-TR" dirty="0"/>
              <a:t> ve </a:t>
            </a:r>
            <a:r>
              <a:rPr lang="tr-TR" dirty="0" err="1"/>
              <a:t>fumarik</a:t>
            </a:r>
            <a:r>
              <a:rPr lang="tr-TR" dirty="0"/>
              <a:t> asit oluşur. </a:t>
            </a:r>
            <a:endParaRPr lang="tr-TR" dirty="0" smtClean="0"/>
          </a:p>
          <a:p>
            <a:endParaRPr lang="tr-TR" dirty="0"/>
          </a:p>
          <a:p>
            <a:r>
              <a:rPr lang="tr-TR" dirty="0" err="1" smtClean="0"/>
              <a:t>Argininin’in</a:t>
            </a:r>
            <a:r>
              <a:rPr lang="tr-TR" dirty="0" smtClean="0"/>
              <a:t> </a:t>
            </a:r>
            <a:r>
              <a:rPr lang="tr-TR" dirty="0"/>
              <a:t>hidrolizi ise </a:t>
            </a:r>
            <a:r>
              <a:rPr lang="tr-TR" dirty="0" err="1"/>
              <a:t>ornitin</a:t>
            </a:r>
            <a:r>
              <a:rPr lang="tr-TR" dirty="0"/>
              <a:t> ve üreyi verir. </a:t>
            </a:r>
            <a:endParaRPr lang="tr-TR" dirty="0" smtClean="0"/>
          </a:p>
          <a:p>
            <a:r>
              <a:rPr lang="tr-TR" dirty="0" err="1" smtClean="0"/>
              <a:t>Ornitin</a:t>
            </a:r>
            <a:r>
              <a:rPr lang="tr-TR" dirty="0" smtClean="0"/>
              <a:t> </a:t>
            </a:r>
            <a:r>
              <a:rPr lang="tr-TR" dirty="0"/>
              <a:t>başlangıçta reaksiyona girmekte ve </a:t>
            </a:r>
            <a:r>
              <a:rPr lang="tr-TR" dirty="0" err="1"/>
              <a:t>siklüs</a:t>
            </a:r>
            <a:r>
              <a:rPr lang="tr-TR" dirty="0"/>
              <a:t> sonucunda yeniden oluşmaktadır. Bu nedenle de </a:t>
            </a:r>
            <a:r>
              <a:rPr lang="tr-TR" dirty="0" err="1"/>
              <a:t>siklüsün</a:t>
            </a:r>
            <a:r>
              <a:rPr lang="tr-TR" dirty="0"/>
              <a:t> temel maddesidir.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7299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Üre Döngüsü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Üre sentezinde rol alan 6 amino asitten dört tanesi olan </a:t>
            </a:r>
            <a:r>
              <a:rPr lang="tr-TR" dirty="0" err="1"/>
              <a:t>ornitin</a:t>
            </a:r>
            <a:r>
              <a:rPr lang="tr-TR" dirty="0"/>
              <a:t>, </a:t>
            </a:r>
            <a:r>
              <a:rPr lang="tr-TR" dirty="0" err="1"/>
              <a:t>sitrülin</a:t>
            </a:r>
            <a:r>
              <a:rPr lang="tr-TR" dirty="0"/>
              <a:t>, </a:t>
            </a:r>
            <a:r>
              <a:rPr lang="tr-TR" dirty="0" err="1"/>
              <a:t>argininosüksinik</a:t>
            </a:r>
            <a:r>
              <a:rPr lang="tr-TR" dirty="0"/>
              <a:t> asit ve </a:t>
            </a:r>
            <a:r>
              <a:rPr lang="tr-TR" dirty="0" err="1"/>
              <a:t>arginin</a:t>
            </a:r>
            <a:r>
              <a:rPr lang="tr-TR" dirty="0"/>
              <a:t> bu </a:t>
            </a:r>
            <a:r>
              <a:rPr lang="tr-TR" dirty="0" err="1"/>
              <a:t>siklüse</a:t>
            </a:r>
            <a:r>
              <a:rPr lang="tr-TR" dirty="0"/>
              <a:t> doğrudan doğruya katılmaktadır. N-</a:t>
            </a:r>
            <a:r>
              <a:rPr lang="tr-TR" dirty="0" err="1"/>
              <a:t>Asetil</a:t>
            </a:r>
            <a:r>
              <a:rPr lang="tr-TR" dirty="0"/>
              <a:t> </a:t>
            </a:r>
            <a:r>
              <a:rPr lang="tr-TR" dirty="0" err="1"/>
              <a:t>glutamik</a:t>
            </a:r>
            <a:r>
              <a:rPr lang="tr-TR" dirty="0"/>
              <a:t> asit ve </a:t>
            </a:r>
            <a:r>
              <a:rPr lang="tr-TR" dirty="0" err="1"/>
              <a:t>aspartik</a:t>
            </a:r>
            <a:r>
              <a:rPr lang="tr-TR" dirty="0"/>
              <a:t> asidin rolleri ile yan reaksiyonlarla ilgilidir. </a:t>
            </a:r>
            <a:r>
              <a:rPr lang="tr-TR" dirty="0" err="1"/>
              <a:t>Karbamil</a:t>
            </a:r>
            <a:r>
              <a:rPr lang="tr-TR" dirty="0"/>
              <a:t> fosfat halinde üre </a:t>
            </a:r>
            <a:r>
              <a:rPr lang="tr-TR" dirty="0" err="1"/>
              <a:t>siklüsüne</a:t>
            </a:r>
            <a:r>
              <a:rPr lang="tr-TR" dirty="0"/>
              <a:t> katılan amino grubu amino asitlerin </a:t>
            </a:r>
            <a:r>
              <a:rPr lang="tr-TR" dirty="0" err="1"/>
              <a:t>dezaminasyonundan</a:t>
            </a:r>
            <a:r>
              <a:rPr lang="tr-TR" dirty="0"/>
              <a:t> türediği halde, </a:t>
            </a:r>
            <a:r>
              <a:rPr lang="tr-TR" dirty="0" err="1"/>
              <a:t>aspartik</a:t>
            </a:r>
            <a:r>
              <a:rPr lang="tr-TR" dirty="0"/>
              <a:t> asidin verdiği amino grubunun </a:t>
            </a:r>
            <a:r>
              <a:rPr lang="tr-TR" dirty="0" err="1"/>
              <a:t>transaminasyon</a:t>
            </a:r>
            <a:r>
              <a:rPr lang="tr-TR" dirty="0"/>
              <a:t> reaksiyonlarının ürünü olmasıdır.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9481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Üre Döngüsü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Üre sentezi endotermik bir </a:t>
            </a:r>
            <a:r>
              <a:rPr lang="tr-TR" dirty="0" err="1"/>
              <a:t>proçestir</a:t>
            </a:r>
            <a:r>
              <a:rPr lang="tr-TR" dirty="0"/>
              <a:t>. Proteinlerden zengin besinlerle beslenme, uzun süren açlıklar ve </a:t>
            </a:r>
            <a:r>
              <a:rPr lang="tr-TR" dirty="0" err="1"/>
              <a:t>kortikosteroid</a:t>
            </a:r>
            <a:r>
              <a:rPr lang="tr-TR" dirty="0"/>
              <a:t> ilgili enzimlerin aktivitesinde artmaya </a:t>
            </a:r>
            <a:r>
              <a:rPr lang="tr-TR" dirty="0" err="1"/>
              <a:t>sebap</a:t>
            </a:r>
            <a:r>
              <a:rPr lang="tr-TR" dirty="0"/>
              <a:t> olur. </a:t>
            </a:r>
            <a:r>
              <a:rPr lang="tr-TR" dirty="0" err="1"/>
              <a:t>Sürrenal</a:t>
            </a:r>
            <a:r>
              <a:rPr lang="tr-TR" dirty="0"/>
              <a:t> bezleri üre sentezinde önemli bir rol oynar. Suda çok fazla çözünen bir madde oluşu ve hücresel zarların çoğundan serbestçe </a:t>
            </a:r>
            <a:r>
              <a:rPr lang="tr-TR" dirty="0" err="1"/>
              <a:t>diffüzyona</a:t>
            </a:r>
            <a:r>
              <a:rPr lang="tr-TR" dirty="0"/>
              <a:t> uğrayabilmesi dolayısıyla vücut sıvılarının ve dokuların çoğu aynı oranda üre kapsar. Ürenin organizmadan atılışında ter önemli bir rol oynar. </a:t>
            </a:r>
            <a:r>
              <a:rPr lang="tr-TR" dirty="0" err="1"/>
              <a:t>Tükrüğün</a:t>
            </a:r>
            <a:r>
              <a:rPr lang="tr-TR" dirty="0"/>
              <a:t> kapsadığı üre ve amonyak miktarları, normal şartlarda kandakine yakındır. Kanda üre seviyesi diyet, protein metabolizması ve böbrek fonksiyonu gibi üç faktörün etkisi altındadır.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6219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/>
              <a:t>Amino asitler 3 sınıfa ayrılır.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tr-TR" b="1" dirty="0"/>
              <a:t>Glikojen amino asitler:</a:t>
            </a:r>
            <a:r>
              <a:rPr lang="tr-TR" dirty="0"/>
              <a:t> </a:t>
            </a:r>
            <a:r>
              <a:rPr lang="tr-TR" dirty="0" err="1"/>
              <a:t>Glisin</a:t>
            </a:r>
            <a:r>
              <a:rPr lang="tr-TR" dirty="0"/>
              <a:t>, </a:t>
            </a:r>
            <a:r>
              <a:rPr lang="tr-TR" dirty="0" err="1"/>
              <a:t>alanin</a:t>
            </a:r>
            <a:r>
              <a:rPr lang="tr-TR" dirty="0"/>
              <a:t>, valin, </a:t>
            </a:r>
            <a:r>
              <a:rPr lang="tr-TR" dirty="0" err="1"/>
              <a:t>aspartik</a:t>
            </a:r>
            <a:r>
              <a:rPr lang="tr-TR" dirty="0"/>
              <a:t> asit, </a:t>
            </a:r>
            <a:r>
              <a:rPr lang="tr-TR" dirty="0" err="1"/>
              <a:t>glutamik</a:t>
            </a:r>
            <a:r>
              <a:rPr lang="tr-TR" dirty="0"/>
              <a:t> asit, serin, </a:t>
            </a:r>
            <a:r>
              <a:rPr lang="tr-TR" dirty="0" err="1"/>
              <a:t>treonin</a:t>
            </a:r>
            <a:r>
              <a:rPr lang="tr-TR" dirty="0"/>
              <a:t>, sistin, </a:t>
            </a:r>
            <a:r>
              <a:rPr lang="tr-TR" dirty="0" err="1"/>
              <a:t>sistein</a:t>
            </a:r>
            <a:r>
              <a:rPr lang="tr-TR" dirty="0"/>
              <a:t>, </a:t>
            </a:r>
            <a:r>
              <a:rPr lang="tr-TR" dirty="0" err="1"/>
              <a:t>metionin</a:t>
            </a:r>
            <a:r>
              <a:rPr lang="tr-TR" dirty="0"/>
              <a:t>, </a:t>
            </a:r>
            <a:r>
              <a:rPr lang="tr-TR" dirty="0" err="1"/>
              <a:t>arginini</a:t>
            </a:r>
            <a:r>
              <a:rPr lang="tr-TR" dirty="0"/>
              <a:t>, </a:t>
            </a:r>
            <a:r>
              <a:rPr lang="tr-TR" dirty="0" err="1"/>
              <a:t>histidin</a:t>
            </a:r>
            <a:r>
              <a:rPr lang="tr-TR" dirty="0"/>
              <a:t> ve </a:t>
            </a:r>
            <a:r>
              <a:rPr lang="tr-TR" dirty="0" err="1"/>
              <a:t>triptofan</a:t>
            </a:r>
            <a:r>
              <a:rPr lang="tr-TR" dirty="0"/>
              <a:t>.</a:t>
            </a:r>
          </a:p>
          <a:p>
            <a:pPr marL="457200" lvl="0" indent="-457200">
              <a:buFont typeface="+mj-lt"/>
              <a:buAutoNum type="arabicPeriod"/>
            </a:pPr>
            <a:r>
              <a:rPr lang="tr-TR" b="1" dirty="0" err="1"/>
              <a:t>Ketojen</a:t>
            </a:r>
            <a:r>
              <a:rPr lang="tr-TR" b="1" dirty="0"/>
              <a:t> amino asit:</a:t>
            </a:r>
            <a:r>
              <a:rPr lang="tr-TR" dirty="0"/>
              <a:t> </a:t>
            </a:r>
            <a:r>
              <a:rPr lang="tr-TR" dirty="0" err="1"/>
              <a:t>Lösin</a:t>
            </a:r>
            <a:r>
              <a:rPr lang="tr-TR" dirty="0"/>
              <a:t>.</a:t>
            </a:r>
          </a:p>
          <a:p>
            <a:pPr marL="457200" lvl="0" indent="-457200">
              <a:buFont typeface="+mj-lt"/>
              <a:buAutoNum type="arabicPeriod"/>
            </a:pPr>
            <a:r>
              <a:rPr lang="tr-TR" b="1" dirty="0"/>
              <a:t>Hem glikojen, </a:t>
            </a:r>
            <a:r>
              <a:rPr lang="tr-TR" b="1" dirty="0" err="1"/>
              <a:t>hemde</a:t>
            </a:r>
            <a:r>
              <a:rPr lang="tr-TR" b="1" dirty="0"/>
              <a:t> </a:t>
            </a:r>
            <a:r>
              <a:rPr lang="tr-TR" b="1" dirty="0" err="1"/>
              <a:t>ketojen</a:t>
            </a:r>
            <a:r>
              <a:rPr lang="tr-TR" b="1" dirty="0"/>
              <a:t> amino asitler:</a:t>
            </a:r>
            <a:r>
              <a:rPr lang="tr-TR" dirty="0"/>
              <a:t> </a:t>
            </a:r>
            <a:r>
              <a:rPr lang="tr-TR" dirty="0" err="1"/>
              <a:t>İzolösin</a:t>
            </a:r>
            <a:r>
              <a:rPr lang="tr-TR" dirty="0"/>
              <a:t>, </a:t>
            </a:r>
            <a:r>
              <a:rPr lang="tr-TR" dirty="0" err="1"/>
              <a:t>lizin</a:t>
            </a:r>
            <a:r>
              <a:rPr lang="tr-TR" dirty="0"/>
              <a:t>, </a:t>
            </a:r>
            <a:r>
              <a:rPr lang="tr-TR" dirty="0" err="1"/>
              <a:t>fenilalanin</a:t>
            </a:r>
            <a:r>
              <a:rPr lang="tr-TR" dirty="0"/>
              <a:t> ve </a:t>
            </a:r>
            <a:r>
              <a:rPr lang="tr-TR" dirty="0" err="1"/>
              <a:t>tirozin</a:t>
            </a:r>
            <a:r>
              <a:rPr lang="tr-TR" dirty="0"/>
              <a:t>. </a:t>
            </a:r>
          </a:p>
          <a:p>
            <a:pPr marL="0" indent="0">
              <a:buNone/>
            </a:pPr>
            <a:r>
              <a:rPr lang="tr-TR" dirty="0"/>
              <a:t>Bir amino asidin yıkılması sonucu </a:t>
            </a:r>
            <a:r>
              <a:rPr lang="tr-TR" dirty="0" err="1"/>
              <a:t>pirüvik</a:t>
            </a:r>
            <a:r>
              <a:rPr lang="tr-TR" dirty="0"/>
              <a:t> asit teşekkül etmesi onun </a:t>
            </a:r>
            <a:r>
              <a:rPr lang="tr-TR" dirty="0" err="1"/>
              <a:t>glikojenik</a:t>
            </a:r>
            <a:r>
              <a:rPr lang="tr-TR" dirty="0"/>
              <a:t> olduğunu gösterir. Çünkü meydana gelen </a:t>
            </a:r>
            <a:r>
              <a:rPr lang="tr-TR" dirty="0" err="1"/>
              <a:t>pirüvik</a:t>
            </a:r>
            <a:r>
              <a:rPr lang="tr-TR" dirty="0"/>
              <a:t> asit, </a:t>
            </a:r>
            <a:r>
              <a:rPr lang="tr-TR" dirty="0" err="1"/>
              <a:t>glikoliz</a:t>
            </a:r>
            <a:r>
              <a:rPr lang="tr-TR" dirty="0"/>
              <a:t> olayının tersine işlemesiyle, glikoz-6-fosfata ve dolayısıyla karaciğerde glikoza dönüşebilir. Bir amino asitten </a:t>
            </a:r>
            <a:r>
              <a:rPr lang="tr-TR" dirty="0" err="1"/>
              <a:t>asetil</a:t>
            </a:r>
            <a:r>
              <a:rPr lang="tr-TR" dirty="0"/>
              <a:t> </a:t>
            </a:r>
            <a:r>
              <a:rPr lang="tr-TR" dirty="0" err="1"/>
              <a:t>KoA</a:t>
            </a:r>
            <a:r>
              <a:rPr lang="tr-TR" dirty="0"/>
              <a:t> veya </a:t>
            </a:r>
            <a:r>
              <a:rPr lang="tr-TR" dirty="0" err="1"/>
              <a:t>aseto</a:t>
            </a:r>
            <a:r>
              <a:rPr lang="tr-TR" dirty="0"/>
              <a:t> asetik asit teşekkül ediyorsa, bu ürünlerden keton cisimleri meydana geleceğinden, o amino asidin </a:t>
            </a:r>
            <a:r>
              <a:rPr lang="tr-TR" dirty="0" err="1"/>
              <a:t>ketojen</a:t>
            </a:r>
            <a:r>
              <a:rPr lang="tr-TR" dirty="0"/>
              <a:t> olduğu sonucu ortaya çıkar.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6579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Protein sentezinin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Protein sentezinin başlaması için, bu sentezle ilgili genetik bilgileri taşıyan ve </a:t>
            </a:r>
            <a:r>
              <a:rPr lang="tr-TR" dirty="0" err="1"/>
              <a:t>nukleusta</a:t>
            </a:r>
            <a:r>
              <a:rPr lang="tr-TR" dirty="0"/>
              <a:t> bulunan DNA molekülünün çift helezon yapısı açılarak </a:t>
            </a:r>
            <a:r>
              <a:rPr lang="tr-TR" dirty="0" err="1"/>
              <a:t>nukleozid</a:t>
            </a:r>
            <a:r>
              <a:rPr lang="tr-TR" dirty="0"/>
              <a:t> </a:t>
            </a:r>
            <a:r>
              <a:rPr lang="tr-TR" dirty="0" err="1"/>
              <a:t>trifosfatlardan</a:t>
            </a:r>
            <a:r>
              <a:rPr lang="tr-TR" dirty="0"/>
              <a:t> </a:t>
            </a:r>
            <a:r>
              <a:rPr lang="tr-TR" dirty="0" err="1"/>
              <a:t>mRNA</a:t>
            </a:r>
            <a:r>
              <a:rPr lang="tr-TR" dirty="0"/>
              <a:t> molekülünün </a:t>
            </a:r>
            <a:r>
              <a:rPr lang="tr-TR" dirty="0" smtClean="0"/>
              <a:t>sentezi sağlanır</a:t>
            </a:r>
            <a:r>
              <a:rPr lang="tr-TR" dirty="0"/>
              <a:t>.</a:t>
            </a:r>
          </a:p>
          <a:p>
            <a:r>
              <a:rPr lang="tr-TR" dirty="0"/>
              <a:t> </a:t>
            </a:r>
          </a:p>
          <a:p>
            <a:r>
              <a:rPr lang="tr-TR" dirty="0" err="1"/>
              <a:t>mRNA’nın</a:t>
            </a:r>
            <a:r>
              <a:rPr lang="tr-TR" dirty="0"/>
              <a:t>, DNA molekülünün bir zincirinde bulunan azotlu bazların diziliş sırasına göre ve onların tamamlayıcısı olmak üzere sentez edilmesi olayına kopyasını çıkarma (</a:t>
            </a:r>
            <a:r>
              <a:rPr lang="tr-TR" dirty="0" err="1"/>
              <a:t>transcription</a:t>
            </a:r>
            <a:r>
              <a:rPr lang="tr-TR" dirty="0"/>
              <a:t>) adı verilir. </a:t>
            </a:r>
          </a:p>
          <a:p>
            <a:r>
              <a:rPr lang="tr-TR" dirty="0"/>
              <a:t> </a:t>
            </a:r>
          </a:p>
          <a:p>
            <a:r>
              <a:rPr lang="tr-TR" dirty="0"/>
              <a:t>Sentezi tamamlanan </a:t>
            </a:r>
            <a:r>
              <a:rPr lang="tr-TR" dirty="0" err="1"/>
              <a:t>mRNA</a:t>
            </a:r>
            <a:r>
              <a:rPr lang="tr-TR" dirty="0"/>
              <a:t> sitoplazmaya geçer; orada birkaç ribozomu birbirine bağlayarak bir </a:t>
            </a:r>
            <a:r>
              <a:rPr lang="tr-TR" dirty="0" err="1"/>
              <a:t>polizom</a:t>
            </a:r>
            <a:r>
              <a:rPr lang="tr-TR" dirty="0"/>
              <a:t> oluşturur. Böylece </a:t>
            </a:r>
            <a:r>
              <a:rPr lang="tr-TR" dirty="0" err="1"/>
              <a:t>mRNA</a:t>
            </a:r>
            <a:r>
              <a:rPr lang="tr-TR" dirty="0"/>
              <a:t>, </a:t>
            </a:r>
            <a:r>
              <a:rPr lang="tr-TR" dirty="0" err="1"/>
              <a:t>kopyesi</a:t>
            </a:r>
            <a:r>
              <a:rPr lang="tr-TR" dirty="0"/>
              <a:t> olduğu DNA molekülünün taşıdığı genetik bilgileri protein sentez yeri olan ribozoma getirmiş, protein yapımı için hazır bir duruma gelmiştir.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75472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Protein sentezinin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i="1" dirty="0"/>
              <a:t>Protein sentezi ile ilgili reaksiyonları 4 bölümde incelemek mümkündür.</a:t>
            </a:r>
            <a:endParaRPr lang="tr-TR" dirty="0"/>
          </a:p>
          <a:p>
            <a:r>
              <a:rPr lang="tr-TR" dirty="0"/>
              <a:t> </a:t>
            </a:r>
          </a:p>
          <a:p>
            <a:pPr marL="457200" lvl="0" indent="-457200">
              <a:buFont typeface="+mj-lt"/>
              <a:buAutoNum type="arabicPeriod"/>
            </a:pPr>
            <a:r>
              <a:rPr lang="tr-TR" dirty="0"/>
              <a:t>Amino asitlerin aktifleşmesi ve amino acil </a:t>
            </a:r>
            <a:r>
              <a:rPr lang="tr-TR" dirty="0" err="1"/>
              <a:t>tRNA</a:t>
            </a:r>
            <a:r>
              <a:rPr lang="tr-TR" dirty="0"/>
              <a:t> komplekslerinin oluşumu.</a:t>
            </a:r>
          </a:p>
          <a:p>
            <a:pPr marL="457200" lvl="0" indent="-457200">
              <a:buFont typeface="+mj-lt"/>
              <a:buAutoNum type="arabicPeriod"/>
            </a:pPr>
            <a:r>
              <a:rPr lang="tr-TR" dirty="0" err="1"/>
              <a:t>Polipeptid</a:t>
            </a:r>
            <a:r>
              <a:rPr lang="tr-TR" dirty="0"/>
              <a:t> zinciri sentezinin başlaması.</a:t>
            </a:r>
          </a:p>
          <a:p>
            <a:pPr marL="457200" lvl="0" indent="-457200">
              <a:buFont typeface="+mj-lt"/>
              <a:buAutoNum type="arabicPeriod"/>
            </a:pPr>
            <a:r>
              <a:rPr lang="tr-TR" dirty="0" err="1"/>
              <a:t>Polipeptid</a:t>
            </a:r>
            <a:r>
              <a:rPr lang="tr-TR" dirty="0"/>
              <a:t> </a:t>
            </a:r>
            <a:r>
              <a:rPr lang="tr-TR" dirty="0" err="1"/>
              <a:t>zinciririr</a:t>
            </a:r>
            <a:r>
              <a:rPr lang="tr-TR" dirty="0"/>
              <a:t> uzaması.</a:t>
            </a:r>
          </a:p>
          <a:p>
            <a:pPr marL="457200" lvl="0" indent="-457200">
              <a:buFont typeface="+mj-lt"/>
              <a:buAutoNum type="arabicPeriod"/>
            </a:pPr>
            <a:r>
              <a:rPr lang="tr-TR" dirty="0" err="1"/>
              <a:t>Polipeptid</a:t>
            </a:r>
            <a:r>
              <a:rPr lang="tr-TR" dirty="0"/>
              <a:t> </a:t>
            </a:r>
            <a:r>
              <a:rPr lang="tr-TR" dirty="0" err="1"/>
              <a:t>zinciririn</a:t>
            </a:r>
            <a:r>
              <a:rPr lang="tr-TR" dirty="0"/>
              <a:t> sentezinin tamamlanması.</a:t>
            </a:r>
          </a:p>
        </p:txBody>
      </p:sp>
    </p:spTree>
    <p:extLst>
      <p:ext uri="{BB962C8B-B14F-4D97-AF65-F5344CB8AC3E}">
        <p14:creationId xmlns:p14="http://schemas.microsoft.com/office/powerpoint/2010/main" val="17398058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Protein sentezinin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Amino asitlerin ATP ile anhidrit oluşturarak aktifleşmiş amino asitler iki safhada oluşmaktadır. Birinci safhada </a:t>
            </a:r>
            <a:r>
              <a:rPr lang="tr-TR" dirty="0" err="1"/>
              <a:t>imino</a:t>
            </a:r>
            <a:r>
              <a:rPr lang="tr-TR" dirty="0"/>
              <a:t> asitlerin </a:t>
            </a:r>
            <a:r>
              <a:rPr lang="tr-TR" dirty="0" err="1"/>
              <a:t>akitf</a:t>
            </a:r>
            <a:r>
              <a:rPr lang="tr-TR" dirty="0"/>
              <a:t> şekli olan amino acil </a:t>
            </a:r>
            <a:r>
              <a:rPr lang="tr-TR" dirty="0" err="1"/>
              <a:t>asedinilat’lar</a:t>
            </a:r>
            <a:r>
              <a:rPr lang="tr-TR" dirty="0"/>
              <a:t> oluşur. İkinci safhada, </a:t>
            </a:r>
            <a:r>
              <a:rPr lang="tr-TR" dirty="0" err="1"/>
              <a:t>akifleşmiş</a:t>
            </a:r>
            <a:r>
              <a:rPr lang="tr-TR" dirty="0"/>
              <a:t> amino asit transfer RNA’ya aktarılır. Amino asidin </a:t>
            </a:r>
            <a:r>
              <a:rPr lang="tr-TR" dirty="0" err="1"/>
              <a:t>karbiksili</a:t>
            </a:r>
            <a:r>
              <a:rPr lang="tr-TR" dirty="0"/>
              <a:t> ester bağı ile </a:t>
            </a:r>
            <a:r>
              <a:rPr lang="tr-TR" dirty="0" err="1"/>
              <a:t>tRNA’nın</a:t>
            </a:r>
            <a:r>
              <a:rPr lang="tr-TR" dirty="0"/>
              <a:t> terminal </a:t>
            </a:r>
            <a:r>
              <a:rPr lang="tr-TR" dirty="0" err="1"/>
              <a:t>adenilik</a:t>
            </a:r>
            <a:r>
              <a:rPr lang="tr-TR" dirty="0"/>
              <a:t> asidinin </a:t>
            </a:r>
            <a:r>
              <a:rPr lang="tr-TR" dirty="0" err="1"/>
              <a:t>ribozundaki</a:t>
            </a:r>
            <a:r>
              <a:rPr lang="tr-TR" dirty="0"/>
              <a:t> bir hidroksil grubuna bağlanır. Reaksiyon sonunda AMP molekülü </a:t>
            </a:r>
            <a:r>
              <a:rPr lang="tr-TR" dirty="0" err="1"/>
              <a:t>ayrılaraka</a:t>
            </a:r>
            <a:r>
              <a:rPr lang="tr-TR" dirty="0"/>
              <a:t>, enzim serbestleşir.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8338856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</TotalTime>
  <Words>498</Words>
  <Application>Microsoft Office PowerPoint</Application>
  <PresentationFormat>Geniş ekran</PresentationFormat>
  <Paragraphs>45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Calibri</vt:lpstr>
      <vt:lpstr>Calibri Light</vt:lpstr>
      <vt:lpstr>Geçmişe bakış</vt:lpstr>
      <vt:lpstr>Protein metabolizması 2</vt:lpstr>
      <vt:lpstr>Üre </vt:lpstr>
      <vt:lpstr>Üre Döngüsü</vt:lpstr>
      <vt:lpstr>Üre Döngüsü</vt:lpstr>
      <vt:lpstr>Üre Döngüsü</vt:lpstr>
      <vt:lpstr>Amino asitler 3 sınıfa ayrılır. </vt:lpstr>
      <vt:lpstr>Protein sentezinin</vt:lpstr>
      <vt:lpstr>Protein sentezinin</vt:lpstr>
      <vt:lpstr>Protein sentezinin</vt:lpstr>
      <vt:lpstr>Protein sentezinin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Protein metabolizması 2</dc:title>
  <dc:creator>Tevhide</dc:creator>
  <cp:lastModifiedBy>Tevhide</cp:lastModifiedBy>
  <cp:revision>2</cp:revision>
  <dcterms:created xsi:type="dcterms:W3CDTF">2018-06-28T13:21:32Z</dcterms:created>
  <dcterms:modified xsi:type="dcterms:W3CDTF">2018-06-28T13:34:42Z</dcterms:modified>
</cp:coreProperties>
</file>