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0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63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68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78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242776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4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14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3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4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465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1708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916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Bacteria</a:t>
            </a:r>
            <a:r>
              <a:rPr lang="tr-TR" b="1" i="1" dirty="0" smtClean="0"/>
              <a:t>: </a:t>
            </a:r>
            <a:r>
              <a:rPr lang="tr-TR" b="1" i="1" dirty="0" err="1" smtClean="0"/>
              <a:t>Proteobacteria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Thousands of bacteria species are known.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However</a:t>
            </a:r>
            <a:r>
              <a:rPr lang="en-US" dirty="0"/>
              <a:t>, the course will focus on the phylogenetic tree and especially the species whose phenotypic characteristics are best known will be discussed.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92293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68593" y="938911"/>
            <a:ext cx="10972800" cy="4572000"/>
          </a:xfrm>
        </p:spPr>
        <p:txBody>
          <a:bodyPr/>
          <a:lstStyle/>
          <a:p>
            <a:r>
              <a:rPr lang="tr-TR" dirty="0" smtClean="0"/>
              <a:t>First </a:t>
            </a:r>
            <a:r>
              <a:rPr lang="tr-TR" dirty="0" err="1" smtClean="0"/>
              <a:t>ancestral</a:t>
            </a:r>
            <a:r>
              <a:rPr lang="tr-TR" dirty="0" smtClean="0"/>
              <a:t> </a:t>
            </a:r>
            <a:r>
              <a:rPr lang="tr-TR" dirty="0" err="1" smtClean="0"/>
              <a:t>phylum</a:t>
            </a:r>
            <a:r>
              <a:rPr lang="tr-TR" dirty="0" smtClean="0"/>
              <a:t> is </a:t>
            </a:r>
            <a:r>
              <a:rPr lang="tr-TR" dirty="0" err="1"/>
              <a:t>Aquifex</a:t>
            </a:r>
            <a:endParaRPr lang="tr-TR" dirty="0"/>
          </a:p>
          <a:p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these</a:t>
            </a:r>
            <a:r>
              <a:rPr lang="tr-TR" dirty="0"/>
              <a:t> are </a:t>
            </a:r>
            <a:r>
              <a:rPr lang="tr-TR" dirty="0" err="1"/>
              <a:t>hyperthermophilic</a:t>
            </a:r>
            <a:r>
              <a:rPr lang="tr-TR" dirty="0"/>
              <a:t> </a:t>
            </a:r>
            <a:r>
              <a:rPr lang="tr-TR" dirty="0" err="1"/>
              <a:t>chemolitotrophs</a:t>
            </a:r>
            <a:r>
              <a:rPr lang="tr-TR" dirty="0"/>
              <a:t> that </a:t>
            </a:r>
            <a:r>
              <a:rPr lang="tr-TR" dirty="0" err="1"/>
              <a:t>oxidize</a:t>
            </a:r>
            <a:r>
              <a:rPr lang="tr-TR" dirty="0"/>
              <a:t> H</a:t>
            </a:r>
            <a:r>
              <a:rPr lang="tr-TR" baseline="-25000" dirty="0"/>
              <a:t>2</a:t>
            </a:r>
          </a:p>
          <a:p>
            <a:r>
              <a:rPr lang="tr-TR" dirty="0"/>
              <a:t>Other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 and </a:t>
            </a:r>
            <a:r>
              <a:rPr lang="tr-TR" dirty="0" err="1"/>
              <a:t>cyanobacteria</a:t>
            </a:r>
            <a:endParaRPr lang="tr-TR" dirty="0"/>
          </a:p>
          <a:p>
            <a:r>
              <a:rPr lang="tr-TR" dirty="0"/>
              <a:t>Gram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 are </a:t>
            </a:r>
            <a:r>
              <a:rPr lang="tr-TR" dirty="0" err="1"/>
              <a:t>Firmicutes</a:t>
            </a:r>
            <a:r>
              <a:rPr lang="tr-TR" dirty="0"/>
              <a:t> and </a:t>
            </a:r>
            <a:r>
              <a:rPr lang="tr-TR" dirty="0" err="1" smtClean="0"/>
              <a:t>Actinobacteria</a:t>
            </a:r>
            <a:r>
              <a:rPr lang="tr-TR" dirty="0" smtClean="0"/>
              <a:t>. </a:t>
            </a:r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/>
              <a:t>i</a:t>
            </a:r>
            <a:r>
              <a:rPr lang="tr-TR" dirty="0" smtClean="0"/>
              <a:t>t </a:t>
            </a:r>
            <a:r>
              <a:rPr lang="tr-TR" dirty="0"/>
              <a:t>can be </a:t>
            </a:r>
            <a:r>
              <a:rPr lang="tr-TR" dirty="0" err="1"/>
              <a:t>divided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subgroups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274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1781" y="1220742"/>
            <a:ext cx="10200967" cy="4403310"/>
          </a:xfrm>
        </p:spPr>
        <p:txBody>
          <a:bodyPr>
            <a:normAutofit/>
          </a:bodyPr>
          <a:lstStyle/>
          <a:p>
            <a:r>
              <a:rPr lang="en-US" dirty="0" err="1"/>
              <a:t>Proteobacteria</a:t>
            </a:r>
            <a:r>
              <a:rPr lang="en-US" dirty="0"/>
              <a:t> is the largest and most </a:t>
            </a:r>
            <a:r>
              <a:rPr lang="en-US" dirty="0" smtClean="0"/>
              <a:t>metabolic</a:t>
            </a:r>
            <a:r>
              <a:rPr lang="tr-TR" dirty="0" err="1" smtClean="0"/>
              <a:t>ally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en-US" dirty="0" smtClean="0"/>
              <a:t> </a:t>
            </a:r>
            <a:r>
              <a:rPr lang="en-US" dirty="0"/>
              <a:t>group in Bacteria.</a:t>
            </a:r>
          </a:p>
          <a:p>
            <a:r>
              <a:rPr lang="en-US" dirty="0"/>
              <a:t>It includes medicinal, industrial and </a:t>
            </a:r>
            <a:r>
              <a:rPr lang="en-US" dirty="0" smtClean="0"/>
              <a:t>agricultural</a:t>
            </a:r>
            <a:r>
              <a:rPr lang="tr-TR" dirty="0" err="1" smtClean="0"/>
              <a:t>ly</a:t>
            </a:r>
            <a:r>
              <a:rPr lang="tr-TR" dirty="0" smtClean="0"/>
              <a:t> important</a:t>
            </a:r>
            <a:r>
              <a:rPr lang="en-US" dirty="0" smtClean="0"/>
              <a:t> </a:t>
            </a:r>
            <a:r>
              <a:rPr lang="en-US" dirty="0"/>
              <a:t>bacteria.</a:t>
            </a:r>
          </a:p>
          <a:p>
            <a:r>
              <a:rPr lang="en-US" dirty="0"/>
              <a:t>All </a:t>
            </a:r>
            <a:r>
              <a:rPr lang="tr-TR" dirty="0" smtClean="0"/>
              <a:t>of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Gram </a:t>
            </a:r>
            <a:r>
              <a:rPr lang="en-US" dirty="0"/>
              <a:t>negative bacteria.</a:t>
            </a:r>
          </a:p>
          <a:p>
            <a:r>
              <a:rPr lang="en-US" dirty="0"/>
              <a:t>It has a wide range of energy production mechanisms with its </a:t>
            </a:r>
            <a:r>
              <a:rPr lang="en-US" dirty="0" err="1"/>
              <a:t>chemolitotrophic</a:t>
            </a:r>
            <a:r>
              <a:rPr lang="en-US" dirty="0"/>
              <a:t>, chemoorganotrophic and phototrophic types.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7568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anaerobic, microaerophilic, facultative aerobic types according to their relationship with O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r>
              <a:rPr lang="tr-TR" dirty="0" err="1" smtClean="0"/>
              <a:t>They</a:t>
            </a:r>
            <a:r>
              <a:rPr lang="tr-TR" dirty="0" smtClean="0"/>
              <a:t> can b</a:t>
            </a:r>
            <a:r>
              <a:rPr lang="en-US" dirty="0" smtClean="0"/>
              <a:t>e </a:t>
            </a:r>
            <a:r>
              <a:rPr lang="en-US" dirty="0"/>
              <a:t>straight or curved bacillus, coke, spiral, </a:t>
            </a:r>
            <a:r>
              <a:rPr lang="en-US" dirty="0" err="1" smtClean="0"/>
              <a:t>flament</a:t>
            </a:r>
            <a:r>
              <a:rPr lang="tr-TR" dirty="0" err="1" smtClean="0"/>
              <a:t>eo</a:t>
            </a:r>
            <a:r>
              <a:rPr lang="en-US" dirty="0" smtClean="0"/>
              <a:t>us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84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6050144"/>
          </a:xfrm>
        </p:spPr>
        <p:txBody>
          <a:bodyPr>
            <a:normAutofit/>
          </a:bodyPr>
          <a:lstStyle/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16 S </a:t>
            </a:r>
            <a:r>
              <a:rPr lang="tr-TR" dirty="0" err="1"/>
              <a:t>rRNA</a:t>
            </a:r>
            <a:r>
              <a:rPr lang="tr-TR" dirty="0"/>
              <a:t> gene </a:t>
            </a:r>
            <a:r>
              <a:rPr lang="tr-TR" dirty="0" err="1"/>
              <a:t>analyzes</a:t>
            </a:r>
            <a:r>
              <a:rPr lang="tr-TR" dirty="0"/>
              <a:t>, the </a:t>
            </a:r>
            <a:r>
              <a:rPr lang="tr-TR" dirty="0" err="1"/>
              <a:t>Proteobacteria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/>
              <a:t>divided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6 </a:t>
            </a:r>
            <a:r>
              <a:rPr lang="tr-TR" dirty="0" err="1"/>
              <a:t>classes</a:t>
            </a:r>
            <a:r>
              <a:rPr lang="tr-TR" dirty="0"/>
              <a:t>:</a:t>
            </a:r>
          </a:p>
          <a:p>
            <a:r>
              <a:rPr lang="tr-TR" dirty="0" err="1"/>
              <a:t>Alphaproteobacteria</a:t>
            </a:r>
            <a:endParaRPr lang="tr-TR" dirty="0"/>
          </a:p>
          <a:p>
            <a:r>
              <a:rPr lang="tr-TR" dirty="0" err="1" smtClean="0"/>
              <a:t>Betaproteobacteria</a:t>
            </a:r>
            <a:endParaRPr lang="tr-TR" dirty="0"/>
          </a:p>
          <a:p>
            <a:r>
              <a:rPr lang="tr-TR" dirty="0" err="1" smtClean="0"/>
              <a:t>Gammaproteobacteria</a:t>
            </a:r>
            <a:endParaRPr lang="tr-TR" dirty="0"/>
          </a:p>
          <a:p>
            <a:r>
              <a:rPr lang="tr-TR" dirty="0" err="1" smtClean="0"/>
              <a:t>Deltaproteobacteria</a:t>
            </a:r>
            <a:endParaRPr lang="tr-TR" dirty="0"/>
          </a:p>
          <a:p>
            <a:r>
              <a:rPr lang="tr-TR" dirty="0" err="1" smtClean="0"/>
              <a:t>Epsilonproteobacteria</a:t>
            </a:r>
            <a:endParaRPr lang="tr-TR" dirty="0"/>
          </a:p>
          <a:p>
            <a:r>
              <a:rPr lang="tr-TR" dirty="0" err="1"/>
              <a:t>Zetaproteobacteria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Mariprofundus</a:t>
            </a:r>
            <a:r>
              <a:rPr lang="tr-TR" dirty="0" smtClean="0"/>
              <a:t>, </a:t>
            </a:r>
            <a:r>
              <a:rPr lang="tr-TR" dirty="0" err="1" smtClean="0"/>
              <a:t>currently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as Fe </a:t>
            </a:r>
            <a:r>
              <a:rPr lang="tr-TR" dirty="0" err="1" smtClean="0"/>
              <a:t>oxidizing</a:t>
            </a:r>
            <a:r>
              <a:rPr lang="tr-TR" dirty="0" smtClean="0"/>
              <a:t> </a:t>
            </a:r>
            <a:r>
              <a:rPr lang="tr-TR" dirty="0" err="1"/>
              <a:t>marine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614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Purple</a:t>
            </a:r>
            <a:r>
              <a:rPr lang="tr-TR" dirty="0"/>
              <a:t> </a:t>
            </a:r>
            <a:r>
              <a:rPr lang="tr-TR" dirty="0" err="1"/>
              <a:t>Phototrophic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2320413" y="2040124"/>
            <a:ext cx="7049729" cy="2846508"/>
          </a:xfrm>
        </p:spPr>
        <p:txBody>
          <a:bodyPr/>
          <a:lstStyle/>
          <a:p>
            <a:r>
              <a:rPr lang="en-US" dirty="0"/>
              <a:t>For example; </a:t>
            </a:r>
            <a:r>
              <a:rPr lang="en-US" i="1" dirty="0" err="1"/>
              <a:t>Rhodobacter</a:t>
            </a:r>
            <a:endParaRPr lang="en-US" i="1" dirty="0"/>
          </a:p>
          <a:p>
            <a:endParaRPr lang="en-US" dirty="0"/>
          </a:p>
          <a:p>
            <a:r>
              <a:rPr lang="en-US" dirty="0"/>
              <a:t>Purple sulfur bacteria</a:t>
            </a:r>
          </a:p>
          <a:p>
            <a:r>
              <a:rPr lang="en-US" dirty="0"/>
              <a:t>Purple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en-US" dirty="0" smtClean="0"/>
              <a:t>sulfur </a:t>
            </a:r>
            <a:r>
              <a:rPr lang="en-US" dirty="0"/>
              <a:t>bacteria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7373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1268760"/>
            <a:ext cx="8229600" cy="4572000"/>
          </a:xfrm>
        </p:spPr>
        <p:txBody>
          <a:bodyPr/>
          <a:lstStyle/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anoxygenic</a:t>
            </a:r>
            <a:r>
              <a:rPr lang="tr-TR" dirty="0" smtClean="0"/>
              <a:t> </a:t>
            </a:r>
            <a:r>
              <a:rPr lang="tr-TR" dirty="0" err="1" smtClean="0"/>
              <a:t>phototrophes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Unlike</a:t>
            </a:r>
            <a:r>
              <a:rPr lang="tr-TR" dirty="0"/>
              <a:t> </a:t>
            </a:r>
            <a:r>
              <a:rPr lang="tr-TR" dirty="0" err="1"/>
              <a:t>Cyanobacteria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do not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contain</a:t>
            </a:r>
            <a:r>
              <a:rPr lang="tr-TR" dirty="0"/>
              <a:t> </a:t>
            </a:r>
            <a:r>
              <a:rPr lang="tr-TR" dirty="0" err="1"/>
              <a:t>bacteriochlorophyll</a:t>
            </a:r>
            <a:r>
              <a:rPr lang="tr-TR" dirty="0"/>
              <a:t> and </a:t>
            </a:r>
            <a:r>
              <a:rPr lang="tr-TR" dirty="0" err="1"/>
              <a:t>carotenoid</a:t>
            </a:r>
            <a:r>
              <a:rPr lang="tr-TR" dirty="0"/>
              <a:t> </a:t>
            </a:r>
            <a:r>
              <a:rPr lang="tr-TR" dirty="0" err="1"/>
              <a:t>pigments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8643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224</Words>
  <Application>Microsoft Office PowerPoint</Application>
  <PresentationFormat>Geniş ekran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Canlı</vt:lpstr>
      <vt:lpstr>Bacteria: Proteobacteria</vt:lpstr>
      <vt:lpstr>PowerPoint Sunusu</vt:lpstr>
      <vt:lpstr>PowerPoint Sunusu</vt:lpstr>
      <vt:lpstr>PowerPoint Sunusu</vt:lpstr>
      <vt:lpstr>PowerPoint Sunusu</vt:lpstr>
      <vt:lpstr>Purple Phototrophic Bacteria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Bacteria: Proteobacteria</dc:title>
  <dc:creator>sevgi</dc:creator>
  <cp:lastModifiedBy>sevgi</cp:lastModifiedBy>
  <cp:revision>7</cp:revision>
  <dcterms:created xsi:type="dcterms:W3CDTF">2020-01-07T09:19:26Z</dcterms:created>
  <dcterms:modified xsi:type="dcterms:W3CDTF">2020-01-21T11:11:04Z</dcterms:modified>
</cp:coreProperties>
</file>