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49A992FE-D381-4B0F-BBA9-E53D585032DC}" type="datetimeFigureOut">
              <a:rPr lang="en-US" smtClean="0"/>
              <a:t>3/29/2018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416377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A992FE-D381-4B0F-BBA9-E53D585032DC}" type="datetimeFigureOut">
              <a:rPr lang="en-US" smtClean="0"/>
              <a:t>3/29/2018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222417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A992FE-D381-4B0F-BBA9-E53D585032DC}" type="datetimeFigureOut">
              <a:rPr lang="en-US" smtClean="0"/>
              <a:t>3/29/2018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130590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9A992FE-D381-4B0F-BBA9-E53D585032DC}" type="datetimeFigureOut">
              <a:rPr lang="en-US" smtClean="0"/>
              <a:t>3/29/2018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559030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9A992FE-D381-4B0F-BBA9-E53D585032DC}" type="datetimeFigureOut">
              <a:rPr lang="en-US" smtClean="0"/>
              <a:t>3/29/2018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492382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49A992FE-D381-4B0F-BBA9-E53D585032DC}" type="datetimeFigureOut">
              <a:rPr lang="en-US" smtClean="0"/>
              <a:t>3/29/2018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2119120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49A992FE-D381-4B0F-BBA9-E53D585032DC}" type="datetimeFigureOut">
              <a:rPr lang="en-US" smtClean="0"/>
              <a:t>3/29/2018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2523933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49A992FE-D381-4B0F-BBA9-E53D585032DC}" type="datetimeFigureOut">
              <a:rPr lang="en-US" smtClean="0"/>
              <a:t>3/29/2018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2478764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9A992FE-D381-4B0F-BBA9-E53D585032DC}" type="datetimeFigureOut">
              <a:rPr lang="en-US" smtClean="0"/>
              <a:t>3/29/2018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790985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A992FE-D381-4B0F-BBA9-E53D585032DC}" type="datetimeFigureOut">
              <a:rPr lang="en-US" smtClean="0"/>
              <a:t>3/29/2018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3457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A992FE-D381-4B0F-BBA9-E53D585032DC}" type="datetimeFigureOut">
              <a:rPr lang="en-US" smtClean="0"/>
              <a:t>3/29/2018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1D87463-C2A2-47D3-855D-9639158CA5EC}" type="slidenum">
              <a:rPr lang="en-US" smtClean="0"/>
              <a:t>‹#›</a:t>
            </a:fld>
            <a:endParaRPr lang="en-US"/>
          </a:p>
        </p:txBody>
      </p:sp>
    </p:spTree>
    <p:extLst>
      <p:ext uri="{BB962C8B-B14F-4D97-AF65-F5344CB8AC3E}">
        <p14:creationId xmlns:p14="http://schemas.microsoft.com/office/powerpoint/2010/main" val="3817625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92FE-D381-4B0F-BBA9-E53D585032DC}" type="datetimeFigureOut">
              <a:rPr lang="en-US" smtClean="0"/>
              <a:t>3/29/2018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D87463-C2A2-47D3-855D-9639158CA5EC}" type="slidenum">
              <a:rPr lang="en-US" smtClean="0"/>
              <a:t>‹#›</a:t>
            </a:fld>
            <a:endParaRPr lang="en-US"/>
          </a:p>
        </p:txBody>
      </p:sp>
    </p:spTree>
    <p:extLst>
      <p:ext uri="{BB962C8B-B14F-4D97-AF65-F5344CB8AC3E}">
        <p14:creationId xmlns:p14="http://schemas.microsoft.com/office/powerpoint/2010/main" val="1852119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39701"/>
            <a:ext cx="9144000" cy="1092200"/>
          </a:xfrm>
        </p:spPr>
        <p:txBody>
          <a:bodyPr/>
          <a:lstStyle/>
          <a:p>
            <a:r>
              <a:rPr lang="tr-TR" b="1" dirty="0" smtClean="0">
                <a:latin typeface="Times New Roman" panose="02020603050405020304" pitchFamily="18" charset="0"/>
                <a:cs typeface="Times New Roman" panose="02020603050405020304" pitchFamily="18" charset="0"/>
              </a:rPr>
              <a:t>VİKİNGLER</a:t>
            </a:r>
            <a:endParaRPr lang="en-US"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197100"/>
            <a:ext cx="9144000" cy="3060700"/>
          </a:xfrm>
        </p:spPr>
        <p:txBody>
          <a:bodyPr>
            <a:normAutofit/>
          </a:bodyPr>
          <a:lstStyle/>
          <a:p>
            <a:pPr algn="just"/>
            <a:r>
              <a:rPr lang="tr-TR" sz="2800" dirty="0" smtClean="0">
                <a:latin typeface="Times New Roman" panose="02020603050405020304" pitchFamily="18" charset="0"/>
                <a:cs typeface="Times New Roman" panose="02020603050405020304" pitchFamily="18" charset="0"/>
              </a:rPr>
              <a:t>   İskandinavya halkları, sekizinci yüzyıldan itibaren büyük ihtimalle demografide yaşanan artış sebebiyle sığ veyahut derin sularda yol almalarını sağlayan kürekli ve yelkenli tekneleri vasıtasıyla deniz aşırı faaliyetlerde bulunmaya başladılar. Kuzeyli halkların ele aldığı bu ilk ciddi faaliyetler dağınıktı, dokuzuncu yüzyılın ikinci yarısı itibarıyla muayyen rotalar tespit edilip iskan siyaseti tatbik edilecekti.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194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en-US"/>
          </a:p>
        </p:txBody>
      </p:sp>
      <p:sp>
        <p:nvSpPr>
          <p:cNvPr id="3" name="Alt Başlık 2"/>
          <p:cNvSpPr>
            <a:spLocks noGrp="1"/>
          </p:cNvSpPr>
          <p:nvPr>
            <p:ph type="subTitle" idx="1"/>
          </p:nvPr>
        </p:nvSpPr>
        <p:spPr/>
        <p:txBody>
          <a:bodyPr/>
          <a:lstStyle/>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78529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41301"/>
            <a:ext cx="9144000" cy="1168399"/>
          </a:xfrm>
        </p:spPr>
        <p:txBody>
          <a:bodyPr>
            <a:normAutofit/>
          </a:bodyPr>
          <a:lstStyle/>
          <a:p>
            <a:r>
              <a:rPr lang="tr-TR" b="1" dirty="0" err="1" smtClean="0">
                <a:latin typeface="Times New Roman" panose="02020603050405020304" pitchFamily="18" charset="0"/>
                <a:cs typeface="Times New Roman" panose="02020603050405020304" pitchFamily="18" charset="0"/>
              </a:rPr>
              <a:t>Danlar</a:t>
            </a:r>
            <a:endParaRPr lang="en-US"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914400" y="1816100"/>
            <a:ext cx="10795000" cy="4800600"/>
          </a:xfrm>
        </p:spPr>
        <p:txBody>
          <a:bodyPr>
            <a:normAutofit/>
          </a:bodyPr>
          <a:lstStyle/>
          <a:p>
            <a:pPr algn="just"/>
            <a:r>
              <a:rPr lang="tr-TR" dirty="0" smtClean="0">
                <a:latin typeface="Times New Roman" panose="02020603050405020304" pitchFamily="18" charset="0"/>
                <a:cs typeface="Times New Roman" panose="02020603050405020304" pitchFamily="18" charset="0"/>
              </a:rPr>
              <a:t>   Viking Halkları arasında en yağmacı olanları </a:t>
            </a:r>
            <a:r>
              <a:rPr lang="tr-TR" dirty="0" err="1" smtClean="0">
                <a:latin typeface="Times New Roman" panose="02020603050405020304" pitchFamily="18" charset="0"/>
                <a:cs typeface="Times New Roman" panose="02020603050405020304" pitchFamily="18" charset="0"/>
              </a:rPr>
              <a:t>Danlar</a:t>
            </a:r>
            <a:r>
              <a:rPr lang="tr-TR" dirty="0" smtClean="0">
                <a:latin typeface="Times New Roman" panose="02020603050405020304" pitchFamily="18" charset="0"/>
                <a:cs typeface="Times New Roman" panose="02020603050405020304" pitchFamily="18" charset="0"/>
              </a:rPr>
              <a:t> idi. </a:t>
            </a:r>
            <a:r>
              <a:rPr lang="tr-TR" dirty="0" err="1" smtClean="0">
                <a:latin typeface="Times New Roman" panose="02020603050405020304" pitchFamily="18" charset="0"/>
                <a:cs typeface="Times New Roman" panose="02020603050405020304" pitchFamily="18" charset="0"/>
              </a:rPr>
              <a:t>Danlar’ın</a:t>
            </a:r>
            <a:r>
              <a:rPr lang="tr-TR" dirty="0" smtClean="0">
                <a:latin typeface="Times New Roman" panose="02020603050405020304" pitchFamily="18" charset="0"/>
                <a:cs typeface="Times New Roman" panose="02020603050405020304" pitchFamily="18" charset="0"/>
              </a:rPr>
              <a:t> yayılımı genellikle Batı istikametinde gerçekleşti ve 851 senesinde İngiltere Adası’na çıkmayı başardılar. Bu dönemde İngiltere’de </a:t>
            </a:r>
            <a:r>
              <a:rPr lang="tr-TR" dirty="0" err="1" smtClean="0">
                <a:latin typeface="Times New Roman" panose="02020603050405020304" pitchFamily="18" charset="0"/>
                <a:cs typeface="Times New Roman" panose="02020603050405020304" pitchFamily="18" charset="0"/>
              </a:rPr>
              <a:t>Essex</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Wessex</a:t>
            </a:r>
            <a:r>
              <a:rPr lang="tr-TR" dirty="0" smtClean="0">
                <a:latin typeface="Times New Roman" panose="02020603050405020304" pitchFamily="18" charset="0"/>
                <a:cs typeface="Times New Roman" panose="02020603050405020304" pitchFamily="18" charset="0"/>
              </a:rPr>
              <a:t>, Sussex, Kent, Doğu </a:t>
            </a:r>
            <a:r>
              <a:rPr lang="tr-TR" dirty="0" err="1" smtClean="0">
                <a:latin typeface="Times New Roman" panose="02020603050405020304" pitchFamily="18" charset="0"/>
                <a:cs typeface="Times New Roman" panose="02020603050405020304" pitchFamily="18" charset="0"/>
              </a:rPr>
              <a:t>Anglia</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Mercia</a:t>
            </a:r>
            <a:r>
              <a:rPr lang="tr-TR" dirty="0" smtClean="0">
                <a:latin typeface="Times New Roman" panose="02020603050405020304" pitchFamily="18" charset="0"/>
                <a:cs typeface="Times New Roman" panose="02020603050405020304" pitchFamily="18" charset="0"/>
              </a:rPr>
              <a:t> ve </a:t>
            </a:r>
            <a:r>
              <a:rPr lang="tr-TR" dirty="0" err="1" smtClean="0">
                <a:latin typeface="Times New Roman" panose="02020603050405020304" pitchFamily="18" charset="0"/>
                <a:cs typeface="Times New Roman" panose="02020603050405020304" pitchFamily="18" charset="0"/>
              </a:rPr>
              <a:t>Northumbria</a:t>
            </a:r>
            <a:r>
              <a:rPr lang="tr-TR" dirty="0" smtClean="0">
                <a:latin typeface="Times New Roman" panose="02020603050405020304" pitchFamily="18" charset="0"/>
                <a:cs typeface="Times New Roman" panose="02020603050405020304" pitchFamily="18" charset="0"/>
              </a:rPr>
              <a:t> olmak üzere yedi krallık mevcuttu. Ancak bu krallıklar, 856’dan itibaren şiddetlenen Dan saldırılarına men olamayınca adanın üçte ikisi </a:t>
            </a:r>
            <a:r>
              <a:rPr lang="tr-TR" dirty="0" err="1" smtClean="0">
                <a:latin typeface="Times New Roman" panose="02020603050405020304" pitchFamily="18" charset="0"/>
                <a:cs typeface="Times New Roman" panose="02020603050405020304" pitchFamily="18" charset="0"/>
              </a:rPr>
              <a:t>Vikingler’in</a:t>
            </a:r>
            <a:r>
              <a:rPr lang="tr-TR" dirty="0" smtClean="0">
                <a:latin typeface="Times New Roman" panose="02020603050405020304" pitchFamily="18" charset="0"/>
                <a:cs typeface="Times New Roman" panose="02020603050405020304" pitchFamily="18" charset="0"/>
              </a:rPr>
              <a:t> hakimiyetine geçti. </a:t>
            </a:r>
            <a:r>
              <a:rPr lang="tr-TR" b="1" dirty="0" err="1" smtClean="0">
                <a:latin typeface="Times New Roman" panose="02020603050405020304" pitchFamily="18" charset="0"/>
                <a:cs typeface="Times New Roman" panose="02020603050405020304" pitchFamily="18" charset="0"/>
              </a:rPr>
              <a:t>Wessex</a:t>
            </a:r>
            <a:r>
              <a:rPr lang="tr-TR" b="1" dirty="0" smtClean="0">
                <a:latin typeface="Times New Roman" panose="02020603050405020304" pitchFamily="18" charset="0"/>
                <a:cs typeface="Times New Roman" panose="02020603050405020304" pitchFamily="18" charset="0"/>
              </a:rPr>
              <a:t> Kralı </a:t>
            </a:r>
            <a:r>
              <a:rPr lang="tr-TR" b="1" dirty="0" err="1" smtClean="0">
                <a:latin typeface="Times New Roman" panose="02020603050405020304" pitchFamily="18" charset="0"/>
                <a:cs typeface="Times New Roman" panose="02020603050405020304" pitchFamily="18" charset="0"/>
              </a:rPr>
              <a:t>Alfred</a:t>
            </a:r>
            <a:r>
              <a:rPr lang="tr-TR" dirty="0" smtClean="0">
                <a:latin typeface="Times New Roman" panose="02020603050405020304" pitchFamily="18" charset="0"/>
                <a:cs typeface="Times New Roman" panose="02020603050405020304" pitchFamily="18" charset="0"/>
              </a:rPr>
              <a:t> (849-899) liderliğinde Dan ordusu 871 senesinde ilk defa mağlubiyete uğratıldı. Yarım yüzyıl süren kargaşanın ardından </a:t>
            </a:r>
            <a:r>
              <a:rPr lang="tr-TR" dirty="0" err="1" smtClean="0">
                <a:latin typeface="Times New Roman" panose="02020603050405020304" pitchFamily="18" charset="0"/>
                <a:cs typeface="Times New Roman" panose="02020603050405020304" pitchFamily="18" charset="0"/>
              </a:rPr>
              <a:t>Danlar</a:t>
            </a:r>
            <a:r>
              <a:rPr lang="tr-TR" dirty="0" smtClean="0">
                <a:latin typeface="Times New Roman" panose="02020603050405020304" pitchFamily="18" charset="0"/>
                <a:cs typeface="Times New Roman" panose="02020603050405020304" pitchFamily="18" charset="0"/>
              </a:rPr>
              <a:t>, birleşik Anglosakson monarşisine dahil oldular. Fakat Danimarka </a:t>
            </a:r>
            <a:r>
              <a:rPr lang="tr-TR" b="1" dirty="0" smtClean="0">
                <a:latin typeface="Times New Roman" panose="02020603050405020304" pitchFamily="18" charset="0"/>
                <a:cs typeface="Times New Roman" panose="02020603050405020304" pitchFamily="18" charset="0"/>
              </a:rPr>
              <a:t>Kralı </a:t>
            </a:r>
            <a:r>
              <a:rPr lang="tr-TR" b="1" dirty="0" err="1" smtClean="0">
                <a:latin typeface="Times New Roman" panose="02020603050405020304" pitchFamily="18" charset="0"/>
                <a:cs typeface="Times New Roman" panose="02020603050405020304" pitchFamily="18" charset="0"/>
              </a:rPr>
              <a:t>Knut</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(1016-1035) bir kez daha İngiltere’nin Viking hakimiyetine girmesini sağladı. Dan hakimiyetinin ardından İngiltere, 1066 senesinde </a:t>
            </a:r>
            <a:r>
              <a:rPr lang="tr-TR" b="1" dirty="0" smtClean="0">
                <a:latin typeface="Times New Roman" panose="02020603050405020304" pitchFamily="18" charset="0"/>
                <a:cs typeface="Times New Roman" panose="02020603050405020304" pitchFamily="18" charset="0"/>
              </a:rPr>
              <a:t>Fatih William</a:t>
            </a:r>
            <a:r>
              <a:rPr lang="tr-TR" dirty="0" smtClean="0">
                <a:latin typeface="Times New Roman" panose="02020603050405020304" pitchFamily="18" charset="0"/>
                <a:cs typeface="Times New Roman" panose="02020603050405020304" pitchFamily="18" charset="0"/>
              </a:rPr>
              <a:t>’ın</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(1066-1087) tahta çıkmasıyla Norveç </a:t>
            </a:r>
            <a:r>
              <a:rPr lang="tr-TR" dirty="0" err="1" smtClean="0">
                <a:latin typeface="Times New Roman" panose="02020603050405020304" pitchFamily="18" charset="0"/>
                <a:cs typeface="Times New Roman" panose="02020603050405020304" pitchFamily="18" charset="0"/>
              </a:rPr>
              <a:t>Vikingleri’nin</a:t>
            </a:r>
            <a:r>
              <a:rPr lang="tr-TR" dirty="0" smtClean="0">
                <a:latin typeface="Times New Roman" panose="02020603050405020304" pitchFamily="18" charset="0"/>
                <a:cs typeface="Times New Roman" panose="02020603050405020304" pitchFamily="18" charset="0"/>
              </a:rPr>
              <a:t> kontrolüne geçti. </a:t>
            </a:r>
          </a:p>
        </p:txBody>
      </p:sp>
    </p:spTree>
    <p:extLst>
      <p:ext uri="{BB962C8B-B14F-4D97-AF65-F5344CB8AC3E}">
        <p14:creationId xmlns:p14="http://schemas.microsoft.com/office/powerpoint/2010/main" val="3074494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5100" y="139701"/>
            <a:ext cx="11785600" cy="850899"/>
          </a:xfrm>
        </p:spPr>
        <p:txBody>
          <a:bodyPr>
            <a:normAutofit fontScale="90000"/>
          </a:bodyPr>
          <a:lstStyle/>
          <a:p>
            <a:r>
              <a:rPr lang="tr-TR" sz="2400" dirty="0" err="1" smtClean="0">
                <a:latin typeface="Times New Roman" panose="02020603050405020304" pitchFamily="18" charset="0"/>
                <a:cs typeface="Times New Roman" panose="02020603050405020304" pitchFamily="18" charset="0"/>
              </a:rPr>
              <a:t>Bayeux</a:t>
            </a:r>
            <a:r>
              <a:rPr lang="tr-TR" sz="2400" dirty="0" smtClean="0">
                <a:latin typeface="Times New Roman" panose="02020603050405020304" pitchFamily="18" charset="0"/>
                <a:cs typeface="Times New Roman" panose="02020603050405020304" pitchFamily="18" charset="0"/>
              </a:rPr>
              <a:t> Duvar Kiliminden Bir Bölüm: </a:t>
            </a:r>
            <a:r>
              <a:rPr lang="tr-TR" sz="2400" dirty="0" err="1" smtClean="0">
                <a:latin typeface="Times New Roman" panose="02020603050405020304" pitchFamily="18" charset="0"/>
                <a:cs typeface="Times New Roman" panose="02020603050405020304" pitchFamily="18" charset="0"/>
              </a:rPr>
              <a:t>Normandiya</a:t>
            </a:r>
            <a:r>
              <a:rPr lang="tr-TR" sz="2400" dirty="0" smtClean="0">
                <a:latin typeface="Times New Roman" panose="02020603050405020304" pitchFamily="18" charset="0"/>
                <a:cs typeface="Times New Roman" panose="02020603050405020304" pitchFamily="18" charset="0"/>
              </a:rPr>
              <a:t> Dükü William’ın İngiltere’ye saldırı gerçekleştirmek için Manş Denizi’nden Geçişi</a:t>
            </a:r>
            <a:r>
              <a:rPr lang="tr-TR" sz="1400" dirty="0" smtClean="0">
                <a:latin typeface="Times New Roman" panose="02020603050405020304" pitchFamily="18" charset="0"/>
                <a:cs typeface="Times New Roman" panose="02020603050405020304" pitchFamily="18" charset="0"/>
              </a:rPr>
              <a:t/>
            </a:r>
            <a:br>
              <a:rPr lang="tr-TR" sz="1400" dirty="0" smtClean="0">
                <a:latin typeface="Times New Roman" panose="02020603050405020304" pitchFamily="18" charset="0"/>
                <a:cs typeface="Times New Roman" panose="02020603050405020304" pitchFamily="18" charset="0"/>
              </a:rPr>
            </a:br>
            <a:r>
              <a:rPr lang="tr-TR" sz="1400" dirty="0" smtClean="0">
                <a:latin typeface="Times New Roman" panose="02020603050405020304" pitchFamily="18" charset="0"/>
                <a:cs typeface="Times New Roman" panose="02020603050405020304" pitchFamily="18" charset="0"/>
              </a:rPr>
              <a:t>(</a:t>
            </a:r>
            <a:r>
              <a:rPr lang="fr-FR" sz="1400" dirty="0" smtClean="0">
                <a:latin typeface="Times New Roman" panose="02020603050405020304" pitchFamily="18" charset="0"/>
                <a:cs typeface="Times New Roman" panose="02020603050405020304" pitchFamily="18" charset="0"/>
              </a:rPr>
              <a:t>Musée </a:t>
            </a:r>
            <a:r>
              <a:rPr lang="fr-FR" sz="1400" dirty="0">
                <a:latin typeface="Times New Roman" panose="02020603050405020304" pitchFamily="18" charset="0"/>
                <a:cs typeface="Times New Roman" panose="02020603050405020304" pitchFamily="18" charset="0"/>
              </a:rPr>
              <a:t>de la Tapisserie de </a:t>
            </a:r>
            <a:r>
              <a:rPr lang="fr-FR" sz="1400" dirty="0" smtClean="0">
                <a:latin typeface="Times New Roman" panose="02020603050405020304" pitchFamily="18" charset="0"/>
                <a:cs typeface="Times New Roman" panose="02020603050405020304" pitchFamily="18" charset="0"/>
              </a:rPr>
              <a:t>Bayeux</a:t>
            </a:r>
            <a:r>
              <a:rPr lang="tr-TR" sz="1400" dirty="0" smtClean="0">
                <a:latin typeface="Times New Roman" panose="02020603050405020304" pitchFamily="18" charset="0"/>
                <a:cs typeface="Times New Roman" panose="02020603050405020304" pitchFamily="18" charset="0"/>
              </a:rPr>
              <a:t>,</a:t>
            </a:r>
            <a:r>
              <a:rPr lang="fr-FR" sz="1400" dirty="0">
                <a:latin typeface="Times New Roman" panose="02020603050405020304" pitchFamily="18" charset="0"/>
                <a:cs typeface="Times New Roman" panose="02020603050405020304" pitchFamily="18" charset="0"/>
              </a:rPr>
              <a:t> </a:t>
            </a:r>
            <a:r>
              <a:rPr lang="tr-TR" sz="1400" dirty="0" err="1" smtClean="0">
                <a:latin typeface="Times New Roman" panose="02020603050405020304" pitchFamily="18" charset="0"/>
                <a:cs typeface="Times New Roman" panose="02020603050405020304" pitchFamily="18" charset="0"/>
              </a:rPr>
              <a:t>Bayeux</a:t>
            </a:r>
            <a:r>
              <a:rPr lang="tr-TR" sz="1400" dirty="0" smtClean="0">
                <a:latin typeface="Times New Roman" panose="02020603050405020304" pitchFamily="18" charset="0"/>
                <a:cs typeface="Times New Roman" panose="02020603050405020304" pitchFamily="18" charset="0"/>
              </a:rPr>
              <a:t>. </a:t>
            </a:r>
            <a:r>
              <a:rPr lang="tr-TR" sz="1400" dirty="0" err="1" smtClean="0">
                <a:latin typeface="Times New Roman" panose="02020603050405020304" pitchFamily="18" charset="0"/>
                <a:cs typeface="Times New Roman" panose="02020603050405020304" pitchFamily="18" charset="0"/>
              </a:rPr>
              <a:t>Normandy</a:t>
            </a:r>
            <a:r>
              <a:rPr lang="tr-TR" sz="1400" dirty="0" smtClean="0">
                <a:latin typeface="Times New Roman" panose="02020603050405020304" pitchFamily="18" charset="0"/>
                <a:cs typeface="Times New Roman" panose="02020603050405020304" pitchFamily="18" charset="0"/>
              </a:rPr>
              <a:t>, </a:t>
            </a:r>
            <a:r>
              <a:rPr lang="fr-FR" sz="1400" dirty="0" smtClean="0">
                <a:latin typeface="Times New Roman" panose="02020603050405020304" pitchFamily="18" charset="0"/>
                <a:cs typeface="Times New Roman" panose="02020603050405020304" pitchFamily="18" charset="0"/>
              </a:rPr>
              <a:t>France</a:t>
            </a:r>
            <a:r>
              <a:rPr lang="tr-TR"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68083"/>
            <a:ext cx="12192000" cy="5689917"/>
          </a:xfrm>
          <a:prstGeom prst="rect">
            <a:avLst/>
          </a:prstGeom>
        </p:spPr>
      </p:pic>
    </p:spTree>
    <p:extLst>
      <p:ext uri="{BB962C8B-B14F-4D97-AF65-F5344CB8AC3E}">
        <p14:creationId xmlns:p14="http://schemas.microsoft.com/office/powerpoint/2010/main" val="6528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09600"/>
            <a:ext cx="9144000" cy="1054099"/>
          </a:xfrm>
        </p:spPr>
        <p:txBody>
          <a:bodyPr>
            <a:normAutofit/>
          </a:bodyPr>
          <a:lstStyle/>
          <a:p>
            <a:r>
              <a:rPr lang="tr-TR" b="1" dirty="0" smtClean="0">
                <a:latin typeface="Times New Roman" panose="02020603050405020304" pitchFamily="18" charset="0"/>
                <a:cs typeface="Times New Roman" panose="02020603050405020304" pitchFamily="18" charset="0"/>
              </a:rPr>
              <a:t>Norveç Vikingleri</a:t>
            </a:r>
            <a:endParaRPr lang="en-US"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46100" y="2730500"/>
            <a:ext cx="11277600" cy="3505200"/>
          </a:xfrm>
        </p:spPr>
        <p:txBody>
          <a:bodyPr>
            <a:noAutofit/>
          </a:bodyPr>
          <a:lstStyle/>
          <a:p>
            <a:pPr algn="just"/>
            <a:r>
              <a:rPr lang="tr-TR" sz="3200" dirty="0" smtClean="0">
                <a:latin typeface="Times New Roman" panose="02020603050405020304" pitchFamily="18" charset="0"/>
                <a:cs typeface="Times New Roman" panose="02020603050405020304" pitchFamily="18" charset="0"/>
              </a:rPr>
              <a:t>   Norveç Vikingleri, batıya yönelerek sekizinci yüzyılda yayılım göstermeye başladılar. Bu istikamette Faroe, </a:t>
            </a:r>
            <a:r>
              <a:rPr lang="tr-TR" sz="3200" dirty="0" err="1" smtClean="0">
                <a:latin typeface="Times New Roman" panose="02020603050405020304" pitchFamily="18" charset="0"/>
                <a:cs typeface="Times New Roman" panose="02020603050405020304" pitchFamily="18" charset="0"/>
              </a:rPr>
              <a:t>Orkney</a:t>
            </a:r>
            <a:r>
              <a:rPr lang="tr-TR" sz="3200" dirty="0" smtClean="0">
                <a:latin typeface="Times New Roman" panose="02020603050405020304" pitchFamily="18" charset="0"/>
                <a:cs typeface="Times New Roman" panose="02020603050405020304" pitchFamily="18" charset="0"/>
              </a:rPr>
              <a:t> ve </a:t>
            </a:r>
            <a:r>
              <a:rPr lang="tr-TR" sz="3200" dirty="0" err="1" smtClean="0">
                <a:latin typeface="Times New Roman" panose="02020603050405020304" pitchFamily="18" charset="0"/>
                <a:cs typeface="Times New Roman" panose="02020603050405020304" pitchFamily="18" charset="0"/>
              </a:rPr>
              <a:t>Shetland</a:t>
            </a:r>
            <a:r>
              <a:rPr lang="tr-TR" sz="3200" dirty="0" smtClean="0">
                <a:latin typeface="Times New Roman" panose="02020603050405020304" pitchFamily="18" charset="0"/>
                <a:cs typeface="Times New Roman" panose="02020603050405020304" pitchFamily="18" charset="0"/>
              </a:rPr>
              <a:t> Adalarını ve İrlanda’nın doğusunu ele geçirdiler. 874 senesinde İzlanda adasına ulaşarak yerleştiler. Dublin şehrini 988 senesinde kurdular. Grönland Adasını keşiften sonra Kızıl Erik önderliğinde </a:t>
            </a:r>
            <a:r>
              <a:rPr lang="tr-TR" sz="3200" dirty="0" err="1" smtClean="0">
                <a:latin typeface="Times New Roman" panose="02020603050405020304" pitchFamily="18" charset="0"/>
                <a:cs typeface="Times New Roman" panose="02020603050405020304" pitchFamily="18" charset="0"/>
              </a:rPr>
              <a:t>Vinland’a</a:t>
            </a:r>
            <a:r>
              <a:rPr lang="tr-TR" sz="3200" dirty="0" smtClean="0">
                <a:latin typeface="Times New Roman" panose="02020603050405020304" pitchFamily="18" charset="0"/>
                <a:cs typeface="Times New Roman" panose="02020603050405020304" pitchFamily="18" charset="0"/>
              </a:rPr>
              <a:t> (Kuzey Amerika) çıkarma yaptılar.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5621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4301"/>
            <a:ext cx="9144000" cy="1155700"/>
          </a:xfrm>
        </p:spPr>
        <p:txBody>
          <a:bodyPr/>
          <a:lstStyle/>
          <a:p>
            <a:r>
              <a:rPr lang="tr-TR" b="1" dirty="0" err="1" smtClean="0">
                <a:latin typeface="Times New Roman" panose="02020603050405020304" pitchFamily="18" charset="0"/>
                <a:cs typeface="Times New Roman" panose="02020603050405020304" pitchFamily="18" charset="0"/>
              </a:rPr>
              <a:t>Normandiya</a:t>
            </a:r>
            <a:r>
              <a:rPr lang="tr-TR" b="1" dirty="0" smtClean="0">
                <a:latin typeface="Times New Roman" panose="02020603050405020304" pitchFamily="18" charset="0"/>
                <a:cs typeface="Times New Roman" panose="02020603050405020304" pitchFamily="18" charset="0"/>
              </a:rPr>
              <a:t> ve Normanlar</a:t>
            </a:r>
            <a:endParaRPr lang="en-US"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279400" y="1651000"/>
            <a:ext cx="11633200" cy="4711700"/>
          </a:xfrm>
        </p:spPr>
        <p:txBody>
          <a:bodyPr>
            <a:normAutofit fontScale="85000" lnSpcReduction="10000"/>
          </a:bodyPr>
          <a:lstStyle/>
          <a:p>
            <a:pPr algn="just"/>
            <a:r>
              <a:rPr lang="tr-TR" dirty="0" smtClean="0">
                <a:latin typeface="Times New Roman" panose="02020603050405020304" pitchFamily="18" charset="0"/>
                <a:cs typeface="Times New Roman" panose="02020603050405020304" pitchFamily="18" charset="0"/>
              </a:rPr>
              <a:t>   Frank </a:t>
            </a:r>
            <a:r>
              <a:rPr lang="tr-TR" dirty="0" err="1" smtClean="0">
                <a:latin typeface="Times New Roman" panose="02020603050405020304" pitchFamily="18" charset="0"/>
                <a:cs typeface="Times New Roman" panose="02020603050405020304" pitchFamily="18" charset="0"/>
              </a:rPr>
              <a:t>Krallığı’a</a:t>
            </a:r>
            <a:r>
              <a:rPr lang="tr-TR" dirty="0" smtClean="0">
                <a:latin typeface="Times New Roman" panose="02020603050405020304" pitchFamily="18" charset="0"/>
                <a:cs typeface="Times New Roman" panose="02020603050405020304" pitchFamily="18" charset="0"/>
              </a:rPr>
              <a:t> ait </a:t>
            </a:r>
            <a:r>
              <a:rPr lang="tr-TR" dirty="0" err="1" smtClean="0">
                <a:latin typeface="Times New Roman" panose="02020603050405020304" pitchFamily="18" charset="0"/>
                <a:cs typeface="Times New Roman" panose="02020603050405020304" pitchFamily="18" charset="0"/>
              </a:rPr>
              <a:t>Neustriya</a:t>
            </a:r>
            <a:r>
              <a:rPr lang="tr-TR" dirty="0" smtClean="0">
                <a:latin typeface="Times New Roman" panose="02020603050405020304" pitchFamily="18" charset="0"/>
                <a:cs typeface="Times New Roman" panose="02020603050405020304" pitchFamily="18" charset="0"/>
              </a:rPr>
              <a:t> bölgesinin Manş Denizi ile buluştuğu kuzey arazisi </a:t>
            </a:r>
            <a:r>
              <a:rPr lang="tr-TR" dirty="0" err="1" smtClean="0">
                <a:latin typeface="Times New Roman" panose="02020603050405020304" pitchFamily="18" charset="0"/>
                <a:cs typeface="Times New Roman" panose="02020603050405020304" pitchFamily="18" charset="0"/>
              </a:rPr>
              <a:t>Vikingler’in</a:t>
            </a:r>
            <a:r>
              <a:rPr lang="tr-TR" dirty="0" smtClean="0">
                <a:latin typeface="Times New Roman" panose="02020603050405020304" pitchFamily="18" charset="0"/>
                <a:cs typeface="Times New Roman" panose="02020603050405020304" pitchFamily="18" charset="0"/>
              </a:rPr>
              <a:t> yerleşim göstermesiyle beraber «Kuzeyli adamların yaşadığı alan» manasına gelen </a:t>
            </a:r>
            <a:r>
              <a:rPr lang="tr-TR" b="1" dirty="0" err="1" smtClean="0">
                <a:latin typeface="Times New Roman" panose="02020603050405020304" pitchFamily="18" charset="0"/>
                <a:cs typeface="Times New Roman" panose="02020603050405020304" pitchFamily="18" charset="0"/>
              </a:rPr>
              <a:t>Normandiya</a:t>
            </a:r>
            <a:r>
              <a:rPr lang="tr-TR" dirty="0" smtClean="0">
                <a:latin typeface="Times New Roman" panose="02020603050405020304" pitchFamily="18" charset="0"/>
                <a:cs typeface="Times New Roman" panose="02020603050405020304" pitchFamily="18" charset="0"/>
              </a:rPr>
              <a:t> tabiri ile anılır oldu. Bölgeye ilk Viking akını, 790 senesinde gerçekleştirildi. 845 senesinde Paris’e kadar uzanan Viking akınlarının başarısı neticesinde Batı Frank Kralı Charles (879-929), 911 senesinde imzalamaya mecbur kaldığı antlaşma ile Yukarı </a:t>
            </a:r>
            <a:r>
              <a:rPr lang="tr-TR" dirty="0" err="1" smtClean="0">
                <a:latin typeface="Times New Roman" panose="02020603050405020304" pitchFamily="18" charset="0"/>
                <a:cs typeface="Times New Roman" panose="02020603050405020304" pitchFamily="18" charset="0"/>
              </a:rPr>
              <a:t>Normandiya</a:t>
            </a:r>
            <a:r>
              <a:rPr lang="tr-TR" dirty="0" smtClean="0">
                <a:latin typeface="Times New Roman" panose="02020603050405020304" pitchFamily="18" charset="0"/>
                <a:cs typeface="Times New Roman" panose="02020603050405020304" pitchFamily="18" charset="0"/>
              </a:rPr>
              <a:t> ve </a:t>
            </a:r>
            <a:r>
              <a:rPr lang="tr-TR" dirty="0" err="1" smtClean="0">
                <a:latin typeface="Times New Roman" panose="02020603050405020304" pitchFamily="18" charset="0"/>
                <a:cs typeface="Times New Roman" panose="02020603050405020304" pitchFamily="18" charset="0"/>
              </a:rPr>
              <a:t>Rouen</a:t>
            </a:r>
            <a:r>
              <a:rPr lang="tr-TR" dirty="0" smtClean="0">
                <a:latin typeface="Times New Roman" panose="02020603050405020304" pitchFamily="18" charset="0"/>
                <a:cs typeface="Times New Roman" panose="02020603050405020304" pitchFamily="18" charset="0"/>
              </a:rPr>
              <a:t> şehrini liderliğini </a:t>
            </a:r>
            <a:r>
              <a:rPr lang="tr-TR" b="1" dirty="0" err="1" smtClean="0">
                <a:latin typeface="Times New Roman" panose="02020603050405020304" pitchFamily="18" charset="0"/>
                <a:cs typeface="Times New Roman" panose="02020603050405020304" pitchFamily="18" charset="0"/>
              </a:rPr>
              <a:t>Rollo</a:t>
            </a:r>
            <a:r>
              <a:rPr lang="tr-TR" dirty="0" err="1" smtClean="0">
                <a:latin typeface="Times New Roman" panose="02020603050405020304" pitchFamily="18" charset="0"/>
                <a:cs typeface="Times New Roman" panose="02020603050405020304" pitchFamily="18" charset="0"/>
              </a:rPr>
              <a:t>’nun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(911-927)</a:t>
            </a:r>
            <a:r>
              <a:rPr lang="tr-TR" dirty="0" smtClean="0">
                <a:latin typeface="Times New Roman" panose="02020603050405020304" pitchFamily="18" charset="0"/>
                <a:cs typeface="Times New Roman" panose="02020603050405020304" pitchFamily="18" charset="0"/>
              </a:rPr>
              <a:t> yaptığı </a:t>
            </a:r>
            <a:r>
              <a:rPr lang="tr-TR" dirty="0" err="1" smtClean="0">
                <a:latin typeface="Times New Roman" panose="02020603050405020304" pitchFamily="18" charset="0"/>
                <a:cs typeface="Times New Roman" panose="02020603050405020304" pitchFamily="18" charset="0"/>
              </a:rPr>
              <a:t>Vikingler’e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terk etti. Bu suretle </a:t>
            </a:r>
            <a:r>
              <a:rPr lang="tr-TR" b="1" dirty="0" smtClean="0">
                <a:latin typeface="Times New Roman" panose="02020603050405020304" pitchFamily="18" charset="0"/>
                <a:cs typeface="Times New Roman" panose="02020603050405020304" pitchFamily="18" charset="0"/>
              </a:rPr>
              <a:t>Norman </a:t>
            </a:r>
            <a:r>
              <a:rPr lang="tr-TR" b="1" dirty="0" err="1" smtClean="0">
                <a:latin typeface="Times New Roman" panose="02020603050405020304" pitchFamily="18" charset="0"/>
                <a:cs typeface="Times New Roman" panose="02020603050405020304" pitchFamily="18" charset="0"/>
              </a:rPr>
              <a:t>Dukalığı</a:t>
            </a:r>
            <a:r>
              <a:rPr lang="tr-TR" dirty="0" err="1" smtClean="0">
                <a:latin typeface="Times New Roman" panose="02020603050405020304" pitchFamily="18" charset="0"/>
                <a:cs typeface="Times New Roman" panose="02020603050405020304" pitchFamily="18" charset="0"/>
              </a:rPr>
              <a:t>’nın</a:t>
            </a:r>
            <a:r>
              <a:rPr lang="tr-TR" dirty="0" smtClean="0">
                <a:latin typeface="Times New Roman" panose="02020603050405020304" pitchFamily="18" charset="0"/>
                <a:cs typeface="Times New Roman" panose="02020603050405020304" pitchFamily="18" charset="0"/>
              </a:rPr>
              <a:t> kuruluşu gerçekleşmiş oldu. </a:t>
            </a:r>
          </a:p>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Norveç kökenli olduğu tahmin edilen </a:t>
            </a:r>
            <a:r>
              <a:rPr lang="tr-TR" dirty="0" err="1" smtClean="0">
                <a:latin typeface="Times New Roman" panose="02020603050405020304" pitchFamily="18" charset="0"/>
                <a:cs typeface="Times New Roman" panose="02020603050405020304" pitchFamily="18" charset="0"/>
              </a:rPr>
              <a:t>Rollo’nun</a:t>
            </a:r>
            <a:r>
              <a:rPr lang="tr-TR" dirty="0" smtClean="0">
                <a:latin typeface="Times New Roman" panose="02020603050405020304" pitchFamily="18" charset="0"/>
                <a:cs typeface="Times New Roman" panose="02020603050405020304" pitchFamily="18" charset="0"/>
              </a:rPr>
              <a:t> önderliğinde </a:t>
            </a:r>
            <a:r>
              <a:rPr lang="tr-TR" dirty="0" err="1" smtClean="0">
                <a:latin typeface="Times New Roman" panose="02020603050405020304" pitchFamily="18" charset="0"/>
                <a:cs typeface="Times New Roman" panose="02020603050405020304" pitchFamily="18" charset="0"/>
              </a:rPr>
              <a:t>Normandiya</a:t>
            </a:r>
            <a:r>
              <a:rPr lang="tr-TR" dirty="0" smtClean="0">
                <a:latin typeface="Times New Roman" panose="02020603050405020304" pitchFamily="18" charset="0"/>
                <a:cs typeface="Times New Roman" panose="02020603050405020304" pitchFamily="18" charset="0"/>
              </a:rPr>
              <a:t> arazisine </a:t>
            </a:r>
            <a:r>
              <a:rPr lang="tr-TR" dirty="0" err="1" smtClean="0">
                <a:latin typeface="Times New Roman" panose="02020603050405020304" pitchFamily="18" charset="0"/>
                <a:cs typeface="Times New Roman" panose="02020603050405020304" pitchFamily="18" charset="0"/>
              </a:rPr>
              <a:t>Vikingler’in</a:t>
            </a:r>
            <a:r>
              <a:rPr lang="tr-TR" dirty="0" smtClean="0">
                <a:latin typeface="Times New Roman" panose="02020603050405020304" pitchFamily="18" charset="0"/>
                <a:cs typeface="Times New Roman" panose="02020603050405020304" pitchFamily="18" charset="0"/>
              </a:rPr>
              <a:t> yerleşimi </a:t>
            </a:r>
            <a:r>
              <a:rPr lang="tr-TR" dirty="0" smtClean="0">
                <a:latin typeface="Times New Roman" panose="02020603050405020304" pitchFamily="18" charset="0"/>
                <a:cs typeface="Times New Roman" panose="02020603050405020304" pitchFamily="18" charset="0"/>
              </a:rPr>
              <a:t>ağırlıklı olarak Dan </a:t>
            </a:r>
            <a:r>
              <a:rPr lang="tr-TR" dirty="0" smtClean="0">
                <a:latin typeface="Times New Roman" panose="02020603050405020304" pitchFamily="18" charset="0"/>
                <a:cs typeface="Times New Roman" panose="02020603050405020304" pitchFamily="18" charset="0"/>
              </a:rPr>
              <a:t>ve Norveç Vikingleri tarafından gerçekleştirilmiştir. Bölgede İsveç </a:t>
            </a:r>
            <a:r>
              <a:rPr lang="tr-TR" dirty="0" err="1" smtClean="0">
                <a:latin typeface="Times New Roman" panose="02020603050405020304" pitchFamily="18" charset="0"/>
                <a:cs typeface="Times New Roman" panose="02020603050405020304" pitchFamily="18" charset="0"/>
              </a:rPr>
              <a:t>Vikingleri’nin</a:t>
            </a:r>
            <a:r>
              <a:rPr lang="tr-TR" dirty="0" smtClean="0">
                <a:latin typeface="Times New Roman" panose="02020603050405020304" pitchFamily="18" charset="0"/>
                <a:cs typeface="Times New Roman" panose="02020603050405020304" pitchFamily="18" charset="0"/>
              </a:rPr>
              <a:t> iskan faaliyetlerine dahli ziyadesiyle azdır</a:t>
            </a:r>
            <a:r>
              <a:rPr lang="tr-TR"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İtalya’ya Viking yerleşimini, </a:t>
            </a:r>
            <a:r>
              <a:rPr lang="tr-TR" dirty="0" err="1" smtClean="0">
                <a:latin typeface="Times New Roman" panose="02020603050405020304" pitchFamily="18" charset="0"/>
                <a:cs typeface="Times New Roman" panose="02020603050405020304" pitchFamily="18" charset="0"/>
              </a:rPr>
              <a:t>Normandiya</a:t>
            </a:r>
            <a:r>
              <a:rPr lang="tr-TR" dirty="0" smtClean="0">
                <a:latin typeface="Times New Roman" panose="02020603050405020304" pitchFamily="18" charset="0"/>
                <a:cs typeface="Times New Roman" panose="02020603050405020304" pitchFamily="18" charset="0"/>
              </a:rPr>
              <a:t> bölgesinden harekete geçen halklar gerçekleştirmiştir</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Normanlar’ın</a:t>
            </a:r>
            <a:r>
              <a:rPr lang="tr-TR" dirty="0" smtClean="0">
                <a:latin typeface="Times New Roman" panose="02020603050405020304" pitchFamily="18" charset="0"/>
                <a:cs typeface="Times New Roman" panose="02020603050405020304" pitchFamily="18" charset="0"/>
              </a:rPr>
              <a:t> Güney </a:t>
            </a:r>
            <a:r>
              <a:rPr lang="tr-TR" dirty="0">
                <a:latin typeface="Times New Roman" panose="02020603050405020304" pitchFamily="18" charset="0"/>
                <a:cs typeface="Times New Roman" panose="02020603050405020304" pitchFamily="18" charset="0"/>
              </a:rPr>
              <a:t>İtalya’yı işgal </a:t>
            </a:r>
            <a:r>
              <a:rPr lang="tr-TR" dirty="0" smtClean="0">
                <a:latin typeface="Times New Roman" panose="02020603050405020304" pitchFamily="18" charset="0"/>
                <a:cs typeface="Times New Roman" panose="02020603050405020304" pitchFamily="18" charset="0"/>
              </a:rPr>
              <a:t>süreci, 999-1016 seneleri aralığında başlamıştır. Paralı asker statüsünde İtalya’ya ulaşan Norman birlikleri, siyasi kudrete temel oluşturabilecek niceliğe erişince İtalya’da Norman </a:t>
            </a:r>
            <a:r>
              <a:rPr lang="tr-TR" dirty="0" err="1" smtClean="0">
                <a:latin typeface="Times New Roman" panose="02020603050405020304" pitchFamily="18" charset="0"/>
                <a:cs typeface="Times New Roman" panose="02020603050405020304" pitchFamily="18" charset="0"/>
              </a:rPr>
              <a:t>Düklüğü’nün</a:t>
            </a:r>
            <a:r>
              <a:rPr lang="tr-TR" dirty="0" smtClean="0">
                <a:latin typeface="Times New Roman" panose="02020603050405020304" pitchFamily="18" charset="0"/>
                <a:cs typeface="Times New Roman" panose="02020603050405020304" pitchFamily="18" charset="0"/>
              </a:rPr>
              <a:t> teşekkülü başlamış oldu. </a:t>
            </a:r>
            <a:r>
              <a:rPr lang="tr-TR" dirty="0" err="1" smtClean="0">
                <a:latin typeface="Times New Roman" panose="02020603050405020304" pitchFamily="18" charset="0"/>
                <a:cs typeface="Times New Roman" panose="02020603050405020304" pitchFamily="18" charset="0"/>
              </a:rPr>
              <a:t>Tancred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d’Hauteville’nin</a:t>
            </a:r>
            <a:r>
              <a:rPr lang="tr-TR" dirty="0" smtClean="0">
                <a:latin typeface="Times New Roman" panose="02020603050405020304" pitchFamily="18" charset="0"/>
                <a:cs typeface="Times New Roman" panose="02020603050405020304" pitchFamily="18" charset="0"/>
              </a:rPr>
              <a:t> on iki oğlu arasında dördüncüsü olan </a:t>
            </a:r>
            <a:r>
              <a:rPr lang="tr-TR" b="1" dirty="0" smtClean="0">
                <a:latin typeface="Times New Roman" panose="02020603050405020304" pitchFamily="18" charset="0"/>
                <a:cs typeface="Times New Roman" panose="02020603050405020304" pitchFamily="18" charset="0"/>
              </a:rPr>
              <a:t>Robert </a:t>
            </a:r>
            <a:r>
              <a:rPr lang="tr-TR" b="1" dirty="0" err="1" smtClean="0">
                <a:latin typeface="Times New Roman" panose="02020603050405020304" pitchFamily="18" charset="0"/>
                <a:cs typeface="Times New Roman" panose="02020603050405020304" pitchFamily="18" charset="0"/>
              </a:rPr>
              <a:t>Guiscard</a:t>
            </a:r>
            <a:r>
              <a:rPr lang="tr-TR" dirty="0" smtClean="0">
                <a:latin typeface="Times New Roman" panose="02020603050405020304" pitchFamily="18" charset="0"/>
                <a:cs typeface="Times New Roman" panose="02020603050405020304" pitchFamily="18" charset="0"/>
              </a:rPr>
              <a:t>, 1059 senesinde </a:t>
            </a:r>
            <a:r>
              <a:rPr lang="tr-TR" dirty="0" err="1" smtClean="0">
                <a:latin typeface="Times New Roman" panose="02020603050405020304" pitchFamily="18" charset="0"/>
                <a:cs typeface="Times New Roman" panose="02020603050405020304" pitchFamily="18" charset="0"/>
              </a:rPr>
              <a:t>Apulya</a:t>
            </a:r>
            <a:r>
              <a:rPr lang="tr-TR" dirty="0" smtClean="0">
                <a:latin typeface="Times New Roman" panose="02020603050405020304" pitchFamily="18" charset="0"/>
                <a:cs typeface="Times New Roman" panose="02020603050405020304" pitchFamily="18" charset="0"/>
              </a:rPr>
              <a:t> ve </a:t>
            </a:r>
            <a:r>
              <a:rPr lang="tr-TR" dirty="0" err="1" smtClean="0">
                <a:latin typeface="Times New Roman" panose="02020603050405020304" pitchFamily="18" charset="0"/>
                <a:cs typeface="Times New Roman" panose="02020603050405020304" pitchFamily="18" charset="0"/>
              </a:rPr>
              <a:t>Kalibriya</a:t>
            </a:r>
            <a:r>
              <a:rPr lang="tr-TR" dirty="0" smtClean="0">
                <a:latin typeface="Times New Roman" panose="02020603050405020304" pitchFamily="18" charset="0"/>
                <a:cs typeface="Times New Roman" panose="02020603050405020304" pitchFamily="18" charset="0"/>
              </a:rPr>
              <a:t> bölgelerinin hakimi olarak Papa tarafından taçlandırıldı. Bir sene sonrasında Normanlar, </a:t>
            </a:r>
            <a:r>
              <a:rPr lang="tr-TR" dirty="0" err="1" smtClean="0">
                <a:latin typeface="Times New Roman" panose="02020603050405020304" pitchFamily="18" charset="0"/>
                <a:cs typeface="Times New Roman" panose="02020603050405020304" pitchFamily="18" charset="0"/>
              </a:rPr>
              <a:t>Messina</a:t>
            </a:r>
            <a:r>
              <a:rPr lang="tr-TR" dirty="0" smtClean="0">
                <a:latin typeface="Times New Roman" panose="02020603050405020304" pitchFamily="18" charset="0"/>
                <a:cs typeface="Times New Roman" panose="02020603050405020304" pitchFamily="18" charset="0"/>
              </a:rPr>
              <a:t> Boğazı’nı aşarak Sicilya’daki </a:t>
            </a:r>
            <a:r>
              <a:rPr lang="tr-TR" dirty="0" err="1" smtClean="0">
                <a:latin typeface="Times New Roman" panose="02020603050405020304" pitchFamily="18" charset="0"/>
                <a:cs typeface="Times New Roman" panose="02020603050405020304" pitchFamily="18" charset="0"/>
              </a:rPr>
              <a:t>Araplar’a</a:t>
            </a:r>
            <a:r>
              <a:rPr lang="tr-TR" dirty="0" smtClean="0">
                <a:latin typeface="Times New Roman" panose="02020603050405020304" pitchFamily="18" charset="0"/>
                <a:cs typeface="Times New Roman" panose="02020603050405020304" pitchFamily="18" charset="0"/>
              </a:rPr>
              <a:t> karşı 1072 senesine değin devam edecek düzenli taarruzlarda bulunmaya başladılar. Bizans aleyhinde de faaliyetlerde bulunan Normanlar, 1040-1071 seneleri aralığında İtalya’daki Bizans hakimiyet alanlarını tamamıyla teslim aldılar.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3022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03201"/>
            <a:ext cx="9144000" cy="1193799"/>
          </a:xfrm>
        </p:spPr>
        <p:txBody>
          <a:bodyPr/>
          <a:lstStyle/>
          <a:p>
            <a:r>
              <a:rPr lang="tr-TR" dirty="0" smtClean="0">
                <a:latin typeface="Times New Roman" panose="02020603050405020304" pitchFamily="18" charset="0"/>
                <a:cs typeface="Times New Roman" panose="02020603050405020304" pitchFamily="18" charset="0"/>
              </a:rPr>
              <a:t>İsveç Vikingleri</a:t>
            </a: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482600" y="1879600"/>
            <a:ext cx="11430000" cy="4559300"/>
          </a:xfrm>
        </p:spPr>
        <p:txBody>
          <a:bodyPr>
            <a:normAutofit lnSpcReduction="10000"/>
          </a:bodyPr>
          <a:lstStyle/>
          <a:p>
            <a:pPr algn="just"/>
            <a:r>
              <a:rPr lang="tr-TR" dirty="0" smtClean="0">
                <a:latin typeface="Times New Roman" panose="02020603050405020304" pitchFamily="18" charset="0"/>
                <a:cs typeface="Times New Roman" panose="02020603050405020304" pitchFamily="18" charset="0"/>
              </a:rPr>
              <a:t>   İsveç </a:t>
            </a:r>
            <a:r>
              <a:rPr lang="tr-TR" dirty="0" err="1" smtClean="0">
                <a:latin typeface="Times New Roman" panose="02020603050405020304" pitchFamily="18" charset="0"/>
                <a:cs typeface="Times New Roman" panose="02020603050405020304" pitchFamily="18" charset="0"/>
              </a:rPr>
              <a:t>Vikingleri’nin</a:t>
            </a:r>
            <a:r>
              <a:rPr lang="tr-TR" dirty="0" smtClean="0">
                <a:latin typeface="Times New Roman" panose="02020603050405020304" pitchFamily="18" charset="0"/>
                <a:cs typeface="Times New Roman" panose="02020603050405020304" pitchFamily="18" charset="0"/>
              </a:rPr>
              <a:t> yayılım sahası ekseriyetle şark ve cenup istikametinde oldu. Baltık Denizi’ne dökülen ırmaklar vasıtasıyla </a:t>
            </a:r>
            <a:r>
              <a:rPr lang="tr-TR" dirty="0" err="1" smtClean="0">
                <a:latin typeface="Times New Roman" panose="02020603050405020304" pitchFamily="18" charset="0"/>
                <a:cs typeface="Times New Roman" panose="02020603050405020304" pitchFamily="18" charset="0"/>
              </a:rPr>
              <a:t>Wolin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Truso</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 </a:t>
            </a:r>
            <a:r>
              <a:rPr lang="tr-TR" dirty="0" err="1" smtClean="0">
                <a:latin typeface="Times New Roman" panose="02020603050405020304" pitchFamily="18" charset="0"/>
                <a:cs typeface="Times New Roman" panose="02020603050405020304" pitchFamily="18" charset="0"/>
              </a:rPr>
              <a:t>Novgorod’da</a:t>
            </a:r>
            <a:r>
              <a:rPr lang="tr-TR" dirty="0" smtClean="0">
                <a:latin typeface="Times New Roman" panose="02020603050405020304" pitchFamily="18" charset="0"/>
                <a:cs typeface="Times New Roman" panose="02020603050405020304" pitchFamily="18" charset="0"/>
              </a:rPr>
              <a:t>  yerleşim birimleri kurmayı başardılar. Nihayetinde dokuzuncu yüzyılda Baltık ve Karadeniz arasındaki güzergahı aştılar. </a:t>
            </a:r>
            <a:r>
              <a:rPr lang="tr-TR" dirty="0" err="1" smtClean="0">
                <a:latin typeface="Times New Roman" panose="02020603050405020304" pitchFamily="18" charset="0"/>
                <a:cs typeface="Times New Roman" panose="02020603050405020304" pitchFamily="18" charset="0"/>
              </a:rPr>
              <a:t>Varengler</a:t>
            </a:r>
            <a:r>
              <a:rPr lang="tr-TR" dirty="0" smtClean="0">
                <a:latin typeface="Times New Roman" panose="02020603050405020304" pitchFamily="18" charset="0"/>
                <a:cs typeface="Times New Roman" panose="02020603050405020304" pitchFamily="18" charset="0"/>
              </a:rPr>
              <a:t> olarak bilinen bu gruplar, 840’ta Bağdat’a ulaşmakla beraber 860 senesinde Bizans İmparatorluğu’nun merkezi Konstantinopolis’i muhasara altına aldılar. Aynı senelerde </a:t>
            </a:r>
            <a:r>
              <a:rPr lang="tr-TR" dirty="0" err="1" smtClean="0">
                <a:latin typeface="Times New Roman" panose="02020603050405020304" pitchFamily="18" charset="0"/>
                <a:cs typeface="Times New Roman" panose="02020603050405020304" pitchFamily="18" charset="0"/>
              </a:rPr>
              <a:t>Vareng</a:t>
            </a:r>
            <a:r>
              <a:rPr lang="tr-TR" dirty="0" smtClean="0">
                <a:latin typeface="Times New Roman" panose="02020603050405020304" pitchFamily="18" charset="0"/>
                <a:cs typeface="Times New Roman" panose="02020603050405020304" pitchFamily="18" charset="0"/>
              </a:rPr>
              <a:t> lideri, </a:t>
            </a:r>
            <a:r>
              <a:rPr lang="tr-TR" dirty="0" err="1" smtClean="0">
                <a:latin typeface="Times New Roman" panose="02020603050405020304" pitchFamily="18" charset="0"/>
                <a:cs typeface="Times New Roman" panose="02020603050405020304" pitchFamily="18" charset="0"/>
              </a:rPr>
              <a:t>Slavlar’ın</a:t>
            </a:r>
            <a:r>
              <a:rPr lang="tr-TR" dirty="0" smtClean="0">
                <a:latin typeface="Times New Roman" panose="02020603050405020304" pitchFamily="18" charset="0"/>
                <a:cs typeface="Times New Roman" panose="02020603050405020304" pitchFamily="18" charset="0"/>
              </a:rPr>
              <a:t> yoğun olarak yaşadığı Kiev şehrini ele geçirdi. Bu suretle efsanevi karakter </a:t>
            </a:r>
            <a:r>
              <a:rPr lang="tr-TR" dirty="0" err="1" smtClean="0">
                <a:latin typeface="Times New Roman" panose="02020603050405020304" pitchFamily="18" charset="0"/>
                <a:cs typeface="Times New Roman" panose="02020603050405020304" pitchFamily="18" charset="0"/>
              </a:rPr>
              <a:t>Rurik</a:t>
            </a:r>
            <a:r>
              <a:rPr lang="tr-TR" dirty="0" smtClean="0">
                <a:latin typeface="Times New Roman" panose="02020603050405020304" pitchFamily="18" charset="0"/>
                <a:cs typeface="Times New Roman" panose="02020603050405020304" pitchFamily="18" charset="0"/>
              </a:rPr>
              <a:t> ile özdeşleştirilen </a:t>
            </a:r>
            <a:r>
              <a:rPr lang="tr-TR" dirty="0" err="1" smtClean="0">
                <a:latin typeface="Times New Roman" panose="02020603050405020304" pitchFamily="18" charset="0"/>
                <a:cs typeface="Times New Roman" panose="02020603050405020304" pitchFamily="18" charset="0"/>
              </a:rPr>
              <a:t>Vareng</a:t>
            </a:r>
            <a:r>
              <a:rPr lang="tr-TR" dirty="0" smtClean="0">
                <a:latin typeface="Times New Roman" panose="02020603050405020304" pitchFamily="18" charset="0"/>
                <a:cs typeface="Times New Roman" panose="02020603050405020304" pitchFamily="18" charset="0"/>
              </a:rPr>
              <a:t> lideri, yönetici elitlerinin Viking olduğu, tabanının ise </a:t>
            </a:r>
            <a:r>
              <a:rPr lang="tr-TR" dirty="0" err="1" smtClean="0">
                <a:latin typeface="Times New Roman" panose="02020603050405020304" pitchFamily="18" charset="0"/>
                <a:cs typeface="Times New Roman" panose="02020603050405020304" pitchFamily="18" charset="0"/>
              </a:rPr>
              <a:t>Slavlar’ın</a:t>
            </a:r>
            <a:r>
              <a:rPr lang="tr-TR" dirty="0" smtClean="0">
                <a:latin typeface="Times New Roman" panose="02020603050405020304" pitchFamily="18" charset="0"/>
                <a:cs typeface="Times New Roman" panose="02020603050405020304" pitchFamily="18" charset="0"/>
              </a:rPr>
              <a:t> oluşturduğu Kiev </a:t>
            </a:r>
            <a:r>
              <a:rPr lang="tr-TR" dirty="0" err="1" smtClean="0">
                <a:latin typeface="Times New Roman" panose="02020603050405020304" pitchFamily="18" charset="0"/>
                <a:cs typeface="Times New Roman" panose="02020603050405020304" pitchFamily="18" charset="0"/>
              </a:rPr>
              <a:t>Knezliği’ni</a:t>
            </a:r>
            <a:r>
              <a:rPr lang="tr-TR" dirty="0" smtClean="0">
                <a:latin typeface="Times New Roman" panose="02020603050405020304" pitchFamily="18" charset="0"/>
                <a:cs typeface="Times New Roman" panose="02020603050405020304" pitchFamily="18" charset="0"/>
              </a:rPr>
              <a:t> kurmuş oldu. Medeniyet ile Bizans İmparatorluğu vasıtasıyla tanışan </a:t>
            </a:r>
            <a:r>
              <a:rPr lang="tr-TR" dirty="0" err="1" smtClean="0">
                <a:latin typeface="Times New Roman" panose="02020603050405020304" pitchFamily="18" charset="0"/>
                <a:cs typeface="Times New Roman" panose="02020603050405020304" pitchFamily="18" charset="0"/>
              </a:rPr>
              <a:t>Varengler’in</a:t>
            </a:r>
            <a:r>
              <a:rPr lang="tr-TR" dirty="0" smtClean="0">
                <a:latin typeface="Times New Roman" panose="02020603050405020304" pitchFamily="18" charset="0"/>
                <a:cs typeface="Times New Roman" panose="02020603050405020304" pitchFamily="18" charset="0"/>
              </a:rPr>
              <a:t> dikkati tamamen güneye yöneldi. 911 senesinde bir kez daha Konstantinopolis muhasarasına giriştikten sonra ticari imtiyazlara sahip olarak medeniyet dairesi ile etkileşimi yoğunlaştırdılar. Bu durum neticesinde Kiev Prensi’nin eşi olan Olga oğlu </a:t>
            </a:r>
            <a:r>
              <a:rPr lang="tr-TR" dirty="0" err="1" smtClean="0">
                <a:latin typeface="Times New Roman" panose="02020603050405020304" pitchFamily="18" charset="0"/>
                <a:cs typeface="Times New Roman" panose="02020603050405020304" pitchFamily="18" charset="0"/>
              </a:rPr>
              <a:t>Svyatoslav’ın</a:t>
            </a:r>
            <a:r>
              <a:rPr lang="tr-TR" dirty="0" smtClean="0">
                <a:latin typeface="Times New Roman" panose="02020603050405020304" pitchFamily="18" charset="0"/>
                <a:cs typeface="Times New Roman" panose="02020603050405020304" pitchFamily="18" charset="0"/>
              </a:rPr>
              <a:t> naibi sıfatıyla , 957 senesinde Konstantinopolis’e yaptığı gezi esnasında vaftiz oldu. </a:t>
            </a:r>
            <a:r>
              <a:rPr lang="tr-TR" dirty="0" err="1" smtClean="0">
                <a:latin typeface="Times New Roman" panose="02020603050405020304" pitchFamily="18" charset="0"/>
                <a:cs typeface="Times New Roman" panose="02020603050405020304" pitchFamily="18" charset="0"/>
              </a:rPr>
              <a:t>Hıristiynalığı’n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Knezlikte</a:t>
            </a:r>
            <a:r>
              <a:rPr lang="tr-TR" dirty="0" smtClean="0">
                <a:latin typeface="Times New Roman" panose="02020603050405020304" pitchFamily="18" charset="0"/>
                <a:cs typeface="Times New Roman" panose="02020603050405020304" pitchFamily="18" charset="0"/>
              </a:rPr>
              <a:t> mütemadiyen artan nüfuzu dolayısıyla 980 yılında Prens Vladimir, Hıristiyanlığı kabul ettiğini ilan etti.</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8138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803900"/>
            <a:ext cx="9144000" cy="774700"/>
          </a:xfrm>
        </p:spPr>
        <p:txBody>
          <a:bodyPr>
            <a:normAutofit/>
          </a:bodyPr>
          <a:lstStyle/>
          <a:p>
            <a:r>
              <a:rPr lang="tr-TR" sz="1800" b="1" dirty="0" err="1" smtClean="0">
                <a:latin typeface="Times New Roman" panose="02020603050405020304" pitchFamily="18" charset="0"/>
                <a:cs typeface="Times New Roman" panose="02020603050405020304" pitchFamily="18" charset="0"/>
              </a:rPr>
              <a:t>The</a:t>
            </a:r>
            <a:r>
              <a:rPr lang="tr-TR" sz="1800" b="1" dirty="0" smtClean="0">
                <a:latin typeface="Times New Roman" panose="02020603050405020304" pitchFamily="18" charset="0"/>
                <a:cs typeface="Times New Roman" panose="02020603050405020304" pitchFamily="18" charset="0"/>
              </a:rPr>
              <a:t> Viking </a:t>
            </a:r>
            <a:r>
              <a:rPr lang="tr-TR" sz="1800" b="1" dirty="0" err="1" smtClean="0">
                <a:latin typeface="Times New Roman" panose="02020603050405020304" pitchFamily="18" charset="0"/>
                <a:cs typeface="Times New Roman" panose="02020603050405020304" pitchFamily="18" charset="0"/>
              </a:rPr>
              <a:t>Ship</a:t>
            </a:r>
            <a:r>
              <a:rPr lang="tr-TR" sz="1800" b="1" dirty="0" smtClean="0">
                <a:latin typeface="Times New Roman" panose="02020603050405020304" pitchFamily="18" charset="0"/>
                <a:cs typeface="Times New Roman" panose="02020603050405020304" pitchFamily="18" charset="0"/>
              </a:rPr>
              <a:t> </a:t>
            </a:r>
            <a:r>
              <a:rPr lang="tr-TR" sz="1800" b="1" dirty="0" err="1" smtClean="0">
                <a:latin typeface="Times New Roman" panose="02020603050405020304" pitchFamily="18" charset="0"/>
                <a:cs typeface="Times New Roman" panose="02020603050405020304" pitchFamily="18" charset="0"/>
              </a:rPr>
              <a:t>Museum</a:t>
            </a:r>
            <a:r>
              <a:rPr lang="tr-TR" sz="1800" b="1" dirty="0" smtClean="0">
                <a:latin typeface="Times New Roman" panose="02020603050405020304" pitchFamily="18" charset="0"/>
                <a:cs typeface="Times New Roman" panose="02020603050405020304" pitchFamily="18" charset="0"/>
              </a:rPr>
              <a:t>, </a:t>
            </a:r>
            <a:r>
              <a:rPr lang="en-US" sz="1800" cap="all" dirty="0">
                <a:latin typeface="Times New Roman" panose="02020603050405020304" pitchFamily="18" charset="0"/>
                <a:cs typeface="Times New Roman" panose="02020603050405020304" pitchFamily="18" charset="0"/>
              </a:rPr>
              <a:t>EASTERN NORWAY </a:t>
            </a:r>
            <a:r>
              <a:rPr lang="tr-TR" sz="1800" cap="all" dirty="0" smtClean="0">
                <a:latin typeface="Times New Roman" panose="02020603050405020304" pitchFamily="18" charset="0"/>
                <a:cs typeface="Times New Roman" panose="02020603050405020304" pitchFamily="18" charset="0"/>
              </a:rPr>
              <a:t>/ </a:t>
            </a:r>
            <a:r>
              <a:rPr lang="en-US" sz="1800" cap="all" dirty="0" smtClean="0">
                <a:latin typeface="Times New Roman" panose="02020603050405020304" pitchFamily="18" charset="0"/>
                <a:cs typeface="Times New Roman" panose="02020603050405020304" pitchFamily="18" charset="0"/>
              </a:rPr>
              <a:t>OSLOFJORD</a:t>
            </a:r>
            <a:r>
              <a:rPr lang="en-US" sz="1800" cap="all" dirty="0">
                <a:latin typeface="Times New Roman" panose="02020603050405020304" pitchFamily="18" charset="0"/>
                <a:cs typeface="Times New Roman" panose="02020603050405020304" pitchFamily="18" charset="0"/>
              </a:rPr>
              <a:t> </a:t>
            </a:r>
            <a:r>
              <a:rPr lang="tr-TR" sz="1800" cap="all" dirty="0" smtClean="0">
                <a:latin typeface="Times New Roman" panose="02020603050405020304" pitchFamily="18" charset="0"/>
                <a:cs typeface="Times New Roman" panose="02020603050405020304" pitchFamily="18" charset="0"/>
              </a:rPr>
              <a:t>/ </a:t>
            </a:r>
            <a:r>
              <a:rPr lang="en-US" sz="1800" cap="all" dirty="0" smtClean="0">
                <a:latin typeface="Times New Roman" panose="02020603050405020304" pitchFamily="18" charset="0"/>
                <a:cs typeface="Times New Roman" panose="02020603050405020304" pitchFamily="18" charset="0"/>
              </a:rPr>
              <a:t>OSLO</a:t>
            </a:r>
            <a:endParaRPr lang="en-US" sz="1800"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000" y="596900"/>
            <a:ext cx="10414000" cy="5207000"/>
          </a:xfrm>
          <a:prstGeom prst="rect">
            <a:avLst/>
          </a:prstGeom>
        </p:spPr>
      </p:pic>
    </p:spTree>
    <p:extLst>
      <p:ext uri="{BB962C8B-B14F-4D97-AF65-F5344CB8AC3E}">
        <p14:creationId xmlns:p14="http://schemas.microsoft.com/office/powerpoint/2010/main" val="10091535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656</Words>
  <Application>Microsoft Office PowerPoint</Application>
  <PresentationFormat>Geniş ekran</PresentationFormat>
  <Paragraphs>14</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VİKİNGLER</vt:lpstr>
      <vt:lpstr>PowerPoint Sunusu</vt:lpstr>
      <vt:lpstr>Danlar</vt:lpstr>
      <vt:lpstr>Bayeux Duvar Kiliminden Bir Bölüm: Normandiya Dükü William’ın İngiltere’ye saldırı gerçekleştirmek için Manş Denizi’nden Geçişi (Musée de la Tapisserie de Bayeux, Bayeux. Normandy, France)</vt:lpstr>
      <vt:lpstr>Norveç Vikingleri</vt:lpstr>
      <vt:lpstr>Normandiya ve Normanlar</vt:lpstr>
      <vt:lpstr>İsveç Vikingleri</vt:lpstr>
      <vt:lpstr>The Viking Ship Museum, EASTERN NORWAY / OSLOFJORD / OSLO</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VİKİNGLER</dc:title>
  <dc:creator>ayda</dc:creator>
  <cp:lastModifiedBy>ayda</cp:lastModifiedBy>
  <cp:revision>27</cp:revision>
  <dcterms:created xsi:type="dcterms:W3CDTF">2018-03-28T11:38:06Z</dcterms:created>
  <dcterms:modified xsi:type="dcterms:W3CDTF">2018-03-29T12:48:12Z</dcterms:modified>
</cp:coreProperties>
</file>