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6"/>
  </p:notesMasterIdLst>
  <p:sldIdLst>
    <p:sldId id="1082" r:id="rId4"/>
    <p:sldId id="1091" r:id="rId5"/>
    <p:sldId id="1092" r:id="rId6"/>
    <p:sldId id="1094" r:id="rId7"/>
    <p:sldId id="1095" r:id="rId8"/>
    <p:sldId id="1097" r:id="rId9"/>
    <p:sldId id="1096" r:id="rId10"/>
    <p:sldId id="1098" r:id="rId11"/>
    <p:sldId id="1099" r:id="rId12"/>
    <p:sldId id="1100" r:id="rId13"/>
    <p:sldId id="1101" r:id="rId14"/>
    <p:sldId id="1093"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79" d="100"/>
          <a:sy n="79" d="100"/>
        </p:scale>
        <p:origin x="11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4/2/2020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4/2/2020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4/2/2020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4/2/2020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4/2/2020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4/2/2020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4/2/2020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4/2/2020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4/2/2020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4/2/2020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4/2/2020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4/2/2020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4/2/2020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4/2/2020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4/2/2020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4/2/2020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4/2/2020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4/2/2020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4/2/2020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4/2/2020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4/2/2020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4/2/2020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4/2/2020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4/2/2020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4/2/2020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4/2/2020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4/2/2020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4/2/2020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4/2/2020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4/2/2020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209</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Yerel Yönetimler (3-0) </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Veysel Tiryaki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Siyasal Yerinden Yönetim</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Dikdörtgen 5"/>
          <p:cNvSpPr/>
          <p:nvPr/>
        </p:nvSpPr>
        <p:spPr>
          <a:xfrm>
            <a:off x="621792" y="1445616"/>
            <a:ext cx="7717536" cy="2585323"/>
          </a:xfrm>
          <a:prstGeom prst="rect">
            <a:avLst/>
          </a:prstGeom>
        </p:spPr>
        <p:txBody>
          <a:bodyPr wrap="square">
            <a:spAutoFit/>
          </a:bodyPr>
          <a:lstStyle/>
          <a:p>
            <a:pPr marL="285750" indent="-285750" algn="just">
              <a:buFont typeface="Arial" panose="020B0604020202020204" pitchFamily="34" charset="0"/>
              <a:buChar char="•"/>
            </a:pPr>
            <a:r>
              <a:rPr lang="tr-TR" dirty="0"/>
              <a:t>Siyasal amaçlı yerinden yönetim, daha çok federal devletlerde, anayasalarca, ulusal kimliğe sahip olmayan yerel birimlere tanınmış bulunan yarı özerk statüye dayanan bir yönetim biçimidir. Siyasal amaçlı yerinden yönetimde yasama ve yargı alanında da yerinden yönetim kuruluşları etkili olurlar. A.B.D, Almanya, İsviçre gibi devletlerde federe devletler (</a:t>
            </a:r>
            <a:r>
              <a:rPr lang="tr-TR" dirty="0" err="1"/>
              <a:t>A.B.D’de</a:t>
            </a:r>
            <a:r>
              <a:rPr lang="tr-TR" dirty="0"/>
              <a:t> </a:t>
            </a:r>
            <a:r>
              <a:rPr lang="tr-TR" dirty="0" err="1"/>
              <a:t>STATE’ler</a:t>
            </a:r>
            <a:r>
              <a:rPr lang="tr-TR" dirty="0"/>
              <a:t>, Almanya’da </a:t>
            </a:r>
            <a:r>
              <a:rPr lang="tr-TR" dirty="0" err="1"/>
              <a:t>LAND’ler</a:t>
            </a:r>
            <a:r>
              <a:rPr lang="tr-TR" dirty="0"/>
              <a:t> , İsviçre’de </a:t>
            </a:r>
            <a:r>
              <a:rPr lang="tr-TR" dirty="0" err="1"/>
              <a:t>CANTON’lar</a:t>
            </a:r>
            <a:r>
              <a:rPr lang="tr-TR" dirty="0"/>
              <a:t>) yasama, yürütme ve yargı yetkisine </a:t>
            </a:r>
            <a:r>
              <a:rPr lang="tr-TR" dirty="0" smtClean="0"/>
              <a:t>sahiptirler (Esen, </a:t>
            </a:r>
            <a:r>
              <a:rPr lang="tr-TR" dirty="0" err="1" smtClean="0"/>
              <a:t>t.y</a:t>
            </a:r>
            <a:r>
              <a:rPr lang="tr-TR" dirty="0" smtClean="0"/>
              <a:t>.).</a:t>
            </a:r>
          </a:p>
          <a:p>
            <a:pPr marL="285750" indent="-285750" algn="just">
              <a:buFont typeface="Arial" panose="020B0604020202020204" pitchFamily="34" charset="0"/>
              <a:buChar char="•"/>
            </a:pPr>
            <a:endParaRPr lang="tr-TR" dirty="0"/>
          </a:p>
          <a:p>
            <a:pPr marL="285750" indent="-285750" algn="just">
              <a:buFont typeface="Arial" panose="020B0604020202020204" pitchFamily="34" charset="0"/>
              <a:buChar char="•"/>
            </a:pPr>
            <a:r>
              <a:rPr lang="tr-TR" b="1" dirty="0" smtClean="0"/>
              <a:t>Siyasal yerinden yönetim Türkiye’nin </a:t>
            </a:r>
            <a:r>
              <a:rPr lang="tr-TR" b="1" dirty="0" err="1" smtClean="0"/>
              <a:t>üniter</a:t>
            </a:r>
            <a:r>
              <a:rPr lang="tr-TR" b="1" dirty="0" smtClean="0"/>
              <a:t> devlet yapısı nedeniyle yoktur. </a:t>
            </a:r>
          </a:p>
        </p:txBody>
      </p:sp>
    </p:spTree>
    <p:extLst>
      <p:ext uri="{BB962C8B-B14F-4D97-AF65-F5344CB8AC3E}">
        <p14:creationId xmlns:p14="http://schemas.microsoft.com/office/powerpoint/2010/main" val="38656251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İdari Yerinden Yönetim</a:t>
            </a:r>
          </a:p>
        </p:txBody>
      </p:sp>
      <p:sp>
        <p:nvSpPr>
          <p:cNvPr id="6" name="Dikdörtgen 5"/>
          <p:cNvSpPr/>
          <p:nvPr/>
        </p:nvSpPr>
        <p:spPr>
          <a:xfrm>
            <a:off x="621792" y="1445616"/>
            <a:ext cx="7717536" cy="2585323"/>
          </a:xfrm>
          <a:prstGeom prst="rect">
            <a:avLst/>
          </a:prstGeom>
        </p:spPr>
        <p:txBody>
          <a:bodyPr wrap="square">
            <a:spAutoFit/>
          </a:bodyPr>
          <a:lstStyle/>
          <a:p>
            <a:pPr marL="285750" indent="-285750" algn="just">
              <a:buFont typeface="Arial" panose="020B0604020202020204" pitchFamily="34" charset="0"/>
              <a:buChar char="•"/>
            </a:pPr>
            <a:r>
              <a:rPr lang="tr-TR" dirty="0"/>
              <a:t>İdari Yerinden Yönetim, merkeziyetçi sistemin, mahalli nitelikteki ortak yararları koruyamaması sonucu ortaya çıkmış bir sistemdir. İdari yerinden Yönetimde, merkezi idare teşkilatı içinde yer almayan, merkezi idarenin hiyerarşisine dahil olmayan kamu tüzel kişilerinin idari yetkileri dışında yasama ve yargı yetkileri yoktur. Tam tersine, bu kamu tüzel kişileri yasama yetkisine sahip olmadıkları için kendi hukuki statülerini belirleme imkanına sahip değildirler ve yargı yetkisi de kullanamazlar. İdari yerinden yönetimde, yerel yönetimlere sadece yürütmeye ilişkin bazı yetkiler tanınmıştır. Yasama ve yargı yetkileri merkezi idareye </a:t>
            </a:r>
            <a:r>
              <a:rPr lang="tr-TR" dirty="0" smtClean="0"/>
              <a:t>aittir (Esen, </a:t>
            </a:r>
            <a:r>
              <a:rPr lang="tr-TR" dirty="0" err="1" smtClean="0"/>
              <a:t>t.y</a:t>
            </a:r>
            <a:r>
              <a:rPr lang="tr-TR" dirty="0" smtClean="0"/>
              <a:t>.).</a:t>
            </a:r>
            <a:endParaRPr lang="tr-TR" b="1" dirty="0" smtClean="0"/>
          </a:p>
        </p:txBody>
      </p:sp>
    </p:spTree>
    <p:extLst>
      <p:ext uri="{BB962C8B-B14F-4D97-AF65-F5344CB8AC3E}">
        <p14:creationId xmlns:p14="http://schemas.microsoft.com/office/powerpoint/2010/main" val="156959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İçerik Yer Tutucusu 2"/>
          <p:cNvSpPr txBox="1">
            <a:spLocks/>
          </p:cNvSpPr>
          <p:nvPr/>
        </p:nvSpPr>
        <p:spPr>
          <a:xfrm>
            <a:off x="313080" y="1355271"/>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tr-TR" sz="1600" dirty="0" smtClean="0"/>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a:latin typeface="Arial" panose="020B0604020202020204" pitchFamily="34" charset="0"/>
              <a:cs typeface="Arial" panose="020B0604020202020204" pitchFamily="34" charset="0"/>
            </a:endParaRPr>
          </a:p>
        </p:txBody>
      </p:sp>
      <p:sp>
        <p:nvSpPr>
          <p:cNvPr id="7" name="Dikdörtgen 6"/>
          <p:cNvSpPr/>
          <p:nvPr/>
        </p:nvSpPr>
        <p:spPr>
          <a:xfrm>
            <a:off x="548640" y="1355271"/>
            <a:ext cx="7790688" cy="4247317"/>
          </a:xfrm>
          <a:prstGeom prst="rect">
            <a:avLst/>
          </a:prstGeom>
        </p:spPr>
        <p:txBody>
          <a:bodyPr wrap="square">
            <a:spAutoFit/>
          </a:bodyPr>
          <a:lstStyle/>
          <a:p>
            <a:pPr marL="536575" indent="-536575" algn="just"/>
            <a:r>
              <a:rPr lang="tr-TR" dirty="0">
                <a:solidFill>
                  <a:srgbClr val="222222"/>
                </a:solidFill>
                <a:latin typeface="Times New Roman" panose="02020603050405020304" pitchFamily="18" charset="0"/>
                <a:cs typeface="Times New Roman" panose="02020603050405020304" pitchFamily="18" charset="0"/>
              </a:rPr>
              <a:t>Akdoğan, Y. (2008). Yerel Siyaset-Kavramlar. </a:t>
            </a:r>
            <a:r>
              <a:rPr lang="tr-TR" i="1" dirty="0">
                <a:solidFill>
                  <a:srgbClr val="222222"/>
                </a:solidFill>
                <a:latin typeface="Times New Roman" panose="02020603050405020304" pitchFamily="18" charset="0"/>
                <a:cs typeface="Times New Roman" panose="02020603050405020304" pitchFamily="18" charset="0"/>
              </a:rPr>
              <a:t>yerel siyaset</a:t>
            </a:r>
            <a:r>
              <a:rPr lang="tr-TR" dirty="0">
                <a:solidFill>
                  <a:srgbClr val="222222"/>
                </a:solidFill>
                <a:latin typeface="Times New Roman" panose="02020603050405020304" pitchFamily="18" charset="0"/>
                <a:cs typeface="Times New Roman" panose="02020603050405020304" pitchFamily="18" charset="0"/>
              </a:rPr>
              <a:t>, (s 10</a:t>
            </a:r>
            <a:r>
              <a:rPr lang="tr-TR" dirty="0" smtClean="0">
                <a:solidFill>
                  <a:srgbClr val="222222"/>
                </a:solidFill>
                <a:latin typeface="Times New Roman" panose="02020603050405020304" pitchFamily="18" charset="0"/>
                <a:cs typeface="Times New Roman" panose="02020603050405020304" pitchFamily="18" charset="0"/>
              </a:rPr>
              <a:t>).</a:t>
            </a:r>
          </a:p>
          <a:p>
            <a:pPr marL="536575" indent="-536575" algn="just"/>
            <a:r>
              <a:rPr lang="tr-TR" dirty="0">
                <a:latin typeface="Times New Roman" panose="02020603050405020304" pitchFamily="18" charset="0"/>
                <a:cs typeface="Times New Roman" panose="02020603050405020304" pitchFamily="18" charset="0"/>
              </a:rPr>
              <a:t>Bektaş, A. (1993). </a:t>
            </a:r>
            <a:r>
              <a:rPr lang="tr-TR" dirty="0" err="1">
                <a:latin typeface="Times New Roman" panose="02020603050405020304" pitchFamily="18" charset="0"/>
                <a:cs typeface="Times New Roman" panose="02020603050405020304" pitchFamily="18" charset="0"/>
              </a:rPr>
              <a:t>Machiavelli</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Hobbes</a:t>
            </a:r>
            <a:r>
              <a:rPr lang="tr-TR" dirty="0">
                <a:latin typeface="Times New Roman" panose="02020603050405020304" pitchFamily="18" charset="0"/>
                <a:cs typeface="Times New Roman" panose="02020603050405020304" pitchFamily="18" charset="0"/>
              </a:rPr>
              <a:t>" Siyasal İktidar" ve" Güç" Analizleri. Marmara İletişim Dergisi, 3(3), 177-188</a:t>
            </a:r>
            <a:r>
              <a:rPr lang="tr-TR" dirty="0" smtClean="0">
                <a:latin typeface="Times New Roman" panose="02020603050405020304" pitchFamily="18" charset="0"/>
                <a:cs typeface="Times New Roman" panose="02020603050405020304" pitchFamily="18" charset="0"/>
              </a:rPr>
              <a:t>.</a:t>
            </a:r>
          </a:p>
          <a:p>
            <a:pPr marL="536575" indent="-536575" algn="just"/>
            <a:r>
              <a:rPr lang="tr-TR" dirty="0">
                <a:latin typeface="Times New Roman" panose="02020603050405020304" pitchFamily="18" charset="0"/>
                <a:cs typeface="Times New Roman" panose="02020603050405020304" pitchFamily="18" charset="0"/>
              </a:rPr>
              <a:t>Demir, N. (2010). </a:t>
            </a:r>
            <a:r>
              <a:rPr lang="tr-TR" dirty="0" smtClean="0">
                <a:latin typeface="Times New Roman" panose="02020603050405020304" pitchFamily="18" charset="0"/>
                <a:cs typeface="Times New Roman" panose="02020603050405020304" pitchFamily="18" charset="0"/>
              </a:rPr>
              <a:t>Demokrasinin Temel İlkeleri Ve Modern Demokrasi Kuramları. </a:t>
            </a:r>
            <a:r>
              <a:rPr lang="tr-TR" dirty="0">
                <a:latin typeface="Times New Roman" panose="02020603050405020304" pitchFamily="18" charset="0"/>
                <a:cs typeface="Times New Roman" panose="02020603050405020304" pitchFamily="18" charset="0"/>
              </a:rPr>
              <a:t>Ege </a:t>
            </a:r>
            <a:r>
              <a:rPr lang="tr-TR" dirty="0" err="1">
                <a:latin typeface="Times New Roman" panose="02020603050405020304" pitchFamily="18" charset="0"/>
                <a:cs typeface="Times New Roman" panose="02020603050405020304" pitchFamily="18" charset="0"/>
              </a:rPr>
              <a:t>Academic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Review</a:t>
            </a:r>
            <a:r>
              <a:rPr lang="tr-TR" dirty="0">
                <a:latin typeface="Times New Roman" panose="02020603050405020304" pitchFamily="18" charset="0"/>
                <a:cs typeface="Times New Roman" panose="02020603050405020304" pitchFamily="18" charset="0"/>
              </a:rPr>
              <a:t>, 10(2</a:t>
            </a:r>
            <a:r>
              <a:rPr lang="tr-TR" dirty="0" smtClean="0">
                <a:latin typeface="Times New Roman" panose="02020603050405020304" pitchFamily="18" charset="0"/>
                <a:cs typeface="Times New Roman" panose="02020603050405020304" pitchFamily="18" charset="0"/>
              </a:rPr>
              <a:t>).</a:t>
            </a:r>
          </a:p>
          <a:p>
            <a:pPr marL="536575" indent="-536575" algn="just"/>
            <a:r>
              <a:rPr lang="tr-TR" dirty="0">
                <a:latin typeface="Times New Roman" panose="02020603050405020304" pitchFamily="18" charset="0"/>
                <a:cs typeface="Times New Roman" panose="02020603050405020304" pitchFamily="18" charset="0"/>
              </a:rPr>
              <a:t>Demirel, T</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(2011). Demokrasi ve Demokratikleşme </a:t>
            </a:r>
            <a:r>
              <a:rPr lang="tr-TR" dirty="0" smtClean="0">
                <a:latin typeface="Times New Roman" panose="02020603050405020304" pitchFamily="18" charset="0"/>
                <a:cs typeface="Times New Roman" panose="02020603050405020304" pitchFamily="18" charset="0"/>
              </a:rPr>
              <a:t>Üzerine. Lider Ülke Türkiye. Ak Parti Siyaset Akademisi.</a:t>
            </a:r>
          </a:p>
          <a:p>
            <a:pPr marL="536575" indent="-536575" algn="just"/>
            <a:r>
              <a:rPr lang="tr-TR" dirty="0" err="1" smtClean="0">
                <a:latin typeface="Times New Roman" panose="02020603050405020304" pitchFamily="18" charset="0"/>
                <a:cs typeface="Times New Roman" panose="02020603050405020304" pitchFamily="18" charset="0"/>
              </a:rPr>
              <a:t>Diamond</a:t>
            </a:r>
            <a:r>
              <a:rPr lang="tr-TR" dirty="0" smtClean="0">
                <a:latin typeface="Times New Roman" panose="02020603050405020304" pitchFamily="18" charset="0"/>
                <a:cs typeface="Times New Roman" panose="02020603050405020304" pitchFamily="18" charset="0"/>
              </a:rPr>
              <a:t>, L. ve </a:t>
            </a:r>
            <a:r>
              <a:rPr lang="tr-TR" dirty="0" err="1" smtClean="0">
                <a:latin typeface="Times New Roman" panose="02020603050405020304" pitchFamily="18" charset="0"/>
                <a:cs typeface="Times New Roman" panose="02020603050405020304" pitchFamily="18" charset="0"/>
              </a:rPr>
              <a:t>Plattner</a:t>
            </a:r>
            <a:r>
              <a:rPr lang="tr-TR" dirty="0" smtClean="0">
                <a:latin typeface="Times New Roman" panose="02020603050405020304" pitchFamily="18" charset="0"/>
                <a:cs typeface="Times New Roman" panose="02020603050405020304" pitchFamily="18" charset="0"/>
              </a:rPr>
              <a:t>, M. F</a:t>
            </a:r>
            <a:r>
              <a:rPr lang="tr-TR" dirty="0">
                <a:latin typeface="Times New Roman" panose="02020603050405020304" pitchFamily="18" charset="0"/>
                <a:cs typeface="Times New Roman" panose="02020603050405020304" pitchFamily="18" charset="0"/>
              </a:rPr>
              <a:t>.(1995). Demokrasinin </a:t>
            </a:r>
            <a:r>
              <a:rPr lang="tr-TR" dirty="0" smtClean="0">
                <a:latin typeface="Times New Roman" panose="02020603050405020304" pitchFamily="18" charset="0"/>
                <a:cs typeface="Times New Roman" panose="02020603050405020304" pitchFamily="18" charset="0"/>
              </a:rPr>
              <a:t>Küresel Yükselişi</a:t>
            </a:r>
            <a:r>
              <a:rPr lang="tr-TR" dirty="0">
                <a:latin typeface="Times New Roman" panose="02020603050405020304" pitchFamily="18" charset="0"/>
                <a:cs typeface="Times New Roman" panose="02020603050405020304" pitchFamily="18" charset="0"/>
              </a:rPr>
              <a:t>, Çeviri: Türk Demokrasi Vakfı, içinde: Mark F. </a:t>
            </a:r>
            <a:r>
              <a:rPr lang="tr-TR" dirty="0" err="1">
                <a:latin typeface="Times New Roman" panose="02020603050405020304" pitchFamily="18" charset="0"/>
                <a:cs typeface="Times New Roman" panose="02020603050405020304" pitchFamily="18" charset="0"/>
              </a:rPr>
              <a:t>Plattner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Demokrasi Anı</a:t>
            </a:r>
            <a:r>
              <a:rPr lang="tr-TR" dirty="0">
                <a:latin typeface="Times New Roman" panose="02020603050405020304" pitchFamily="18" charset="0"/>
                <a:cs typeface="Times New Roman" panose="02020603050405020304" pitchFamily="18" charset="0"/>
              </a:rPr>
              <a:t>”, Yetkin Yayınları, Ankara. </a:t>
            </a:r>
            <a:endParaRPr lang="tr-TR" dirty="0" smtClean="0">
              <a:latin typeface="Times New Roman" panose="02020603050405020304" pitchFamily="18" charset="0"/>
              <a:cs typeface="Times New Roman" panose="02020603050405020304" pitchFamily="18" charset="0"/>
            </a:endParaRPr>
          </a:p>
          <a:p>
            <a:pPr marL="536575" indent="-536575" algn="just"/>
            <a:r>
              <a:rPr lang="tr-TR" dirty="0" smtClean="0">
                <a:latin typeface="Times New Roman" panose="02020603050405020304" pitchFamily="18" charset="0"/>
                <a:cs typeface="Times New Roman" panose="02020603050405020304" pitchFamily="18" charset="0"/>
              </a:rPr>
              <a:t>Esen, A. (</a:t>
            </a:r>
            <a:r>
              <a:rPr lang="tr-TR" dirty="0" err="1" smtClean="0">
                <a:latin typeface="Times New Roman" panose="02020603050405020304" pitchFamily="18" charset="0"/>
                <a:cs typeface="Times New Roman" panose="02020603050405020304" pitchFamily="18" charset="0"/>
              </a:rPr>
              <a:t>t.y</a:t>
            </a:r>
            <a:r>
              <a:rPr lang="tr-TR" dirty="0" smtClean="0">
                <a:latin typeface="Times New Roman" panose="02020603050405020304" pitchFamily="18" charset="0"/>
                <a:cs typeface="Times New Roman" panose="02020603050405020304" pitchFamily="18" charset="0"/>
              </a:rPr>
              <a:t>.). Yerel Yönetimler. İstanbul Üniversitesi Açık ve Uzaktan Eğitim Fakültesi. </a:t>
            </a:r>
          </a:p>
          <a:p>
            <a:pPr marL="536575" indent="-536575" algn="just"/>
            <a:r>
              <a:rPr lang="en-US" dirty="0">
                <a:latin typeface="Times New Roman" panose="02020603050405020304" pitchFamily="18" charset="0"/>
                <a:cs typeface="Times New Roman" panose="02020603050405020304" pitchFamily="18" charset="0"/>
              </a:rPr>
              <a:t>Marx, K., &amp; Engels, F. (1848). TH E COMMUNIST MANIFESTO. Selected Works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Karl Marx and Frederick Engels. </a:t>
            </a:r>
            <a:r>
              <a:rPr lang="en-US" dirty="0" err="1">
                <a:latin typeface="Times New Roman" panose="02020603050405020304" pitchFamily="18" charset="0"/>
                <a:cs typeface="Times New Roman" panose="02020603050405020304" pitchFamily="18" charset="0"/>
              </a:rPr>
              <a:t>Neu</a:t>
            </a:r>
            <a:r>
              <a:rPr lang="en-US" dirty="0">
                <a:latin typeface="Times New Roman" panose="02020603050405020304" pitchFamily="18" charset="0"/>
                <a:cs typeface="Times New Roman" panose="02020603050405020304" pitchFamily="18" charset="0"/>
              </a:rPr>
              <a:t> York: International Publishers, 1363.</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1648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50330" y="1737167"/>
            <a:ext cx="7545804" cy="3108543"/>
          </a:xfrm>
          <a:prstGeom prst="rect">
            <a:avLst/>
          </a:prstGeom>
        </p:spPr>
        <p:txBody>
          <a:bodyPr wrap="square">
            <a:spAutoFit/>
          </a:bodyPr>
          <a:lstStyle/>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514350" lvl="1" indent="-514350" algn="ctr">
              <a:spcBef>
                <a:spcPct val="20000"/>
              </a:spcBef>
              <a:buClr>
                <a:schemeClr val="tx1">
                  <a:lumMod val="95000"/>
                  <a:lumOff val="5000"/>
                </a:schemeClr>
              </a:buClr>
              <a:buFont typeface="+mj-lt"/>
              <a:buAutoNum type="arabicPeriod"/>
            </a:pPr>
            <a:r>
              <a:rPr lang="tr-TR" sz="2800" b="1" dirty="0" smtClean="0">
                <a:latin typeface="Arial" panose="020B0604020202020204" pitchFamily="34" charset="0"/>
                <a:cs typeface="Arial" panose="020B0604020202020204" pitchFamily="34" charset="0"/>
              </a:rPr>
              <a:t>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smtClean="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Kavramsal Çerçeve</a:t>
            </a:r>
            <a:endParaRPr lang="en-US" sz="2400" b="1" dirty="0"/>
          </a:p>
        </p:txBody>
      </p:sp>
    </p:spTree>
    <p:extLst>
      <p:ext uri="{BB962C8B-B14F-4D97-AF65-F5344CB8AC3E}">
        <p14:creationId xmlns:p14="http://schemas.microsoft.com/office/powerpoint/2010/main" val="1016549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5"/>
          </p:nvPr>
        </p:nvSpPr>
        <p:spPr/>
        <p:txBody>
          <a:bodyPr/>
          <a:lstStyle/>
          <a:p>
            <a:endParaRPr lang="tr-TR"/>
          </a:p>
        </p:txBody>
      </p:sp>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Siyaset ve İktidar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İçerik Yer Tutucusu 2"/>
          <p:cNvSpPr txBox="1">
            <a:spLocks/>
          </p:cNvSpPr>
          <p:nvPr/>
        </p:nvSpPr>
        <p:spPr>
          <a:xfrm>
            <a:off x="313080" y="1355271"/>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tr-TR" sz="1600" dirty="0" smtClean="0"/>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a:latin typeface="Arial" panose="020B0604020202020204" pitchFamily="34" charset="0"/>
              <a:cs typeface="Arial" panose="020B0604020202020204" pitchFamily="34" charset="0"/>
            </a:endParaRPr>
          </a:p>
        </p:txBody>
      </p:sp>
      <p:sp>
        <p:nvSpPr>
          <p:cNvPr id="8" name="Dikdörtgen 7"/>
          <p:cNvSpPr/>
          <p:nvPr/>
        </p:nvSpPr>
        <p:spPr>
          <a:xfrm>
            <a:off x="524256" y="1201776"/>
            <a:ext cx="7717536" cy="5078313"/>
          </a:xfrm>
          <a:prstGeom prst="rect">
            <a:avLst/>
          </a:prstGeom>
        </p:spPr>
        <p:txBody>
          <a:bodyPr wrap="square">
            <a:spAutoFit/>
          </a:bodyPr>
          <a:lstStyle/>
          <a:p>
            <a:pPr marL="285750" indent="-285750" algn="just">
              <a:buFont typeface="Arial" panose="020B0604020202020204" pitchFamily="34" charset="0"/>
              <a:buChar char="•"/>
            </a:pPr>
            <a:r>
              <a:rPr lang="tr-TR" dirty="0"/>
              <a:t>Siyaset; </a:t>
            </a:r>
            <a:r>
              <a:rPr lang="tr-TR" dirty="0" smtClean="0"/>
              <a:t>hükmetme, hükümet etme,  halkın </a:t>
            </a:r>
            <a:r>
              <a:rPr lang="tr-TR" dirty="0"/>
              <a:t>idare edilmesi, kamusal ve siyasal </a:t>
            </a:r>
            <a:r>
              <a:rPr lang="tr-TR" dirty="0" smtClean="0"/>
              <a:t>düzenlemeler, uzlaşma-uyum-müzakere </a:t>
            </a:r>
            <a:r>
              <a:rPr lang="tr-TR" dirty="0"/>
              <a:t>ile siyasal </a:t>
            </a:r>
            <a:r>
              <a:rPr lang="tr-TR" dirty="0" smtClean="0"/>
              <a:t>kararların alınması, </a:t>
            </a:r>
            <a:r>
              <a:rPr lang="tr-TR" dirty="0"/>
              <a:t>siyasi </a:t>
            </a:r>
            <a:r>
              <a:rPr lang="tr-TR" dirty="0" smtClean="0"/>
              <a:t>iktidarın </a:t>
            </a:r>
            <a:r>
              <a:rPr lang="tr-TR" dirty="0"/>
              <a:t>ele geçirilmesi mücadelesi, siyasi iktidar üzerinden </a:t>
            </a:r>
            <a:r>
              <a:rPr lang="tr-TR" dirty="0" smtClean="0"/>
              <a:t>kaynakların</a:t>
            </a:r>
            <a:r>
              <a:rPr lang="tr-TR" dirty="0"/>
              <a:t>, </a:t>
            </a:r>
            <a:r>
              <a:rPr lang="tr-TR" dirty="0" smtClean="0"/>
              <a:t>değer </a:t>
            </a:r>
            <a:r>
              <a:rPr lang="tr-TR" dirty="0"/>
              <a:t>ve sembollerin </a:t>
            </a:r>
            <a:r>
              <a:rPr lang="tr-TR" dirty="0" smtClean="0"/>
              <a:t>dağıtılması </a:t>
            </a:r>
            <a:r>
              <a:rPr lang="tr-TR" dirty="0"/>
              <a:t>gibi </a:t>
            </a:r>
            <a:r>
              <a:rPr lang="tr-TR" dirty="0" smtClean="0"/>
              <a:t>anlamlara gelmektedir (Akdoğan, 2008).</a:t>
            </a:r>
          </a:p>
          <a:p>
            <a:pPr marL="285750" indent="-285750" algn="just">
              <a:buFont typeface="Arial" panose="020B0604020202020204" pitchFamily="34" charset="0"/>
              <a:buChar char="•"/>
            </a:pPr>
            <a:endParaRPr lang="tr-TR" dirty="0" smtClean="0"/>
          </a:p>
          <a:p>
            <a:pPr marL="285750" indent="-285750" algn="just">
              <a:buFont typeface="Arial" panose="020B0604020202020204" pitchFamily="34" charset="0"/>
              <a:buChar char="•"/>
            </a:pPr>
            <a:r>
              <a:rPr lang="tr-TR" dirty="0" smtClean="0"/>
              <a:t>Siyaset; karar alma, gücü ele geçirme, hayatın idari, siyasi, ekonomik ve kültürel boyutlarını düzenleme, ülke ve toplumu idare etme kavramlarıyla ilişkilidir (Akdoğan, 2008).</a:t>
            </a:r>
          </a:p>
          <a:p>
            <a:pPr marL="285750" indent="-285750" algn="just">
              <a:buFont typeface="Arial" panose="020B0604020202020204" pitchFamily="34" charset="0"/>
              <a:buChar char="•"/>
            </a:pPr>
            <a:endParaRPr lang="tr-TR" dirty="0" smtClean="0"/>
          </a:p>
          <a:p>
            <a:pPr marL="285750" indent="-285750" algn="just">
              <a:buFont typeface="Arial" panose="020B0604020202020204" pitchFamily="34" charset="0"/>
              <a:buChar char="•"/>
            </a:pPr>
            <a:r>
              <a:rPr lang="tr-TR" dirty="0" smtClean="0"/>
              <a:t>İktidar; </a:t>
            </a:r>
            <a:r>
              <a:rPr lang="tr-TR" dirty="0" err="1" smtClean="0"/>
              <a:t>Machiavelli’ye</a:t>
            </a:r>
            <a:r>
              <a:rPr lang="tr-TR" dirty="0" smtClean="0"/>
              <a:t> göre «toplumu, halkın itaati çerçevesinde bir arada tutabilmek» olarak tanımlanmıştır (Bektaş, 1993).</a:t>
            </a:r>
          </a:p>
          <a:p>
            <a:pPr marL="285750" indent="-285750" algn="just">
              <a:buFont typeface="Arial" panose="020B0604020202020204" pitchFamily="34" charset="0"/>
              <a:buChar char="•"/>
            </a:pPr>
            <a:endParaRPr lang="tr-TR" dirty="0"/>
          </a:p>
          <a:p>
            <a:pPr marL="285750" indent="-285750" algn="just">
              <a:buFont typeface="Arial" panose="020B0604020202020204" pitchFamily="34" charset="0"/>
              <a:buChar char="•"/>
            </a:pPr>
            <a:r>
              <a:rPr lang="tr-TR" dirty="0" smtClean="0"/>
              <a:t>Siyaset ve iktidara ilişkin tanımlamalar ve tartışmalar eski zamanlardan beri süregelmiştir. </a:t>
            </a:r>
          </a:p>
          <a:p>
            <a:pPr marL="285750" indent="-285750" algn="just">
              <a:buFont typeface="Arial" panose="020B0604020202020204" pitchFamily="34" charset="0"/>
              <a:buChar char="•"/>
            </a:pPr>
            <a:endParaRPr lang="tr-TR" dirty="0" smtClean="0"/>
          </a:p>
          <a:p>
            <a:pPr algn="just"/>
            <a:endParaRPr lang="tr-TR" dirty="0" smtClean="0"/>
          </a:p>
          <a:p>
            <a:pPr marL="285750" indent="-285750" algn="just">
              <a:buFont typeface="Arial" panose="020B0604020202020204" pitchFamily="34" charset="0"/>
              <a:buChar char="•"/>
            </a:pPr>
            <a:endParaRPr lang="tr-TR" dirty="0" smtClean="0"/>
          </a:p>
          <a:p>
            <a:pPr marL="285750" indent="-285750" algn="just">
              <a:buFont typeface="Arial" panose="020B0604020202020204" pitchFamily="34" charset="0"/>
              <a:buChar char="•"/>
            </a:pPr>
            <a:endParaRPr lang="tr-TR" dirty="0"/>
          </a:p>
        </p:txBody>
      </p:sp>
    </p:spTree>
    <p:extLst>
      <p:ext uri="{BB962C8B-B14F-4D97-AF65-F5344CB8AC3E}">
        <p14:creationId xmlns:p14="http://schemas.microsoft.com/office/powerpoint/2010/main" val="994669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5"/>
          </p:nvPr>
        </p:nvSpPr>
        <p:spPr/>
        <p:txBody>
          <a:bodyPr/>
          <a:lstStyle/>
          <a:p>
            <a:endParaRPr lang="tr-TR"/>
          </a:p>
        </p:txBody>
      </p:sp>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Siyaset ve İktidar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İçerik Yer Tutucusu 2"/>
          <p:cNvSpPr txBox="1">
            <a:spLocks/>
          </p:cNvSpPr>
          <p:nvPr/>
        </p:nvSpPr>
        <p:spPr>
          <a:xfrm>
            <a:off x="313080" y="1355271"/>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tr-TR" sz="1600" dirty="0" smtClean="0"/>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a:latin typeface="Arial" panose="020B0604020202020204" pitchFamily="34" charset="0"/>
              <a:cs typeface="Arial" panose="020B0604020202020204" pitchFamily="34" charset="0"/>
            </a:endParaRPr>
          </a:p>
        </p:txBody>
      </p:sp>
      <p:sp>
        <p:nvSpPr>
          <p:cNvPr id="8" name="Dikdörtgen 7"/>
          <p:cNvSpPr/>
          <p:nvPr/>
        </p:nvSpPr>
        <p:spPr>
          <a:xfrm>
            <a:off x="597408" y="1741617"/>
            <a:ext cx="5766816" cy="1200329"/>
          </a:xfrm>
          <a:prstGeom prst="rect">
            <a:avLst/>
          </a:prstGeom>
        </p:spPr>
        <p:txBody>
          <a:bodyPr wrap="square">
            <a:spAutoFit/>
          </a:bodyPr>
          <a:lstStyle/>
          <a:p>
            <a:pPr marL="285750" indent="-285750" algn="just">
              <a:buFont typeface="Arial" panose="020B0604020202020204" pitchFamily="34" charset="0"/>
              <a:buChar char="•"/>
            </a:pPr>
            <a:r>
              <a:rPr lang="tr-TR" dirty="0" smtClean="0"/>
              <a:t>Amerikalı siyaset bilimcisi David </a:t>
            </a:r>
            <a:r>
              <a:rPr lang="tr-TR" dirty="0" err="1" smtClean="0"/>
              <a:t>Easton’a</a:t>
            </a:r>
            <a:r>
              <a:rPr lang="tr-TR" dirty="0" smtClean="0"/>
              <a:t> göre siyaset imkanların ve değerlerin pay güç sahibi tarafından pay edilmesidir (Akdoğan, 2008).</a:t>
            </a:r>
          </a:p>
          <a:p>
            <a:pPr marL="285750" indent="-285750" algn="just">
              <a:buFont typeface="Arial" panose="020B0604020202020204" pitchFamily="34" charset="0"/>
              <a:buChar char="•"/>
            </a:pPr>
            <a:endParaRPr lang="tr-TR" dirty="0"/>
          </a:p>
        </p:txBody>
      </p:sp>
      <p:sp>
        <p:nvSpPr>
          <p:cNvPr id="2" name="AutoShape 2" descr="david easton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1028" name="Picture 4" descr="David Easton - Wikip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8552" y="1460313"/>
            <a:ext cx="1374218" cy="1499148"/>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3749040" y="3700785"/>
            <a:ext cx="4572000" cy="646331"/>
          </a:xfrm>
          <a:prstGeom prst="rect">
            <a:avLst/>
          </a:prstGeom>
        </p:spPr>
        <p:txBody>
          <a:bodyPr>
            <a:spAutoFit/>
          </a:bodyPr>
          <a:lstStyle/>
          <a:p>
            <a:pPr marL="285750" indent="-285750" algn="just">
              <a:buFont typeface="Arial" panose="020B0604020202020204" pitchFamily="34" charset="0"/>
              <a:buChar char="•"/>
            </a:pPr>
            <a:r>
              <a:rPr lang="tr-TR" dirty="0" err="1"/>
              <a:t>Marx</a:t>
            </a:r>
            <a:r>
              <a:rPr lang="tr-TR" dirty="0"/>
              <a:t> ve Engels (</a:t>
            </a:r>
            <a:r>
              <a:rPr lang="tr-TR" dirty="0" smtClean="0"/>
              <a:t>1848</a:t>
            </a:r>
            <a:r>
              <a:rPr lang="tr-TR" dirty="0"/>
              <a:t>) siyaseti sınıflar arası bir güç mücadelesi olarak tanımlamışlardır. </a:t>
            </a:r>
            <a:endParaRPr lang="tr-TR" dirty="0"/>
          </a:p>
        </p:txBody>
      </p:sp>
      <p:pic>
        <p:nvPicPr>
          <p:cNvPr id="1032" name="Picture 8" descr="Marx's theory of working-class revolution | SocialistWorker.or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9767" y="3112861"/>
            <a:ext cx="2551049" cy="1822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2221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Demokrasi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10" name="Dikdörtgen 9"/>
          <p:cNvSpPr/>
          <p:nvPr/>
        </p:nvSpPr>
        <p:spPr>
          <a:xfrm>
            <a:off x="768096" y="1701648"/>
            <a:ext cx="7717536" cy="923330"/>
          </a:xfrm>
          <a:prstGeom prst="rect">
            <a:avLst/>
          </a:prstGeom>
        </p:spPr>
        <p:txBody>
          <a:bodyPr wrap="square">
            <a:spAutoFit/>
          </a:bodyPr>
          <a:lstStyle/>
          <a:p>
            <a:pPr marL="285750" indent="-285750" algn="just">
              <a:buFont typeface="Arial" panose="020B0604020202020204" pitchFamily="34" charset="0"/>
              <a:buChar char="•"/>
            </a:pPr>
            <a:r>
              <a:rPr lang="tr-TR" dirty="0" smtClean="0"/>
              <a:t>Demokrasi kavramı tarih boyunca üzerinde çokça düşünülmüş, bir çok farklı tanımlaması yapılmıştır.</a:t>
            </a:r>
          </a:p>
          <a:p>
            <a:pPr algn="just"/>
            <a:endParaRPr lang="tr-TR" dirty="0" smtClean="0"/>
          </a:p>
        </p:txBody>
      </p:sp>
      <p:sp>
        <p:nvSpPr>
          <p:cNvPr id="7" name="Dikdörtgen 6"/>
          <p:cNvSpPr/>
          <p:nvPr/>
        </p:nvSpPr>
        <p:spPr>
          <a:xfrm>
            <a:off x="2812906" y="2491020"/>
            <a:ext cx="3627916" cy="923330"/>
          </a:xfrm>
          <a:prstGeom prst="rect">
            <a:avLst/>
          </a:prstGeom>
          <a:noFill/>
        </p:spPr>
        <p:txBody>
          <a:bodyPr wrap="none" lIns="91440" tIns="45720" rIns="91440" bIns="45720">
            <a:spAutoFit/>
          </a:bodyPr>
          <a:lstStyle/>
          <a:p>
            <a:pPr algn="ctr"/>
            <a:r>
              <a:rPr lang="tr-TR" sz="54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DEMOKRASİ</a:t>
            </a:r>
            <a:endParaRPr lang="tr-TR"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11" name="Dikdörtgen 10"/>
          <p:cNvSpPr/>
          <p:nvPr/>
        </p:nvSpPr>
        <p:spPr>
          <a:xfrm>
            <a:off x="768096" y="3465058"/>
            <a:ext cx="7787487" cy="1477328"/>
          </a:xfrm>
          <a:prstGeom prst="rect">
            <a:avLst/>
          </a:prstGeom>
        </p:spPr>
        <p:txBody>
          <a:bodyPr wrap="square">
            <a:spAutoFit/>
          </a:bodyPr>
          <a:lstStyle/>
          <a:p>
            <a:pPr marL="285750" indent="-285750" algn="just">
              <a:buFont typeface="Arial" panose="020B0604020202020204" pitchFamily="34" charset="0"/>
              <a:buChar char="•"/>
            </a:pPr>
            <a:r>
              <a:rPr lang="tr-TR" dirty="0" smtClean="0"/>
              <a:t>Kökeni eski Yunancaya dayanan demokrasinin </a:t>
            </a:r>
            <a:r>
              <a:rPr lang="tr-TR" dirty="0"/>
              <a:t>kelime anlamı incelendiğinde</a:t>
            </a:r>
            <a:r>
              <a:rPr lang="tr-TR" dirty="0" smtClean="0"/>
              <a:t>; </a:t>
            </a:r>
          </a:p>
          <a:p>
            <a:pPr marL="1657350" lvl="3" indent="-285750" algn="just">
              <a:buFont typeface="Wingdings" panose="05000000000000000000" pitchFamily="2" charset="2"/>
              <a:buChar char="q"/>
            </a:pPr>
            <a:r>
              <a:rPr lang="tr-TR" b="1" dirty="0" smtClean="0"/>
              <a:t>DEMOS: </a:t>
            </a:r>
            <a:r>
              <a:rPr lang="tr-TR" dirty="0" smtClean="0"/>
              <a:t>Halk, toplum, yurttaş</a:t>
            </a:r>
            <a:endParaRPr lang="tr-TR" b="1" dirty="0" smtClean="0"/>
          </a:p>
          <a:p>
            <a:pPr marL="1657350" lvl="3" indent="-285750" algn="just">
              <a:buFont typeface="Wingdings" panose="05000000000000000000" pitchFamily="2" charset="2"/>
              <a:buChar char="q"/>
            </a:pPr>
            <a:r>
              <a:rPr lang="tr-TR" b="1" dirty="0" smtClean="0"/>
              <a:t>KRATEIN:</a:t>
            </a:r>
            <a:r>
              <a:rPr lang="tr-TR" dirty="0" smtClean="0"/>
              <a:t> egemen olmak, iktidar kullanmak</a:t>
            </a:r>
            <a:endParaRPr lang="tr-TR" b="1" dirty="0" smtClean="0"/>
          </a:p>
          <a:p>
            <a:pPr lvl="1" algn="just"/>
            <a:r>
              <a:rPr lang="tr-TR" dirty="0" smtClean="0"/>
              <a:t>sözcüklerinden oluştuğu ve halkın egemenliği anlamına geldiği belirtilmelidir (Demir, 2010).</a:t>
            </a:r>
          </a:p>
        </p:txBody>
      </p:sp>
    </p:spTree>
    <p:extLst>
      <p:ext uri="{BB962C8B-B14F-4D97-AF65-F5344CB8AC3E}">
        <p14:creationId xmlns:p14="http://schemas.microsoft.com/office/powerpoint/2010/main" val="1129952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Demokrasi</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Dikdörtgen 7"/>
          <p:cNvSpPr/>
          <p:nvPr/>
        </p:nvSpPr>
        <p:spPr>
          <a:xfrm>
            <a:off x="426720" y="1311504"/>
            <a:ext cx="7717536" cy="4370427"/>
          </a:xfrm>
          <a:prstGeom prst="rect">
            <a:avLst/>
          </a:prstGeom>
        </p:spPr>
        <p:txBody>
          <a:bodyPr wrap="square">
            <a:spAutoFit/>
          </a:bodyPr>
          <a:lstStyle/>
          <a:p>
            <a:pPr marL="285750" indent="-285750" algn="just">
              <a:buFont typeface="Arial" panose="020B0604020202020204" pitchFamily="34" charset="0"/>
              <a:buChar char="•"/>
            </a:pPr>
            <a:r>
              <a:rPr lang="tr-TR" sz="1600" dirty="0" err="1" smtClean="0"/>
              <a:t>Diamond</a:t>
            </a:r>
            <a:r>
              <a:rPr lang="tr-TR" sz="1600" dirty="0" smtClean="0"/>
              <a:t> ve </a:t>
            </a:r>
            <a:r>
              <a:rPr lang="tr-TR" sz="1600" dirty="0" err="1" smtClean="0"/>
              <a:t>Platlner</a:t>
            </a:r>
            <a:r>
              <a:rPr lang="tr-TR" sz="1600" dirty="0" smtClean="0"/>
              <a:t> (1995) demokrasinin yaygın bir şekilde kabul gören esaslarını yedi başlıkta toplamışlardır (Demir, 2010)</a:t>
            </a:r>
          </a:p>
          <a:p>
            <a:pPr marL="742950" lvl="1" indent="-285750" algn="just">
              <a:buFont typeface="Arial" panose="020B0604020202020204" pitchFamily="34" charset="0"/>
              <a:buChar char="•"/>
            </a:pPr>
            <a:r>
              <a:rPr lang="tr-TR" sz="1600" dirty="0"/>
              <a:t>Devlet politikası hakkındaki hükümet kararları üzerindeki kontrol yetkisi anayasal olarak </a:t>
            </a:r>
            <a:r>
              <a:rPr lang="tr-TR" sz="1600" dirty="0" smtClean="0"/>
              <a:t>seçilmiş </a:t>
            </a:r>
            <a:r>
              <a:rPr lang="tr-TR" sz="1600" dirty="0"/>
              <a:t>organlarda toplanmalıdır. </a:t>
            </a:r>
            <a:endParaRPr lang="tr-TR" sz="1600" dirty="0" smtClean="0"/>
          </a:p>
          <a:p>
            <a:pPr marL="742950" lvl="1" indent="-285750" algn="just">
              <a:buFont typeface="Arial" panose="020B0604020202020204" pitchFamily="34" charset="0"/>
              <a:buChar char="•"/>
            </a:pPr>
            <a:r>
              <a:rPr lang="tr-TR" sz="1600" dirty="0" smtClean="0"/>
              <a:t>Seçilmiş </a:t>
            </a:r>
            <a:r>
              <a:rPr lang="tr-TR" sz="1600" dirty="0"/>
              <a:t>organlar, baskının nispeten nadir olarak görüldüğü, sık sık yapılan ve dürüstçe idare edilen seçimlerle </a:t>
            </a:r>
            <a:r>
              <a:rPr lang="tr-TR" sz="1600" dirty="0" smtClean="0"/>
              <a:t>iş başına </a:t>
            </a:r>
            <a:r>
              <a:rPr lang="tr-TR" sz="1600" dirty="0"/>
              <a:t>gelmelidir. </a:t>
            </a:r>
            <a:endParaRPr lang="tr-TR" sz="1600" dirty="0" smtClean="0"/>
          </a:p>
          <a:p>
            <a:pPr marL="742950" lvl="1" indent="-285750" algn="just">
              <a:buFont typeface="Arial" panose="020B0604020202020204" pitchFamily="34" charset="0"/>
              <a:buChar char="•"/>
            </a:pPr>
            <a:r>
              <a:rPr lang="tr-TR" sz="1600" dirty="0"/>
              <a:t>Pratik olarak bütün </a:t>
            </a:r>
            <a:r>
              <a:rPr lang="tr-TR" sz="1600" dirty="0" smtClean="0"/>
              <a:t>yetişkinler </a:t>
            </a:r>
            <a:r>
              <a:rPr lang="tr-TR" sz="1600" dirty="0"/>
              <a:t>hükümetteki seçimle belirlenen organlara seçilebilme olanağına sahip olmalıdır. </a:t>
            </a:r>
            <a:endParaRPr lang="tr-TR" sz="1600" dirty="0" smtClean="0"/>
          </a:p>
          <a:p>
            <a:pPr marL="742950" lvl="1" indent="-285750" algn="just">
              <a:buFont typeface="Arial" panose="020B0604020202020204" pitchFamily="34" charset="0"/>
              <a:buChar char="•"/>
            </a:pPr>
            <a:r>
              <a:rPr lang="tr-TR" sz="1600" dirty="0" smtClean="0"/>
              <a:t>Vatandaşların geniş tanımlanmış siyasi </a:t>
            </a:r>
            <a:r>
              <a:rPr lang="tr-TR" sz="1600" dirty="0"/>
              <a:t>meselelerle ilgili ciddi cezaların tehdidi olmaksızın kendilerini ifade edebilme olanakları </a:t>
            </a:r>
            <a:r>
              <a:rPr lang="tr-TR" sz="1600" dirty="0" smtClean="0"/>
              <a:t>olmalıdır.</a:t>
            </a:r>
          </a:p>
          <a:p>
            <a:pPr marL="742950" lvl="1" indent="-285750" algn="just">
              <a:buFont typeface="Arial" panose="020B0604020202020204" pitchFamily="34" charset="0"/>
              <a:buChar char="•"/>
            </a:pPr>
            <a:r>
              <a:rPr lang="tr-TR" sz="1600" dirty="0" smtClean="0"/>
              <a:t>Vatandaşlar </a:t>
            </a:r>
            <a:r>
              <a:rPr lang="tr-TR" sz="1600" dirty="0"/>
              <a:t>alternatif bilgi kaynaklarına </a:t>
            </a:r>
            <a:r>
              <a:rPr lang="tr-TR" sz="1600" dirty="0" smtClean="0"/>
              <a:t>ulaşma </a:t>
            </a:r>
            <a:r>
              <a:rPr lang="tr-TR" sz="1600" dirty="0"/>
              <a:t>imkanlarına sahip olmalıdırlar. Bundan da öte, alternatif haber kaynakları </a:t>
            </a:r>
            <a:r>
              <a:rPr lang="tr-TR" sz="1600" dirty="0" smtClean="0"/>
              <a:t>var olmalı </a:t>
            </a:r>
            <a:r>
              <a:rPr lang="tr-TR" sz="1600" dirty="0"/>
              <a:t>ve bunlar kanunlar tarafından korunmalıdır. </a:t>
            </a:r>
            <a:endParaRPr lang="tr-TR" sz="1600" dirty="0" smtClean="0"/>
          </a:p>
          <a:p>
            <a:pPr marL="742950" lvl="1" indent="-285750" algn="just">
              <a:buFont typeface="Arial" panose="020B0604020202020204" pitchFamily="34" charset="0"/>
              <a:buChar char="•"/>
            </a:pPr>
            <a:r>
              <a:rPr lang="tr-TR" sz="1600" dirty="0" smtClean="0"/>
              <a:t>Pratik </a:t>
            </a:r>
            <a:r>
              <a:rPr lang="tr-TR" sz="1600" dirty="0"/>
              <a:t>olarak bütün </a:t>
            </a:r>
            <a:r>
              <a:rPr lang="tr-TR" sz="1600" dirty="0" smtClean="0"/>
              <a:t>yetişkinler </a:t>
            </a:r>
            <a:r>
              <a:rPr lang="tr-TR" sz="1600" dirty="0"/>
              <a:t>organların seçiminde oy hakkına sahip olmalıdırlar. </a:t>
            </a:r>
            <a:endParaRPr lang="tr-TR" sz="1600" dirty="0" smtClean="0"/>
          </a:p>
          <a:p>
            <a:pPr marL="742950" lvl="1" indent="-285750" algn="just">
              <a:buFont typeface="Arial" panose="020B0604020202020204" pitchFamily="34" charset="0"/>
              <a:buChar char="•"/>
            </a:pPr>
            <a:r>
              <a:rPr lang="tr-TR" sz="1600" dirty="0" smtClean="0"/>
              <a:t>Vatandaşlar </a:t>
            </a:r>
            <a:r>
              <a:rPr lang="tr-TR" sz="1600" dirty="0"/>
              <a:t>aynı zamanda bağımsız siyasal partileri ve çıkar guruplarını içine alan nispeten bağımsız </a:t>
            </a:r>
            <a:r>
              <a:rPr lang="tr-TR" sz="1600" dirty="0" smtClean="0"/>
              <a:t>kuruluş </a:t>
            </a:r>
            <a:r>
              <a:rPr lang="tr-TR" sz="1600" dirty="0"/>
              <a:t>ve organizasyonları </a:t>
            </a:r>
            <a:r>
              <a:rPr lang="tr-TR" sz="1600" dirty="0" smtClean="0"/>
              <a:t>şekillendirebilme </a:t>
            </a:r>
            <a:r>
              <a:rPr lang="tr-TR" sz="1600" dirty="0"/>
              <a:t>hakkına sahip olmalıdır. </a:t>
            </a:r>
            <a:endParaRPr lang="tr-TR" sz="1600" dirty="0" smtClean="0"/>
          </a:p>
        </p:txBody>
      </p:sp>
    </p:spTree>
    <p:extLst>
      <p:ext uri="{BB962C8B-B14F-4D97-AF65-F5344CB8AC3E}">
        <p14:creationId xmlns:p14="http://schemas.microsoft.com/office/powerpoint/2010/main" val="1985430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Demokrasi</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Dikdörtgen 7"/>
          <p:cNvSpPr/>
          <p:nvPr/>
        </p:nvSpPr>
        <p:spPr>
          <a:xfrm>
            <a:off x="621792" y="1445616"/>
            <a:ext cx="7717536" cy="3970318"/>
          </a:xfrm>
          <a:prstGeom prst="rect">
            <a:avLst/>
          </a:prstGeom>
        </p:spPr>
        <p:txBody>
          <a:bodyPr wrap="square">
            <a:spAutoFit/>
          </a:bodyPr>
          <a:lstStyle/>
          <a:p>
            <a:pPr marL="285750" indent="-285750" algn="just">
              <a:buFont typeface="Arial" panose="020B0604020202020204" pitchFamily="34" charset="0"/>
              <a:buChar char="•"/>
            </a:pPr>
            <a:r>
              <a:rPr lang="tr-TR" dirty="0"/>
              <a:t>Demokrasinin tanımlayıcı özelliği nihai siyasi karar alıcıların serbest seçimlerle </a:t>
            </a:r>
            <a:r>
              <a:rPr lang="tr-TR" dirty="0" smtClean="0"/>
              <a:t>iktidara gelmeleri </a:t>
            </a:r>
            <a:r>
              <a:rPr lang="tr-TR" dirty="0"/>
              <a:t>ve siyasi iktidarın sınırlarının hukuki normlarla belirtilmiş –bu temel hak </a:t>
            </a:r>
            <a:r>
              <a:rPr lang="tr-TR" dirty="0" smtClean="0"/>
              <a:t>ve hürriyetlerinin </a:t>
            </a:r>
            <a:r>
              <a:rPr lang="tr-TR" dirty="0"/>
              <a:t>demokratik olmayan rejimlere kıyasla daha korunaklı olması anlamına </a:t>
            </a:r>
            <a:r>
              <a:rPr lang="tr-TR" dirty="0" smtClean="0"/>
              <a:t>gelir olmasıdır (Demirel, 2011).</a:t>
            </a:r>
          </a:p>
          <a:p>
            <a:pPr marL="285750" indent="-285750" algn="just">
              <a:buFont typeface="Arial" panose="020B0604020202020204" pitchFamily="34" charset="0"/>
              <a:buChar char="•"/>
            </a:pPr>
            <a:endParaRPr lang="tr-TR" dirty="0" smtClean="0"/>
          </a:p>
          <a:p>
            <a:pPr marL="285750" indent="-285750" algn="just">
              <a:buFont typeface="Arial" panose="020B0604020202020204" pitchFamily="34" charset="0"/>
              <a:buChar char="•"/>
            </a:pPr>
            <a:r>
              <a:rPr lang="tr-TR" dirty="0" smtClean="0"/>
              <a:t>Demokrasinin kavramsal olarak tartışmaları günümüzde hala devam etmektedir. Farklı ideolojiler farklı bakış açılarıyla kendi demokrasi kavramlarını ifade etmişlerdir. </a:t>
            </a:r>
          </a:p>
          <a:p>
            <a:pPr marL="285750" indent="-285750" algn="just">
              <a:buFont typeface="Arial" panose="020B0604020202020204" pitchFamily="34" charset="0"/>
              <a:buChar char="•"/>
            </a:pPr>
            <a:endParaRPr lang="tr-TR" dirty="0"/>
          </a:p>
          <a:p>
            <a:pPr marL="285750" indent="-285750" algn="just">
              <a:buFont typeface="Arial" panose="020B0604020202020204" pitchFamily="34" charset="0"/>
              <a:buChar char="•"/>
            </a:pPr>
            <a:r>
              <a:rPr lang="tr-TR" dirty="0" smtClean="0"/>
              <a:t>Demokrasinin ilk uygulamalarının eski Yunanistan şehir-devletlerinde gerçekleştirildiği bilinmektedir. Dolayısıyla kent yönetiminin demokrasiyle doğrudan ilişkili olduğu söylenebilir.</a:t>
            </a:r>
            <a:endParaRPr lang="tr-TR" dirty="0"/>
          </a:p>
          <a:p>
            <a:pPr marL="285750" indent="-285750" algn="just">
              <a:buFont typeface="Arial" panose="020B0604020202020204" pitchFamily="34" charset="0"/>
              <a:buChar char="•"/>
            </a:pPr>
            <a:endParaRPr lang="tr-TR" dirty="0" smtClean="0"/>
          </a:p>
          <a:p>
            <a:pPr algn="just"/>
            <a:endParaRPr lang="tr-TR" dirty="0" smtClean="0"/>
          </a:p>
        </p:txBody>
      </p:sp>
    </p:spTree>
    <p:extLst>
      <p:ext uri="{BB962C8B-B14F-4D97-AF65-F5344CB8AC3E}">
        <p14:creationId xmlns:p14="http://schemas.microsoft.com/office/powerpoint/2010/main" val="252866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Yerinden Yönetim</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Dikdörtgen 7"/>
          <p:cNvSpPr/>
          <p:nvPr/>
        </p:nvSpPr>
        <p:spPr>
          <a:xfrm>
            <a:off x="426720" y="1311504"/>
            <a:ext cx="7717536" cy="3970318"/>
          </a:xfrm>
          <a:prstGeom prst="rect">
            <a:avLst/>
          </a:prstGeom>
        </p:spPr>
        <p:txBody>
          <a:bodyPr wrap="square">
            <a:spAutoFit/>
          </a:bodyPr>
          <a:lstStyle/>
          <a:p>
            <a:pPr marL="285750" indent="-285750" algn="just">
              <a:buFont typeface="Arial" panose="020B0604020202020204" pitchFamily="34" charset="0"/>
              <a:buChar char="•"/>
            </a:pPr>
            <a:r>
              <a:rPr lang="tr-TR" dirty="0" smtClean="0"/>
              <a:t>Yerinden yönetim, yerel yönetim, ademi merkeziyet ve mahalli idare kavramları kimi zaman aynı anlamda kullanılmasına karşın farklı anlamları ifade etmektedirler.</a:t>
            </a:r>
          </a:p>
          <a:p>
            <a:pPr marL="285750" indent="-285750" algn="just">
              <a:buFont typeface="Arial" panose="020B0604020202020204" pitchFamily="34" charset="0"/>
              <a:buChar char="•"/>
            </a:pPr>
            <a:r>
              <a:rPr lang="tr-TR" dirty="0"/>
              <a:t>Mahalli idareler özellikle Türkiye Anayasalarında sıkça kullanılan bir kavramdır.  Ancak yerel yönetim (</a:t>
            </a:r>
            <a:r>
              <a:rPr lang="tr-TR" dirty="0" err="1"/>
              <a:t>local</a:t>
            </a:r>
            <a:r>
              <a:rPr lang="tr-TR" dirty="0"/>
              <a:t> </a:t>
            </a:r>
            <a:r>
              <a:rPr lang="tr-TR" dirty="0" err="1"/>
              <a:t>government</a:t>
            </a:r>
            <a:r>
              <a:rPr lang="tr-TR" dirty="0"/>
              <a:t>) mahalli idare kavramına göre daha geniş bir anlam taşımaktadır. </a:t>
            </a:r>
            <a:r>
              <a:rPr lang="tr-TR" dirty="0" smtClean="0"/>
              <a:t>Yerel yönetim yalnızca idari değil siyasi bir yapıya da atıf yapmaktadır.</a:t>
            </a:r>
          </a:p>
          <a:p>
            <a:pPr marL="285750" indent="-285750" algn="just">
              <a:buFont typeface="Arial" panose="020B0604020202020204" pitchFamily="34" charset="0"/>
              <a:buChar char="•"/>
            </a:pPr>
            <a:r>
              <a:rPr lang="tr-TR" dirty="0" smtClean="0"/>
              <a:t>Bu </a:t>
            </a:r>
            <a:r>
              <a:rPr lang="tr-TR" dirty="0"/>
              <a:t>kavram “Yerel nitelikteki kamusal hizmetlerin devletin tüzel kişiliği dışındaki kamu tüzel kişilerince gerçekleştirilmesi için bir kısım kamu güçlerinin daha az yetkili bir otoriteye transfer edilmek amacı ile merkezi otoriteden geri çekilmesi” ya da “</a:t>
            </a:r>
            <a:r>
              <a:rPr lang="tr-TR" b="1" i="1" dirty="0"/>
              <a:t>Topluma sunulacak bazı idari hizmetlerin devlet merkezinden ve tek elden değil , merkezi idare teşkilatı içinde yer almayan ve merkezi idare hiyerarşisine dahil olmayan kamu tüzel kişileri tarafından yürütülmesidir</a:t>
            </a:r>
            <a:r>
              <a:rPr lang="tr-TR" dirty="0"/>
              <a:t>” şeklinde </a:t>
            </a:r>
            <a:r>
              <a:rPr lang="tr-TR" dirty="0" smtClean="0"/>
              <a:t>tanımlanabilir (Esen, </a:t>
            </a:r>
            <a:r>
              <a:rPr lang="tr-TR" dirty="0" err="1" smtClean="0"/>
              <a:t>ty</a:t>
            </a:r>
            <a:r>
              <a:rPr lang="tr-TR" dirty="0" smtClean="0"/>
              <a:t>).</a:t>
            </a:r>
          </a:p>
        </p:txBody>
      </p:sp>
    </p:spTree>
    <p:extLst>
      <p:ext uri="{BB962C8B-B14F-4D97-AF65-F5344CB8AC3E}">
        <p14:creationId xmlns:p14="http://schemas.microsoft.com/office/powerpoint/2010/main" val="1009024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Yerinden Yönetim</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Dikdörtgen 7"/>
          <p:cNvSpPr/>
          <p:nvPr/>
        </p:nvSpPr>
        <p:spPr>
          <a:xfrm>
            <a:off x="853440" y="2225904"/>
            <a:ext cx="7717536" cy="2000548"/>
          </a:xfrm>
          <a:prstGeom prst="rect">
            <a:avLst/>
          </a:prstGeom>
        </p:spPr>
        <p:txBody>
          <a:bodyPr wrap="square">
            <a:spAutoFit/>
          </a:bodyPr>
          <a:lstStyle/>
          <a:p>
            <a:pPr marL="285750" indent="-285750" algn="just">
              <a:buFont typeface="Arial" panose="020B0604020202020204" pitchFamily="34" charset="0"/>
              <a:buChar char="•"/>
            </a:pPr>
            <a:r>
              <a:rPr lang="tr-TR" sz="2400" b="1" dirty="0" smtClean="0"/>
              <a:t>Yerinden Yönetimin Türleri</a:t>
            </a:r>
          </a:p>
          <a:p>
            <a:pPr marL="800100" lvl="1" indent="-342900" algn="just">
              <a:buFont typeface="+mj-lt"/>
              <a:buAutoNum type="arabicPeriod"/>
            </a:pPr>
            <a:r>
              <a:rPr lang="tr-TR" sz="2000" dirty="0"/>
              <a:t>Siyasal Yerinden Yönetim </a:t>
            </a:r>
            <a:r>
              <a:rPr lang="tr-TR" sz="2000" dirty="0" smtClean="0"/>
              <a:t>(Türkiye’de yoktur)</a:t>
            </a:r>
          </a:p>
          <a:p>
            <a:pPr marL="800100" lvl="1" indent="-342900" algn="just">
              <a:buFont typeface="+mj-lt"/>
              <a:buAutoNum type="arabicPeriod"/>
            </a:pPr>
            <a:r>
              <a:rPr lang="tr-TR" sz="2000" dirty="0"/>
              <a:t>İdari Yerinden </a:t>
            </a:r>
            <a:r>
              <a:rPr lang="tr-TR" sz="2000" dirty="0" smtClean="0"/>
              <a:t>Yönetim</a:t>
            </a:r>
          </a:p>
          <a:p>
            <a:pPr lvl="2" algn="just"/>
            <a:r>
              <a:rPr lang="tr-TR" sz="2000" dirty="0" smtClean="0"/>
              <a:t>2.1 </a:t>
            </a:r>
            <a:r>
              <a:rPr lang="tr-TR" dirty="0"/>
              <a:t>Yer Bakımından Yerinden Yönetim (Yerel Yönetimler) </a:t>
            </a:r>
            <a:endParaRPr lang="tr-TR" sz="2000" dirty="0" smtClean="0"/>
          </a:p>
          <a:p>
            <a:pPr algn="just"/>
            <a:r>
              <a:rPr lang="tr-TR" sz="2000" dirty="0" smtClean="0"/>
              <a:t>	</a:t>
            </a:r>
            <a:r>
              <a:rPr lang="tr-TR" sz="2000" dirty="0"/>
              <a:t>2.2. Hizmet Bakımından Yerinden Yönetim (Kamu Kurumları)</a:t>
            </a:r>
          </a:p>
          <a:p>
            <a:pPr marL="800100" lvl="1" indent="-342900" algn="just">
              <a:buFont typeface="Arial" panose="020B0604020202020204" pitchFamily="34" charset="0"/>
              <a:buChar char="•"/>
            </a:pPr>
            <a:endParaRPr lang="tr-TR" sz="2000" b="1" dirty="0"/>
          </a:p>
        </p:txBody>
      </p:sp>
    </p:spTree>
    <p:extLst>
      <p:ext uri="{BB962C8B-B14F-4D97-AF65-F5344CB8AC3E}">
        <p14:creationId xmlns:p14="http://schemas.microsoft.com/office/powerpoint/2010/main" val="14805524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12943</TotalTime>
  <Words>977</Words>
  <Application>Microsoft Office PowerPoint</Application>
  <PresentationFormat>Ekran Gösterisi (4:3)</PresentationFormat>
  <Paragraphs>75</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12</vt:i4>
      </vt:variant>
    </vt:vector>
  </HeadingPairs>
  <TitlesOfParts>
    <vt:vector size="20"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858</cp:revision>
  <cp:lastPrinted>2016-10-24T07:53:35Z</cp:lastPrinted>
  <dcterms:created xsi:type="dcterms:W3CDTF">2016-09-18T09:35:24Z</dcterms:created>
  <dcterms:modified xsi:type="dcterms:W3CDTF">2020-04-02T11:41:43Z</dcterms:modified>
</cp:coreProperties>
</file>