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7"/>
  </p:notesMasterIdLst>
  <p:sldIdLst>
    <p:sldId id="267" r:id="rId2"/>
    <p:sldId id="268" r:id="rId3"/>
    <p:sldId id="269" r:id="rId4"/>
    <p:sldId id="256" r:id="rId5"/>
    <p:sldId id="319" r:id="rId6"/>
    <p:sldId id="320" r:id="rId7"/>
    <p:sldId id="262" r:id="rId8"/>
    <p:sldId id="270" r:id="rId9"/>
    <p:sldId id="321" r:id="rId10"/>
    <p:sldId id="272" r:id="rId11"/>
    <p:sldId id="273" r:id="rId12"/>
    <p:sldId id="274" r:id="rId13"/>
    <p:sldId id="275" r:id="rId14"/>
    <p:sldId id="276" r:id="rId15"/>
    <p:sldId id="279"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82" autoAdjust="0"/>
    <p:restoredTop sz="94660"/>
  </p:normalViewPr>
  <p:slideViewPr>
    <p:cSldViewPr snapToGrid="0">
      <p:cViewPr varScale="1">
        <p:scale>
          <a:sx n="72" d="100"/>
          <a:sy n="72" d="100"/>
        </p:scale>
        <p:origin x="42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3FE22-D1BD-49F8-B313-44AC747C18D3}" type="datetimeFigureOut">
              <a:rPr lang="tr-TR" smtClean="0"/>
              <a:t>30.04.2020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6E60B-4B82-4501-8FEE-2F857162D93E}" type="slidenum">
              <a:rPr lang="tr-TR" smtClean="0"/>
              <a:t>‹#›</a:t>
            </a:fld>
            <a:endParaRPr lang="tr-TR"/>
          </a:p>
        </p:txBody>
      </p:sp>
    </p:spTree>
    <p:extLst>
      <p:ext uri="{BB962C8B-B14F-4D97-AF65-F5344CB8AC3E}">
        <p14:creationId xmlns:p14="http://schemas.microsoft.com/office/powerpoint/2010/main" val="1809637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3802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468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5275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FEE3BAC0-0EBD-4D88-836B-9201C7AA2CED}"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9541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2777060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2428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800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1821013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8243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6736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4915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7655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sp>
        <p:nvSpPr>
          <p:cNvPr id="78" name="Google Shape;78;p5"/>
          <p:cNvSpPr txBox="1">
            <a:spLocks noGrp="1"/>
          </p:cNvSpPr>
          <p:nvPr>
            <p:ph type="title"/>
          </p:nvPr>
        </p:nvSpPr>
        <p:spPr>
          <a:xfrm>
            <a:off x="1085700" y="523433"/>
            <a:ext cx="7323200" cy="10216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1085700" y="1769800"/>
            <a:ext cx="8176800" cy="4194000"/>
          </a:xfrm>
          <a:prstGeom prst="rect">
            <a:avLst/>
          </a:prstGeom>
        </p:spPr>
        <p:txBody>
          <a:bodyPr spcFirstLastPara="1" wrap="square" lIns="91425" tIns="91425" rIns="91425" bIns="91425" anchor="ctr" anchorCtr="0"/>
          <a:lstStyle>
            <a:lvl1pPr marL="609585" lvl="0" indent="-507987">
              <a:spcBef>
                <a:spcPts val="800"/>
              </a:spcBef>
              <a:spcAft>
                <a:spcPts val="0"/>
              </a:spcAft>
              <a:buSzPts val="2400"/>
              <a:buChar char="▰"/>
              <a:defRPr/>
            </a:lvl1pPr>
            <a:lvl2pPr marL="1219170" lvl="1" indent="-507987">
              <a:spcBef>
                <a:spcPts val="1333"/>
              </a:spcBef>
              <a:spcAft>
                <a:spcPts val="0"/>
              </a:spcAft>
              <a:buSzPts val="2400"/>
              <a:buChar char="▻"/>
              <a:defRPr/>
            </a:lvl2pPr>
            <a:lvl3pPr marL="1828754" lvl="2" indent="-507987">
              <a:spcBef>
                <a:spcPts val="1333"/>
              </a:spcBef>
              <a:spcAft>
                <a:spcPts val="0"/>
              </a:spcAft>
              <a:buSzPts val="2400"/>
              <a:buChar char="▻"/>
              <a:defRPr/>
            </a:lvl3pPr>
            <a:lvl4pPr marL="2438339" lvl="3" indent="-507987">
              <a:spcBef>
                <a:spcPts val="1333"/>
              </a:spcBef>
              <a:spcAft>
                <a:spcPts val="0"/>
              </a:spcAft>
              <a:buSzPts val="2400"/>
              <a:buChar char="▻"/>
              <a:defRPr/>
            </a:lvl4pPr>
            <a:lvl5pPr marL="3047924" lvl="4" indent="-507987">
              <a:spcBef>
                <a:spcPts val="1333"/>
              </a:spcBef>
              <a:spcAft>
                <a:spcPts val="0"/>
              </a:spcAft>
              <a:buSzPts val="2400"/>
              <a:buChar char="▻"/>
              <a:defRPr/>
            </a:lvl5pPr>
            <a:lvl6pPr marL="3657509" lvl="5" indent="-507987">
              <a:spcBef>
                <a:spcPts val="1333"/>
              </a:spcBef>
              <a:spcAft>
                <a:spcPts val="0"/>
              </a:spcAft>
              <a:buSzPts val="2400"/>
              <a:buChar char="▻"/>
              <a:defRPr/>
            </a:lvl6pPr>
            <a:lvl7pPr marL="4267093" lvl="6" indent="-507987">
              <a:spcBef>
                <a:spcPts val="1333"/>
              </a:spcBef>
              <a:spcAft>
                <a:spcPts val="0"/>
              </a:spcAft>
              <a:buSzPts val="2400"/>
              <a:buChar char="▻"/>
              <a:defRPr/>
            </a:lvl7pPr>
            <a:lvl8pPr marL="4876678" lvl="7" indent="-507987">
              <a:spcBef>
                <a:spcPts val="1333"/>
              </a:spcBef>
              <a:spcAft>
                <a:spcPts val="0"/>
              </a:spcAft>
              <a:buSzPts val="2400"/>
              <a:buChar char="▻"/>
              <a:defRPr/>
            </a:lvl8pPr>
            <a:lvl9pPr marL="5486263" lvl="8" indent="-507987">
              <a:spcBef>
                <a:spcPts val="1333"/>
              </a:spcBef>
              <a:spcAft>
                <a:spcPts val="1333"/>
              </a:spcAft>
              <a:buSzPts val="2400"/>
              <a:buChar char="▻"/>
              <a:defRPr/>
            </a:lvl9pPr>
          </a:lstStyle>
          <a:p>
            <a:endParaRPr/>
          </a:p>
        </p:txBody>
      </p:sp>
      <p:sp>
        <p:nvSpPr>
          <p:cNvPr id="80" name="Google Shape;80;p5"/>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1073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3842377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1017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56128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2411DB7-BC74-40F1-A1BD-30E81C657DEA}" type="datetimeFigureOut">
              <a:rPr lang="tr-TR" smtClean="0"/>
              <a:t>30.04.2020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EE3BAC0-0EBD-4D88-836B-9201C7AA2CED}"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5740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72411DB7-BC74-40F1-A1BD-30E81C657DEA}" type="datetimeFigureOut">
              <a:rPr lang="tr-TR" smtClean="0"/>
              <a:t>30.04.2020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7686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11DB7-BC74-40F1-A1BD-30E81C657DEA}" type="datetimeFigureOut">
              <a:rPr lang="tr-TR" smtClean="0"/>
              <a:t>30.04.2020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307050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926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2376443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411DB7-BC74-40F1-A1BD-30E81C657DEA}" type="datetimeFigureOut">
              <a:rPr lang="tr-TR" smtClean="0"/>
              <a:t>30.04.2020</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E3BAC0-0EBD-4D88-836B-9201C7AA2CED}" type="slidenum">
              <a:rPr lang="tr-TR" smtClean="0"/>
              <a:t>‹#›</a:t>
            </a:fld>
            <a:endParaRPr lang="tr-TR"/>
          </a:p>
        </p:txBody>
      </p:sp>
    </p:spTree>
    <p:extLst>
      <p:ext uri="{BB962C8B-B14F-4D97-AF65-F5344CB8AC3E}">
        <p14:creationId xmlns:p14="http://schemas.microsoft.com/office/powerpoint/2010/main" val="350424636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3"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1085699" y="789709"/>
            <a:ext cx="9416045" cy="847706"/>
          </a:xfrm>
          <a:prstGeom prst="rect">
            <a:avLst/>
          </a:prstGeom>
        </p:spPr>
        <p:txBody>
          <a:bodyPr spcFirstLastPara="1" vert="horz" wrap="square" lIns="121900" tIns="121900" rIns="121900" bIns="121900" rtlCol="0" anchor="ctr" anchorCtr="0">
            <a:noAutofit/>
          </a:bodyPr>
          <a:lstStyle/>
          <a:p>
            <a:pPr lvl="0"/>
            <a:r>
              <a:rPr lang="tr-TR" sz="3333" b="1" dirty="0"/>
              <a:t>İnsanların Neden Grup Oluşturur?</a:t>
            </a:r>
            <a:endParaRPr sz="3333" b="1" dirty="0"/>
          </a:p>
        </p:txBody>
      </p:sp>
      <p:sp>
        <p:nvSpPr>
          <p:cNvPr id="237" name="Google Shape;237;p16"/>
          <p:cNvSpPr txBox="1">
            <a:spLocks noGrp="1"/>
          </p:cNvSpPr>
          <p:nvPr>
            <p:ph type="body" idx="1"/>
          </p:nvPr>
        </p:nvSpPr>
        <p:spPr>
          <a:xfrm>
            <a:off x="748145" y="1751124"/>
            <a:ext cx="10529455" cy="4317167"/>
          </a:xfrm>
          <a:prstGeom prst="rect">
            <a:avLst/>
          </a:prstGeom>
        </p:spPr>
        <p:txBody>
          <a:bodyPr spcFirstLastPara="1" vert="horz" wrap="square" lIns="121900" tIns="0" rIns="121900" bIns="0" rtlCol="0" anchor="t" anchorCtr="0">
            <a:noAutofit/>
          </a:bodyPr>
          <a:lstStyle/>
          <a:p>
            <a:pPr lvl="0" algn="just">
              <a:buFont typeface="Arial" panose="020B0604020202020204" pitchFamily="34" charset="0"/>
              <a:buChar char="•"/>
            </a:pPr>
            <a:r>
              <a:rPr lang="tr-TR" sz="2933" dirty="0">
                <a:solidFill>
                  <a:schemeClr val="tx1"/>
                </a:solidFill>
              </a:rPr>
              <a:t>Bir futbol takımının kazanmasıyla taraftar gururlanır; kaybetmesiyle ise üzülür ve kırgınlık duyar. Bireyler dahil oldukları gruplara kırgınlık veya mutluluk duyarak olayı kişiselleştirebilirler. Bu durum </a:t>
            </a:r>
            <a:r>
              <a:rPr lang="tr-TR" sz="2933" b="1" u="sng" dirty="0">
                <a:solidFill>
                  <a:schemeClr val="tx1"/>
                </a:solidFill>
              </a:rPr>
              <a:t>sosyal kimlik kuramı</a:t>
            </a:r>
            <a:r>
              <a:rPr lang="tr-TR" sz="2933" b="1" dirty="0">
                <a:solidFill>
                  <a:schemeClr val="tx1"/>
                </a:solidFill>
              </a:rPr>
              <a:t> </a:t>
            </a:r>
            <a:r>
              <a:rPr lang="tr-TR" sz="2933" dirty="0">
                <a:solidFill>
                  <a:schemeClr val="tx1"/>
                </a:solidFill>
              </a:rPr>
              <a:t>ile açıklanmaktadır. Sosyal kimlik kuramı, bireylerin kendi öz saygılarının üyesi oldukları grubun performansına bağlı olduğunu düşündükleri için o grubun başarı veya başarısız olduklarında duygusal tepkiler verebileceklerini savunur.</a:t>
            </a:r>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a:t>
            </a:fld>
            <a:endParaRPr/>
          </a:p>
        </p:txBody>
      </p:sp>
    </p:spTree>
    <p:extLst>
      <p:ext uri="{BB962C8B-B14F-4D97-AF65-F5344CB8AC3E}">
        <p14:creationId xmlns:p14="http://schemas.microsoft.com/office/powerpoint/2010/main" val="17141222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1981200" y="1484313"/>
            <a:ext cx="8229600" cy="5040312"/>
          </a:xfrm>
        </p:spPr>
        <p:txBody>
          <a:bodyPr/>
          <a:lstStyle/>
          <a:p>
            <a:pPr algn="just">
              <a:lnSpc>
                <a:spcPct val="90000"/>
              </a:lnSpc>
              <a:buFont typeface="Wingdings" panose="05000000000000000000" pitchFamily="2" charset="2"/>
              <a:buNone/>
            </a:pPr>
            <a:endParaRPr lang="tr-TR" altLang="tr-TR" b="1" dirty="0"/>
          </a:p>
          <a:p>
            <a:pPr algn="just">
              <a:lnSpc>
                <a:spcPct val="90000"/>
              </a:lnSpc>
              <a:buFont typeface="Wingdings" panose="05000000000000000000" pitchFamily="2" charset="2"/>
              <a:buNone/>
            </a:pPr>
            <a:r>
              <a:rPr lang="tr-TR" altLang="tr-TR" b="1" dirty="0"/>
              <a:t> </a:t>
            </a:r>
            <a:r>
              <a:rPr lang="tr-TR" altLang="tr-TR" b="1" dirty="0">
                <a:solidFill>
                  <a:schemeClr val="tx1"/>
                </a:solidFill>
              </a:rPr>
              <a:t>Gönderici; </a:t>
            </a:r>
          </a:p>
          <a:p>
            <a:pPr algn="just">
              <a:lnSpc>
                <a:spcPct val="90000"/>
              </a:lnSpc>
            </a:pPr>
            <a:r>
              <a:rPr lang="tr-TR" altLang="tr-TR" dirty="0"/>
              <a:t>İletişim sürecinin var olması için gerekli olan iki kişiden birisidir. İletişim sürecinin başarılı olması için göndericinin önemi büyüktür.</a:t>
            </a:r>
          </a:p>
          <a:p>
            <a:pPr algn="just">
              <a:lnSpc>
                <a:spcPct val="90000"/>
              </a:lnSpc>
            </a:pPr>
            <a:r>
              <a:rPr lang="tr-TR" altLang="tr-TR" dirty="0"/>
              <a:t>İletişim süreci ilk olarak göndericinin zihninde düşündükleriyle başlar. Ayrıca kendisine ulaşan  bilgi ve verilere göre haberdar olarak iletilecek bir fikir oluşturur ve bu fikri formüle ederek belli bir iletişim kanalı ile bu mesajı alıcıya gönderir.</a:t>
            </a:r>
          </a:p>
        </p:txBody>
      </p:sp>
    </p:spTree>
    <p:extLst>
      <p:ext uri="{BB962C8B-B14F-4D97-AF65-F5344CB8AC3E}">
        <p14:creationId xmlns:p14="http://schemas.microsoft.com/office/powerpoint/2010/main" val="39389955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animEffect transition="in" filter="fade">
                                      <p:cBhvr>
                                        <p:cTn id="7" dur="500"/>
                                        <p:tgtEl>
                                          <p:spTgt spid="67587">
                                            <p:txEl>
                                              <p:pRg st="1" end="1"/>
                                            </p:txEl>
                                          </p:spTgt>
                                        </p:tgtEl>
                                      </p:cBhvr>
                                    </p:animEffect>
                                    <p:anim calcmode="lin" valueType="num">
                                      <p:cBhvr>
                                        <p:cTn id="8" dur="5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6758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67587">
                                            <p:txEl>
                                              <p:pRg st="2" end="2"/>
                                            </p:txEl>
                                          </p:spTgt>
                                        </p:tgtEl>
                                        <p:attrNameLst>
                                          <p:attrName>style.visibility</p:attrName>
                                        </p:attrNameLst>
                                      </p:cBhvr>
                                      <p:to>
                                        <p:strVal val="visible"/>
                                      </p:to>
                                    </p:set>
                                    <p:animEffect transition="in" filter="fade">
                                      <p:cBhvr>
                                        <p:cTn id="14" dur="500"/>
                                        <p:tgtEl>
                                          <p:spTgt spid="67587">
                                            <p:txEl>
                                              <p:pRg st="2" end="2"/>
                                            </p:txEl>
                                          </p:spTgt>
                                        </p:tgtEl>
                                      </p:cBhvr>
                                    </p:animEffect>
                                    <p:anim calcmode="lin" valueType="num">
                                      <p:cBhvr>
                                        <p:cTn id="15" dur="5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6758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67587">
                                            <p:txEl>
                                              <p:pRg st="3" end="3"/>
                                            </p:txEl>
                                          </p:spTgt>
                                        </p:tgtEl>
                                        <p:attrNameLst>
                                          <p:attrName>style.visibility</p:attrName>
                                        </p:attrNameLst>
                                      </p:cBhvr>
                                      <p:to>
                                        <p:strVal val="visible"/>
                                      </p:to>
                                    </p:set>
                                    <p:animEffect transition="in" filter="fade">
                                      <p:cBhvr>
                                        <p:cTn id="21" dur="500"/>
                                        <p:tgtEl>
                                          <p:spTgt spid="67587">
                                            <p:txEl>
                                              <p:pRg st="3" end="3"/>
                                            </p:txEl>
                                          </p:spTgt>
                                        </p:tgtEl>
                                      </p:cBhvr>
                                    </p:animEffect>
                                    <p:anim calcmode="lin" valueType="num">
                                      <p:cBhvr>
                                        <p:cTn id="22" dur="500" fill="hold"/>
                                        <p:tgtEl>
                                          <p:spTgt spid="67587">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67587">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1295401" y="1952786"/>
            <a:ext cx="9601196" cy="3923082"/>
          </a:xfrm>
        </p:spPr>
        <p:txBody>
          <a:bodyPr/>
          <a:lstStyle/>
          <a:p>
            <a:pPr>
              <a:buFont typeface="Wingdings" panose="05000000000000000000" pitchFamily="2" charset="2"/>
              <a:buNone/>
            </a:pPr>
            <a:r>
              <a:rPr lang="tr-TR" altLang="tr-TR" b="1" dirty="0">
                <a:solidFill>
                  <a:schemeClr val="tx1"/>
                </a:solidFill>
              </a:rPr>
              <a:t>    Algı(filtre);</a:t>
            </a:r>
          </a:p>
          <a:p>
            <a:pPr algn="just"/>
            <a:r>
              <a:rPr lang="tr-TR" altLang="tr-TR" dirty="0"/>
              <a:t>Hem gönderici hem de alıcı için söz konusu bir unsurdur. Bireylerin  kendilerine ulaşan mesajları değerleme tarzları ile ilgilidir. Yani bireylerin algıları ile ilgilidir. Algıyı ise bireylerin çevreleri ile ilgili bilgiyi duyma, organize etme, anlama, ve değerlendirme süreci olarak tanımlayabiliriz.</a:t>
            </a:r>
          </a:p>
        </p:txBody>
      </p:sp>
    </p:spTree>
    <p:extLst>
      <p:ext uri="{BB962C8B-B14F-4D97-AF65-F5344CB8AC3E}">
        <p14:creationId xmlns:p14="http://schemas.microsoft.com/office/powerpoint/2010/main" val="389702628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fade">
                                      <p:cBhvr>
                                        <p:cTn id="7" dur="500"/>
                                        <p:tgtEl>
                                          <p:spTgt spid="66563">
                                            <p:txEl>
                                              <p:pRg st="0" end="0"/>
                                            </p:txEl>
                                          </p:spTgt>
                                        </p:tgtEl>
                                      </p:cBhvr>
                                    </p:animEffect>
                                    <p:anim calcmode="lin" valueType="num">
                                      <p:cBhvr>
                                        <p:cTn id="8" dur="5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656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66563">
                                            <p:txEl>
                                              <p:pRg st="1" end="1"/>
                                            </p:txEl>
                                          </p:spTgt>
                                        </p:tgtEl>
                                        <p:attrNameLst>
                                          <p:attrName>style.visibility</p:attrName>
                                        </p:attrNameLst>
                                      </p:cBhvr>
                                      <p:to>
                                        <p:strVal val="visible"/>
                                      </p:to>
                                    </p:set>
                                    <p:animEffect transition="in" filter="fade">
                                      <p:cBhvr>
                                        <p:cTn id="14" dur="500"/>
                                        <p:tgtEl>
                                          <p:spTgt spid="66563">
                                            <p:txEl>
                                              <p:pRg st="1" end="1"/>
                                            </p:txEl>
                                          </p:spTgt>
                                        </p:tgtEl>
                                      </p:cBhvr>
                                    </p:animEffect>
                                    <p:anim calcmode="lin" valueType="num">
                                      <p:cBhvr>
                                        <p:cTn id="15" dur="5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66563">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a:xfrm>
            <a:off x="1295401" y="1921790"/>
            <a:ext cx="9601196" cy="3954078"/>
          </a:xfrm>
        </p:spPr>
        <p:txBody>
          <a:bodyPr/>
          <a:lstStyle/>
          <a:p>
            <a:pPr>
              <a:buFont typeface="Wingdings" panose="05000000000000000000" pitchFamily="2" charset="2"/>
              <a:buNone/>
            </a:pPr>
            <a:r>
              <a:rPr lang="tr-TR" altLang="tr-TR" b="1" dirty="0">
                <a:solidFill>
                  <a:srgbClr val="FF3300"/>
                </a:solidFill>
              </a:rPr>
              <a:t>    </a:t>
            </a:r>
            <a:r>
              <a:rPr lang="tr-TR" altLang="tr-TR" b="1" dirty="0">
                <a:solidFill>
                  <a:schemeClr val="tx1"/>
                </a:solidFill>
              </a:rPr>
              <a:t>Mesaj;</a:t>
            </a:r>
          </a:p>
          <a:p>
            <a:pPr algn="just"/>
            <a:r>
              <a:rPr lang="tr-TR" altLang="tr-TR" dirty="0"/>
              <a:t>Göndericinin fikirlerinin, isteklerinin ve verilerinin sembollere dönüşmüş şeklidir. Semboller tek başlarına bir anlam ifade etmezler. Sembollere, anlamları göndericiler ve alıcılar yüklemektedir. </a:t>
            </a:r>
          </a:p>
          <a:p>
            <a:pPr algn="just"/>
            <a:r>
              <a:rPr lang="tr-TR" altLang="tr-TR" dirty="0"/>
              <a:t>Eğer, alıcının göndericiye gönderdiği ve göndericinin algıladığı anlamlar birbirlerine uygunsa is iletişim etkindir.</a:t>
            </a:r>
          </a:p>
        </p:txBody>
      </p:sp>
    </p:spTree>
    <p:extLst>
      <p:ext uri="{BB962C8B-B14F-4D97-AF65-F5344CB8AC3E}">
        <p14:creationId xmlns:p14="http://schemas.microsoft.com/office/powerpoint/2010/main" val="47266928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fade">
                                      <p:cBhvr>
                                        <p:cTn id="7" dur="500"/>
                                        <p:tgtEl>
                                          <p:spTgt spid="74755">
                                            <p:txEl>
                                              <p:pRg st="0" end="0"/>
                                            </p:txEl>
                                          </p:spTgt>
                                        </p:tgtEl>
                                      </p:cBhvr>
                                    </p:animEffect>
                                    <p:anim calcmode="lin" valueType="num">
                                      <p:cBhvr>
                                        <p:cTn id="8" dur="500" fill="hold"/>
                                        <p:tgtEl>
                                          <p:spTgt spid="7475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475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74755">
                                            <p:txEl>
                                              <p:pRg st="1" end="1"/>
                                            </p:txEl>
                                          </p:spTgt>
                                        </p:tgtEl>
                                        <p:attrNameLst>
                                          <p:attrName>style.visibility</p:attrName>
                                        </p:attrNameLst>
                                      </p:cBhvr>
                                      <p:to>
                                        <p:strVal val="visible"/>
                                      </p:to>
                                    </p:set>
                                    <p:animEffect transition="in" filter="fade">
                                      <p:cBhvr>
                                        <p:cTn id="14" dur="500"/>
                                        <p:tgtEl>
                                          <p:spTgt spid="74755">
                                            <p:txEl>
                                              <p:pRg st="1" end="1"/>
                                            </p:txEl>
                                          </p:spTgt>
                                        </p:tgtEl>
                                      </p:cBhvr>
                                    </p:animEffect>
                                    <p:anim calcmode="lin" valueType="num">
                                      <p:cBhvr>
                                        <p:cTn id="15" dur="500" fill="hold"/>
                                        <p:tgtEl>
                                          <p:spTgt spid="7475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7475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74755">
                                            <p:txEl>
                                              <p:pRg st="2" end="2"/>
                                            </p:txEl>
                                          </p:spTgt>
                                        </p:tgtEl>
                                        <p:attrNameLst>
                                          <p:attrName>style.visibility</p:attrName>
                                        </p:attrNameLst>
                                      </p:cBhvr>
                                      <p:to>
                                        <p:strVal val="visible"/>
                                      </p:to>
                                    </p:set>
                                    <p:animEffect transition="in" filter="fade">
                                      <p:cBhvr>
                                        <p:cTn id="21" dur="500"/>
                                        <p:tgtEl>
                                          <p:spTgt spid="74755">
                                            <p:txEl>
                                              <p:pRg st="2" end="2"/>
                                            </p:txEl>
                                          </p:spTgt>
                                        </p:tgtEl>
                                      </p:cBhvr>
                                    </p:animEffect>
                                    <p:anim calcmode="lin" valueType="num">
                                      <p:cBhvr>
                                        <p:cTn id="22" dur="500" fill="hold"/>
                                        <p:tgtEl>
                                          <p:spTgt spid="7475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74755">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9" name="Rectangle 3"/>
          <p:cNvSpPr>
            <a:spLocks noGrp="1" noChangeArrowheads="1"/>
          </p:cNvSpPr>
          <p:nvPr>
            <p:ph idx="1"/>
          </p:nvPr>
        </p:nvSpPr>
        <p:spPr>
          <a:xfrm>
            <a:off x="1981200" y="2045776"/>
            <a:ext cx="8229600" cy="3549112"/>
          </a:xfrm>
        </p:spPr>
        <p:txBody>
          <a:bodyPr/>
          <a:lstStyle/>
          <a:p>
            <a:pPr>
              <a:lnSpc>
                <a:spcPct val="80000"/>
              </a:lnSpc>
              <a:buFont typeface="Wingdings" panose="05000000000000000000" pitchFamily="2" charset="2"/>
              <a:buNone/>
            </a:pPr>
            <a:r>
              <a:rPr lang="tr-TR" altLang="tr-TR" sz="2400" b="1" dirty="0">
                <a:solidFill>
                  <a:schemeClr val="tx1"/>
                </a:solidFill>
              </a:rPr>
              <a:t>İletişim Kanalı;</a:t>
            </a:r>
          </a:p>
          <a:p>
            <a:pPr algn="just">
              <a:lnSpc>
                <a:spcPct val="80000"/>
              </a:lnSpc>
            </a:pPr>
            <a:r>
              <a:rPr lang="tr-TR" altLang="tr-TR" dirty="0"/>
              <a:t>Mesajın göndericiden alıcıya aktarıldığı yoldur. Haberleşme kanalları ise resmi ve gayri resmi olabilir. </a:t>
            </a:r>
          </a:p>
          <a:p>
            <a:pPr algn="just">
              <a:lnSpc>
                <a:spcPct val="80000"/>
              </a:lnSpc>
            </a:pPr>
            <a:r>
              <a:rPr lang="tr-TR" altLang="tr-TR" dirty="0"/>
              <a:t>İşletme içindeki resmi iletişim kanallarına örnek olarak, emir-komuta zinciri, öneri/şikayet kutuları, şirket dergisi ya da işletme toplantıları.</a:t>
            </a:r>
          </a:p>
          <a:p>
            <a:pPr algn="just">
              <a:lnSpc>
                <a:spcPct val="80000"/>
              </a:lnSpc>
            </a:pPr>
            <a:r>
              <a:rPr lang="tr-TR" altLang="tr-TR" dirty="0"/>
              <a:t>Gayri resmi iletişim kanallarına ise, örnek olarak, dedikodu, söylenti haberleri, işletme dışı gruplaşmalar ve bizzat yöneticinin çalışanlarıyla konuşması.</a:t>
            </a:r>
          </a:p>
        </p:txBody>
      </p:sp>
    </p:spTree>
    <p:extLst>
      <p:ext uri="{BB962C8B-B14F-4D97-AF65-F5344CB8AC3E}">
        <p14:creationId xmlns:p14="http://schemas.microsoft.com/office/powerpoint/2010/main" val="23941031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fade">
                                      <p:cBhvr>
                                        <p:cTn id="7" dur="500"/>
                                        <p:tgtEl>
                                          <p:spTgt spid="75779">
                                            <p:txEl>
                                              <p:pRg st="0" end="0"/>
                                            </p:txEl>
                                          </p:spTgt>
                                        </p:tgtEl>
                                      </p:cBhvr>
                                    </p:animEffect>
                                    <p:anim calcmode="lin" valueType="num">
                                      <p:cBhvr>
                                        <p:cTn id="8" dur="500" fill="hold"/>
                                        <p:tgtEl>
                                          <p:spTgt spid="7577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577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75779">
                                            <p:txEl>
                                              <p:pRg st="1" end="1"/>
                                            </p:txEl>
                                          </p:spTgt>
                                        </p:tgtEl>
                                        <p:attrNameLst>
                                          <p:attrName>style.visibility</p:attrName>
                                        </p:attrNameLst>
                                      </p:cBhvr>
                                      <p:to>
                                        <p:strVal val="visible"/>
                                      </p:to>
                                    </p:set>
                                    <p:animEffect transition="in" filter="fade">
                                      <p:cBhvr>
                                        <p:cTn id="14" dur="500"/>
                                        <p:tgtEl>
                                          <p:spTgt spid="75779">
                                            <p:txEl>
                                              <p:pRg st="1" end="1"/>
                                            </p:txEl>
                                          </p:spTgt>
                                        </p:tgtEl>
                                      </p:cBhvr>
                                    </p:animEffect>
                                    <p:anim calcmode="lin" valueType="num">
                                      <p:cBhvr>
                                        <p:cTn id="15" dur="500" fill="hold"/>
                                        <p:tgtEl>
                                          <p:spTgt spid="75779">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7577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75779">
                                            <p:txEl>
                                              <p:pRg st="2" end="2"/>
                                            </p:txEl>
                                          </p:spTgt>
                                        </p:tgtEl>
                                        <p:attrNameLst>
                                          <p:attrName>style.visibility</p:attrName>
                                        </p:attrNameLst>
                                      </p:cBhvr>
                                      <p:to>
                                        <p:strVal val="visible"/>
                                      </p:to>
                                    </p:set>
                                    <p:animEffect transition="in" filter="fade">
                                      <p:cBhvr>
                                        <p:cTn id="21" dur="500"/>
                                        <p:tgtEl>
                                          <p:spTgt spid="75779">
                                            <p:txEl>
                                              <p:pRg st="2" end="2"/>
                                            </p:txEl>
                                          </p:spTgt>
                                        </p:tgtEl>
                                      </p:cBhvr>
                                    </p:animEffect>
                                    <p:anim calcmode="lin" valueType="num">
                                      <p:cBhvr>
                                        <p:cTn id="22" dur="500" fill="hold"/>
                                        <p:tgtEl>
                                          <p:spTgt spid="75779">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7577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75779">
                                            <p:txEl>
                                              <p:pRg st="3" end="3"/>
                                            </p:txEl>
                                          </p:spTgt>
                                        </p:tgtEl>
                                        <p:attrNameLst>
                                          <p:attrName>style.visibility</p:attrName>
                                        </p:attrNameLst>
                                      </p:cBhvr>
                                      <p:to>
                                        <p:strVal val="visible"/>
                                      </p:to>
                                    </p:set>
                                    <p:animEffect transition="in" filter="fade">
                                      <p:cBhvr>
                                        <p:cTn id="28" dur="500"/>
                                        <p:tgtEl>
                                          <p:spTgt spid="75779">
                                            <p:txEl>
                                              <p:pRg st="3" end="3"/>
                                            </p:txEl>
                                          </p:spTgt>
                                        </p:tgtEl>
                                      </p:cBhvr>
                                    </p:animEffect>
                                    <p:anim calcmode="lin" valueType="num">
                                      <p:cBhvr>
                                        <p:cTn id="29" dur="500" fill="hold"/>
                                        <p:tgtEl>
                                          <p:spTgt spid="75779">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75779">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a:xfrm>
            <a:off x="1295401" y="1875295"/>
            <a:ext cx="9601196" cy="4000573"/>
          </a:xfrm>
        </p:spPr>
        <p:txBody>
          <a:bodyPr>
            <a:normAutofit lnSpcReduction="10000"/>
          </a:bodyPr>
          <a:lstStyle/>
          <a:p>
            <a:pPr>
              <a:buFont typeface="Wingdings" panose="05000000000000000000" pitchFamily="2" charset="2"/>
              <a:buNone/>
            </a:pPr>
            <a:r>
              <a:rPr lang="tr-TR" altLang="tr-TR" b="1" dirty="0">
                <a:solidFill>
                  <a:srgbClr val="FF3300"/>
                </a:solidFill>
              </a:rPr>
              <a:t>   </a:t>
            </a:r>
            <a:r>
              <a:rPr lang="tr-TR" altLang="tr-TR" b="1" dirty="0">
                <a:solidFill>
                  <a:schemeClr val="tx1"/>
                </a:solidFill>
              </a:rPr>
              <a:t>Çevre Koşulları;</a:t>
            </a:r>
          </a:p>
          <a:p>
            <a:pPr algn="just"/>
            <a:r>
              <a:rPr lang="tr-TR" altLang="tr-TR" dirty="0"/>
              <a:t>Çevre, iletişim sürecini etkileyen bütün koşulları içermektedir.  Çevre koşulları, iletişimi bozma özelliği taşıdığından önemlidir. İletişimi  bozan en önemli çevre koşulu ise gürültüdür .</a:t>
            </a:r>
          </a:p>
          <a:p>
            <a:pPr>
              <a:lnSpc>
                <a:spcPct val="90000"/>
              </a:lnSpc>
              <a:buFont typeface="Wingdings" panose="05000000000000000000" pitchFamily="2" charset="2"/>
              <a:buNone/>
            </a:pPr>
            <a:r>
              <a:rPr lang="tr-TR" altLang="tr-TR" b="1" dirty="0">
                <a:solidFill>
                  <a:srgbClr val="FF3300"/>
                </a:solidFill>
              </a:rPr>
              <a:t>    </a:t>
            </a:r>
            <a:r>
              <a:rPr lang="tr-TR" altLang="tr-TR" b="1" dirty="0">
                <a:solidFill>
                  <a:schemeClr val="tx1"/>
                </a:solidFill>
              </a:rPr>
              <a:t>Alıcı;</a:t>
            </a:r>
          </a:p>
          <a:p>
            <a:pPr algn="just">
              <a:lnSpc>
                <a:spcPct val="90000"/>
              </a:lnSpc>
            </a:pPr>
            <a:r>
              <a:rPr lang="tr-TR" altLang="tr-TR" dirty="0"/>
              <a:t>Şifrelenmiş mesajı alan ve deşifre eden kişiye denir. Alıcı, mesajı taşıyan sembolleri algılayıp anlam vererek iletişimi sonlandırır ya da kendisi bir mesaj göndererek bu sefer gönderici konumuna geçen kişidir.</a:t>
            </a:r>
          </a:p>
          <a:p>
            <a:pPr algn="just">
              <a:lnSpc>
                <a:spcPct val="90000"/>
              </a:lnSpc>
            </a:pPr>
            <a:r>
              <a:rPr lang="tr-TR" altLang="tr-TR" dirty="0"/>
              <a:t> Etkin bir iletişim için, alıcının aktif bir dinleyici olması gerekmektedir. Alıcı iyi bir dinleyici olduğu sürece iletişim süreci etkin olacaktır. </a:t>
            </a:r>
          </a:p>
          <a:p>
            <a:pPr algn="just"/>
            <a:endParaRPr lang="tr-TR" altLang="tr-TR" dirty="0"/>
          </a:p>
        </p:txBody>
      </p:sp>
    </p:spTree>
    <p:extLst>
      <p:ext uri="{BB962C8B-B14F-4D97-AF65-F5344CB8AC3E}">
        <p14:creationId xmlns:p14="http://schemas.microsoft.com/office/powerpoint/2010/main" val="291235443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fade">
                                      <p:cBhvr>
                                        <p:cTn id="7" dur="500"/>
                                        <p:tgtEl>
                                          <p:spTgt spid="76803">
                                            <p:txEl>
                                              <p:pRg st="0" end="0"/>
                                            </p:txEl>
                                          </p:spTgt>
                                        </p:tgtEl>
                                      </p:cBhvr>
                                    </p:animEffect>
                                    <p:anim calcmode="lin" valueType="num">
                                      <p:cBhvr>
                                        <p:cTn id="8" dur="5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680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76803">
                                            <p:txEl>
                                              <p:pRg st="1" end="1"/>
                                            </p:txEl>
                                          </p:spTgt>
                                        </p:tgtEl>
                                        <p:attrNameLst>
                                          <p:attrName>style.visibility</p:attrName>
                                        </p:attrNameLst>
                                      </p:cBhvr>
                                      <p:to>
                                        <p:strVal val="visible"/>
                                      </p:to>
                                    </p:set>
                                    <p:animEffect transition="in" filter="fade">
                                      <p:cBhvr>
                                        <p:cTn id="14" dur="500"/>
                                        <p:tgtEl>
                                          <p:spTgt spid="76803">
                                            <p:txEl>
                                              <p:pRg st="1" end="1"/>
                                            </p:txEl>
                                          </p:spTgt>
                                        </p:tgtEl>
                                      </p:cBhvr>
                                    </p:animEffect>
                                    <p:anim calcmode="lin" valueType="num">
                                      <p:cBhvr>
                                        <p:cTn id="15" dur="500" fill="hold"/>
                                        <p:tgtEl>
                                          <p:spTgt spid="7680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7680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76803">
                                            <p:txEl>
                                              <p:pRg st="2" end="2"/>
                                            </p:txEl>
                                          </p:spTgt>
                                        </p:tgtEl>
                                        <p:attrNameLst>
                                          <p:attrName>style.visibility</p:attrName>
                                        </p:attrNameLst>
                                      </p:cBhvr>
                                      <p:to>
                                        <p:strVal val="visible"/>
                                      </p:to>
                                    </p:set>
                                    <p:animEffect transition="in" filter="fade">
                                      <p:cBhvr>
                                        <p:cTn id="21" dur="500"/>
                                        <p:tgtEl>
                                          <p:spTgt spid="76803">
                                            <p:txEl>
                                              <p:pRg st="2" end="2"/>
                                            </p:txEl>
                                          </p:spTgt>
                                        </p:tgtEl>
                                      </p:cBhvr>
                                    </p:animEffect>
                                    <p:anim calcmode="lin" valueType="num">
                                      <p:cBhvr>
                                        <p:cTn id="22" dur="500" fill="hold"/>
                                        <p:tgtEl>
                                          <p:spTgt spid="7680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7680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76803">
                                            <p:txEl>
                                              <p:pRg st="3" end="3"/>
                                            </p:txEl>
                                          </p:spTgt>
                                        </p:tgtEl>
                                        <p:attrNameLst>
                                          <p:attrName>style.visibility</p:attrName>
                                        </p:attrNameLst>
                                      </p:cBhvr>
                                      <p:to>
                                        <p:strVal val="visible"/>
                                      </p:to>
                                    </p:set>
                                    <p:animEffect transition="in" filter="fade">
                                      <p:cBhvr>
                                        <p:cTn id="28" dur="500"/>
                                        <p:tgtEl>
                                          <p:spTgt spid="76803">
                                            <p:txEl>
                                              <p:pRg st="3" end="3"/>
                                            </p:txEl>
                                          </p:spTgt>
                                        </p:tgtEl>
                                      </p:cBhvr>
                                    </p:animEffect>
                                    <p:anim calcmode="lin" valueType="num">
                                      <p:cBhvr>
                                        <p:cTn id="29" dur="500" fill="hold"/>
                                        <p:tgtEl>
                                          <p:spTgt spid="7680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7680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76803">
                                            <p:txEl>
                                              <p:pRg st="4" end="4"/>
                                            </p:txEl>
                                          </p:spTgt>
                                        </p:tgtEl>
                                        <p:attrNameLst>
                                          <p:attrName>style.visibility</p:attrName>
                                        </p:attrNameLst>
                                      </p:cBhvr>
                                      <p:to>
                                        <p:strVal val="visible"/>
                                      </p:to>
                                    </p:set>
                                    <p:animEffect transition="in" filter="fade">
                                      <p:cBhvr>
                                        <p:cTn id="35" dur="500"/>
                                        <p:tgtEl>
                                          <p:spTgt spid="76803">
                                            <p:txEl>
                                              <p:pRg st="4" end="4"/>
                                            </p:txEl>
                                          </p:spTgt>
                                        </p:tgtEl>
                                      </p:cBhvr>
                                    </p:animEffect>
                                    <p:anim calcmode="lin" valueType="num">
                                      <p:cBhvr>
                                        <p:cTn id="36" dur="500" fill="hold"/>
                                        <p:tgtEl>
                                          <p:spTgt spid="7680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7680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a:xfrm>
            <a:off x="1981200" y="1983784"/>
            <a:ext cx="8229600" cy="4613866"/>
          </a:xfrm>
        </p:spPr>
        <p:txBody>
          <a:bodyPr/>
          <a:lstStyle/>
          <a:p>
            <a:pPr>
              <a:lnSpc>
                <a:spcPct val="90000"/>
              </a:lnSpc>
              <a:buFont typeface="Wingdings" panose="05000000000000000000" pitchFamily="2" charset="2"/>
              <a:buNone/>
            </a:pPr>
            <a:r>
              <a:rPr lang="tr-TR" altLang="tr-TR" b="1" dirty="0">
                <a:solidFill>
                  <a:srgbClr val="FF3300"/>
                </a:solidFill>
              </a:rPr>
              <a:t> </a:t>
            </a:r>
            <a:r>
              <a:rPr lang="tr-TR" altLang="tr-TR" b="1" dirty="0">
                <a:solidFill>
                  <a:schemeClr val="tx1"/>
                </a:solidFill>
              </a:rPr>
              <a:t>Geribildirim(</a:t>
            </a:r>
            <a:r>
              <a:rPr lang="tr-TR" altLang="tr-TR" b="1" dirty="0" err="1">
                <a:solidFill>
                  <a:schemeClr val="tx1"/>
                </a:solidFill>
              </a:rPr>
              <a:t>feed</a:t>
            </a:r>
            <a:r>
              <a:rPr lang="tr-TR" altLang="tr-TR" b="1" dirty="0">
                <a:solidFill>
                  <a:schemeClr val="tx1"/>
                </a:solidFill>
              </a:rPr>
              <a:t> </a:t>
            </a:r>
            <a:r>
              <a:rPr lang="tr-TR" altLang="tr-TR" b="1" dirty="0" err="1">
                <a:solidFill>
                  <a:schemeClr val="tx1"/>
                </a:solidFill>
              </a:rPr>
              <a:t>Back</a:t>
            </a:r>
            <a:r>
              <a:rPr lang="tr-TR" altLang="tr-TR" b="1" dirty="0">
                <a:solidFill>
                  <a:schemeClr val="tx1"/>
                </a:solidFill>
              </a:rPr>
              <a:t>);</a:t>
            </a:r>
            <a:endParaRPr lang="tr-TR" altLang="tr-TR" dirty="0">
              <a:solidFill>
                <a:schemeClr val="tx1"/>
              </a:solidFill>
            </a:endParaRPr>
          </a:p>
          <a:p>
            <a:pPr algn="just">
              <a:lnSpc>
                <a:spcPct val="90000"/>
              </a:lnSpc>
            </a:pPr>
            <a:r>
              <a:rPr lang="tr-TR" altLang="tr-TR" dirty="0"/>
              <a:t>Alıcı ile gönderici arasındaki geriye dönük bilgi akışıdır. Bu sayede, gönderici mesajın anlaşılıp anlaşılamadığını öğrenir. Geribildirim, bir tür kontrol mekanizmasıdır. Aynı zamanda iletişim sürecini etkinleştirir.</a:t>
            </a:r>
          </a:p>
          <a:p>
            <a:pPr algn="just">
              <a:lnSpc>
                <a:spcPct val="90000"/>
              </a:lnSpc>
            </a:pPr>
            <a:r>
              <a:rPr lang="tr-TR" altLang="tr-TR" dirty="0"/>
              <a:t>Etkin bir geribildirim, bireye yardımcı olmayı amaçlar. Zamanında gelir. Açık ve anlaşılırdır.. </a:t>
            </a:r>
          </a:p>
          <a:p>
            <a:pPr algn="just">
              <a:lnSpc>
                <a:spcPct val="90000"/>
              </a:lnSpc>
            </a:pPr>
            <a:r>
              <a:rPr lang="tr-TR" altLang="tr-TR" dirty="0"/>
              <a:t>Etkin olmayan geribildirim ise; Geneldir. İlgisizdir. Zamansızdır. Anlaşılması güçtür. Tahmin ve yorum ağırlıklıdır. </a:t>
            </a:r>
          </a:p>
        </p:txBody>
      </p:sp>
    </p:spTree>
    <p:extLst>
      <p:ext uri="{BB962C8B-B14F-4D97-AF65-F5344CB8AC3E}">
        <p14:creationId xmlns:p14="http://schemas.microsoft.com/office/powerpoint/2010/main" val="234789364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fade">
                                      <p:cBhvr>
                                        <p:cTn id="7" dur="500"/>
                                        <p:tgtEl>
                                          <p:spTgt spid="79875">
                                            <p:txEl>
                                              <p:pRg st="0" end="0"/>
                                            </p:txEl>
                                          </p:spTgt>
                                        </p:tgtEl>
                                      </p:cBhvr>
                                    </p:animEffect>
                                    <p:anim calcmode="lin" valueType="num">
                                      <p:cBhvr>
                                        <p:cTn id="8" dur="500" fill="hold"/>
                                        <p:tgtEl>
                                          <p:spTgt spid="7987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987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79875">
                                            <p:txEl>
                                              <p:pRg st="1" end="1"/>
                                            </p:txEl>
                                          </p:spTgt>
                                        </p:tgtEl>
                                        <p:attrNameLst>
                                          <p:attrName>style.visibility</p:attrName>
                                        </p:attrNameLst>
                                      </p:cBhvr>
                                      <p:to>
                                        <p:strVal val="visible"/>
                                      </p:to>
                                    </p:set>
                                    <p:animEffect transition="in" filter="fade">
                                      <p:cBhvr>
                                        <p:cTn id="14" dur="500"/>
                                        <p:tgtEl>
                                          <p:spTgt spid="79875">
                                            <p:txEl>
                                              <p:pRg st="1" end="1"/>
                                            </p:txEl>
                                          </p:spTgt>
                                        </p:tgtEl>
                                      </p:cBhvr>
                                    </p:animEffect>
                                    <p:anim calcmode="lin" valueType="num">
                                      <p:cBhvr>
                                        <p:cTn id="15" dur="500" fill="hold"/>
                                        <p:tgtEl>
                                          <p:spTgt spid="7987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7987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79875">
                                            <p:txEl>
                                              <p:pRg st="2" end="2"/>
                                            </p:txEl>
                                          </p:spTgt>
                                        </p:tgtEl>
                                        <p:attrNameLst>
                                          <p:attrName>style.visibility</p:attrName>
                                        </p:attrNameLst>
                                      </p:cBhvr>
                                      <p:to>
                                        <p:strVal val="visible"/>
                                      </p:to>
                                    </p:set>
                                    <p:animEffect transition="in" filter="fade">
                                      <p:cBhvr>
                                        <p:cTn id="21" dur="500"/>
                                        <p:tgtEl>
                                          <p:spTgt spid="79875">
                                            <p:txEl>
                                              <p:pRg st="2" end="2"/>
                                            </p:txEl>
                                          </p:spTgt>
                                        </p:tgtEl>
                                      </p:cBhvr>
                                    </p:animEffect>
                                    <p:anim calcmode="lin" valueType="num">
                                      <p:cBhvr>
                                        <p:cTn id="22" dur="500" fill="hold"/>
                                        <p:tgtEl>
                                          <p:spTgt spid="7987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7987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79875">
                                            <p:txEl>
                                              <p:pRg st="3" end="3"/>
                                            </p:txEl>
                                          </p:spTgt>
                                        </p:tgtEl>
                                        <p:attrNameLst>
                                          <p:attrName>style.visibility</p:attrName>
                                        </p:attrNameLst>
                                      </p:cBhvr>
                                      <p:to>
                                        <p:strVal val="visible"/>
                                      </p:to>
                                    </p:set>
                                    <p:animEffect transition="in" filter="fade">
                                      <p:cBhvr>
                                        <p:cTn id="28" dur="500"/>
                                        <p:tgtEl>
                                          <p:spTgt spid="79875">
                                            <p:txEl>
                                              <p:pRg st="3" end="3"/>
                                            </p:txEl>
                                          </p:spTgt>
                                        </p:tgtEl>
                                      </p:cBhvr>
                                    </p:animEffect>
                                    <p:anim calcmode="lin" valueType="num">
                                      <p:cBhvr>
                                        <p:cTn id="29" dur="500" fill="hold"/>
                                        <p:tgtEl>
                                          <p:spTgt spid="79875">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7987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6"/>
          <p:cNvSpPr txBox="1">
            <a:spLocks noGrp="1"/>
          </p:cNvSpPr>
          <p:nvPr>
            <p:ph type="body" idx="1"/>
          </p:nvPr>
        </p:nvSpPr>
        <p:spPr>
          <a:xfrm>
            <a:off x="540326" y="1066800"/>
            <a:ext cx="10875819" cy="5115200"/>
          </a:xfrm>
          <a:prstGeom prst="rect">
            <a:avLst/>
          </a:prstGeom>
        </p:spPr>
        <p:txBody>
          <a:bodyPr spcFirstLastPara="1" vert="horz" wrap="square" lIns="121900" tIns="0" rIns="121900" bIns="0" rtlCol="0" anchor="t" anchorCtr="0">
            <a:noAutofit/>
          </a:bodyPr>
          <a:lstStyle/>
          <a:p>
            <a:pPr lvl="0" algn="just">
              <a:buFont typeface="Arial" panose="020B0604020202020204" pitchFamily="34" charset="0"/>
              <a:buChar char="•"/>
            </a:pPr>
            <a:r>
              <a:rPr lang="tr-TR" sz="2667" dirty="0">
                <a:solidFill>
                  <a:schemeClr val="tx1"/>
                </a:solidFill>
              </a:rPr>
              <a:t>Sosyal olan bireylerin sosyal kimlikleri belirsizliği azaltmak ve belirsizlik karşısında ne yapmaları gerektiği konusunda yardımcı olmaktadır.</a:t>
            </a:r>
          </a:p>
          <a:p>
            <a:pPr lvl="0" algn="just">
              <a:buFont typeface="Arial" panose="020B0604020202020204" pitchFamily="34" charset="0"/>
              <a:buChar char="•"/>
            </a:pPr>
            <a:r>
              <a:rPr lang="tr-TR" sz="2667" dirty="0">
                <a:solidFill>
                  <a:schemeClr val="tx1"/>
                </a:solidFill>
              </a:rPr>
              <a:t>Bireyler yaşamları boyunca birçok kimlik geliştirebilirler. Kendimizi çalıştığımız yer, yaşadığımız şehir, uzmanlık alanımız, dinsel inancınız, ideolojimiz, kültürümüz veya cinsiyetimizin temel ilkelerine bağlı olarak tanımlayabiliriz.</a:t>
            </a:r>
          </a:p>
          <a:p>
            <a:pPr lvl="0" algn="just">
              <a:buFont typeface="Arial" panose="020B0604020202020204" pitchFamily="34" charset="0"/>
              <a:buChar char="•"/>
            </a:pPr>
            <a:r>
              <a:rPr lang="tr-TR" sz="2667" dirty="0">
                <a:solidFill>
                  <a:schemeClr val="tx1"/>
                </a:solidFill>
              </a:rPr>
              <a:t>Ayrıca farklı durularla karşılaştığımızda da farklı kimliklere geçebiliriz. Aynı meslek grubundaki kişiler birbirleriyle tartışırken kendi profesyonel kimliklerini düşünmeyebilirler fakat başka bir meslek grubuyla tartışırken profesyonel kimliklerini ön plana çıkarırlar.</a:t>
            </a:r>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2</a:t>
            </a:fld>
            <a:endParaRPr/>
          </a:p>
        </p:txBody>
      </p:sp>
    </p:spTree>
    <p:extLst>
      <p:ext uri="{BB962C8B-B14F-4D97-AF65-F5344CB8AC3E}">
        <p14:creationId xmlns:p14="http://schemas.microsoft.com/office/powerpoint/2010/main" val="4248805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6"/>
          <p:cNvSpPr txBox="1">
            <a:spLocks noGrp="1"/>
          </p:cNvSpPr>
          <p:nvPr>
            <p:ph type="body" idx="1"/>
          </p:nvPr>
        </p:nvSpPr>
        <p:spPr>
          <a:xfrm>
            <a:off x="789710" y="1565564"/>
            <a:ext cx="10668000" cy="4239491"/>
          </a:xfrm>
          <a:prstGeom prst="rect">
            <a:avLst/>
          </a:prstGeom>
        </p:spPr>
        <p:txBody>
          <a:bodyPr spcFirstLastPara="1" vert="horz" wrap="square" lIns="121900" tIns="0" rIns="121900" bIns="0" rtlCol="0" anchor="t" anchorCtr="0">
            <a:noAutofit/>
          </a:bodyPr>
          <a:lstStyle/>
          <a:p>
            <a:pPr lvl="0" algn="just">
              <a:buFont typeface="Arial" panose="020B0604020202020204" pitchFamily="34" charset="0"/>
              <a:buChar char="•"/>
            </a:pPr>
            <a:r>
              <a:rPr lang="tr-TR" sz="2933" dirty="0"/>
              <a:t>Sosyal kimlikler kim olduğumuzu anlamaya ve diğer bireylerle ne derecede uyumlu olduğumuzu anlamamıza yardımcı olur. Ancak bu durumun olumsuz bir yönü vardır. Bu olumsuzluk ise grup içinde kayırmayı ortaya koyacağından dezavantajdır.</a:t>
            </a:r>
          </a:p>
          <a:p>
            <a:pPr lvl="0" algn="just">
              <a:buFont typeface="Arial" panose="020B0604020202020204" pitchFamily="34" charset="0"/>
              <a:buChar char="•"/>
            </a:pPr>
            <a:r>
              <a:rPr lang="tr-TR" sz="2933" dirty="0"/>
              <a:t>Bu durum, grup içindeki bireyleri grup dışındaki bireylerden daha olumlu değerlendirerek gruba dâhil olmayanları ise aynı şekilde değerlendirmeyeceğimiz anlamı ortaya çıkmaktadır. Bu durumda ise ön yargı ortaya çıkmaktadır.</a:t>
            </a:r>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3</a:t>
            </a:fld>
            <a:endParaRPr/>
          </a:p>
        </p:txBody>
      </p:sp>
    </p:spTree>
    <p:extLst>
      <p:ext uri="{BB962C8B-B14F-4D97-AF65-F5344CB8AC3E}">
        <p14:creationId xmlns:p14="http://schemas.microsoft.com/office/powerpoint/2010/main" val="2231049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altLang="tr-TR" b="1" dirty="0"/>
              <a:t>İLETİŞİM </a:t>
            </a:r>
            <a:endParaRPr lang="tr-TR" dirty="0"/>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2713712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702158BC-AA6B-430C-A27D-B0BBAC64A9A0}"/>
              </a:ext>
            </a:extLst>
          </p:cNvPr>
          <p:cNvSpPr/>
          <p:nvPr/>
        </p:nvSpPr>
        <p:spPr>
          <a:xfrm>
            <a:off x="1683025" y="1997839"/>
            <a:ext cx="9183757" cy="3785652"/>
          </a:xfrm>
          <a:prstGeom prst="rect">
            <a:avLst/>
          </a:prstGeom>
        </p:spPr>
        <p:txBody>
          <a:bodyPr wrap="square">
            <a:spAutoFit/>
          </a:bodyPr>
          <a:lstStyle/>
          <a:p>
            <a:pPr marL="285750" indent="-285750" algn="just">
              <a:buClr>
                <a:schemeClr val="accent1"/>
              </a:buClr>
              <a:buFont typeface="Arial" panose="020B0604020202020204" pitchFamily="34" charset="0"/>
              <a:buChar char="•"/>
            </a:pPr>
            <a:r>
              <a:rPr lang="tr-TR" altLang="tr-TR" sz="2400" dirty="0"/>
              <a:t>İletişim, insanın var olduğu her yerde olan bir süreçtir. Ayrıca iletişim önce insanın kendi içinde başlar.</a:t>
            </a:r>
          </a:p>
          <a:p>
            <a:pPr marL="285750" indent="-285750" algn="just">
              <a:buClr>
                <a:schemeClr val="accent1"/>
              </a:buClr>
              <a:buFont typeface="Arial" panose="020B0604020202020204" pitchFamily="34" charset="0"/>
              <a:buChar char="•"/>
            </a:pPr>
            <a:r>
              <a:rPr lang="tr-TR" altLang="tr-TR" sz="2400" dirty="0"/>
              <a:t> İletişim, bir bireyden diğerine bilgi ve anlayışın aktarılması, anlamın paylaşılmasıdır.  İletişim, ayrıca bireylerin birbirleriyle ilişki kurma aracı olarak da ifade edilebilir. Bireyler birbirleriyle iletişim kurarken de kendisini, karşısındakinin yerine koyması ve iletişimine bu yönde devam etmesi gerekir. Buna Empati Yeteneği denir. Ayrıca </a:t>
            </a:r>
            <a:r>
              <a:rPr lang="tr-TR" altLang="tr-TR" sz="2400" dirty="0" err="1"/>
              <a:t>empatik</a:t>
            </a:r>
            <a:r>
              <a:rPr lang="tr-TR" altLang="tr-TR" sz="2400" dirty="0"/>
              <a:t> dinleme yeteneğine de sahip olmayı gerektirir. </a:t>
            </a:r>
            <a:r>
              <a:rPr lang="tr-TR" altLang="tr-TR" sz="2400" dirty="0" err="1"/>
              <a:t>Empatik</a:t>
            </a:r>
            <a:r>
              <a:rPr lang="tr-TR" altLang="tr-TR" sz="2400" dirty="0"/>
              <a:t> dinleme ise ön yargısız ve gerçek anlamda kişinin kendisini karşı tarafa vererek dinlemesi olarak tanımlanır.</a:t>
            </a:r>
          </a:p>
        </p:txBody>
      </p:sp>
      <p:sp>
        <p:nvSpPr>
          <p:cNvPr id="3" name="Dikdörtgen 2">
            <a:extLst>
              <a:ext uri="{FF2B5EF4-FFF2-40B4-BE49-F238E27FC236}">
                <a16:creationId xmlns:a16="http://schemas.microsoft.com/office/drawing/2014/main" id="{F3D5B9A3-5253-4683-8BE1-D0874BF63307}"/>
              </a:ext>
            </a:extLst>
          </p:cNvPr>
          <p:cNvSpPr/>
          <p:nvPr/>
        </p:nvSpPr>
        <p:spPr>
          <a:xfrm>
            <a:off x="3326296" y="1176995"/>
            <a:ext cx="4850295" cy="584775"/>
          </a:xfrm>
          <a:prstGeom prst="rect">
            <a:avLst/>
          </a:prstGeom>
        </p:spPr>
        <p:txBody>
          <a:bodyPr wrap="square">
            <a:spAutoFit/>
          </a:bodyPr>
          <a:lstStyle/>
          <a:p>
            <a:r>
              <a:rPr lang="tr-TR" altLang="tr-TR" sz="3200" b="1" dirty="0"/>
              <a:t>         İletişim Nedir?</a:t>
            </a:r>
            <a:endParaRPr lang="tr-TR" dirty="0"/>
          </a:p>
        </p:txBody>
      </p:sp>
    </p:spTree>
    <p:extLst>
      <p:ext uri="{BB962C8B-B14F-4D97-AF65-F5344CB8AC3E}">
        <p14:creationId xmlns:p14="http://schemas.microsoft.com/office/powerpoint/2010/main" val="2023950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F2B77073-F3B4-4FDA-B250-8F8C831E007D}"/>
              </a:ext>
            </a:extLst>
          </p:cNvPr>
          <p:cNvSpPr/>
          <p:nvPr/>
        </p:nvSpPr>
        <p:spPr>
          <a:xfrm>
            <a:off x="1563757" y="1802722"/>
            <a:ext cx="9303026" cy="2670859"/>
          </a:xfrm>
          <a:prstGeom prst="rect">
            <a:avLst/>
          </a:prstGeom>
        </p:spPr>
        <p:txBody>
          <a:bodyPr wrap="square">
            <a:spAutoFit/>
          </a:bodyPr>
          <a:lstStyle/>
          <a:p>
            <a:pPr marL="342900" indent="-342900" algn="just">
              <a:lnSpc>
                <a:spcPct val="90000"/>
              </a:lnSpc>
              <a:buClr>
                <a:schemeClr val="accent1"/>
              </a:buClr>
              <a:buFont typeface="Arial" panose="020B0604020202020204" pitchFamily="34" charset="0"/>
              <a:buChar char="•"/>
            </a:pPr>
            <a:r>
              <a:rPr lang="tr-TR" altLang="tr-TR" sz="2800" dirty="0"/>
              <a:t>İletişimin önemli konulardan biri de dili en iyi şekilde kullanmaktır. Yani bireylerin ifade yeteneği önemlidir. İletişimde başarının anahtarı olan ifade yeteneği, ne anlatmak istediğini bilmek ve bunu en iyi şekilde dile getirmektir.</a:t>
            </a:r>
          </a:p>
          <a:p>
            <a:pPr marL="342900" indent="-342900" algn="just">
              <a:lnSpc>
                <a:spcPct val="90000"/>
              </a:lnSpc>
              <a:buClr>
                <a:schemeClr val="accent1"/>
              </a:buClr>
              <a:buFont typeface="Arial" panose="020B0604020202020204" pitchFamily="34" charset="0"/>
              <a:buChar char="•"/>
            </a:pPr>
            <a:r>
              <a:rPr lang="tr-TR" altLang="tr-TR" sz="2800" dirty="0"/>
              <a:t>İletişimde karşımıza çıkan bazı genellemeler iletişimi zorlaştırır. Ön yargı gibi.</a:t>
            </a:r>
          </a:p>
          <a:p>
            <a:pPr algn="just">
              <a:lnSpc>
                <a:spcPct val="90000"/>
              </a:lnSpc>
            </a:pPr>
            <a:endParaRPr lang="tr-TR" altLang="tr-TR" dirty="0"/>
          </a:p>
        </p:txBody>
      </p:sp>
    </p:spTree>
    <p:extLst>
      <p:ext uri="{BB962C8B-B14F-4D97-AF65-F5344CB8AC3E}">
        <p14:creationId xmlns:p14="http://schemas.microsoft.com/office/powerpoint/2010/main" val="868360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295402" y="1537252"/>
            <a:ext cx="9601196" cy="748747"/>
          </a:xfrm>
        </p:spPr>
        <p:txBody>
          <a:bodyPr>
            <a:normAutofit/>
          </a:bodyPr>
          <a:lstStyle/>
          <a:p>
            <a:r>
              <a:rPr lang="tr-TR" altLang="tr-TR" sz="4000" b="1" dirty="0"/>
              <a:t>Örgütsel İletişim</a:t>
            </a:r>
          </a:p>
        </p:txBody>
      </p:sp>
      <p:sp>
        <p:nvSpPr>
          <p:cNvPr id="59395" name="Rectangle 3"/>
          <p:cNvSpPr>
            <a:spLocks noGrp="1" noChangeArrowheads="1"/>
          </p:cNvSpPr>
          <p:nvPr>
            <p:ph idx="1"/>
          </p:nvPr>
        </p:nvSpPr>
        <p:spPr>
          <a:xfrm>
            <a:off x="1086678" y="2584936"/>
            <a:ext cx="9700592" cy="3232768"/>
          </a:xfrm>
        </p:spPr>
        <p:txBody>
          <a:bodyPr>
            <a:normAutofit fontScale="85000" lnSpcReduction="20000"/>
          </a:bodyPr>
          <a:lstStyle/>
          <a:p>
            <a:pPr algn="just"/>
            <a:r>
              <a:rPr lang="tr-TR" altLang="tr-TR" sz="2600" dirty="0"/>
              <a:t>Örgütün yaşamında iletişimin önemli bir rolü vardır. </a:t>
            </a:r>
          </a:p>
          <a:p>
            <a:pPr algn="just"/>
            <a:r>
              <a:rPr lang="tr-TR" altLang="tr-TR" sz="2600" dirty="0"/>
              <a:t>Örgüt ve örgüt çalışanları iletişim sayesinde sahip oldukları her türlü bilginin aktarılması, faaliyetlerin organize edilmesi, inançlar, değerler ve sembolleri yetiştirmek gibi faaliyetler de bulunabilirler.</a:t>
            </a:r>
          </a:p>
          <a:p>
            <a:pPr algn="just"/>
            <a:r>
              <a:rPr lang="tr-TR" altLang="tr-TR" sz="2600" dirty="0"/>
              <a:t>İletişim sadece örgütün iç yapısını ilgilendirmez. Aynı zamanda örgütlerin de birbirleriyle olan ilişkisi iletişim sayesinde mümkün olmaktadır.</a:t>
            </a:r>
          </a:p>
          <a:p>
            <a:pPr algn="just"/>
            <a:r>
              <a:rPr lang="tr-TR" altLang="tr-TR" sz="2600" dirty="0" err="1"/>
              <a:t>Organizasyonel</a:t>
            </a:r>
            <a:r>
              <a:rPr lang="tr-TR" altLang="tr-TR" sz="2600" dirty="0"/>
              <a:t> anlamda ise iletişim, bireylerin davranışlarını etkilemek için tasarlanan mesajlar, bu mesajları ileten kanallar ve mesajları alan alıcı yada dinleyici üzerine odaklanmaktadır.</a:t>
            </a:r>
          </a:p>
          <a:p>
            <a:pPr algn="just"/>
            <a:endParaRPr lang="tr-TR" altLang="tr-TR" dirty="0"/>
          </a:p>
          <a:p>
            <a:pPr algn="just">
              <a:buFont typeface="Wingdings" panose="05000000000000000000" pitchFamily="2" charset="2"/>
              <a:buNone/>
            </a:pPr>
            <a:endParaRPr lang="tr-TR" altLang="tr-TR" dirty="0"/>
          </a:p>
        </p:txBody>
      </p:sp>
    </p:spTree>
    <p:extLst>
      <p:ext uri="{BB962C8B-B14F-4D97-AF65-F5344CB8AC3E}">
        <p14:creationId xmlns:p14="http://schemas.microsoft.com/office/powerpoint/2010/main" val="45271498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1000" fill="hold"/>
                                        <p:tgtEl>
                                          <p:spTgt spid="59394"/>
                                        </p:tgtEl>
                                        <p:attrNameLst>
                                          <p:attrName>ppt_x</p:attrName>
                                        </p:attrNameLst>
                                      </p:cBhvr>
                                      <p:tavLst>
                                        <p:tav tm="0">
                                          <p:val>
                                            <p:strVal val="#ppt_x-.2"/>
                                          </p:val>
                                        </p:tav>
                                        <p:tav tm="100000">
                                          <p:val>
                                            <p:strVal val="#ppt_x"/>
                                          </p:val>
                                        </p:tav>
                                      </p:tavLst>
                                    </p:anim>
                                    <p:anim calcmode="lin" valueType="num">
                                      <p:cBhvr>
                                        <p:cTn id="8" dur="1000" fill="hold"/>
                                        <p:tgtEl>
                                          <p:spTgt spid="593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593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9395">
                                            <p:txEl>
                                              <p:pRg st="0" end="0"/>
                                            </p:txEl>
                                          </p:spTgt>
                                        </p:tgtEl>
                                        <p:attrNameLst>
                                          <p:attrName>style.visibility</p:attrName>
                                        </p:attrNameLst>
                                      </p:cBhvr>
                                      <p:to>
                                        <p:strVal val="visible"/>
                                      </p:to>
                                    </p:set>
                                    <p:animEffect transition="in" filter="fade">
                                      <p:cBhvr>
                                        <p:cTn id="14" dur="500"/>
                                        <p:tgtEl>
                                          <p:spTgt spid="59395">
                                            <p:txEl>
                                              <p:pRg st="0" end="0"/>
                                            </p:txEl>
                                          </p:spTgt>
                                        </p:tgtEl>
                                      </p:cBhvr>
                                    </p:animEffect>
                                    <p:anim calcmode="lin" valueType="num">
                                      <p:cBhvr>
                                        <p:cTn id="15"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939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9395">
                                            <p:txEl>
                                              <p:pRg st="1" end="1"/>
                                            </p:txEl>
                                          </p:spTgt>
                                        </p:tgtEl>
                                        <p:attrNameLst>
                                          <p:attrName>style.visibility</p:attrName>
                                        </p:attrNameLst>
                                      </p:cBhvr>
                                      <p:to>
                                        <p:strVal val="visible"/>
                                      </p:to>
                                    </p:set>
                                    <p:animEffect transition="in" filter="fade">
                                      <p:cBhvr>
                                        <p:cTn id="21" dur="500"/>
                                        <p:tgtEl>
                                          <p:spTgt spid="59395">
                                            <p:txEl>
                                              <p:pRg st="1" end="1"/>
                                            </p:txEl>
                                          </p:spTgt>
                                        </p:tgtEl>
                                      </p:cBhvr>
                                    </p:animEffect>
                                    <p:anim calcmode="lin" valueType="num">
                                      <p:cBhvr>
                                        <p:cTn id="22"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5939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59395">
                                            <p:txEl>
                                              <p:pRg st="2" end="2"/>
                                            </p:txEl>
                                          </p:spTgt>
                                        </p:tgtEl>
                                        <p:attrNameLst>
                                          <p:attrName>style.visibility</p:attrName>
                                        </p:attrNameLst>
                                      </p:cBhvr>
                                      <p:to>
                                        <p:strVal val="visible"/>
                                      </p:to>
                                    </p:set>
                                    <p:animEffect transition="in" filter="fade">
                                      <p:cBhvr>
                                        <p:cTn id="28" dur="500"/>
                                        <p:tgtEl>
                                          <p:spTgt spid="59395">
                                            <p:txEl>
                                              <p:pRg st="2" end="2"/>
                                            </p:txEl>
                                          </p:spTgt>
                                        </p:tgtEl>
                                      </p:cBhvr>
                                    </p:animEffect>
                                    <p:anim calcmode="lin" valueType="num">
                                      <p:cBhvr>
                                        <p:cTn id="29"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5939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59395">
                                            <p:txEl>
                                              <p:pRg st="3" end="3"/>
                                            </p:txEl>
                                          </p:spTgt>
                                        </p:tgtEl>
                                        <p:attrNameLst>
                                          <p:attrName>style.visibility</p:attrName>
                                        </p:attrNameLst>
                                      </p:cBhvr>
                                      <p:to>
                                        <p:strVal val="visible"/>
                                      </p:to>
                                    </p:set>
                                    <p:animEffect transition="in" filter="fade">
                                      <p:cBhvr>
                                        <p:cTn id="35" dur="500"/>
                                        <p:tgtEl>
                                          <p:spTgt spid="59395">
                                            <p:txEl>
                                              <p:pRg st="3" end="3"/>
                                            </p:txEl>
                                          </p:spTgt>
                                        </p:tgtEl>
                                      </p:cBhvr>
                                    </p:animEffect>
                                    <p:anim calcmode="lin" valueType="num">
                                      <p:cBhvr>
                                        <p:cTn id="36" dur="5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5939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tr-TR" altLang="tr-TR" b="1" dirty="0"/>
              <a:t>Temel İletişim Süreci</a:t>
            </a:r>
            <a:r>
              <a:rPr lang="tr-TR" altLang="tr-TR" dirty="0"/>
              <a:t> </a:t>
            </a:r>
          </a:p>
        </p:txBody>
      </p:sp>
      <p:sp>
        <p:nvSpPr>
          <p:cNvPr id="68611" name="Rectangle 3"/>
          <p:cNvSpPr>
            <a:spLocks noGrp="1" noChangeArrowheads="1"/>
          </p:cNvSpPr>
          <p:nvPr>
            <p:ph idx="1"/>
          </p:nvPr>
        </p:nvSpPr>
        <p:spPr/>
        <p:txBody>
          <a:bodyPr>
            <a:normAutofit/>
          </a:bodyPr>
          <a:lstStyle/>
          <a:p>
            <a:pPr algn="just">
              <a:buFont typeface="Wingdings" panose="05000000000000000000" pitchFamily="2" charset="2"/>
              <a:buNone/>
            </a:pPr>
            <a:r>
              <a:rPr lang="tr-TR" altLang="tr-TR" dirty="0"/>
              <a:t> İletişim Sürecinin Temel Öğeleri şu şekildedir;</a:t>
            </a:r>
          </a:p>
          <a:p>
            <a:pPr algn="just"/>
            <a:r>
              <a:rPr lang="tr-TR" altLang="tr-TR" dirty="0"/>
              <a:t>Bilgi üreteci kaynaklar ve onu kullanacak alıcılar,</a:t>
            </a:r>
          </a:p>
          <a:p>
            <a:pPr algn="just"/>
            <a:r>
              <a:rPr lang="tr-TR" altLang="tr-TR" dirty="0"/>
              <a:t>Bilgi taşıyıcı araçlar ve simgeler,</a:t>
            </a:r>
          </a:p>
          <a:p>
            <a:pPr algn="just"/>
            <a:r>
              <a:rPr lang="tr-TR" altLang="tr-TR" dirty="0"/>
              <a:t>Bilgi taşıyıcı kanal,</a:t>
            </a:r>
          </a:p>
        </p:txBody>
      </p:sp>
    </p:spTree>
    <p:extLst>
      <p:ext uri="{BB962C8B-B14F-4D97-AF65-F5344CB8AC3E}">
        <p14:creationId xmlns:p14="http://schemas.microsoft.com/office/powerpoint/2010/main" val="259668090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fade">
                                      <p:cBhvr>
                                        <p:cTn id="7" dur="1000"/>
                                        <p:tgtEl>
                                          <p:spTgt spid="68610"/>
                                        </p:tgtEl>
                                      </p:cBhvr>
                                    </p:animEffect>
                                    <p:anim calcmode="lin" valueType="num">
                                      <p:cBhvr>
                                        <p:cTn id="8" dur="1000" fill="hold"/>
                                        <p:tgtEl>
                                          <p:spTgt spid="68610"/>
                                        </p:tgtEl>
                                        <p:attrNameLst>
                                          <p:attrName>ppt_x</p:attrName>
                                        </p:attrNameLst>
                                      </p:cBhvr>
                                      <p:tavLst>
                                        <p:tav tm="0">
                                          <p:val>
                                            <p:strVal val="#ppt_x"/>
                                          </p:val>
                                        </p:tav>
                                        <p:tav tm="100000">
                                          <p:val>
                                            <p:strVal val="#ppt_x"/>
                                          </p:val>
                                        </p:tav>
                                      </p:tavLst>
                                    </p:anim>
                                    <p:anim calcmode="lin" valueType="num">
                                      <p:cBhvr>
                                        <p:cTn id="9" dur="898" decel="100000" fill="hold"/>
                                        <p:tgtEl>
                                          <p:spTgt spid="6861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861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8611">
                                            <p:txEl>
                                              <p:pRg st="0" end="0"/>
                                            </p:txEl>
                                          </p:spTgt>
                                        </p:tgtEl>
                                        <p:attrNameLst>
                                          <p:attrName>style.visibility</p:attrName>
                                        </p:attrNameLst>
                                      </p:cBhvr>
                                      <p:to>
                                        <p:strVal val="visible"/>
                                      </p:to>
                                    </p:set>
                                    <p:animEffect transition="in" filter="fade">
                                      <p:cBhvr>
                                        <p:cTn id="15" dur="1000"/>
                                        <p:tgtEl>
                                          <p:spTgt spid="68611">
                                            <p:txEl>
                                              <p:pRg st="0" end="0"/>
                                            </p:txEl>
                                          </p:spTgt>
                                        </p:tgtEl>
                                      </p:cBhvr>
                                    </p:animEffect>
                                    <p:anim calcmode="lin" valueType="num">
                                      <p:cBhvr>
                                        <p:cTn id="16" dur="10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6861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686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8611">
                                            <p:txEl>
                                              <p:pRg st="1" end="1"/>
                                            </p:txEl>
                                          </p:spTgt>
                                        </p:tgtEl>
                                        <p:attrNameLst>
                                          <p:attrName>style.visibility</p:attrName>
                                        </p:attrNameLst>
                                      </p:cBhvr>
                                      <p:to>
                                        <p:strVal val="visible"/>
                                      </p:to>
                                    </p:set>
                                    <p:animEffect transition="in" filter="fade">
                                      <p:cBhvr>
                                        <p:cTn id="23" dur="1000"/>
                                        <p:tgtEl>
                                          <p:spTgt spid="68611">
                                            <p:txEl>
                                              <p:pRg st="1" end="1"/>
                                            </p:txEl>
                                          </p:spTgt>
                                        </p:tgtEl>
                                      </p:cBhvr>
                                    </p:animEffect>
                                    <p:anim calcmode="lin" valueType="num">
                                      <p:cBhvr>
                                        <p:cTn id="24" dur="10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68611">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6861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8611">
                                            <p:txEl>
                                              <p:pRg st="2" end="2"/>
                                            </p:txEl>
                                          </p:spTgt>
                                        </p:tgtEl>
                                        <p:attrNameLst>
                                          <p:attrName>style.visibility</p:attrName>
                                        </p:attrNameLst>
                                      </p:cBhvr>
                                      <p:to>
                                        <p:strVal val="visible"/>
                                      </p:to>
                                    </p:set>
                                    <p:animEffect transition="in" filter="fade">
                                      <p:cBhvr>
                                        <p:cTn id="31" dur="1000"/>
                                        <p:tgtEl>
                                          <p:spTgt spid="68611">
                                            <p:txEl>
                                              <p:pRg st="2" end="2"/>
                                            </p:txEl>
                                          </p:spTgt>
                                        </p:tgtEl>
                                      </p:cBhvr>
                                    </p:animEffect>
                                    <p:anim calcmode="lin" valueType="num">
                                      <p:cBhvr>
                                        <p:cTn id="32" dur="10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68611">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6861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68611">
                                            <p:txEl>
                                              <p:pRg st="3" end="3"/>
                                            </p:txEl>
                                          </p:spTgt>
                                        </p:tgtEl>
                                        <p:attrNameLst>
                                          <p:attrName>style.visibility</p:attrName>
                                        </p:attrNameLst>
                                      </p:cBhvr>
                                      <p:to>
                                        <p:strVal val="visible"/>
                                      </p:to>
                                    </p:set>
                                    <p:animEffect transition="in" filter="fade">
                                      <p:cBhvr>
                                        <p:cTn id="39" dur="1000"/>
                                        <p:tgtEl>
                                          <p:spTgt spid="68611">
                                            <p:txEl>
                                              <p:pRg st="3" end="3"/>
                                            </p:txEl>
                                          </p:spTgt>
                                        </p:tgtEl>
                                      </p:cBhvr>
                                    </p:animEffect>
                                    <p:anim calcmode="lin" valueType="num">
                                      <p:cBhvr>
                                        <p:cTn id="40" dur="1000" fill="hold"/>
                                        <p:tgtEl>
                                          <p:spTgt spid="68611">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68611">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68611">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109974-594B-4F9C-9060-641B8EB24A19}"/>
              </a:ext>
            </a:extLst>
          </p:cNvPr>
          <p:cNvSpPr>
            <a:spLocks noGrp="1"/>
          </p:cNvSpPr>
          <p:nvPr>
            <p:ph type="title"/>
          </p:nvPr>
        </p:nvSpPr>
        <p:spPr/>
        <p:txBody>
          <a:bodyPr/>
          <a:lstStyle/>
          <a:p>
            <a:r>
              <a:rPr lang="tr-TR" b="1" dirty="0"/>
              <a:t>Temel İletişim Unsurları</a:t>
            </a:r>
          </a:p>
        </p:txBody>
      </p:sp>
      <p:sp>
        <p:nvSpPr>
          <p:cNvPr id="3" name="İçerik Yer Tutucusu 2">
            <a:extLst>
              <a:ext uri="{FF2B5EF4-FFF2-40B4-BE49-F238E27FC236}">
                <a16:creationId xmlns:a16="http://schemas.microsoft.com/office/drawing/2014/main" id="{234CD370-2719-41F2-B677-BF0B5BA14FD8}"/>
              </a:ext>
            </a:extLst>
          </p:cNvPr>
          <p:cNvSpPr>
            <a:spLocks noGrp="1"/>
          </p:cNvSpPr>
          <p:nvPr>
            <p:ph sz="half" idx="1"/>
          </p:nvPr>
        </p:nvSpPr>
        <p:spPr/>
        <p:txBody>
          <a:bodyPr/>
          <a:lstStyle/>
          <a:p>
            <a:r>
              <a:rPr lang="tr-TR" altLang="tr-TR" b="1" dirty="0">
                <a:solidFill>
                  <a:schemeClr val="tx1"/>
                </a:solidFill>
              </a:rPr>
              <a:t>Gönderici</a:t>
            </a:r>
          </a:p>
          <a:p>
            <a:r>
              <a:rPr lang="tr-TR" altLang="tr-TR" b="1" dirty="0">
                <a:solidFill>
                  <a:schemeClr val="tx1"/>
                </a:solidFill>
              </a:rPr>
              <a:t>Algı(filtre)</a:t>
            </a:r>
          </a:p>
          <a:p>
            <a:r>
              <a:rPr lang="tr-TR" altLang="tr-TR" b="1" dirty="0">
                <a:solidFill>
                  <a:schemeClr val="tx1"/>
                </a:solidFill>
              </a:rPr>
              <a:t>Mesaj</a:t>
            </a:r>
          </a:p>
          <a:p>
            <a:r>
              <a:rPr lang="tr-TR" altLang="tr-TR" b="1" dirty="0">
                <a:solidFill>
                  <a:schemeClr val="tx1"/>
                </a:solidFill>
              </a:rPr>
              <a:t> İletişim Kanalı</a:t>
            </a:r>
          </a:p>
          <a:p>
            <a:endParaRPr lang="tr-TR" altLang="tr-TR" b="1" dirty="0">
              <a:solidFill>
                <a:srgbClr val="FF3300"/>
              </a:solidFill>
            </a:endParaRPr>
          </a:p>
          <a:p>
            <a:endParaRPr lang="tr-TR" altLang="tr-TR" b="1" dirty="0">
              <a:solidFill>
                <a:srgbClr val="FF3300"/>
              </a:solidFill>
            </a:endParaRPr>
          </a:p>
          <a:p>
            <a:endParaRPr lang="tr-TR" dirty="0"/>
          </a:p>
        </p:txBody>
      </p:sp>
      <p:sp>
        <p:nvSpPr>
          <p:cNvPr id="4" name="İçerik Yer Tutucusu 3">
            <a:extLst>
              <a:ext uri="{FF2B5EF4-FFF2-40B4-BE49-F238E27FC236}">
                <a16:creationId xmlns:a16="http://schemas.microsoft.com/office/drawing/2014/main" id="{C4732E0E-1AA1-402B-BE63-D3651D20E3F7}"/>
              </a:ext>
            </a:extLst>
          </p:cNvPr>
          <p:cNvSpPr>
            <a:spLocks noGrp="1"/>
          </p:cNvSpPr>
          <p:nvPr>
            <p:ph sz="half" idx="2"/>
          </p:nvPr>
        </p:nvSpPr>
        <p:spPr/>
        <p:txBody>
          <a:bodyPr/>
          <a:lstStyle/>
          <a:p>
            <a:r>
              <a:rPr lang="tr-TR" altLang="tr-TR" b="1" dirty="0">
                <a:solidFill>
                  <a:schemeClr val="tx1"/>
                </a:solidFill>
              </a:rPr>
              <a:t>Çevre Koşulları</a:t>
            </a:r>
          </a:p>
          <a:p>
            <a:r>
              <a:rPr lang="tr-TR" b="1" dirty="0"/>
              <a:t>Alıcı </a:t>
            </a:r>
          </a:p>
          <a:p>
            <a:r>
              <a:rPr lang="tr-TR" b="1" dirty="0"/>
              <a:t>Geribildirim(</a:t>
            </a:r>
            <a:r>
              <a:rPr lang="tr-TR" b="1" dirty="0" err="1"/>
              <a:t>feed</a:t>
            </a:r>
            <a:r>
              <a:rPr lang="tr-TR" b="1" dirty="0"/>
              <a:t> </a:t>
            </a:r>
            <a:r>
              <a:rPr lang="tr-TR" b="1" dirty="0" err="1"/>
              <a:t>Back</a:t>
            </a:r>
            <a:r>
              <a:rPr lang="tr-TR" b="1" dirty="0"/>
              <a:t>)</a:t>
            </a:r>
          </a:p>
          <a:p>
            <a:endParaRPr lang="tr-TR" b="1" dirty="0"/>
          </a:p>
        </p:txBody>
      </p:sp>
    </p:spTree>
    <p:extLst>
      <p:ext uri="{BB962C8B-B14F-4D97-AF65-F5344CB8AC3E}">
        <p14:creationId xmlns:p14="http://schemas.microsoft.com/office/powerpoint/2010/main" val="4359899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54</TotalTime>
  <Words>802</Words>
  <Application>Microsoft Office PowerPoint</Application>
  <PresentationFormat>Geniş ekran</PresentationFormat>
  <Paragraphs>57</Paragraphs>
  <Slides>15</Slides>
  <Notes>3</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15</vt:i4>
      </vt:variant>
    </vt:vector>
  </HeadingPairs>
  <TitlesOfParts>
    <vt:vector size="20" baseType="lpstr">
      <vt:lpstr>Arial</vt:lpstr>
      <vt:lpstr>Calibri</vt:lpstr>
      <vt:lpstr>Garamond</vt:lpstr>
      <vt:lpstr>Wingdings</vt:lpstr>
      <vt:lpstr>Organik</vt:lpstr>
      <vt:lpstr>İnsanların Neden Grup Oluşturur?</vt:lpstr>
      <vt:lpstr>PowerPoint Sunusu</vt:lpstr>
      <vt:lpstr>PowerPoint Sunusu</vt:lpstr>
      <vt:lpstr>İLETİŞİM </vt:lpstr>
      <vt:lpstr>PowerPoint Sunusu</vt:lpstr>
      <vt:lpstr>PowerPoint Sunusu</vt:lpstr>
      <vt:lpstr>Örgütsel İletişim</vt:lpstr>
      <vt:lpstr>Temel İletişim Süreci </vt:lpstr>
      <vt:lpstr>Temel İletişim Unsurları</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12</cp:revision>
  <dcterms:created xsi:type="dcterms:W3CDTF">2020-02-22T14:31:07Z</dcterms:created>
  <dcterms:modified xsi:type="dcterms:W3CDTF">2020-04-30T13:06:25Z</dcterms:modified>
</cp:coreProperties>
</file>