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9"/>
  </p:notesMasterIdLst>
  <p:sldIdLst>
    <p:sldId id="256" r:id="rId2"/>
    <p:sldId id="299" r:id="rId3"/>
    <p:sldId id="257" r:id="rId4"/>
    <p:sldId id="258" r:id="rId5"/>
    <p:sldId id="259" r:id="rId6"/>
    <p:sldId id="364" r:id="rId7"/>
    <p:sldId id="262" r:id="rId8"/>
    <p:sldId id="266" r:id="rId9"/>
    <p:sldId id="268" r:id="rId10"/>
    <p:sldId id="275" r:id="rId11"/>
    <p:sldId id="276" r:id="rId12"/>
    <p:sldId id="277" r:id="rId13"/>
    <p:sldId id="278" r:id="rId14"/>
    <p:sldId id="279" r:id="rId15"/>
    <p:sldId id="280" r:id="rId16"/>
    <p:sldId id="365" r:id="rId17"/>
    <p:sldId id="367" r:id="rId18"/>
    <p:sldId id="368" r:id="rId19"/>
    <p:sldId id="370" r:id="rId20"/>
    <p:sldId id="282" r:id="rId21"/>
    <p:sldId id="324" r:id="rId22"/>
    <p:sldId id="281" r:id="rId23"/>
    <p:sldId id="288" r:id="rId24"/>
    <p:sldId id="313" r:id="rId25"/>
    <p:sldId id="314" r:id="rId26"/>
    <p:sldId id="300" r:id="rId27"/>
    <p:sldId id="301" r:id="rId28"/>
    <p:sldId id="302" r:id="rId29"/>
    <p:sldId id="303" r:id="rId30"/>
    <p:sldId id="325" r:id="rId31"/>
    <p:sldId id="304" r:id="rId32"/>
    <p:sldId id="305" r:id="rId33"/>
    <p:sldId id="306" r:id="rId34"/>
    <p:sldId id="307" r:id="rId35"/>
    <p:sldId id="326" r:id="rId36"/>
    <p:sldId id="309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62" r:id="rId55"/>
    <p:sldId id="359" r:id="rId56"/>
    <p:sldId id="360" r:id="rId57"/>
    <p:sldId id="315" r:id="rId58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041"/>
  </p:normalViewPr>
  <p:slideViewPr>
    <p:cSldViewPr>
      <p:cViewPr varScale="1">
        <p:scale>
          <a:sx n="85" d="100"/>
          <a:sy n="85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D91DB98C-A3BE-E644-9B4D-50F54573BB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6C28690-180C-B34A-98D7-AF2857359C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BF3590F4-2A7F-5444-9DDF-26149147C2C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5C052186-D6A3-9E49-9765-00B8F14C35E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noProof="0"/>
              <a:t>Asıl metin stillerini düzenlemek için tıklatın</a:t>
            </a:r>
          </a:p>
          <a:p>
            <a:pPr lvl="1"/>
            <a:r>
              <a:rPr lang="tr-TR" altLang="tr-TR" noProof="0"/>
              <a:t>İkinci düzey</a:t>
            </a:r>
          </a:p>
          <a:p>
            <a:pPr lvl="2"/>
            <a:r>
              <a:rPr lang="tr-TR" altLang="tr-TR" noProof="0"/>
              <a:t>Üçüncü düzey</a:t>
            </a:r>
          </a:p>
          <a:p>
            <a:pPr lvl="3"/>
            <a:r>
              <a:rPr lang="tr-TR" altLang="tr-TR" noProof="0"/>
              <a:t>Dördüncü düzey</a:t>
            </a:r>
          </a:p>
          <a:p>
            <a:pPr lvl="4"/>
            <a:r>
              <a:rPr lang="tr-TR" altLang="tr-TR" noProof="0"/>
              <a:t>Beşinci düzey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38E7B17E-7057-0C4F-8E0C-8078CBBCC8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008EE686-523F-8949-9063-02DDF1560E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CF70A3E-ED20-114F-B4B9-C267977698A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C8D2B11F-5433-3F43-8FCB-8CA3567E0E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5EA2A5-B5B7-2743-ABAB-57D1DDEDBCB8}" type="slidenum">
              <a:rPr lang="tr-TR" altLang="tr-TR"/>
              <a:pPr>
                <a:spcBef>
                  <a:spcPct val="0"/>
                </a:spcBef>
              </a:pPr>
              <a:t>33</a:t>
            </a:fld>
            <a:endParaRPr lang="tr-TR" altLang="tr-TR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19661BD1-00E0-DB43-B8B1-D08E249A7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0140F00E-6EE7-4141-8838-D11D5E637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7936EF89-3DC0-484F-8D85-176494EBB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C9A6FE-602B-B243-B95B-F8E02FF86B04}" type="slidenum">
              <a:rPr lang="tr-TR" altLang="tr-TR"/>
              <a:pPr>
                <a:spcBef>
                  <a:spcPct val="0"/>
                </a:spcBef>
              </a:pPr>
              <a:t>34</a:t>
            </a:fld>
            <a:endParaRPr lang="tr-TR" altLang="tr-T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7B235C7-CF9E-744E-8240-067DD7F1C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>
            <a:extLst>
              <a:ext uri="{FF2B5EF4-FFF2-40B4-BE49-F238E27FC236}">
                <a16:creationId xmlns:a16="http://schemas.microsoft.com/office/drawing/2014/main" id="{204E4D36-DBCE-0643-A83F-DCF2348F5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04D39404-313A-224A-89B8-DF5E0B020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047812-54DF-3146-B808-F1DA1BA0A708}" type="slidenum">
              <a:rPr lang="tr-TR" altLang="tr-TR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35</a:t>
            </a:fld>
            <a:endParaRPr lang="tr-TR" altLang="tr-TR">
              <a:latin typeface="Calibri" panose="020F0502020204030204" pitchFamily="34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EEDDB5F-01D8-754A-B86B-D80927ED7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D4D0B26-7AD6-9D47-AEA8-7D1EC85E6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r-T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08FBAE66-3941-BE4D-B841-656F281FE1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FB1942-F571-6A4F-89E2-5E67F6FAAE63}" type="slidenum">
              <a:rPr lang="tr-TR" altLang="tr-TR"/>
              <a:pPr>
                <a:spcBef>
                  <a:spcPct val="0"/>
                </a:spcBef>
              </a:pPr>
              <a:t>36</a:t>
            </a:fld>
            <a:endParaRPr lang="tr-TR" altLang="tr-TR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8DC20AE7-B373-454D-956D-212610CD8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05796E94-91DB-CB49-BBA1-95F7FF986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F7B28DCB-010B-9C4D-8AFC-EF33A13793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4C6033-4691-1F4F-818A-A0E04E6943C4}" type="slidenum">
              <a:rPr lang="tr-TR" altLang="tr-TR"/>
              <a:pPr>
                <a:spcBef>
                  <a:spcPct val="0"/>
                </a:spcBef>
              </a:pPr>
              <a:t>57</a:t>
            </a:fld>
            <a:endParaRPr lang="tr-TR" altLang="tr-T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7A784A39-06E9-9544-9DFC-A1D97282A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8486D6E-BE69-644D-86E6-8E0AEB316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503B1DA-F847-D848-A416-537A642A1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EE6A2FA-6587-464F-A07A-1AC70B8E0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tr-TR" noProof="0"/>
              <a:t>Asıl başlık stili için tıklatın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tr-TR" noProof="0"/>
              <a:t>Asıl alt başlık stilini düzenlemek için tıklatın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241EA25-8AD3-7A40-A932-AAE0EB53C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CB5943B-025E-F34E-910E-F37047614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E539792-DDDC-C742-A61A-3E872A76DA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E501A7-9F77-FF40-B7E0-D0518F773C4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886891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619E71-A322-184D-B634-088E299F82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67DB2C-7689-AC4C-B94E-9E1303F20B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78329A-9970-A440-93E4-4713A086F0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637AE-4A73-C445-9700-90B74965B7B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97908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D6CC78-DE2C-8A46-A251-4973E0270D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17165B-74EF-A64D-B447-9C45F9A326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64DBED-EB99-A249-8890-34FEC8E8C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A30EB-3DC7-5847-9C2D-722AC84F8A91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454399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437BF-869B-504A-A54A-2B83373AC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252C2D-7639-B24B-B1F5-6C3CDE393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5AD9A-30B4-4646-8838-9ACC315F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E3A5-6A1A-A24F-B332-D1C581925A0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655891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6D6F1-3F6C-2D44-B862-9E86F398C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1B49F-27BB-004E-93C5-ADDCEF930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CE0B4E-7375-FB4C-A9D1-800F8DEDA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814A4-BD01-6A4D-9A79-887980A20C9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024944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A8910-F001-1840-B33A-6410171484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CA688-AB0F-C84C-9E4F-040FAB231F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BC11B-CF54-C440-9CFA-111BA28CB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5B30E-199B-4D4B-B495-6ABB99A0D68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689305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889A51-4610-4C4F-BCEB-208F1C6339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8B8B3B-3FF3-7544-9286-578DEBDE3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2F4324-015A-9445-A841-6E1A5D3B7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90F6E-3BEC-8A4E-933F-E7197767C71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915184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798C34-56B1-274A-808B-1CC105695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3B528D-68AF-CF4A-8382-1F97BFA52E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72051-012D-1448-A4A9-00C237C5C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0FC06-A424-7449-991C-BB8B9B82F75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783826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33278-C830-8046-97A9-485A7BA0E2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C5DE6-A174-B44D-8162-6D9D159E7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E83CA-DAC7-A34A-9F89-A4EE49AD42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96083-CDD1-3B41-860D-E38FEB99197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032275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9EAA8F-671A-654C-9E31-30194A096F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4B8B99-79DE-D842-9A08-48B9E3658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40CB3AE-515C-E141-B18F-7CDCB7252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E2F3F-2003-324E-A00F-4CB86303ED0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644009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200E13-B600-D145-A92F-391505485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CCF573-4957-404D-AFB0-75679BB9A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2A8F13-FAB4-DF4D-BCA0-254028533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64C06-3BB3-DA44-BD7A-10FDEF619E5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022630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A10CE5-3058-B94C-AE8B-71DE073F9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847275-337B-6146-AAAB-F50C713213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418CB1-FC50-8443-A079-149CC66BA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29E56-9C2E-D84B-8883-1246B378C46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179600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08410-288F-EA4B-ADD8-E35F0F3562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F5745-C939-5F4C-A2F3-A176ABDA65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F98D9-FDA1-9A40-936C-C8A27087B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6B70C-85CE-5A4C-83A4-209D153D2EE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3075493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4463B-028E-2640-ADA2-91295C99C5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5C22E-4484-8E45-A930-13AA8B6ED3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5392EE-881E-B243-84FC-802E47DD6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075C-4E83-6647-A3BF-6A6BC10F031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7939252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9A86FA-882D-0D41-842F-50ECFFA9A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285868-C631-0B47-8BF4-955213535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161796" name="Rectangle 4">
            <a:extLst>
              <a:ext uri="{FF2B5EF4-FFF2-40B4-BE49-F238E27FC236}">
                <a16:creationId xmlns:a16="http://schemas.microsoft.com/office/drawing/2014/main" id="{527D23B3-F883-2848-8C02-18DBAD7B60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61797" name="Rectangle 5">
            <a:extLst>
              <a:ext uri="{FF2B5EF4-FFF2-40B4-BE49-F238E27FC236}">
                <a16:creationId xmlns:a16="http://schemas.microsoft.com/office/drawing/2014/main" id="{76432C0B-DFE8-1F41-A98E-EAABC87767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61798" name="Rectangle 6">
            <a:extLst>
              <a:ext uri="{FF2B5EF4-FFF2-40B4-BE49-F238E27FC236}">
                <a16:creationId xmlns:a16="http://schemas.microsoft.com/office/drawing/2014/main" id="{6C79886C-DC4C-2E45-AFAC-82A81F8C51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3D2F417-B646-7A4A-841D-98AEB71EA07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1B22CB79-107B-2D4B-B245-F6A7B4B5E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624A8114-7503-7942-8B6A-1CDFA7004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rf@uhs.edu" TargetMode="External"/><Relationship Id="rId2" Type="http://schemas.openxmlformats.org/officeDocument/2006/relationships/hyperlink" Target="http://www.pathguy.com/index.htm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://www.pathguy.com/lectures.htm" TargetMode="External"/><Relationship Id="rId4" Type="http://schemas.openxmlformats.org/officeDocument/2006/relationships/hyperlink" Target="http://www.pathguy.com/autopsy.htm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/D:/mp3/Winamp/WINAMP.m3u" TargetMode="External"/><Relationship Id="rId1" Type="http://schemas.microsoft.com/office/2007/relationships/media" Target="file:////D:/mp3/Winamp/WINAMP.m3u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FBFD87C-E811-9741-972E-7470BF989C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8208962" cy="1752600"/>
          </a:xfrm>
        </p:spPr>
        <p:txBody>
          <a:bodyPr/>
          <a:lstStyle/>
          <a:p>
            <a:pPr eaLnBrk="1" hangingPunct="1"/>
            <a:r>
              <a:rPr lang="tr-TR" altLang="tr-TR" sz="4600"/>
              <a:t>Genetik Danışmanlık</a:t>
            </a:r>
            <a:br>
              <a:rPr lang="tr-TR" altLang="tr-TR" sz="4600"/>
            </a:br>
            <a:r>
              <a:rPr lang="tr-TR" altLang="tr-TR" sz="4600"/>
              <a:t>KLİNİK UYGULAMA VE ETİK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0A57EA7-62DC-7949-8F84-6AA6BEB900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4292600"/>
            <a:ext cx="6400800" cy="20891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tr-TR" altLang="tr-TR"/>
              <a:t>Serdar Ceylaner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altLang="tr-TR"/>
              <a:t>Doç. Dr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altLang="tr-TR"/>
              <a:t>İntergen Genetik Merkezi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8">
            <a:extLst>
              <a:ext uri="{FF2B5EF4-FFF2-40B4-BE49-F238E27FC236}">
                <a16:creationId xmlns:a16="http://schemas.microsoft.com/office/drawing/2014/main" id="{490CCC94-9DB9-8E49-9242-B6B10453C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sp>
        <p:nvSpPr>
          <p:cNvPr id="31746" name="Content Placeholder 9">
            <a:extLst>
              <a:ext uri="{FF2B5EF4-FFF2-40B4-BE49-F238E27FC236}">
                <a16:creationId xmlns:a16="http://schemas.microsoft.com/office/drawing/2014/main" id="{FA157EC2-072A-ED40-B957-BE0B5EEB0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Bebekte % 10 mental gerilik ve anomali riski</a:t>
            </a:r>
          </a:p>
          <a:p>
            <a:r>
              <a:rPr lang="en-US" altLang="tr-TR"/>
              <a:t>Aksini kanıtlayamıyorsunuz?</a:t>
            </a:r>
          </a:p>
          <a:p>
            <a:r>
              <a:rPr lang="en-US" altLang="tr-TR"/>
              <a:t>Gebeliği sonlandıralım mı?</a:t>
            </a:r>
          </a:p>
          <a:p>
            <a:endParaRPr lang="en-US" altLang="tr-TR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4542DA4-5C52-9C4E-B107-25343171B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06B0A2E8-FD05-7D41-9ADD-897C81124B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Gebeliği % kaçta sonlandıralım?</a:t>
            </a:r>
          </a:p>
          <a:p>
            <a:endParaRPr lang="en-US" altLang="tr-TR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D8E2AC33-7826-DD41-9E85-567E97339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SMA- Spinal Müsküler Atrofi tip 1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D1FD23FA-A54D-F94D-896F-669E28538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Bu hastalıkta bebekler 1-6 ay yaşar ve ölür.</a:t>
            </a:r>
          </a:p>
          <a:p>
            <a:r>
              <a:rPr lang="en-US" altLang="tr-TR"/>
              <a:t>Bebekler hareketsizdir.</a:t>
            </a:r>
          </a:p>
          <a:p>
            <a:r>
              <a:rPr lang="en-US" altLang="tr-TR"/>
              <a:t>6 ay yoğun bakımda kalır.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A9375B2-1D92-BD44-B276-83586994B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Hastalık ve Sağlık Tanımının Önemi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7BB3631C-E9AA-B34D-83AE-2579E713E7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Tedavi verip vermeme</a:t>
            </a:r>
          </a:p>
          <a:p>
            <a:r>
              <a:rPr lang="en-US" altLang="tr-TR"/>
              <a:t>Bir gebeliği sonlandırıp sonlandırmama</a:t>
            </a:r>
          </a:p>
          <a:p>
            <a:r>
              <a:rPr lang="en-US" altLang="tr-TR"/>
              <a:t>Bir aileye tüp bebekle sağlıklı gebelik elde ettirme çalışmasına sokup sokmamak (15.000 TL)</a:t>
            </a:r>
          </a:p>
          <a:p>
            <a:r>
              <a:rPr lang="en-US" altLang="tr-TR"/>
              <a:t>Bir hastalık teşhisi için test yapıp yapmamak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36A4A878-C494-3241-848F-1777B7A32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Akondroplazi ailesi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BEA96DA-939A-C043-9B0D-8854295886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Karı koca akondroplazi</a:t>
            </a:r>
          </a:p>
          <a:p>
            <a:r>
              <a:rPr lang="en-US" altLang="tr-TR"/>
              <a:t>Gebelik planlıyorlar </a:t>
            </a:r>
          </a:p>
          <a:p>
            <a:r>
              <a:rPr lang="en-US" altLang="tr-TR"/>
              <a:t>Bebeklerinin akondroplazi OLMASINI İSTİYORLAR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6F5A86EB-E1C7-A842-A4B2-F22E8B3B9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Sağırlık ailesi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CFDF4D3B-952A-DB4B-B8CE-5F38D85799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Her iki eş sağır</a:t>
            </a:r>
          </a:p>
          <a:p>
            <a:r>
              <a:rPr lang="en-US" altLang="tr-TR"/>
              <a:t>Çocuklarının da sağır olmasını istiyorlar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19D7189B-F478-CD48-AFD9-3692038EC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Treacher Collins sendromu</a:t>
            </a:r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8C1CF30C-6736-D148-A6FD-9AC030572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916113"/>
            <a:ext cx="91440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92E5A337-1B84-434D-A780-A828BC452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pic>
        <p:nvPicPr>
          <p:cNvPr id="39938" name="Picture 3">
            <a:extLst>
              <a:ext uri="{FF2B5EF4-FFF2-40B4-BE49-F238E27FC236}">
                <a16:creationId xmlns:a16="http://schemas.microsoft.com/office/drawing/2014/main" id="{1D5CFB01-B9EA-BA4D-980A-BBEBB5EB2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28800"/>
            <a:ext cx="691991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A1F4A6E-85B3-7042-BA7D-C97FBA87A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AB946635-E1CB-8748-8F55-E6F218BC2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8382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C4C36A67-4242-094D-9C0A-95EFF1F5D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Michelin tire baby sendromu</a:t>
            </a:r>
          </a:p>
        </p:txBody>
      </p:sp>
      <p:pic>
        <p:nvPicPr>
          <p:cNvPr id="43010" name="Picture 3">
            <a:extLst>
              <a:ext uri="{FF2B5EF4-FFF2-40B4-BE49-F238E27FC236}">
                <a16:creationId xmlns:a16="http://schemas.microsoft.com/office/drawing/2014/main" id="{E7000223-61E3-0946-90F5-F2BA893C1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052513"/>
            <a:ext cx="543560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>
            <a:extLst>
              <a:ext uri="{FF2B5EF4-FFF2-40B4-BE49-F238E27FC236}">
                <a16:creationId xmlns:a16="http://schemas.microsoft.com/office/drawing/2014/main" id="{DE77AB89-18EE-204D-8ADC-38E61924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3573463"/>
            <a:ext cx="437673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7" name="Rectangle 5">
            <a:extLst>
              <a:ext uri="{FF2B5EF4-FFF2-40B4-BE49-F238E27FC236}">
                <a16:creationId xmlns:a16="http://schemas.microsoft.com/office/drawing/2014/main" id="{895858D8-C4A1-804E-B5CB-AA9177D07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>
              <a:cs typeface="+mj-cs"/>
            </a:endParaRPr>
          </a:p>
        </p:txBody>
      </p:sp>
      <p:pic>
        <p:nvPicPr>
          <p:cNvPr id="637956" name="Picture 4" descr="kız halaya oğlan dayıya">
            <a:extLst>
              <a:ext uri="{FF2B5EF4-FFF2-40B4-BE49-F238E27FC236}">
                <a16:creationId xmlns:a16="http://schemas.microsoft.com/office/drawing/2014/main" id="{092F4D0A-F9A2-394F-AC52-70686BEA65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8716963" cy="5775325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26F25AB-702E-3A47-999D-6D79EAED6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Bir Down sendromlu çocuk öyküsü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678525B3-8428-ED42-B492-4C9196B1FB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11 gebelik kaybı öyküsü</a:t>
            </a:r>
          </a:p>
          <a:p>
            <a:r>
              <a:rPr lang="en-US" altLang="tr-TR"/>
              <a:t>12. gebelik yolunda yürüyor</a:t>
            </a:r>
          </a:p>
          <a:p>
            <a:r>
              <a:rPr lang="en-US" altLang="tr-TR"/>
              <a:t>Bebeğin testlerinde Down sendromu tespit edildi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7998BEA-CBC4-0A4A-B290-A4D0B0FC6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Tedavi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F6332FDA-B74B-5542-BC68-AF6D4A0EB6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Hastanın gebelik kayıpları ve nöral tüp defektli çocukları var.</a:t>
            </a:r>
          </a:p>
          <a:p>
            <a:r>
              <a:rPr lang="en-US" altLang="tr-TR"/>
              <a:t>İlaç tedavisi önerildi</a:t>
            </a:r>
          </a:p>
          <a:p>
            <a:r>
              <a:rPr lang="en-US" altLang="tr-TR"/>
              <a:t>Kayınvalidesi ilaçları kullanmasına izin vermedi.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D225CBAC-C8AC-914A-ACBA-2E84FAA18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BA60CAC1-8385-9744-88DB-CACA1A4F31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Doktor/ Genetik Danışman hastayı net bilgilendirir</a:t>
            </a:r>
          </a:p>
          <a:p>
            <a:r>
              <a:rPr lang="en-US" altLang="tr-TR"/>
              <a:t>Meseleyi anlamadan hareket etmez</a:t>
            </a:r>
          </a:p>
          <a:p>
            <a:r>
              <a:rPr lang="en-US" altLang="tr-TR"/>
              <a:t>Aile ilişkilerini anlar, işin sosyal boyutlarını inceler</a:t>
            </a:r>
          </a:p>
          <a:p>
            <a:r>
              <a:rPr lang="en-US" altLang="tr-TR"/>
              <a:t>Tıbbi olarak eksiksiz bilgi ile hareket eder</a:t>
            </a:r>
          </a:p>
          <a:p>
            <a:r>
              <a:rPr lang="en-US" altLang="tr-TR"/>
              <a:t>Bir bilene danışır.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56382D40-B47C-254B-88E3-D78422AEDF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Kore de yapılan çalışma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77B14956-C3FA-8C42-866A-386873B36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800"/>
              <a:t>7498 prenatal tanı çalışmasında 38 vaka tespit etmişler.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13 vakada görülen anomaliler varmış ve tahliye edilmiş.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Geriye kalan 25 olgunun 15</a:t>
            </a:r>
            <a:r>
              <a:rPr lang="ja-JP" altLang="tr-TR" sz="2800"/>
              <a:t>’</a:t>
            </a:r>
            <a:r>
              <a:rPr lang="tr-TR" altLang="ja-JP" sz="2800"/>
              <a:t>i (%60) gebeliğe devam kararı almış ve 10</a:t>
            </a:r>
            <a:r>
              <a:rPr lang="ja-JP" altLang="tr-TR" sz="2800"/>
              <a:t>’</a:t>
            </a:r>
            <a:r>
              <a:rPr lang="tr-TR" altLang="ja-JP" sz="2800"/>
              <a:t>u (%40) terminasyon istemiş.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Tüp bebek ile olan 5 gebeliğin hepsi devam kararı almış.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Doktor kökenli genetik uzmanından danışma alanlarda gebeliğe devam %75 (12/16), obstetrisyen danışmanlık yaptığında %33 (3/9)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E3FF759-9FB7-5A49-BF39-89667FC370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r-TR">
              <a:latin typeface="Arial" panose="020B0604020202020204" pitchFamily="34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3DFB7911-288E-8741-AAEE-C4A9D0B212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0"/>
            <a:ext cx="6769100" cy="6669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1800" b="1"/>
              <a:t>XYY -- Stereotype of the Karyotype</a:t>
            </a:r>
            <a:r>
              <a:rPr lang="tr-TR" altLang="tr-TR" sz="1800"/>
              <a:t> </a:t>
            </a:r>
            <a:br>
              <a:rPr lang="tr-TR" altLang="tr-TR" sz="1800"/>
            </a:br>
            <a:r>
              <a:rPr lang="tr-TR" altLang="tr-TR" sz="1800" b="1">
                <a:hlinkClick r:id="rId2"/>
              </a:rPr>
              <a:t>Edward R. Friedlander, M.D.</a:t>
            </a:r>
            <a:r>
              <a:rPr lang="tr-TR" altLang="tr-TR" sz="1800"/>
              <a:t/>
            </a:r>
            <a:br>
              <a:rPr lang="tr-TR" altLang="tr-TR" sz="1800"/>
            </a:br>
            <a:r>
              <a:rPr lang="tr-TR" altLang="tr-TR" sz="1800">
                <a:hlinkClick r:id="rId3"/>
              </a:rPr>
              <a:t>erf@uhs.edu</a:t>
            </a:r>
            <a:r>
              <a:rPr lang="tr-TR" altLang="tr-TR" sz="180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/>
              <a:t>I'm Ed. I'm a </a:t>
            </a:r>
            <a:r>
              <a:rPr lang="tr-TR" altLang="tr-TR" sz="1800">
                <a:hlinkClick r:id="rId4"/>
              </a:rPr>
              <a:t>pathologist</a:t>
            </a:r>
            <a:r>
              <a:rPr lang="tr-TR" altLang="tr-TR" sz="1800"/>
              <a:t> in Kansas City, and run the largest free personalized medical information </a:t>
            </a:r>
            <a:r>
              <a:rPr lang="tr-TR" altLang="tr-TR" sz="1800">
                <a:hlinkClick r:id="rId5"/>
              </a:rPr>
              <a:t>service</a:t>
            </a:r>
            <a:r>
              <a:rPr lang="tr-TR" altLang="tr-TR" sz="1800"/>
              <a:t> on the internet.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/>
              <a:t>I am tall, lean, and physically powerful. At age 47, I still take medicine for acne. I have a temper that I work hard to control. And I've learned to avoid situations that set me off. I have never physically hurt anyone in anger.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/>
              <a:t>I'm a macho, fun, well-liked man who enjoys being single and lives clean. There's been some romance, and no real problems here. A few women have even said I'm good-looking and/or a nice guy.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/>
              <a:t>My muscles are stronger than they are coordinated, so I've focused on strength-endurance sports like gymming and swimming. But I type as fast as most of the secretaries. And I can hammer out a Beethoven piano sonata with reasonable dexterity. 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1800"/>
              <a:t>I've got a pectus chest deformity and a wiring problem with my left eye. Cognitively, I'm a little "different" and always have been. But it doesn't bug me. </a:t>
            </a:r>
            <a:endParaRPr lang="tr-TR" altLang="tr-TR" sz="1800" b="1"/>
          </a:p>
          <a:p>
            <a:pPr eaLnBrk="1" hangingPunct="1">
              <a:lnSpc>
                <a:spcPct val="80000"/>
              </a:lnSpc>
            </a:pPr>
            <a:r>
              <a:rPr lang="tr-TR" altLang="tr-TR" sz="1800" b="1"/>
              <a:t>Uhh... do I sound like something you've read about recently?</a:t>
            </a:r>
            <a:r>
              <a:rPr lang="tr-TR" altLang="tr-TR" sz="1800"/>
              <a:t> </a:t>
            </a:r>
          </a:p>
        </p:txBody>
      </p:sp>
      <p:pic>
        <p:nvPicPr>
          <p:cNvPr id="48131" name="Picture 4" descr="Ed in scrubs">
            <a:extLst>
              <a:ext uri="{FF2B5EF4-FFF2-40B4-BE49-F238E27FC236}">
                <a16:creationId xmlns:a16="http://schemas.microsoft.com/office/drawing/2014/main" id="{12A96FBF-B704-B74D-8738-942FC306A6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6313" y="0"/>
            <a:ext cx="1817687" cy="2420938"/>
          </a:xfr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68CB90D2-A3D7-5343-937D-F0533AB2E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r-TR">
              <a:latin typeface="Arial" panose="020B0604020202020204" pitchFamily="34" charset="0"/>
            </a:endParaRPr>
          </a:p>
        </p:txBody>
      </p:sp>
      <p:pic>
        <p:nvPicPr>
          <p:cNvPr id="49154" name="Picture 3" descr="xyy2">
            <a:extLst>
              <a:ext uri="{FF2B5EF4-FFF2-40B4-BE49-F238E27FC236}">
                <a16:creationId xmlns:a16="http://schemas.microsoft.com/office/drawing/2014/main" id="{9934EDBD-A4C6-DD4A-91AA-81470BAC1F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20713"/>
            <a:ext cx="8423275" cy="5688012"/>
          </a:xfrm>
        </p:spPr>
      </p:pic>
      <p:sp>
        <p:nvSpPr>
          <p:cNvPr id="2" name="İçerik Yer Tutucusu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DE8C04F-FD9E-9E43-80D8-64D6A7945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/>
            <a:r>
              <a:rPr lang="tr-TR" altLang="tr-TR">
                <a:solidFill>
                  <a:schemeClr val="hlink"/>
                </a:solidFill>
                <a:latin typeface="Normande It BT" charset="0"/>
              </a:rPr>
              <a:t>GENETİK DANIŞMANLIK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37613E2-9032-8445-9DB9-0A0499F69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 eaLnBrk="1" hangingPunct="1">
              <a:buFont typeface="Wingdings" pitchFamily="2" charset="2"/>
              <a:buNone/>
            </a:pPr>
            <a:r>
              <a:rPr lang="tr-TR" altLang="tr-TR" sz="2800">
                <a:latin typeface="Normande It BT" charset="0"/>
              </a:rPr>
              <a:t>American Society of Medical Genetics;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altLang="tr-TR" sz="2800">
                <a:latin typeface="Normande It BT" charset="0"/>
              </a:rPr>
              <a:t>Genetik danışmanlık; genetik bir problem görülen veya görülme ihtimali olan kişilerle bir ilişki sürecidir. Bu süreç bir veya daha fazla bu konuda yetişmiş insan ile gerçekleştirilmelidir.</a:t>
            </a:r>
          </a:p>
          <a:p>
            <a:pPr eaLnBrk="1" hangingPunct="1">
              <a:buFont typeface="Wingdings" pitchFamily="2" charset="2"/>
              <a:buNone/>
            </a:pPr>
            <a:endParaRPr lang="tr-TR" altLang="tr-TR" sz="2800">
              <a:latin typeface="Normande It BT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r-TR" altLang="tr-TR" sz="2800">
                <a:latin typeface="Normande It BT" charset="0"/>
              </a:rPr>
              <a:t>Danışmanlık sadece hastaya yönelik değil diğer aile bireylerini ve bazen takip eden hekimi de içine alan bir kavramdır.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1DDB01C7-F6A6-624A-9216-8098D97B3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/>
            <a:r>
              <a:rPr lang="tr-TR" altLang="tr-TR">
                <a:latin typeface="Comic Sans MS" panose="030F0902030302020204" pitchFamily="66" charset="0"/>
              </a:rPr>
              <a:t>GENETİK DANIŞMANLIK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443195AF-4E4D-5B47-991E-959A80031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 eaLnBrk="1" hangingPunct="1">
              <a:buFont typeface="Wingdings" pitchFamily="2" charset="2"/>
              <a:buNone/>
            </a:pPr>
            <a:r>
              <a:rPr lang="tr-TR" altLang="tr-TR" sz="2700">
                <a:solidFill>
                  <a:srgbClr val="000000"/>
                </a:solidFill>
                <a:latin typeface="Normande It BT" charset="0"/>
              </a:rPr>
              <a:t>Royal Collage of Physicians of London;</a:t>
            </a:r>
            <a:endParaRPr lang="tr-TR" altLang="tr-TR" sz="2800">
              <a:solidFill>
                <a:srgbClr val="000000"/>
              </a:solidFill>
              <a:latin typeface="Normande It BT" charset="0"/>
            </a:endParaRPr>
          </a:p>
          <a:p>
            <a:pPr eaLnBrk="1" hangingPunct="1"/>
            <a:r>
              <a:rPr lang="tr-TR" altLang="tr-TR" sz="2800">
                <a:solidFill>
                  <a:srgbClr val="000000"/>
                </a:solidFill>
                <a:latin typeface="Normande It BT" charset="0"/>
              </a:rPr>
              <a:t>Propozitusa doğru tanı konması</a:t>
            </a:r>
          </a:p>
          <a:p>
            <a:pPr eaLnBrk="1" hangingPunct="1"/>
            <a:r>
              <a:rPr lang="tr-TR" altLang="tr-TR" sz="2800">
                <a:solidFill>
                  <a:srgbClr val="000000"/>
                </a:solidFill>
                <a:latin typeface="Normande It BT" charset="0"/>
              </a:rPr>
              <a:t>Genetik riskin değerlendirilmesi</a:t>
            </a:r>
          </a:p>
          <a:p>
            <a:pPr eaLnBrk="1" hangingPunct="1"/>
            <a:r>
              <a:rPr lang="tr-TR" altLang="tr-TR" sz="2800">
                <a:solidFill>
                  <a:srgbClr val="000000"/>
                </a:solidFill>
                <a:latin typeface="Normande It BT" charset="0"/>
              </a:rPr>
              <a:t>Riskten kaçınma metodlarının saptanması</a:t>
            </a:r>
          </a:p>
          <a:p>
            <a:pPr eaLnBrk="1" hangingPunct="1"/>
            <a:r>
              <a:rPr lang="tr-TR" altLang="tr-TR" sz="2800">
                <a:solidFill>
                  <a:srgbClr val="000000"/>
                </a:solidFill>
                <a:latin typeface="Normande It BT" charset="0"/>
              </a:rPr>
              <a:t>Konsültan hekimin bilgilendirilmesi</a:t>
            </a:r>
          </a:p>
          <a:p>
            <a:pPr eaLnBrk="1" hangingPunct="1"/>
            <a:r>
              <a:rPr lang="tr-TR" altLang="tr-TR" sz="2800">
                <a:solidFill>
                  <a:srgbClr val="000000"/>
                </a:solidFill>
                <a:latin typeface="Normande It BT" charset="0"/>
              </a:rPr>
              <a:t>Hasta ile uzun süreli bağlantı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B968E76C-94E5-974A-95C6-5572DEB5B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>
                <a:latin typeface="Comic Sans MS" panose="030F0902030302020204" pitchFamily="66" charset="0"/>
              </a:rPr>
              <a:t>Danışmanlığı kim verir?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8C33EEE9-1790-4D4D-B287-D65F7EA4E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2800"/>
              <a:t>Genetik kuralları ve temel genetiği iyi bilen birisi vermelidir.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800"/>
              <a:t>Danışmanlığı verecek kişi danışmanlık vereceği konunun </a:t>
            </a:r>
            <a:r>
              <a:rPr lang="tr-TR" altLang="en-US" sz="2800"/>
              <a:t>“</a:t>
            </a:r>
            <a:r>
              <a:rPr lang="tr-TR" altLang="tr-TR" sz="2800"/>
              <a:t> TÜM</a:t>
            </a:r>
            <a:r>
              <a:rPr lang="tr-TR" altLang="en-US" sz="2800"/>
              <a:t>”</a:t>
            </a:r>
            <a:r>
              <a:rPr lang="tr-TR" altLang="tr-TR" sz="2800"/>
              <a:t> detaylarını bilmelidir.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800"/>
              <a:t>Danışman genetikte kullanılan kitap, katalog, bilgisayar programları ve internet kaynaklarının kullanımını ve LABORATUVAR TEKNİKLERİNİ son derece iyi bilmelidir.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800"/>
              <a:t>Her gün karşılaşılan hastalıklar dışındaki her hastalıkta danışma öncesi </a:t>
            </a:r>
            <a:r>
              <a:rPr lang="tr-TR" altLang="en-US" sz="2800"/>
              <a:t>“</a:t>
            </a:r>
            <a:r>
              <a:rPr lang="tr-TR" altLang="ja-JP" sz="2800" b="1" i="1" u="sng">
                <a:solidFill>
                  <a:srgbClr val="FF0000"/>
                </a:solidFill>
              </a:rPr>
              <a:t>ödevini</a:t>
            </a:r>
            <a:r>
              <a:rPr lang="tr-TR" altLang="en-US" sz="2800"/>
              <a:t>”</a:t>
            </a:r>
            <a:r>
              <a:rPr lang="tr-TR" altLang="ja-JP" sz="2800"/>
              <a:t> iyi yapmalıdır.</a:t>
            </a:r>
            <a:endParaRPr lang="tr-TR" altLang="tr-TR" sz="280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36A4A529-9C2C-7143-AF45-45C65B7B3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>
                <a:latin typeface="Comic Sans MS" panose="030F0902030302020204" pitchFamily="66" charset="0"/>
              </a:rPr>
              <a:t>Danışmanlığı kim verir?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58493195-C14B-594E-BD58-01ACCF3E33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Genetik uzmanı</a:t>
            </a:r>
          </a:p>
          <a:p>
            <a:pPr eaLnBrk="1" hangingPunct="1"/>
            <a:r>
              <a:rPr lang="tr-TR" altLang="tr-TR"/>
              <a:t>Genetik doktoralı tıp doktoru</a:t>
            </a:r>
          </a:p>
          <a:p>
            <a:pPr eaLnBrk="1" hangingPunct="1"/>
            <a:r>
              <a:rPr lang="tr-TR" altLang="tr-TR"/>
              <a:t>Genetik master eğitimi almış hemşire, psikolog</a:t>
            </a:r>
          </a:p>
          <a:p>
            <a:pPr eaLnBrk="1" hangingPunct="1"/>
            <a:r>
              <a:rPr lang="tr-TR" altLang="tr-TR"/>
              <a:t>Diğer uzmanlık dallarından temel genetiğe hakim kişiler</a:t>
            </a:r>
          </a:p>
          <a:p>
            <a:pPr eaLnBrk="1" hangingPunct="1"/>
            <a:endParaRPr lang="tr-TR" altLang="tr-TR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4AB5600-CD95-CD4D-8AD9-A240EC409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Hastalık ve Sağlık Tanımının Önemi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CB63932-A849-0747-B766-94ACC4EDD0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Tedavi verip vermeme</a:t>
            </a:r>
          </a:p>
          <a:p>
            <a:r>
              <a:rPr lang="en-US" altLang="tr-TR"/>
              <a:t>Bir gebeliği sonlandırıp sonlandırmama</a:t>
            </a:r>
          </a:p>
          <a:p>
            <a:r>
              <a:rPr lang="en-US" altLang="tr-TR"/>
              <a:t>Bir aileye tüp bebekle sağlıklı gebelik elde ettirme çalışmasına sokup sokmamak (15.000 TL)</a:t>
            </a:r>
          </a:p>
          <a:p>
            <a:r>
              <a:rPr lang="en-US" altLang="tr-TR"/>
              <a:t>Bir hastalık teşhisi için test yapıp yapmamak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AD09DFE7-ED45-A345-9029-DAF1D5AB8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>
                <a:latin typeface="Rockwell" panose="02060603020205020403" pitchFamily="18" charset="77"/>
              </a:rPr>
              <a:t>Klinik genetik nedir?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90085CA8-C489-7446-A3D9-C5D55F5D1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8475" y="1295400"/>
            <a:ext cx="7556500" cy="483076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Hastanın muayenesi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Doktor ile görüşme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Telefon danışmanlığı ve on-line konsültasyon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Aile hikayesi ve değerlendirmesi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Genetik danışma (Hekim ve Hasta)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Tedavi planı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Takip planı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Tedavide farmakogenetik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Prenatal tanı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Preimplantasyon genetik tanı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5EE0DCC5-1102-1E44-8818-B830CF089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/>
            <a:r>
              <a:rPr lang="tr-TR" altLang="tr-TR">
                <a:solidFill>
                  <a:srgbClr val="000000"/>
                </a:solidFill>
                <a:latin typeface="Comic Sans MS" panose="030F0902030302020204" pitchFamily="66" charset="0"/>
              </a:rPr>
              <a:t>TANI VE RİSK DEĞERLENDİRMESİ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83A4D547-BAAA-4A43-994C-0AAE28413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66925"/>
            <a:ext cx="8229600" cy="4530725"/>
          </a:xfrm>
        </p:spPr>
        <p:txBody>
          <a:bodyPr lIns="90488" tIns="44450" rIns="90488" bIns="44450"/>
          <a:lstStyle/>
          <a:p>
            <a:pPr eaLnBrk="1" hangingPunct="1">
              <a:buFont typeface="Wingdings" pitchFamily="2" charset="2"/>
              <a:buNone/>
            </a:pPr>
            <a:r>
              <a:rPr lang="tr-TR" altLang="tr-TR">
                <a:solidFill>
                  <a:srgbClr val="000000"/>
                </a:solidFill>
              </a:rPr>
              <a:t>AİLENİN SORULARI</a:t>
            </a:r>
          </a:p>
          <a:p>
            <a:pPr eaLnBrk="1" hangingPunct="1">
              <a:buSzPct val="100000"/>
              <a:buFont typeface="Monotype Sorts" pitchFamily="2" charset="2"/>
              <a:buChar char="*"/>
            </a:pPr>
            <a:r>
              <a:rPr lang="tr-TR" altLang="tr-TR">
                <a:solidFill>
                  <a:srgbClr val="000000"/>
                </a:solidFill>
              </a:rPr>
              <a:t>Problem nedir?</a:t>
            </a:r>
          </a:p>
          <a:p>
            <a:pPr eaLnBrk="1" hangingPunct="1">
              <a:buSzPct val="100000"/>
              <a:buFont typeface="Monotype Sorts" pitchFamily="2" charset="2"/>
              <a:buChar char="*"/>
            </a:pPr>
            <a:r>
              <a:rPr lang="tr-TR" altLang="tr-TR">
                <a:solidFill>
                  <a:srgbClr val="000000"/>
                </a:solidFill>
              </a:rPr>
              <a:t>Neden oldu?</a:t>
            </a:r>
          </a:p>
          <a:p>
            <a:pPr eaLnBrk="1" hangingPunct="1">
              <a:buSzPct val="100000"/>
              <a:buFont typeface="Monotype Sorts" pitchFamily="2" charset="2"/>
              <a:buChar char="*"/>
            </a:pPr>
            <a:r>
              <a:rPr lang="tr-TR" altLang="tr-TR">
                <a:solidFill>
                  <a:srgbClr val="000000"/>
                </a:solidFill>
              </a:rPr>
              <a:t>Tekrarlama ihtimali var mı?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86011DA-A93A-F045-8881-595EFAC54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8569325" cy="1219200"/>
          </a:xfrm>
        </p:spPr>
        <p:txBody>
          <a:bodyPr/>
          <a:lstStyle/>
          <a:p>
            <a:pPr eaLnBrk="1" hangingPunct="1"/>
            <a:r>
              <a:rPr lang="tr-TR" altLang="tr-TR">
                <a:latin typeface="Comic Sans MS" panose="030F0902030302020204" pitchFamily="66" charset="0"/>
              </a:rPr>
              <a:t>GENETİK DANIŞMANLIĞIN AŞAMALARI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58E375F6-FD20-4341-8E56-73A2759B6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TR" sz="2800"/>
              <a:t>HASTALIK İLE İLGİLİ BİLGİ TOPLAMA</a:t>
            </a:r>
          </a:p>
          <a:p>
            <a:pPr eaLnBrk="1" hangingPunct="1"/>
            <a:r>
              <a:rPr lang="tr-TR" altLang="tr-TR" sz="2800"/>
              <a:t>RİSK DEĞERLENDİRME</a:t>
            </a:r>
          </a:p>
          <a:p>
            <a:pPr eaLnBrk="1" hangingPunct="1"/>
            <a:r>
              <a:rPr lang="tr-TR" altLang="tr-TR" sz="2800"/>
              <a:t>BİLGİ VERME</a:t>
            </a:r>
          </a:p>
          <a:p>
            <a:pPr eaLnBrk="1" hangingPunct="1"/>
            <a:r>
              <a:rPr lang="tr-TR" altLang="tr-TR" sz="2800"/>
              <a:t>PSİKOSOSYAL DEĞERLENDİRME VE DANIŞMANLIK</a:t>
            </a:r>
          </a:p>
          <a:p>
            <a:pPr eaLnBrk="1" hangingPunct="1"/>
            <a:r>
              <a:rPr lang="tr-TR" altLang="tr-TR" sz="2800"/>
              <a:t>KARAR VERMEDE YARDIMCI OLMAK</a:t>
            </a:r>
          </a:p>
          <a:p>
            <a:pPr eaLnBrk="1" hangingPunct="1"/>
            <a:r>
              <a:rPr lang="tr-TR" altLang="tr-TR" sz="2800"/>
              <a:t>HASTAYA SÜREKLİ DESTEK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38B14E7-9EF7-1443-806F-C413A6347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71650"/>
            <a:ext cx="8229600" cy="4525963"/>
          </a:xfrm>
        </p:spPr>
        <p:txBody>
          <a:bodyPr/>
          <a:lstStyle/>
          <a:p>
            <a:pPr eaLnBrk="1" hangingPunct="1"/>
            <a:endParaRPr lang="tr-TR" altLang="tr-TR" sz="3300"/>
          </a:p>
          <a:p>
            <a:pPr eaLnBrk="1" hangingPunct="1"/>
            <a:r>
              <a:rPr lang="tr-TR" altLang="tr-TR" sz="3300"/>
              <a:t>Tıbbi kayıtlar </a:t>
            </a:r>
          </a:p>
          <a:p>
            <a:pPr eaLnBrk="1" hangingPunct="1"/>
            <a:r>
              <a:rPr lang="tr-TR" altLang="tr-TR" sz="3300"/>
              <a:t>Aile fotoğrafları</a:t>
            </a:r>
          </a:p>
          <a:p>
            <a:pPr eaLnBrk="1" hangingPunct="1"/>
            <a:r>
              <a:rPr lang="tr-TR" altLang="tr-TR" sz="3300"/>
              <a:t>DNA örnekleri </a:t>
            </a:r>
          </a:p>
          <a:p>
            <a:pPr lvl="1" eaLnBrk="1" hangingPunct="1"/>
            <a:r>
              <a:rPr lang="tr-TR" altLang="tr-TR" sz="2400"/>
              <a:t>Göbek kordonu</a:t>
            </a:r>
          </a:p>
          <a:p>
            <a:pPr lvl="1" eaLnBrk="1" hangingPunct="1"/>
            <a:r>
              <a:rPr lang="tr-TR" altLang="tr-TR" sz="2400"/>
              <a:t>Feth-i kabir-DNA örnekleri ve kemik grafileri</a:t>
            </a:r>
          </a:p>
          <a:p>
            <a:pPr lvl="1" eaLnBrk="1" hangingPunct="1"/>
            <a:r>
              <a:rPr lang="tr-TR" altLang="tr-TR" sz="2400"/>
              <a:t>Aile bireylerinin bilgileri</a:t>
            </a:r>
          </a:p>
          <a:p>
            <a:pPr eaLnBrk="1" hangingPunct="1"/>
            <a:endParaRPr lang="tr-TR" altLang="tr-TR" sz="2400"/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89FA21B1-FBE3-C142-80F4-312614FF0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7238" y="330200"/>
            <a:ext cx="6999287" cy="1006475"/>
          </a:xfrm>
        </p:spPr>
        <p:txBody>
          <a:bodyPr/>
          <a:lstStyle/>
          <a:p>
            <a:pPr eaLnBrk="1" hangingPunct="1"/>
            <a:r>
              <a:rPr lang="tr-TR" altLang="tr-TR" b="1">
                <a:solidFill>
                  <a:srgbClr val="000000"/>
                </a:solidFill>
                <a:latin typeface="Comic Sans MS" panose="030F0902030302020204" pitchFamily="66" charset="0"/>
              </a:rPr>
              <a:t>KESİN TANI</a:t>
            </a:r>
            <a:r>
              <a:rPr lang="tr-TR" altLang="tr-TR">
                <a:solidFill>
                  <a:srgbClr val="000000"/>
                </a:solidFill>
                <a:latin typeface="Comic Sans MS" panose="030F0902030302020204" pitchFamily="66" charset="0"/>
              </a:rPr>
              <a:t/>
            </a:r>
            <a:br>
              <a:rPr lang="tr-TR" altLang="tr-TR">
                <a:solidFill>
                  <a:srgbClr val="000000"/>
                </a:solidFill>
                <a:latin typeface="Comic Sans MS" panose="030F0902030302020204" pitchFamily="66" charset="0"/>
              </a:rPr>
            </a:br>
            <a:r>
              <a:rPr lang="tr-TR" altLang="tr-TR" sz="3200">
                <a:solidFill>
                  <a:srgbClr val="000000"/>
                </a:solidFill>
              </a:rPr>
              <a:t>Bilgi Toplama-Genetik Dedektiflik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CBB8FB0B-4025-D045-AC7F-A6832DD2F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b="1">
                <a:solidFill>
                  <a:srgbClr val="000000"/>
                </a:solidFill>
                <a:latin typeface="Comic Sans MS" panose="030F0902030302020204" pitchFamily="66" charset="0"/>
              </a:rPr>
              <a:t>KESİN TANI</a:t>
            </a:r>
            <a:r>
              <a:rPr lang="tr-TR" altLang="tr-TR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br>
              <a:rPr lang="tr-TR" altLang="tr-TR">
                <a:solidFill>
                  <a:srgbClr val="000000"/>
                </a:solidFill>
                <a:latin typeface="Comic Sans MS" panose="030F0902030302020204" pitchFamily="66" charset="0"/>
              </a:rPr>
            </a:br>
            <a:r>
              <a:rPr lang="tr-TR" altLang="tr-TR" sz="3200">
                <a:solidFill>
                  <a:srgbClr val="000000"/>
                </a:solidFill>
              </a:rPr>
              <a:t>Bilgi Toplama-Genetik Dedektiflik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F1498C28-6539-174E-8A2E-C30D107881D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66900"/>
            <a:ext cx="8610600" cy="4525963"/>
          </a:xfrm>
        </p:spPr>
        <p:txBody>
          <a:bodyPr/>
          <a:lstStyle/>
          <a:p>
            <a:pPr eaLnBrk="1" hangingPunct="1"/>
            <a:r>
              <a:rPr lang="tr-TR" altLang="tr-TR" sz="3600" b="1"/>
              <a:t>Halk terimleri</a:t>
            </a:r>
          </a:p>
          <a:p>
            <a:pPr eaLnBrk="1" hangingPunct="1">
              <a:buFont typeface="Wingdings" pitchFamily="2" charset="2"/>
              <a:buNone/>
            </a:pPr>
            <a:r>
              <a:rPr lang="tr-TR" altLang="tr-TR" sz="2900"/>
              <a:t>	 </a:t>
            </a:r>
            <a:r>
              <a:rPr lang="tr-TR" altLang="tr-TR" sz="2200"/>
              <a:t>Kılyılancık- X-linked Dygeve-Melchior-Clausen sendromu)</a:t>
            </a:r>
          </a:p>
          <a:p>
            <a:pPr eaLnBrk="1" hangingPunct="1"/>
            <a:endParaRPr lang="tr-TR" altLang="tr-TR" sz="2200" b="1"/>
          </a:p>
          <a:p>
            <a:pPr eaLnBrk="1" hangingPunct="1"/>
            <a:r>
              <a:rPr lang="tr-TR" altLang="tr-TR" sz="3600" b="1"/>
              <a:t>Yöresel hikayeler</a:t>
            </a:r>
            <a:endParaRPr lang="tr-TR" altLang="tr-TR" sz="3600"/>
          </a:p>
          <a:p>
            <a:pPr lvl="1" eaLnBrk="1" hangingPunct="1"/>
            <a:endParaRPr lang="tr-TR" altLang="tr-TR" sz="2400"/>
          </a:p>
          <a:p>
            <a:pPr lvl="1" eaLnBrk="1" hangingPunct="1">
              <a:buFontTx/>
              <a:buNone/>
            </a:pPr>
            <a:r>
              <a:rPr lang="tr-TR" altLang="tr-TR" sz="2400"/>
              <a:t>Niğde-Ermiş yatırı üzerine ev yapma-</a:t>
            </a:r>
          </a:p>
          <a:p>
            <a:pPr lvl="1" eaLnBrk="1" hangingPunct="1">
              <a:buFontTx/>
              <a:buNone/>
            </a:pPr>
            <a:r>
              <a:rPr lang="tr-TR" altLang="tr-TR" sz="2400"/>
              <a:t>Tepegözlü çocuklar –</a:t>
            </a:r>
          </a:p>
          <a:p>
            <a:pPr lvl="1" eaLnBrk="1" hangingPunct="1">
              <a:buFontTx/>
              <a:buNone/>
            </a:pPr>
            <a:r>
              <a:rPr lang="tr-TR" altLang="tr-TR" sz="2400"/>
              <a:t>Otozomal resesif holoprozensefali köyü</a:t>
            </a:r>
          </a:p>
        </p:txBody>
      </p:sp>
      <p:graphicFrame>
        <p:nvGraphicFramePr>
          <p:cNvPr id="59395" name="Object 4">
            <a:extLst>
              <a:ext uri="{FF2B5EF4-FFF2-40B4-BE49-F238E27FC236}">
                <a16:creationId xmlns:a16="http://schemas.microsoft.com/office/drawing/2014/main" id="{FDC26224-3ECB-2A40-9DB3-C1CA31BAC10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562725" y="3541713"/>
          <a:ext cx="2136775" cy="293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9" name="Photo Editor Photo" r:id="rId4" imgW="8699500" imgH="11950700" progId="MSPhotoEd.3">
                  <p:embed/>
                </p:oleObj>
              </mc:Choice>
              <mc:Fallback>
                <p:oleObj name="Photo Editor Photo" r:id="rId4" imgW="8699500" imgH="119507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2725" y="3541713"/>
                        <a:ext cx="2136775" cy="2935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CD6EE5A1-D287-DC4A-9FD7-D44D4B531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431800"/>
            <a:ext cx="7532687" cy="627063"/>
          </a:xfrm>
        </p:spPr>
        <p:txBody>
          <a:bodyPr/>
          <a:lstStyle/>
          <a:p>
            <a:pPr eaLnBrk="1" hangingPunct="1"/>
            <a:r>
              <a:rPr lang="tr-TR" altLang="tr-TR" sz="3800" b="1">
                <a:solidFill>
                  <a:schemeClr val="folHlink"/>
                </a:solidFill>
                <a:latin typeface="Rockwell" panose="02060603020205020403" pitchFamily="18" charset="77"/>
              </a:rPr>
              <a:t>KESİN TANI</a:t>
            </a:r>
            <a:r>
              <a:rPr lang="tr-TR" altLang="tr-TR" sz="3800">
                <a:latin typeface="Rockwell" panose="02060603020205020403" pitchFamily="18" charset="77"/>
              </a:rPr>
              <a:t/>
            </a:r>
            <a:br>
              <a:rPr lang="tr-TR" altLang="tr-TR" sz="3800">
                <a:latin typeface="Rockwell" panose="02060603020205020403" pitchFamily="18" charset="77"/>
              </a:rPr>
            </a:br>
            <a:r>
              <a:rPr lang="tr-TR" altLang="tr-TR" sz="2900">
                <a:solidFill>
                  <a:schemeClr val="accent2"/>
                </a:solidFill>
                <a:latin typeface="Rockwell" panose="02060603020205020403" pitchFamily="18" charset="77"/>
              </a:rPr>
              <a:t>Bilgi Toplama-Genetik Dedektiflik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EAF425EE-0AA5-8245-9141-FEDA9A757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137525" cy="53006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altLang="tr-TR" sz="3200" b="1">
              <a:latin typeface="Rockwell" panose="02060603020205020403" pitchFamily="18" charset="77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3200" b="1">
                <a:latin typeface="Rockwell" panose="02060603020205020403" pitchFamily="18" charset="77"/>
              </a:rPr>
              <a:t>Aile isimleri ve lakapları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tr-TR" altLang="tr-TR" sz="3200" b="1">
              <a:latin typeface="Rockwell" panose="02060603020205020403" pitchFamily="18" charset="77"/>
            </a:endParaRPr>
          </a:p>
          <a:p>
            <a:pPr lvl="2" eaLnBrk="1" hangingPunct="1">
              <a:lnSpc>
                <a:spcPct val="9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Gözübüyükler 	: Glokom 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Çolakoğlu 		: Ektrodaktili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Altıparmaklar	: Sinpolidaktili </a:t>
            </a:r>
          </a:p>
          <a:p>
            <a:pPr lvl="2" eaLnBrk="1" hangingPunct="1">
              <a:lnSpc>
                <a:spcPct val="90000"/>
              </a:lnSpc>
            </a:pPr>
            <a:r>
              <a:rPr lang="tr-TR" altLang="tr-TR" sz="2800">
                <a:latin typeface="Rockwell" panose="02060603020205020403" pitchFamily="18" charset="77"/>
              </a:rPr>
              <a:t>Köroğlu 		: Retinitis Pigmentoza </a:t>
            </a:r>
          </a:p>
          <a:p>
            <a:pPr lvl="1" eaLnBrk="1" hangingPunct="1">
              <a:lnSpc>
                <a:spcPct val="90000"/>
              </a:lnSpc>
            </a:pPr>
            <a:endParaRPr lang="tr-TR" altLang="tr-TR" sz="1800">
              <a:latin typeface="Rockwell" panose="02060603020205020403" pitchFamily="18" charset="77"/>
            </a:endParaRPr>
          </a:p>
          <a:p>
            <a:pPr lvl="1" eaLnBrk="1" hangingPunct="1">
              <a:lnSpc>
                <a:spcPct val="90000"/>
              </a:lnSpc>
            </a:pPr>
            <a:endParaRPr lang="tr-TR" altLang="tr-TR" sz="1800">
              <a:latin typeface="Rockwell" panose="02060603020205020403" pitchFamily="18" charset="77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332FCD0E-FD4C-1243-BA01-26DC849C2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>
                <a:latin typeface="Comic Sans MS" panose="030F0902030302020204" pitchFamily="66" charset="0"/>
              </a:rPr>
              <a:t>DEDEKTİFÇİLİK OYNAYIN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ED0F1D98-5147-5B42-A77E-D37E95A79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82296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 sz="2400"/>
              <a:t>Gelenekler gereği saklanan göbek kordonları (Glutarik asidüri tip 1)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/>
              <a:t>Yıkanmamış biberon, elbise, yastık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/>
              <a:t>Dosyalardan çıkan periferik yaymalar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/>
              <a:t>Parafin blok materyalleri iyi bir DNA kaynağı olabilir.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/>
              <a:t>Materyal çıkar mı diye düşünmeyin en azından deneyin.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/>
              <a:t>MAMUTLARIN TÜM GENOM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400"/>
              <a:t>ANALİZİNİN YAPILDIĞINI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400"/>
              <a:t>UNUTMAYIN. 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400"/>
              <a:t>Adli Tıp Enstitüsünden bir arkadaş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400"/>
              <a:t>edinin. 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5A1F1A81-82DC-A545-B009-7CB067BE5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Genetik danışmanlık ve uygulama yaklaşımları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93AEA59-E440-D047-9578-9A7F6A901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/>
              <a:t>Öjeni modeli (Üstün ırk)</a:t>
            </a:r>
          </a:p>
          <a:p>
            <a:r>
              <a:rPr lang="tr-TR" altLang="tr-TR"/>
              <a:t>Tıbbi koruyucu model</a:t>
            </a:r>
          </a:p>
          <a:p>
            <a:r>
              <a:rPr lang="tr-TR" altLang="tr-TR"/>
              <a:t>Decision making modeli</a:t>
            </a:r>
          </a:p>
          <a:p>
            <a:r>
              <a:rPr lang="tr-TR" altLang="tr-TR"/>
              <a:t>Psikoterapotik genetik danışmanlık</a:t>
            </a:r>
          </a:p>
          <a:p>
            <a:endParaRPr lang="tr-TR" alt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680E7D0-14DA-CC43-A88E-7C0036E82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ÖJENİ-EUGENICS MODELİ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D7AB90F6-0106-EB42-A3DD-8D243A369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2800"/>
              <a:t>Başlangıçtaki genetik hastalıkları önleme düşüncesinin şekil değiştirmesiyle, zaman içinde bütün genetik hastalık ve istenmeyen özelliklerin??? ortadan kaldırılması mantığı ön plana çıkmıştır. </a:t>
            </a:r>
          </a:p>
          <a:p>
            <a:r>
              <a:rPr lang="tr-TR" altLang="tr-TR" sz="2800"/>
              <a:t>Özellikle Nazi Almanya</a:t>
            </a:r>
            <a:r>
              <a:rPr lang="ja-JP" altLang="tr-TR" sz="2800"/>
              <a:t>’</a:t>
            </a:r>
            <a:r>
              <a:rPr lang="tr-TR" altLang="ja-JP" sz="2800"/>
              <a:t>sında üstün Alman ırkının yaratılması düşüncesi ile iyice şekillenmiştir.</a:t>
            </a:r>
          </a:p>
          <a:p>
            <a:pPr>
              <a:buFont typeface="Wingdings" pitchFamily="2" charset="2"/>
              <a:buNone/>
            </a:pPr>
            <a:endParaRPr lang="tr-TR" altLang="tr-TR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autoUpdateAnimBg="0"/>
      <p:bldP spid="12390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FCBAF9AF-8C5F-A54D-BB9D-D159C6DCC8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ÖJENİ-EUGENICS MODELİ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BC0CC05C-C843-A942-91C1-07AEE5F7A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371600"/>
            <a:ext cx="8231187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400"/>
              <a:t>1910</a:t>
            </a:r>
            <a:r>
              <a:rPr lang="ja-JP" altLang="tr-TR" sz="2400"/>
              <a:t>’</a:t>
            </a:r>
            <a:r>
              <a:rPr lang="tr-TR" altLang="ja-JP" sz="2400"/>
              <a:t>da EUGENICS RECORDS OFFICE kuruldu (ABD). Bu kuruluş bazı genetik hastalık kayıtlarını tutmanın yanında, bazı kanunlar hazırlanmasını sağlayarak çalışmaların bilimsel amaçların yanında kötü amaçlarla da kullanılmasına aracılık etmiştir. (</a:t>
            </a:r>
            <a:r>
              <a:rPr lang="tr-TR" altLang="ja-JP" sz="2400" u="sng"/>
              <a:t>Mental retarde ve bazı genetik hastalık taşıyıcısı bireylerin istem dışı sterilizasyonu, bazı ırktan bireylerin göçlerinin engellenmesi, belli bir yerde yaşamaya mecbur edilmeleri</a:t>
            </a:r>
            <a:r>
              <a:rPr lang="tr-TR" altLang="ja-JP" sz="2400"/>
              <a:t>). Bu da merkezde çalışan bilim adamlarının çalışmaları terk etmesi ile sonuçlanmıştır.</a:t>
            </a:r>
          </a:p>
          <a:p>
            <a:pPr>
              <a:lnSpc>
                <a:spcPct val="90000"/>
              </a:lnSpc>
            </a:pPr>
            <a:r>
              <a:rPr lang="tr-TR" altLang="tr-TR" sz="2400"/>
              <a:t>Nazilerin </a:t>
            </a:r>
            <a:r>
              <a:rPr lang="ja-JP" altLang="tr-TR" sz="2400"/>
              <a:t>“</a:t>
            </a:r>
            <a:r>
              <a:rPr lang="tr-TR" altLang="ja-JP" sz="2400"/>
              <a:t>üstün ırk</a:t>
            </a:r>
            <a:r>
              <a:rPr lang="ja-JP" altLang="tr-TR" sz="2400"/>
              <a:t>”</a:t>
            </a:r>
            <a:r>
              <a:rPr lang="tr-TR" altLang="ja-JP" sz="2400"/>
              <a:t> amaçlı yaptığı benzeri çalışmalar dünya çapında da politik tepkileri arttırmıştır.</a:t>
            </a:r>
            <a:endParaRPr lang="tr-TR" altLang="tr-TR" sz="240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/>
      <p:bldP spid="1249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BE7699B8-62DC-0147-B301-DAD28BCAB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Sağlık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FDF051D-2A92-EB4D-AFD2-AB1175F984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Dünya Sağlık Örgütü(WHO) tarafından yayınlanan bir deklerasyona göre, sağlık şöyle tanımlanmıştır; </a:t>
            </a:r>
          </a:p>
          <a:p>
            <a:r>
              <a:rPr lang="en-US" altLang="tr-TR"/>
              <a:t>Herhangi bir hastalık ve güçsüzlük halinin olmaması ve bedenen, ruhen ve sosyal bakımdan tam bir iyi olma durumudur.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EA126F4F-2CC9-7542-96E3-F91335AEF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/>
              <a:t>GENETİK DANIŞMANLIK</a:t>
            </a:r>
            <a:br>
              <a:rPr lang="tr-TR" altLang="tr-TR" sz="3200"/>
            </a:br>
            <a:r>
              <a:rPr lang="tr-TR" altLang="tr-TR" sz="3200"/>
              <a:t>TIBBİ VE KORUYUCU YAKLAŞIM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BD806AE2-5721-154D-9A73-9008237FDE6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600200"/>
            <a:ext cx="6481762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altLang="tr-TR" sz="2400"/>
              <a:t>1940</a:t>
            </a:r>
            <a:r>
              <a:rPr lang="ja-JP" altLang="tr-TR" sz="2400"/>
              <a:t>’</a:t>
            </a:r>
            <a:r>
              <a:rPr lang="tr-TR" altLang="ja-JP" sz="2400"/>
              <a:t>LI YILLARDA MEDİKAL ÇALIŞMALAR YAPMAYAN BİR GRUBUN DROZOFİLALAR-HAYVANLAR VE BİTKİLER ÜZERİNDE YAPTIĞI ÇALIŞMALARDAN ELDE ETTİĞİ BİLGİLER İLE BAZI KALITIMSAL HASTALIKLAR HAKKINDA İNSANLARA DANIŞMANLIK VERMEYE BAŞLAMASI İLK TIBBİ UYGULAMADIR.</a:t>
            </a:r>
            <a:endParaRPr lang="tr-TR" altLang="tr-TR" sz="2400"/>
          </a:p>
        </p:txBody>
      </p:sp>
      <p:pic>
        <p:nvPicPr>
          <p:cNvPr id="119812" name="Picture 4" descr="j0295241">
            <a:extLst>
              <a:ext uri="{FF2B5EF4-FFF2-40B4-BE49-F238E27FC236}">
                <a16:creationId xmlns:a16="http://schemas.microsoft.com/office/drawing/2014/main" id="{95651361-7950-AC40-8793-1C22AB69F108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388" y="2276475"/>
            <a:ext cx="1728787" cy="25923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7E1F8F23-CC48-D949-9EBA-2368F9247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DECISION MAKING MODEL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2EB471CC-2BA4-E641-A8BB-153F89E88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800"/>
              <a:t>Bu yöntemin sorunları özellikle bizim toplumumuzda gebelik tahliyelerinde ortaya çıkmaktadır.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Toplum baskısı nedeniyle aileler en basit hastalıklarda bile sakat çocuk sahibi olma korkusu ile terminasyon istemektedir. 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Bu nedenle ailenin istekleri tıbbi ve kanuni zorunluluklarla çakışabilmektedir. Bu gibi durumlarda psikoterapotik model tercih edilmelidir.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815CF2B-0CD4-DF41-AD06-1526C27D8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DECISION MAKING MODEL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1AFEB8C4-B285-9F4C-B47F-44480C858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800"/>
              <a:t>Ailenin aldığı kararda yardımcı olmak üzere kanuni ve tıbbi sınırlar aileye anlatılmalıdır.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Uluslararası kabul gören yaklaşımlar aileye iletilmelidir. 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Ailenin isteklerine sınırsız uyulması zorunluluğu yoktur. Bu nedenle bu model ailenin mutlak kendi başına karar alma yetkisinin olduğu durumlarda kullanılmalıdır.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 autoUpdateAnimBg="0"/>
      <p:bldP spid="116739" grpId="0" build="p" autoUpdateAnimBg="0" rev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A19D04C6-19D3-EE41-8154-5F102F400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DECISION MAKING MODEL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4995FB36-66E0-4944-ACE5-29E911C55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/>
              <a:t>Tüm danışmanlıklarda bu yöntemin kullanılması ile oluşan tartışmalı konular</a:t>
            </a:r>
          </a:p>
          <a:p>
            <a:pPr lvl="1"/>
            <a:r>
              <a:rPr lang="tr-TR" altLang="tr-TR"/>
              <a:t>Ailenin karar verme sınırları nedir?</a:t>
            </a:r>
          </a:p>
          <a:p>
            <a:pPr lvl="1"/>
            <a:r>
              <a:rPr lang="tr-TR" altLang="tr-TR"/>
              <a:t>Bu sınırlara kim karar verir?</a:t>
            </a:r>
          </a:p>
          <a:p>
            <a:pPr lvl="1"/>
            <a:r>
              <a:rPr lang="tr-TR" altLang="tr-TR"/>
              <a:t>Sınırları tanımlamada kriterler nelerdir?</a:t>
            </a:r>
          </a:p>
          <a:p>
            <a:pPr lvl="1"/>
            <a:r>
              <a:rPr lang="tr-TR" altLang="tr-TR"/>
              <a:t>Hekim kendini hastanın yerine hangi sınırlarda koymalıdır?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ED18636C-F1E9-7B45-AD60-08A5C2219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6400800" cy="1219200"/>
          </a:xfrm>
        </p:spPr>
        <p:txBody>
          <a:bodyPr/>
          <a:lstStyle/>
          <a:p>
            <a:r>
              <a:rPr lang="tr-TR" altLang="tr-TR"/>
              <a:t>DECISION MAKING MODEL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C717548F-3D68-5F44-AAB1-0704638C1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219200"/>
            <a:ext cx="8154987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800"/>
              <a:t>Kimse hasta çocuk istemez ve gizlide olsa herkesin mükemmel ve </a:t>
            </a:r>
            <a:r>
              <a:rPr lang="ja-JP" altLang="tr-TR" sz="2800"/>
              <a:t>“</a:t>
            </a:r>
            <a:r>
              <a:rPr lang="tr-TR" altLang="ja-JP" sz="2800"/>
              <a:t>kendi yapamadıklarını yapacak çocuk</a:t>
            </a:r>
            <a:r>
              <a:rPr lang="ja-JP" altLang="tr-TR" sz="2800"/>
              <a:t>”</a:t>
            </a:r>
            <a:r>
              <a:rPr lang="tr-TR" altLang="ja-JP" sz="2800"/>
              <a:t> isteği vardır.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Cerrahi yöntemlerle tedavi edilebilir hastalıklar (Kaç ameliyata kadar tahliye yapılmalı???). Burada aile kimi düşünmektedir??? 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Bedensel kusur nereye kadar kararda etkili (Eli olmayan cocuk-Terminal transvers limb defect)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Tanı şüpheli ise (%1, %10, %50)</a:t>
            </a:r>
          </a:p>
          <a:p>
            <a:pPr>
              <a:lnSpc>
                <a:spcPct val="90000"/>
              </a:lnSpc>
            </a:pPr>
            <a:r>
              <a:rPr lang="tr-TR" altLang="tr-TR" sz="2800"/>
              <a:t>Ya diğer %99, %90, % 50..........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utoUpdateAnimBg="0"/>
      <p:bldP spid="11878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70EA1E6F-3BF2-7E48-BF92-05E0DAF5B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ETİK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2EA61A72-899C-F94C-9BB2-E575B6F94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tr-TR" altLang="zh-CN" sz="2800"/>
              <a:t>Yaygın olarak kabul gören 4 etik ilke vardır. </a:t>
            </a:r>
          </a:p>
          <a:p>
            <a:r>
              <a:rPr lang="tr-TR" altLang="zh-CN" sz="2800"/>
              <a:t>Otonomiye saygı (KİMİN OTONOMİSİ?)</a:t>
            </a:r>
          </a:p>
          <a:p>
            <a:r>
              <a:rPr lang="tr-TR" altLang="zh-CN" sz="2800"/>
              <a:t>Yararcılık (KİME YARARLI OLMAK?)</a:t>
            </a:r>
          </a:p>
          <a:p>
            <a:r>
              <a:rPr lang="tr-TR" altLang="zh-CN" sz="2800"/>
              <a:t>Zarar vermeme (ANNE VE FETÜSE)</a:t>
            </a:r>
          </a:p>
          <a:p>
            <a:r>
              <a:rPr lang="tr-TR" altLang="zh-CN" sz="2800"/>
              <a:t>Dürüstlük (KESİN TANI VE VERİLERİN TEYİD EDİLEREK ELDE EDİLMESİ)</a:t>
            </a:r>
            <a:endParaRPr lang="tr-TR" altLang="tr-TR" sz="280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A9BF5F9A-3CB0-0641-96F9-1D75BAD87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/>
              <a:t>DANIŞMANLIK AŞAMALARI</a:t>
            </a:r>
            <a:br>
              <a:rPr lang="tr-TR" altLang="tr-TR" sz="3200"/>
            </a:br>
            <a:r>
              <a:rPr lang="tr-TR" altLang="tr-TR" sz="3200"/>
              <a:t> </a:t>
            </a:r>
            <a:r>
              <a:rPr lang="tr-TR" altLang="tr-TR"/>
              <a:t>Bilgi verme 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77346F98-2429-6D43-8388-A9EE230D388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00200"/>
            <a:ext cx="7056437" cy="44958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tr-TR" altLang="tr-TR" sz="2000"/>
              <a:t>YAPILAN ÇALIŞMALAR AİLELERİN % 20</a:t>
            </a:r>
            <a:r>
              <a:rPr lang="ja-JP" altLang="tr-TR" sz="2000"/>
              <a:t>’</a:t>
            </a:r>
            <a:r>
              <a:rPr lang="tr-TR" altLang="ja-JP" sz="2000"/>
              <a:t>SİNİN DANIŞMANLIKTA ANLATILANLARI TAM ANLADIĞINI GÖSTERMEKTEDİR.</a:t>
            </a:r>
          </a:p>
          <a:p>
            <a:pPr marL="609600" indent="-609600">
              <a:lnSpc>
                <a:spcPct val="90000"/>
              </a:lnSpc>
            </a:pPr>
            <a:r>
              <a:rPr lang="tr-TR" altLang="tr-TR" sz="2000"/>
              <a:t>HASTANIN </a:t>
            </a:r>
          </a:p>
          <a:p>
            <a:pPr marL="990600" lvl="1" indent="-533400">
              <a:lnSpc>
                <a:spcPct val="90000"/>
              </a:lnSpc>
            </a:pPr>
            <a:r>
              <a:rPr lang="tr-TR" altLang="tr-TR" sz="2100"/>
              <a:t>HASTALIĞIN SEBEBİNİ,</a:t>
            </a:r>
          </a:p>
          <a:p>
            <a:pPr marL="990600" lvl="1" indent="-533400">
              <a:lnSpc>
                <a:spcPct val="90000"/>
              </a:lnSpc>
            </a:pPr>
            <a:r>
              <a:rPr lang="tr-TR" altLang="tr-TR" sz="2100"/>
              <a:t>TEKRARLAMA RİSKİNİ,</a:t>
            </a:r>
          </a:p>
          <a:p>
            <a:pPr marL="990600" lvl="1" indent="-533400">
              <a:lnSpc>
                <a:spcPct val="90000"/>
              </a:lnSpc>
            </a:pPr>
            <a:r>
              <a:rPr lang="tr-TR" altLang="tr-TR" sz="2100"/>
              <a:t>GENETİK TESTİN NASIL YAPILACAĞINI VE TESTİN SINIRLARINI</a:t>
            </a:r>
          </a:p>
          <a:p>
            <a:pPr marL="990600" lvl="1" indent="-533400">
              <a:lnSpc>
                <a:spcPct val="90000"/>
              </a:lnSpc>
            </a:pPr>
            <a:r>
              <a:rPr lang="tr-TR" altLang="tr-TR" sz="2100"/>
              <a:t>HASTA İÇİN BU TESTİN AVANTAJ VE DEZAVANTAJLARINI </a:t>
            </a:r>
          </a:p>
          <a:p>
            <a:pPr marL="990600" lvl="1" indent="-533400">
              <a:lnSpc>
                <a:spcPct val="90000"/>
              </a:lnSpc>
            </a:pPr>
            <a:endParaRPr lang="tr-TR" altLang="tr-TR" sz="2100"/>
          </a:p>
          <a:p>
            <a:pPr marL="990600" lvl="1" indent="-533400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1800"/>
              <a:t>ANLADIĞINDAN EMİN OLMAK GEREKİR.</a:t>
            </a:r>
          </a:p>
        </p:txBody>
      </p:sp>
      <p:pic>
        <p:nvPicPr>
          <p:cNvPr id="31748" name="Picture 4" descr="j0234687">
            <a:extLst>
              <a:ext uri="{FF2B5EF4-FFF2-40B4-BE49-F238E27FC236}">
                <a16:creationId xmlns:a16="http://schemas.microsoft.com/office/drawing/2014/main" id="{0FFB811F-147E-C542-B44C-50BA29DD9959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3500438"/>
            <a:ext cx="1944688" cy="16573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005A234-B7B1-4E4E-8AEF-75F7DD7A7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/>
              <a:t>DANIŞMANLIK AŞAMALARI</a:t>
            </a:r>
            <a:br>
              <a:rPr lang="tr-TR" altLang="tr-TR" sz="3200"/>
            </a:br>
            <a:r>
              <a:rPr lang="tr-TR" altLang="tr-TR" sz="3200"/>
              <a:t> 3-</a:t>
            </a:r>
            <a:r>
              <a:rPr lang="tr-TR" altLang="tr-TR"/>
              <a:t>Bilgi verme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AE4B0D5-E9A2-6941-ADAC-D3FFCB130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443912" cy="5068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400"/>
              <a:t>DANIŞMANLIĞIN BİR TIP YADA GENETİK DERSİ HALİNİ ALMAMASI GEREKİR. </a:t>
            </a:r>
          </a:p>
          <a:p>
            <a:pPr>
              <a:lnSpc>
                <a:spcPct val="90000"/>
              </a:lnSpc>
            </a:pPr>
            <a:r>
              <a:rPr lang="tr-TR" altLang="tr-TR" sz="2400"/>
              <a:t>HASTANIN ANLAMAYACAĞI TERMİNOLOJİ KULLANILMAMALIDIR.</a:t>
            </a:r>
          </a:p>
          <a:p>
            <a:pPr>
              <a:lnSpc>
                <a:spcPct val="90000"/>
              </a:lnSpc>
            </a:pPr>
            <a:r>
              <a:rPr lang="tr-TR" altLang="tr-TR" sz="2400"/>
              <a:t>ZORUNLU OLARAK ÖĞRENECEĞİ TERMİNOLOJİ YAZILI OLARAK ELİNE VERİLMELİDİR.</a:t>
            </a:r>
          </a:p>
          <a:p>
            <a:pPr>
              <a:lnSpc>
                <a:spcPct val="90000"/>
              </a:lnSpc>
            </a:pPr>
            <a:r>
              <a:rPr lang="tr-TR" altLang="tr-TR" sz="2400"/>
              <a:t>AİLE HASTALIĞI İLK ÖĞRENDİĞİ ANDA GİRECEĞİ PSİKOLOJİK TABLO NEDENİYLE ANLATILANLARI ANLAYAMAYACAKTIR. İKİNCİ VİZİTE BIRAKMAK GEREKİR.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B51B504-800C-684A-948D-299571D63C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/>
              <a:t>DANIŞMANLIK AŞAMALARI</a:t>
            </a:r>
            <a:br>
              <a:rPr lang="tr-TR" altLang="tr-TR" sz="3200"/>
            </a:br>
            <a:r>
              <a:rPr lang="tr-TR" altLang="tr-TR" sz="3200"/>
              <a:t> 3-</a:t>
            </a:r>
            <a:r>
              <a:rPr lang="tr-TR" altLang="tr-TR"/>
              <a:t>Bilgi verme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C98DD00-D281-4240-9CC9-52313D5C3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z="2800"/>
              <a:t>Hastanın güvenini kazanmak için ihtiyaç duyulursa muayene bulguları tek tek gösterilmeli, kitap gibi bilgi kaynaklarından başka örnekler gösterilmelidir.Gerekirse bir diğer uzman ile daha görüşmelerini sağlamak gerekir.</a:t>
            </a:r>
          </a:p>
          <a:p>
            <a:r>
              <a:rPr lang="tr-TR" altLang="tr-TR" sz="2800"/>
              <a:t>Hastaya mutlaka detaylı bir rapor yazılmalı ve aileye bir örneği verilmelidir.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BA9B1AC-FD5B-3842-9725-6196DD539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/>
              <a:t>DANIŞMANLIK AŞAMALARI</a:t>
            </a:r>
            <a:br>
              <a:rPr lang="tr-TR" altLang="tr-TR" sz="3200"/>
            </a:br>
            <a:r>
              <a:rPr lang="tr-TR" altLang="tr-TR" sz="3200"/>
              <a:t> 3-</a:t>
            </a:r>
            <a:r>
              <a:rPr lang="tr-TR" altLang="tr-TR"/>
              <a:t>Bilgi verme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37587FC-5A9F-614B-87A7-640554848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370887" cy="4924425"/>
          </a:xfrm>
        </p:spPr>
        <p:txBody>
          <a:bodyPr/>
          <a:lstStyle/>
          <a:p>
            <a:r>
              <a:rPr lang="tr-TR" altLang="tr-TR" sz="2800"/>
              <a:t>Gençlik yıllarında adrenolökodistrofili (Progressif mental retardasyon ve motor fonksiyon kaybı) kardeşine bakan bir bayan hastanın % 2</a:t>
            </a:r>
            <a:r>
              <a:rPr lang="ja-JP" altLang="tr-TR" sz="2800"/>
              <a:t>’</a:t>
            </a:r>
            <a:r>
              <a:rPr lang="tr-TR" altLang="ja-JP" sz="2800"/>
              <a:t>lik riske yaklaşımı ile kendisinde de iskelet displazisi olan hastanın % 50 iskelet displazili çocuk riskine yaklaşımı farklı olacaktır.</a:t>
            </a:r>
          </a:p>
          <a:p>
            <a:r>
              <a:rPr lang="tr-TR" altLang="tr-TR" sz="2800"/>
              <a:t>Danışman kesinlikle risk rakamını verdikten sonra risk az yada çok diye yorum yapmamalıdır.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76A24976-880A-B64F-9F0A-9471B77EC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Şanslı akondroplaziler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75743F21-3A52-674C-AA03-60F314A563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t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75D9E031-F7E7-DA43-BBC6-92F1874F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916113"/>
            <a:ext cx="44767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23558F1C-62A1-AE43-948A-3B898ED93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3195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C76311A-AE15-7C48-B5B9-253DDAEC6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200"/>
              <a:t>DANIŞMANLIK AŞAMALARI</a:t>
            </a:r>
            <a:br>
              <a:rPr lang="tr-TR" altLang="tr-TR" sz="3200"/>
            </a:br>
            <a:r>
              <a:rPr lang="tr-TR" altLang="tr-TR" sz="3200"/>
              <a:t> 3-</a:t>
            </a:r>
            <a:r>
              <a:rPr lang="tr-TR" altLang="tr-TR"/>
              <a:t>Bilgi verme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D127247-7CA5-7948-B7F6-BBDE9F633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/>
              <a:t>Risk bildirirken 1/20 ifadesi, % 5 ifadesine göre daha fazla bir risk ifade ediyormuş gibi hissedilmektedir. Bu nedenle terminoloji önemlidir.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07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02CC4E0-AD06-4C46-9573-299BF8BDB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Genetik hastalıklı çocuk öyküsü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7B78DA1-E79A-314D-B23B-4951C2EA8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370887" cy="4205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/>
              <a:t>Hasta çocuğu yaşayan ailelerde, prenatal tanı danışmanlığında iki durumla karşılaşılır. </a:t>
            </a:r>
          </a:p>
          <a:p>
            <a:pPr lvl="1">
              <a:lnSpc>
                <a:spcPct val="90000"/>
              </a:lnSpc>
            </a:pPr>
            <a:r>
              <a:rPr lang="tr-TR" altLang="tr-TR"/>
              <a:t>Bazı aileler prenatal tanı için çok istekli iken (Genelde çocuğu ağır mental retarde olanlar)</a:t>
            </a:r>
          </a:p>
          <a:p>
            <a:pPr lvl="1">
              <a:lnSpc>
                <a:spcPct val="90000"/>
              </a:lnSpc>
            </a:pPr>
            <a:r>
              <a:rPr lang="tr-TR" altLang="tr-TR"/>
              <a:t>Bazı aileler evdeki çocuklarına </a:t>
            </a:r>
            <a:r>
              <a:rPr lang="ja-JP" altLang="tr-TR"/>
              <a:t>“</a:t>
            </a:r>
            <a:r>
              <a:rPr lang="tr-TR" altLang="ja-JP"/>
              <a:t>seni gebelikte iken farketseydik senden kurtulurduk</a:t>
            </a:r>
            <a:r>
              <a:rPr lang="ja-JP" altLang="tr-TR"/>
              <a:t>”</a:t>
            </a:r>
            <a:r>
              <a:rPr lang="tr-TR" altLang="ja-JP"/>
              <a:t> mesajını vermek istemezler (Genelikle çocuğu hafif mental retarde yada sadece fiziksel handikaplı olanlar).</a:t>
            </a:r>
            <a:endParaRPr lang="tr-TR" altLang="tr-TR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2305F2A-6572-D145-9FA0-5EC54C8D7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Genetik hastalıklı çocuk öyküsü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870EA3E-E996-6E4A-B623-A8EEDAABD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/>
              <a:t>Hasta çocuğu ölmüş olanlar genellikle prenatal tanı konusunda çok isteklidirler ve her türlü invaziv girişimi kabul etmeye hazırdırlar.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2" grpId="1"/>
      <p:bldP spid="46083" grpId="0" build="p"/>
      <p:bldP spid="46083" grpId="1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044983B1-5DF7-B141-B69C-3BF82740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Genetik hastalıklı çocuk öyküsü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875A872-F911-D84E-A1B4-D51D5F893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/>
              <a:t>Ailenin hasta çocuğu yaşıyorsa onun tanısı konulmuş olsa bile mutlaka değerlendirmesi yapılmalıdır.</a:t>
            </a:r>
          </a:p>
          <a:p>
            <a:r>
              <a:rPr lang="tr-TR" altLang="tr-TR"/>
              <a:t>Genetik danışma hasta çocuğun yanında verilmemelidir.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993EEC39-D3CF-FB42-A881-DBBAA3790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Seyithan Akbalık</a:t>
            </a:r>
          </a:p>
        </p:txBody>
      </p:sp>
      <p:pic>
        <p:nvPicPr>
          <p:cNvPr id="92162" name="Milli Sporcumuz Seyithan Akbalık'ın ölüm anı.mp4">
            <a:hlinkClick r:id="" action="ppaction://media"/>
            <a:extLst>
              <a:ext uri="{FF2B5EF4-FFF2-40B4-BE49-F238E27FC236}">
                <a16:creationId xmlns:a16="http://schemas.microsoft.com/office/drawing/2014/main" id="{F7C40C0F-0024-A940-A014-9004E20EEA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3" y="1600200"/>
            <a:ext cx="8042275" cy="4530725"/>
          </a:xfr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992C2BF5-0A66-B64F-836B-4A0FA32B8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2FEC8339-6C97-2B48-9C59-0DB592DE8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tr-TR"/>
          </a:p>
        </p:txBody>
      </p:sp>
      <p:pic>
        <p:nvPicPr>
          <p:cNvPr id="93187" name="Picture 4" descr="afyon makale başlık">
            <a:extLst>
              <a:ext uri="{FF2B5EF4-FFF2-40B4-BE49-F238E27FC236}">
                <a16:creationId xmlns:a16="http://schemas.microsoft.com/office/drawing/2014/main" id="{3DEBCD89-55CE-BE41-ABCB-4C721FAD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harita bayat afyon">
            <a:extLst>
              <a:ext uri="{FF2B5EF4-FFF2-40B4-BE49-F238E27FC236}">
                <a16:creationId xmlns:a16="http://schemas.microsoft.com/office/drawing/2014/main" id="{61DCA9E5-BB64-664A-9E07-DD670601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472113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6B7AB178-178E-D941-B98A-45798909D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6FF77A18-ED49-5D45-9CDD-7AFFE8D95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tr-TR"/>
          </a:p>
        </p:txBody>
      </p:sp>
      <p:pic>
        <p:nvPicPr>
          <p:cNvPr id="94211" name="Picture 4" descr="pedigri afyon">
            <a:extLst>
              <a:ext uri="{FF2B5EF4-FFF2-40B4-BE49-F238E27FC236}">
                <a16:creationId xmlns:a16="http://schemas.microsoft.com/office/drawing/2014/main" id="{FBEC482F-7293-F44F-AE3A-DED92D6A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0"/>
            <a:ext cx="626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>
            <a:extLst>
              <a:ext uri="{FF2B5EF4-FFF2-40B4-BE49-F238E27FC236}">
                <a16:creationId xmlns:a16="http://schemas.microsoft.com/office/drawing/2014/main" id="{CD51671F-AC41-7540-B80A-30DF40447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876925"/>
            <a:ext cx="31511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3200">
                <a:latin typeface="Times New Roman" panose="02020603050405020304" pitchFamily="18" charset="0"/>
              </a:rPr>
              <a:t>TEŞEKKÜRLER</a:t>
            </a:r>
            <a:endParaRPr lang="en-CA" altLang="tr-TR" sz="3200">
              <a:latin typeface="Times New Roman" panose="02020603050405020304" pitchFamily="18" charset="0"/>
            </a:endParaRPr>
          </a:p>
        </p:txBody>
      </p:sp>
      <p:pic>
        <p:nvPicPr>
          <p:cNvPr id="96258" name="Picture 4" descr="j0090386">
            <a:extLst>
              <a:ext uri="{FF2B5EF4-FFF2-40B4-BE49-F238E27FC236}">
                <a16:creationId xmlns:a16="http://schemas.microsoft.com/office/drawing/2014/main" id="{84C6A86B-7E06-8242-98ED-59153DA2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734377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WINAMP.m3u">
            <a:hlinkClick r:id="" action="ppaction://media"/>
            <a:extLst>
              <a:ext uri="{FF2B5EF4-FFF2-40B4-BE49-F238E27FC236}">
                <a16:creationId xmlns:a16="http://schemas.microsoft.com/office/drawing/2014/main" id="{3D5F19C7-21AF-9341-9002-4F9DE0F650D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2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"/>
                </p:tgtEl>
              </p:cMediaNode>
            </p:audio>
          </p:childTnLst>
        </p:cTn>
      </p:par>
    </p:tnLst>
    <p:bldLst>
      <p:bldP spid="5222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22828B3-41E0-344D-A319-6B8AD7E5F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Marfan sendromu. Kim uzun, Kim cüce?</a:t>
            </a:r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E2800630-9632-3C43-95C9-3B0207D1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787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DBC3ADAE-7079-B644-BBA7-CB15991A8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/>
              <a:t>Hastalık ve Sağlık Tanımının Önemi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6A556445-5A58-6448-8683-5FF680DEBD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Tedavi verip vermeme</a:t>
            </a:r>
          </a:p>
          <a:p>
            <a:r>
              <a:rPr lang="en-US" altLang="tr-TR"/>
              <a:t>Bir gebeliği sonlandırıp sonlandırmama</a:t>
            </a:r>
          </a:p>
          <a:p>
            <a:r>
              <a:rPr lang="en-US" altLang="tr-TR"/>
              <a:t>Bir aileye tüp bebekle sağlıklı gebelik elde ettirme çalışmasına sokup sokmamak (15.000 TL)</a:t>
            </a:r>
          </a:p>
          <a:p>
            <a:r>
              <a:rPr lang="en-US" altLang="tr-TR"/>
              <a:t>Bir hastalık teşhisi için test yapıp yapmamak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F02106A6-92CB-E246-8A86-63FA8E6FB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228600"/>
            <a:ext cx="4897437" cy="1219200"/>
          </a:xfrm>
        </p:spPr>
        <p:txBody>
          <a:bodyPr/>
          <a:lstStyle/>
          <a:p>
            <a:pPr eaLnBrk="1" hangingPunct="1"/>
            <a:r>
              <a:rPr lang="tr-TR" altLang="tr-TR">
                <a:latin typeface="Arial" panose="020B0604020202020204" pitchFamily="34" charset="0"/>
              </a:rPr>
              <a:t>Osteogenesis İmperfekta Tip III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40AB1BF-C69C-5940-B1A0-5CFAB7131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tr-TR"/>
          </a:p>
        </p:txBody>
      </p:sp>
      <p:pic>
        <p:nvPicPr>
          <p:cNvPr id="26627" name="Picture 4" descr="164_6490">
            <a:extLst>
              <a:ext uri="{FF2B5EF4-FFF2-40B4-BE49-F238E27FC236}">
                <a16:creationId xmlns:a16="http://schemas.microsoft.com/office/drawing/2014/main" id="{2C701521-FF7A-1243-89FA-5AC1E6CC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-531813"/>
            <a:ext cx="3744913" cy="56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164_6491">
            <a:extLst>
              <a:ext uri="{FF2B5EF4-FFF2-40B4-BE49-F238E27FC236}">
                <a16:creationId xmlns:a16="http://schemas.microsoft.com/office/drawing/2014/main" id="{0DC3FC20-9B49-E14E-8FC4-798EF33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409733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56891CF-4E39-FB40-BEEA-9FCDAEF39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tr-TR"/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EC39AADE-9CC9-2140-87AE-FB1506CDFE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/>
              <a:t>Hastalığın kesin tanısı ve sınıflaması önemli</a:t>
            </a:r>
          </a:p>
          <a:p>
            <a:r>
              <a:rPr lang="en-US" altLang="tr-TR"/>
              <a:t>Hastalığın o kişideki seyri önemli</a:t>
            </a:r>
          </a:p>
          <a:p>
            <a:r>
              <a:rPr lang="en-US" altLang="tr-TR"/>
              <a:t>O ailedeki seyri önemli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Kenar Çizgili">
  <a:themeElements>
    <a:clrScheme name="Kenar Çizgili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Kenar Çizgili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enar Çizgili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nar Çizgili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nar Çizgili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nar Çizgili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nar Çizgili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nar Çizgili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nar Çizgili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nar Çizgili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nar Çizgili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6095</TotalTime>
  <Words>1487</Words>
  <Application>Microsoft Office PowerPoint</Application>
  <PresentationFormat>Ekran Gösterisi (4:3)</PresentationFormat>
  <Paragraphs>230</Paragraphs>
  <Slides>57</Slides>
  <Notes>5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9" baseType="lpstr">
      <vt:lpstr>ＭＳ Ｐゴシック</vt:lpstr>
      <vt:lpstr>Arial</vt:lpstr>
      <vt:lpstr>Calibri</vt:lpstr>
      <vt:lpstr>Comic Sans MS</vt:lpstr>
      <vt:lpstr>Garamond</vt:lpstr>
      <vt:lpstr>Monotype Sorts</vt:lpstr>
      <vt:lpstr>Normande It BT</vt:lpstr>
      <vt:lpstr>Rockwell</vt:lpstr>
      <vt:lpstr>Times New Roman</vt:lpstr>
      <vt:lpstr>Wingdings</vt:lpstr>
      <vt:lpstr>Kenar Çizgili</vt:lpstr>
      <vt:lpstr>Photo Editor Photo</vt:lpstr>
      <vt:lpstr>Genetik Danışmanlık KLİNİK UYGULAMA VE ETİK</vt:lpstr>
      <vt:lpstr>PowerPoint Sunusu</vt:lpstr>
      <vt:lpstr>Hastalık ve Sağlık Tanımının Önemi</vt:lpstr>
      <vt:lpstr>Sağlık</vt:lpstr>
      <vt:lpstr>Şanslı akondroplaziler</vt:lpstr>
      <vt:lpstr>Marfan sendromu. Kim uzun, Kim cüce?</vt:lpstr>
      <vt:lpstr>Hastalık ve Sağlık Tanımının Önemi</vt:lpstr>
      <vt:lpstr>Osteogenesis İmperfekta Tip III</vt:lpstr>
      <vt:lpstr>PowerPoint Sunusu</vt:lpstr>
      <vt:lpstr>PowerPoint Sunusu</vt:lpstr>
      <vt:lpstr>PowerPoint Sunusu</vt:lpstr>
      <vt:lpstr>SMA- Spinal Müsküler Atrofi tip 1</vt:lpstr>
      <vt:lpstr>Hastalık ve Sağlık Tanımının Önemi</vt:lpstr>
      <vt:lpstr>Akondroplazi ailesi</vt:lpstr>
      <vt:lpstr>Sağırlık ailesi</vt:lpstr>
      <vt:lpstr>Treacher Collins sendromu</vt:lpstr>
      <vt:lpstr>PowerPoint Sunusu</vt:lpstr>
      <vt:lpstr>PowerPoint Sunusu</vt:lpstr>
      <vt:lpstr>Michelin tire baby sendromu</vt:lpstr>
      <vt:lpstr>Bir Down sendromlu çocuk öyküsü</vt:lpstr>
      <vt:lpstr>Tedavi</vt:lpstr>
      <vt:lpstr>PowerPoint Sunusu</vt:lpstr>
      <vt:lpstr>Kore de yapılan çalışma</vt:lpstr>
      <vt:lpstr>PowerPoint Sunusu</vt:lpstr>
      <vt:lpstr>PowerPoint Sunusu</vt:lpstr>
      <vt:lpstr>GENETİK DANIŞMANLIK</vt:lpstr>
      <vt:lpstr>GENETİK DANIŞMANLIK</vt:lpstr>
      <vt:lpstr>Danışmanlığı kim verir?</vt:lpstr>
      <vt:lpstr>Danışmanlığı kim verir?</vt:lpstr>
      <vt:lpstr>Klinik genetik nedir?</vt:lpstr>
      <vt:lpstr>TANI VE RİSK DEĞERLENDİRMESİ</vt:lpstr>
      <vt:lpstr>GENETİK DANIŞMANLIĞIN AŞAMALARI</vt:lpstr>
      <vt:lpstr>KESİN TANI Bilgi Toplama-Genetik Dedektiflik</vt:lpstr>
      <vt:lpstr>KESİN TANI  Bilgi Toplama-Genetik Dedektiflik</vt:lpstr>
      <vt:lpstr>KESİN TANI Bilgi Toplama-Genetik Dedektiflik</vt:lpstr>
      <vt:lpstr>DEDEKTİFÇİLİK OYNAYIN</vt:lpstr>
      <vt:lpstr>Genetik danışmanlık ve uygulama yaklaşımları</vt:lpstr>
      <vt:lpstr>ÖJENİ-EUGENICS MODELİ</vt:lpstr>
      <vt:lpstr>ÖJENİ-EUGENICS MODELİ</vt:lpstr>
      <vt:lpstr>GENETİK DANIŞMANLIK TIBBİ VE KORUYUCU YAKLAŞIM</vt:lpstr>
      <vt:lpstr>DECISION MAKING MODEL</vt:lpstr>
      <vt:lpstr>DECISION MAKING MODEL</vt:lpstr>
      <vt:lpstr>DECISION MAKING MODEL</vt:lpstr>
      <vt:lpstr>DECISION MAKING MODEL</vt:lpstr>
      <vt:lpstr>ETİK</vt:lpstr>
      <vt:lpstr>DANIŞMANLIK AŞAMALARI  Bilgi verme </vt:lpstr>
      <vt:lpstr>DANIŞMANLIK AŞAMALARI  3-Bilgi verme</vt:lpstr>
      <vt:lpstr>DANIŞMANLIK AŞAMALARI  3-Bilgi verme</vt:lpstr>
      <vt:lpstr>DANIŞMANLIK AŞAMALARI  3-Bilgi verme</vt:lpstr>
      <vt:lpstr>DANIŞMANLIK AŞAMALARI  3-Bilgi verme</vt:lpstr>
      <vt:lpstr>Genetik hastalıklı çocuk öyküsü</vt:lpstr>
      <vt:lpstr>Genetik hastalıklı çocuk öyküsü</vt:lpstr>
      <vt:lpstr>Genetik hastalıklı çocuk öyküsü</vt:lpstr>
      <vt:lpstr>Seyithan Akbalık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Genetik Hastalıklarda Tanısal Yaklaşım ve Genetik Danışmanlık</dc:title>
  <dc:creator>Serdar Ceylaner, MD</dc:creator>
  <cp:lastModifiedBy>Yeşim Doğan</cp:lastModifiedBy>
  <cp:revision>44</cp:revision>
  <dcterms:created xsi:type="dcterms:W3CDTF">2009-06-01T10:52:19Z</dcterms:created>
  <dcterms:modified xsi:type="dcterms:W3CDTF">2019-04-25T07:17:13Z</dcterms:modified>
</cp:coreProperties>
</file>