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1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05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87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22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648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78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16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4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75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77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061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F771F-2E9B-4A84-9B6D-36BFF04E5919}" type="datetimeFigureOut">
              <a:rPr lang="tr-TR" smtClean="0"/>
              <a:t>20.02.2018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6C3B5-3C79-4D24-9752-C275DF1BCD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892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470025"/>
          </a:xfrm>
        </p:spPr>
        <p:txBody>
          <a:bodyPr/>
          <a:lstStyle/>
          <a:p>
            <a:r>
              <a:rPr lang="tr-TR" dirty="0" smtClean="0"/>
              <a:t>IS-LM Modeli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Akın </a:t>
            </a:r>
            <a:r>
              <a:rPr lang="tr-TR" dirty="0" err="1" smtClean="0"/>
              <a:t>Usupbeyli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836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LM</a:t>
            </a:r>
            <a:r>
              <a:rPr lang="tr-TR" dirty="0" err="1" smtClean="0"/>
              <a:t>’nin</a:t>
            </a:r>
            <a:r>
              <a:rPr lang="tr-TR" dirty="0" smtClean="0"/>
              <a:t> konumundaki değişim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Nominal para arzı: Nominal para arzı artarsa fiyatlar genel düzeyi sabitken reel para arzı artacağından faiz düşer LM sağa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Fiyatlar genel düzeyi: </a:t>
            </a:r>
            <a:r>
              <a:rPr lang="tr-TR" dirty="0" smtClean="0"/>
              <a:t>Nominal para arzı sabitken fiyatlar genel düzeyi düşerse reel para arzı artacağından faiz düşer LM sağa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Alternatif ödeme araçları: </a:t>
            </a:r>
            <a:r>
              <a:rPr lang="tr-TR" dirty="0" smtClean="0"/>
              <a:t>Alternatif ödeme araçları yaygınlaştıkça para talebi düşer LM sağa kayar. 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Tahvilin likiditesi: Tahvilin likiditesi artarsa para talebi düşer faizler azalır LM sağa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Tahvilin geri ödenmeme riski: </a:t>
            </a:r>
            <a:r>
              <a:rPr lang="tr-TR" dirty="0" smtClean="0"/>
              <a:t>Tahvilin geri ödenmeme riski artarsa para talebi artar faiz oranları yükselir LM </a:t>
            </a:r>
            <a:r>
              <a:rPr lang="tr-TR" smtClean="0"/>
              <a:t>sola kayar.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1535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varsayımlar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Hicks</a:t>
            </a:r>
            <a:r>
              <a:rPr lang="tr-TR" dirty="0" smtClean="0"/>
              <a:t> ve </a:t>
            </a:r>
            <a:r>
              <a:rPr lang="tr-TR" dirty="0" err="1"/>
              <a:t>H</a:t>
            </a:r>
            <a:r>
              <a:rPr lang="tr-TR" dirty="0" err="1" smtClean="0"/>
              <a:t>ansen</a:t>
            </a:r>
            <a:r>
              <a:rPr lang="tr-TR" dirty="0" smtClean="0"/>
              <a:t> tarafından geliştirilmiş </a:t>
            </a:r>
            <a:r>
              <a:rPr lang="tr-TR" dirty="0" err="1" smtClean="0"/>
              <a:t>neoklasik-neokeynesyen</a:t>
            </a:r>
            <a:r>
              <a:rPr lang="tr-TR" dirty="0" smtClean="0"/>
              <a:t> bir modeldir. </a:t>
            </a:r>
          </a:p>
          <a:p>
            <a:r>
              <a:rPr lang="tr-TR" dirty="0" smtClean="0"/>
              <a:t>Bir harcama-gelir modeli olan IS-LM modeli mal-para-tahvil piyasalarındaki eşanlı dengeyi temsil eder. </a:t>
            </a:r>
          </a:p>
          <a:p>
            <a:r>
              <a:rPr lang="tr-TR" dirty="0" smtClean="0"/>
              <a:t>Fiyatlar genel düzeyi sabittir.</a:t>
            </a:r>
          </a:p>
          <a:p>
            <a:r>
              <a:rPr lang="tr-TR" i="1" dirty="0" smtClean="0"/>
              <a:t>Kapalı </a:t>
            </a:r>
            <a:r>
              <a:rPr lang="tr-TR" i="1" dirty="0"/>
              <a:t>ekonomi </a:t>
            </a:r>
            <a:r>
              <a:rPr lang="tr-TR" dirty="0" smtClean="0"/>
              <a:t>analizidir.</a:t>
            </a:r>
            <a:endParaRPr lang="tr-TR" dirty="0"/>
          </a:p>
          <a:p>
            <a:r>
              <a:rPr lang="tr-TR" dirty="0" smtClean="0"/>
              <a:t>Faiz modelde yatırımları belirleyen temel değişken olduğundan, Basit </a:t>
            </a:r>
            <a:r>
              <a:rPr lang="tr-TR" dirty="0" err="1" smtClean="0"/>
              <a:t>Keynesyen</a:t>
            </a:r>
            <a:r>
              <a:rPr lang="tr-TR" dirty="0" smtClean="0"/>
              <a:t> modelden farklı olarak para piyasası analize dahil edilmiştir. </a:t>
            </a:r>
          </a:p>
          <a:p>
            <a:r>
              <a:rPr lang="tr-TR" dirty="0" smtClean="0"/>
              <a:t>Modelde kamu harcamaları ve nominal para arzı veri iken milli gelirin belirlediği tasarruf ile faizin belirlediği yatırım arasındaki özdeşlik incelenmektedir.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5700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 eğrisi, farklı faiz düzeylerinde mal piyasasında dengeyi sağlayan milli gelir düzeylerinin geometrik yeridir.</a:t>
            </a:r>
          </a:p>
          <a:p>
            <a:r>
              <a:rPr lang="tr-TR" dirty="0" smtClean="0"/>
              <a:t>Mal piyasasında denge, tasarruf yatırım özdeşliği ve/veya toplam harcama ve milli gelirin birbirine eşit olduğu noktada sağlanır.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808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IS’nin</a:t>
            </a:r>
            <a:r>
              <a:rPr lang="tr-TR" dirty="0" smtClean="0"/>
              <a:t> Türetilişi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Faiz oranlarında bir düşüş, firmaların borçlanma maliyetlerini düşürecek, firmanın yatırım harcamalarını dolayısıyla toplam harcamaları arttıracak, çarpan etkisi ile de milli gelir düzeyi artacaktır.</a:t>
            </a:r>
          </a:p>
          <a:p>
            <a:r>
              <a:rPr lang="tr-TR" dirty="0" smtClean="0"/>
              <a:t>Faiz ile milli gelir arasında yatırım harcaması üzerinden oluşan bu ters yönlü ilişki nedeniyle IS eğrisi negatif eğime sahiptir.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4423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IS’nin</a:t>
            </a:r>
            <a:r>
              <a:rPr lang="tr-TR" dirty="0" smtClean="0"/>
              <a:t> eğimi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IS eğrisini eğimi iki faktöre bağlıdır.</a:t>
            </a:r>
          </a:p>
          <a:p>
            <a:pPr marL="0" indent="0">
              <a:buNone/>
            </a:pPr>
            <a:r>
              <a:rPr lang="tr-TR" dirty="0" smtClean="0"/>
              <a:t>	a)yatırımların faize duyarlılığı</a:t>
            </a:r>
          </a:p>
          <a:p>
            <a:pPr marL="0" indent="0">
              <a:buNone/>
            </a:pPr>
            <a:r>
              <a:rPr lang="tr-TR" dirty="0" smtClean="0"/>
              <a:t>	b)</a:t>
            </a:r>
            <a:r>
              <a:rPr lang="tr-TR" dirty="0" err="1" smtClean="0"/>
              <a:t>keynesyen</a:t>
            </a:r>
            <a:r>
              <a:rPr lang="tr-TR" dirty="0" smtClean="0"/>
              <a:t> çarpan</a:t>
            </a:r>
          </a:p>
          <a:p>
            <a:r>
              <a:rPr lang="tr-TR" dirty="0" smtClean="0"/>
              <a:t>Yatırımların faize duyarlılığı arttıkça, faizdeki bir düşüşün yatırım harcamasını arttırma kapasitesi artacağından IS eğrisinin eğimi azalacak, eğri </a:t>
            </a:r>
            <a:r>
              <a:rPr lang="tr-TR" dirty="0" err="1" smtClean="0"/>
              <a:t>yatıklaşacaktır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Keynesyen</a:t>
            </a:r>
            <a:r>
              <a:rPr lang="tr-TR" dirty="0" smtClean="0"/>
              <a:t> çarpan büyüdükçe faizdeki düşüşe bağlı olarak yatırım harcamalarındaki artışın milli gelir arttırma kapasitesi artacağından </a:t>
            </a:r>
            <a:r>
              <a:rPr lang="tr-TR" dirty="0" smtClean="0"/>
              <a:t> IS eğrisinin eğimi azalacak, eğri </a:t>
            </a:r>
            <a:r>
              <a:rPr lang="tr-TR" dirty="0" err="1" smtClean="0"/>
              <a:t>yatıklaşacaktır</a:t>
            </a:r>
            <a:r>
              <a:rPr lang="tr-TR" dirty="0" smtClean="0"/>
              <a:t>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8003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IS’nin</a:t>
            </a:r>
            <a:r>
              <a:rPr lang="tr-TR" dirty="0" smtClean="0"/>
              <a:t> konumundaki değişim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Genişleyici maliye politikası: Kamu harcamalarındaki artış, faiz oranı sabitken, milli geliri arttıracağından IS sağa doğru paralel olarak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Servet: Servetteki bir artış </a:t>
            </a:r>
            <a:r>
              <a:rPr lang="tr-TR" dirty="0" smtClean="0"/>
              <a:t>faiz oranı sabitken, otonom tüketimi arttıracağından IS sağa doğru paralel olarak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Piyasa beklentileri: Hane halkı ve firmaların piyasa beklentileri olumluysa, </a:t>
            </a:r>
            <a:r>
              <a:rPr lang="tr-TR" dirty="0" smtClean="0"/>
              <a:t>faiz oranı sabitken, otonom tüketimi ve otonom yatırım artacağından IS sağa doğru paralel olarak kayar.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 smtClean="0"/>
              <a:t>Yatırımların kârlılığı: Firmaların yaptığı yatırımların kârlılığı artarsa,</a:t>
            </a:r>
            <a:r>
              <a:rPr lang="tr-TR" dirty="0" smtClean="0"/>
              <a:t> faiz oranı sabitken, otonom yatırım artacağından IS sağa doğru paralel olarak kayar.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8013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LM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Farklı milli gelir düzeylerinde para piyasasında dengeyi sağlayan faiz oranlarının geometrik yeridir.</a:t>
            </a:r>
          </a:p>
          <a:p>
            <a:r>
              <a:rPr lang="tr-TR" dirty="0" smtClean="0"/>
              <a:t>Para piyasasında denge para arzı ve para talebinin birbirine eşit olduğu noktada ortaya çıkan faiz oranında sağlanır. Para piyasası dengedeyken tahvil piyasası da dengede olacaktır.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709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LM’nin</a:t>
            </a:r>
            <a:r>
              <a:rPr lang="tr-TR" dirty="0" smtClean="0"/>
              <a:t> türetilişi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Milli gelirde bir artış olduğu durumda para piyasasında işlem güdüsüyle para talebi artacak, nominal para arzı sabitken para talebindeki bu artış faiz oranlarını arttıracaktır.</a:t>
            </a:r>
          </a:p>
          <a:p>
            <a:r>
              <a:rPr lang="tr-TR" dirty="0" smtClean="0"/>
              <a:t>Faiz oranları ve milli gelir arasında para talebi üzerinden oluşan bu aynı yönlü ilişki nedeniyle LM eğrisinin eğimi pozitiftir.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8214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LM’nin</a:t>
            </a:r>
            <a:r>
              <a:rPr lang="tr-TR" dirty="0" smtClean="0"/>
              <a:t> eğimi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LM eğrisinin eğimi iki faktöre bağlıdır:</a:t>
            </a:r>
          </a:p>
          <a:p>
            <a:pPr marL="0" indent="0">
              <a:buNone/>
            </a:pPr>
            <a:r>
              <a:rPr lang="tr-TR" dirty="0" smtClean="0"/>
              <a:t>	a) para talebinin faize duyarlılığı</a:t>
            </a:r>
          </a:p>
          <a:p>
            <a:pPr marL="0" indent="0">
              <a:buNone/>
            </a:pPr>
            <a:r>
              <a:rPr lang="tr-TR" dirty="0" smtClean="0"/>
              <a:t>	b) para talebinin gelire duyarlılığı</a:t>
            </a:r>
          </a:p>
          <a:p>
            <a:r>
              <a:rPr lang="tr-TR" dirty="0" smtClean="0"/>
              <a:t>Para talebinin faize duyarlılığı azaldıkça, milli gelirde yaşanacak artış sonucu faiz oranında yaşanacak </a:t>
            </a:r>
            <a:r>
              <a:rPr lang="tr-TR" dirty="0" smtClean="0"/>
              <a:t>artışın para talebi üzerindeki azaltıcı etkisi zayıflayacak, dolayısıyla </a:t>
            </a:r>
            <a:r>
              <a:rPr lang="tr-TR" dirty="0" smtClean="0"/>
              <a:t>LM eğrisinin eğimi artacak, eğri dikleşecektir.</a:t>
            </a:r>
          </a:p>
          <a:p>
            <a:r>
              <a:rPr lang="tr-TR" dirty="0" smtClean="0"/>
              <a:t>Para talebinin gelire duyarlılığı arttıkça, milli gelirde yaşanacak artış sonucu para talebindeki artışın şiddeti büyüyecek, para arzı sabitken faiz oranındaki </a:t>
            </a:r>
            <a:r>
              <a:rPr lang="tr-TR" dirty="0" err="1" smtClean="0"/>
              <a:t>artışo</a:t>
            </a:r>
            <a:r>
              <a:rPr lang="tr-TR" dirty="0" smtClean="0"/>
              <a:t> kadar çok artacak, dolayısıyla LM eğrisinin eğimi artacak, eğri dikleşecektir.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448091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469</Words>
  <Application>Microsoft Office PowerPoint</Application>
  <PresentationFormat>Ekran Gösterisi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IS-LM Modeli</vt:lpstr>
      <vt:lpstr>Temel varsayımlar</vt:lpstr>
      <vt:lpstr>IS Analizi</vt:lpstr>
      <vt:lpstr>IS’nin Türetilişi</vt:lpstr>
      <vt:lpstr>IS’nin eğimi</vt:lpstr>
      <vt:lpstr>IS’nin konumundaki değişim</vt:lpstr>
      <vt:lpstr>LM Analizi</vt:lpstr>
      <vt:lpstr>LM’nin türetilişi</vt:lpstr>
      <vt:lpstr>LM’nin eğimi</vt:lpstr>
      <vt:lpstr>LM’nin konumundaki değişim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IS-LM Modeli</dc:title>
  <dc:creator>AKIN USUPBEYLI</dc:creator>
  <cp:lastModifiedBy>AKIN USUPBEYLI</cp:lastModifiedBy>
  <cp:revision>11</cp:revision>
  <dcterms:created xsi:type="dcterms:W3CDTF">2018-02-20T11:19:43Z</dcterms:created>
  <dcterms:modified xsi:type="dcterms:W3CDTF">2018-02-20T13:49:56Z</dcterms:modified>
</cp:coreProperties>
</file>