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11" r:id="rId3"/>
    <p:sldId id="312" r:id="rId4"/>
    <p:sldId id="314" r:id="rId5"/>
    <p:sldId id="316" r:id="rId6"/>
    <p:sldId id="318" r:id="rId7"/>
    <p:sldId id="319" r:id="rId8"/>
    <p:sldId id="320" r:id="rId9"/>
    <p:sldId id="321" r:id="rId10"/>
    <p:sldId id="322" r:id="rId11"/>
    <p:sldId id="323" r:id="rId12"/>
    <p:sldId id="324" r:id="rId13"/>
    <p:sldId id="288" r:id="rId14"/>
    <p:sldId id="289" r:id="rId15"/>
    <p:sldId id="29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4E2B7C38-7BF4-E144-9DD4-6C552A2786EE}"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E2B7C38-7BF4-E144-9DD4-6C552A2786EE}"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E2B7C38-7BF4-E144-9DD4-6C552A2786EE}"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E2B7C38-7BF4-E144-9DD4-6C552A2786EE}"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4E2B7C38-7BF4-E144-9DD4-6C552A2786EE}"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4E2B7C38-7BF4-E144-9DD4-6C552A2786EE}"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4E2B7C38-7BF4-E144-9DD4-6C552A2786EE}" type="datetimeFigureOut">
              <a:rPr lang="en-US" smtClean="0"/>
              <a:pPr/>
              <a:t>5/12/2019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4E2B7C38-7BF4-E144-9DD4-6C552A2786EE}" type="datetimeFigureOut">
              <a:rPr lang="en-US" smtClean="0"/>
              <a:pPr/>
              <a:t>5/12/2019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2B7C38-7BF4-E144-9DD4-6C552A2786EE}" type="datetimeFigureOut">
              <a:rPr lang="en-US" smtClean="0"/>
              <a:pPr/>
              <a:t>5/12/2019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E2B7C38-7BF4-E144-9DD4-6C552A2786EE}"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E2B7C38-7BF4-E144-9DD4-6C552A2786EE}"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5F2B33-897A-BF45-B341-7800C0E5A1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2B7C38-7BF4-E144-9DD4-6C552A2786EE}" type="datetimeFigureOut">
              <a:rPr lang="en-US" smtClean="0"/>
              <a:pPr/>
              <a:t>5/12/2019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F2B33-897A-BF45-B341-7800C0E5A1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Medya</a:t>
            </a:r>
            <a:r>
              <a:rPr lang="en-US" dirty="0" smtClean="0"/>
              <a:t> </a:t>
            </a:r>
            <a:r>
              <a:rPr lang="en-US" smtClean="0"/>
              <a:t>İlişkileri</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tr-TR" dirty="0" err="1" smtClean="0">
                <a:latin typeface="Arial" charset="0"/>
              </a:rPr>
              <a:t>Mekansal</a:t>
            </a:r>
            <a:r>
              <a:rPr lang="tr-TR" dirty="0" smtClean="0">
                <a:latin typeface="Arial" charset="0"/>
              </a:rPr>
              <a:t> Yakınlık</a:t>
            </a:r>
            <a:endParaRPr lang="tr-TR" dirty="0">
              <a:latin typeface="Arial" charset="0"/>
            </a:endParaRPr>
          </a:p>
        </p:txBody>
      </p:sp>
      <p:sp>
        <p:nvSpPr>
          <p:cNvPr id="26627" name="Rectangle 3"/>
          <p:cNvSpPr>
            <a:spLocks noGrp="1" noChangeArrowheads="1"/>
          </p:cNvSpPr>
          <p:nvPr>
            <p:ph type="body" idx="1"/>
          </p:nvPr>
        </p:nvSpPr>
        <p:spPr/>
        <p:txBody>
          <a:bodyPr/>
          <a:lstStyle/>
          <a:p>
            <a:pPr eaLnBrk="1" hangingPunct="1">
              <a:buFont typeface="Wingdings" charset="0"/>
              <a:buNone/>
            </a:pPr>
            <a:r>
              <a:rPr lang="tr-TR">
                <a:latin typeface="Arial" charset="0"/>
              </a:rPr>
              <a:t>   Mekansal yakınlık da önemlidir. Ulusal medya için haber değeri taşımayacak öyküler yerel medya için çok  değerli ve kullanılabilir olabilir. Örneğin bir firmanın kırsalda kuracağı bir fabrika gibi. </a:t>
            </a:r>
          </a:p>
        </p:txBody>
      </p:sp>
    </p:spTree>
    <p:extLst>
      <p:ext uri="{BB962C8B-B14F-4D97-AF65-F5344CB8AC3E}">
        <p14:creationId xmlns:p14="http://schemas.microsoft.com/office/powerpoint/2010/main" val="3566345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dirty="0" smtClean="0">
                <a:latin typeface="Arial" charset="0"/>
              </a:rPr>
              <a:t>İlginçlik</a:t>
            </a:r>
            <a:endParaRPr lang="tr-TR" dirty="0">
              <a:latin typeface="Arial" charset="0"/>
            </a:endParaRPr>
          </a:p>
        </p:txBody>
      </p:sp>
      <p:sp>
        <p:nvSpPr>
          <p:cNvPr id="27651" name="Rectangle 3"/>
          <p:cNvSpPr>
            <a:spLocks noGrp="1" noChangeArrowheads="1"/>
          </p:cNvSpPr>
          <p:nvPr>
            <p:ph type="body" idx="1"/>
          </p:nvPr>
        </p:nvSpPr>
        <p:spPr/>
        <p:txBody>
          <a:bodyPr/>
          <a:lstStyle/>
          <a:p>
            <a:pPr eaLnBrk="1" hangingPunct="1"/>
            <a:r>
              <a:rPr lang="tr-TR">
                <a:latin typeface="Arial" charset="0"/>
              </a:rPr>
              <a:t>İlginç, alışılmışın dışındaki durumların da her zaman haber değeri vardır. Bazı örgütlerin örneğin kırdıkları rekorlarla medyada kendilerine yer bulma çabalarını düşünün. </a:t>
            </a:r>
          </a:p>
        </p:txBody>
      </p:sp>
    </p:spTree>
    <p:extLst>
      <p:ext uri="{BB962C8B-B14F-4D97-AF65-F5344CB8AC3E}">
        <p14:creationId xmlns:p14="http://schemas.microsoft.com/office/powerpoint/2010/main" val="1326549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dirty="0" smtClean="0">
                <a:latin typeface="Arial" charset="0"/>
              </a:rPr>
              <a:t>Mali Değer</a:t>
            </a:r>
            <a:endParaRPr lang="tr-TR" dirty="0">
              <a:latin typeface="Arial" charset="0"/>
            </a:endParaRPr>
          </a:p>
        </p:txBody>
      </p:sp>
      <p:sp>
        <p:nvSpPr>
          <p:cNvPr id="28675" name="Rectangle 3"/>
          <p:cNvSpPr>
            <a:spLocks noGrp="1" noChangeArrowheads="1"/>
          </p:cNvSpPr>
          <p:nvPr>
            <p:ph type="body" idx="1"/>
          </p:nvPr>
        </p:nvSpPr>
        <p:spPr/>
        <p:txBody>
          <a:bodyPr/>
          <a:lstStyle/>
          <a:p>
            <a:pPr eaLnBrk="1" hangingPunct="1"/>
            <a:r>
              <a:rPr lang="tr-TR">
                <a:latin typeface="Arial" charset="0"/>
              </a:rPr>
              <a:t>Finansal basın bültenleri özellikle kurumunun büyüklüğüyle bağlantılı olarak gazetelerin ekonomi sayfaları ya da ekonomiyle ilgili dergilerde kendilerine yer bulurlar. </a:t>
            </a:r>
          </a:p>
        </p:txBody>
      </p:sp>
    </p:spTree>
    <p:extLst>
      <p:ext uri="{BB962C8B-B14F-4D97-AF65-F5344CB8AC3E}">
        <p14:creationId xmlns:p14="http://schemas.microsoft.com/office/powerpoint/2010/main" val="19303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Başarılı</a:t>
            </a:r>
            <a:r>
              <a:rPr lang="en-US" dirty="0" smtClean="0"/>
              <a:t> </a:t>
            </a:r>
            <a:r>
              <a:rPr lang="en-US" dirty="0" err="1" smtClean="0"/>
              <a:t>medya</a:t>
            </a:r>
            <a:r>
              <a:rPr lang="en-US" dirty="0" smtClean="0"/>
              <a:t> </a:t>
            </a:r>
            <a:r>
              <a:rPr lang="en-US" dirty="0" err="1" smtClean="0"/>
              <a:t>ilişkileri</a:t>
            </a:r>
            <a:r>
              <a:rPr lang="en-US" dirty="0" smtClean="0"/>
              <a:t> </a:t>
            </a:r>
            <a:r>
              <a:rPr lang="en-US" dirty="0" err="1" smtClean="0"/>
              <a:t>yürütmek</a:t>
            </a:r>
            <a:r>
              <a:rPr lang="en-US" dirty="0" smtClean="0"/>
              <a:t> </a:t>
            </a:r>
            <a:r>
              <a:rPr lang="en-US" dirty="0" err="1" smtClean="0"/>
              <a:t>için</a:t>
            </a:r>
            <a:r>
              <a:rPr lang="en-US" dirty="0"/>
              <a:t> </a:t>
            </a:r>
            <a:r>
              <a:rPr lang="en-US" dirty="0" err="1" smtClean="0"/>
              <a:t>iyi</a:t>
            </a:r>
            <a:r>
              <a:rPr lang="en-US" dirty="0" smtClean="0"/>
              <a:t> </a:t>
            </a:r>
            <a:r>
              <a:rPr lang="en-US" dirty="0" err="1" smtClean="0"/>
              <a:t>bir</a:t>
            </a:r>
            <a:r>
              <a:rPr lang="en-US" dirty="0" smtClean="0"/>
              <a:t> </a:t>
            </a:r>
            <a:r>
              <a:rPr lang="en-US" dirty="0" err="1" smtClean="0"/>
              <a:t>planınız</a:t>
            </a:r>
            <a:r>
              <a:rPr lang="en-US" dirty="0" smtClean="0"/>
              <a:t> </a:t>
            </a:r>
            <a:r>
              <a:rPr lang="en-US" dirty="0" err="1" smtClean="0"/>
              <a:t>olmalı</a:t>
            </a:r>
            <a:r>
              <a:rPr lang="en-US" dirty="0" smtClean="0"/>
              <a:t>. </a:t>
            </a:r>
          </a:p>
          <a:p>
            <a:r>
              <a:rPr lang="en-US" dirty="0" err="1" smtClean="0"/>
              <a:t>Hedef</a:t>
            </a:r>
            <a:r>
              <a:rPr lang="en-US" dirty="0" smtClean="0"/>
              <a:t> </a:t>
            </a:r>
            <a:r>
              <a:rPr lang="en-US" dirty="0" err="1" smtClean="0"/>
              <a:t>kamunuzu</a:t>
            </a:r>
            <a:r>
              <a:rPr lang="en-US" dirty="0" smtClean="0"/>
              <a:t> </a:t>
            </a:r>
            <a:r>
              <a:rPr lang="en-US" dirty="0" err="1" smtClean="0"/>
              <a:t>ve</a:t>
            </a:r>
            <a:r>
              <a:rPr lang="en-US" dirty="0" smtClean="0"/>
              <a:t> </a:t>
            </a:r>
            <a:r>
              <a:rPr lang="en-US" dirty="0" err="1" smtClean="0"/>
              <a:t>ilişki</a:t>
            </a:r>
            <a:r>
              <a:rPr lang="en-US" dirty="0" smtClean="0"/>
              <a:t> </a:t>
            </a:r>
            <a:r>
              <a:rPr lang="en-US" dirty="0" err="1" smtClean="0"/>
              <a:t>geliştirmek</a:t>
            </a:r>
            <a:r>
              <a:rPr lang="en-US" dirty="0" smtClean="0"/>
              <a:t> </a:t>
            </a:r>
            <a:r>
              <a:rPr lang="en-US" dirty="0" err="1" smtClean="0"/>
              <a:t>istediğiniz</a:t>
            </a:r>
            <a:r>
              <a:rPr lang="en-US" dirty="0" smtClean="0"/>
              <a:t> </a:t>
            </a:r>
            <a:r>
              <a:rPr lang="en-US" dirty="0" err="1" smtClean="0"/>
              <a:t>medyanın</a:t>
            </a:r>
            <a:r>
              <a:rPr lang="en-US" dirty="0" smtClean="0"/>
              <a:t> da </a:t>
            </a:r>
            <a:r>
              <a:rPr lang="en-US" dirty="0" err="1" smtClean="0"/>
              <a:t>ulaştığı</a:t>
            </a:r>
            <a:r>
              <a:rPr lang="en-US" dirty="0" smtClean="0"/>
              <a:t> </a:t>
            </a:r>
            <a:r>
              <a:rPr lang="en-US" dirty="0" err="1" smtClean="0"/>
              <a:t>kitleyi</a:t>
            </a:r>
            <a:r>
              <a:rPr lang="en-US" dirty="0" smtClean="0"/>
              <a:t> </a:t>
            </a:r>
            <a:r>
              <a:rPr lang="en-US" dirty="0" err="1" smtClean="0"/>
              <a:t>iyi</a:t>
            </a:r>
            <a:r>
              <a:rPr lang="en-US" dirty="0" smtClean="0"/>
              <a:t> </a:t>
            </a:r>
            <a:r>
              <a:rPr lang="en-US" dirty="0" err="1" smtClean="0"/>
              <a:t>tanımanız</a:t>
            </a:r>
            <a:r>
              <a:rPr lang="en-US" dirty="0" smtClean="0"/>
              <a:t> </a:t>
            </a:r>
            <a:r>
              <a:rPr lang="en-US" dirty="0" err="1" smtClean="0"/>
              <a:t>gerekir</a:t>
            </a:r>
            <a:r>
              <a:rPr lang="en-US" dirty="0" smtClean="0"/>
              <a:t>. </a:t>
            </a:r>
          </a:p>
          <a:p>
            <a:r>
              <a:rPr lang="en-US" dirty="0" err="1" smtClean="0"/>
              <a:t>Kendinize</a:t>
            </a:r>
            <a:r>
              <a:rPr lang="en-US" dirty="0" smtClean="0"/>
              <a:t> </a:t>
            </a:r>
            <a:r>
              <a:rPr lang="en-US" dirty="0" err="1" smtClean="0"/>
              <a:t>hep</a:t>
            </a:r>
            <a:r>
              <a:rPr lang="en-US" dirty="0" smtClean="0"/>
              <a:t> </a:t>
            </a:r>
            <a:r>
              <a:rPr lang="en-US" dirty="0" err="1" smtClean="0"/>
              <a:t>şu</a:t>
            </a:r>
            <a:r>
              <a:rPr lang="en-US" dirty="0" smtClean="0"/>
              <a:t> </a:t>
            </a:r>
            <a:r>
              <a:rPr lang="en-US" dirty="0" err="1" smtClean="0"/>
              <a:t>soruyu</a:t>
            </a:r>
            <a:r>
              <a:rPr lang="en-US" dirty="0" smtClean="0"/>
              <a:t> </a:t>
            </a:r>
            <a:r>
              <a:rPr lang="en-US" dirty="0" err="1" smtClean="0"/>
              <a:t>sormalısınız</a:t>
            </a:r>
            <a:r>
              <a:rPr lang="en-US" dirty="0" smtClean="0"/>
              <a:t> “</a:t>
            </a:r>
            <a:r>
              <a:rPr lang="en-US" dirty="0" err="1" smtClean="0"/>
              <a:t>bir</a:t>
            </a:r>
            <a:r>
              <a:rPr lang="en-US" dirty="0" smtClean="0"/>
              <a:t> </a:t>
            </a:r>
            <a:r>
              <a:rPr lang="en-US" dirty="0" err="1" smtClean="0"/>
              <a:t>medya</a:t>
            </a:r>
            <a:r>
              <a:rPr lang="en-US" dirty="0" smtClean="0"/>
              <a:t> </a:t>
            </a:r>
            <a:r>
              <a:rPr lang="en-US" dirty="0" err="1" smtClean="0"/>
              <a:t>organı</a:t>
            </a:r>
            <a:r>
              <a:rPr lang="en-US" dirty="0" smtClean="0"/>
              <a:t> </a:t>
            </a:r>
            <a:r>
              <a:rPr lang="en-US" dirty="0" err="1" smtClean="0"/>
              <a:t>neden</a:t>
            </a:r>
            <a:r>
              <a:rPr lang="en-US" dirty="0" smtClean="0"/>
              <a:t> </a:t>
            </a:r>
            <a:r>
              <a:rPr lang="en-US" dirty="0" err="1" smtClean="0"/>
              <a:t>başkalarını</a:t>
            </a:r>
            <a:r>
              <a:rPr lang="en-US" dirty="0" smtClean="0"/>
              <a:t> </a:t>
            </a:r>
            <a:r>
              <a:rPr lang="en-US" dirty="0" err="1" smtClean="0"/>
              <a:t>değil</a:t>
            </a:r>
            <a:r>
              <a:rPr lang="en-US" dirty="0" smtClean="0"/>
              <a:t> de </a:t>
            </a:r>
            <a:r>
              <a:rPr lang="en-US" dirty="0" err="1" smtClean="0"/>
              <a:t>sizi</a:t>
            </a:r>
            <a:r>
              <a:rPr lang="en-US" dirty="0" smtClean="0"/>
              <a:t> </a:t>
            </a:r>
            <a:r>
              <a:rPr lang="en-US" dirty="0" err="1" smtClean="0"/>
              <a:t>haber</a:t>
            </a:r>
            <a:r>
              <a:rPr lang="en-US" dirty="0" smtClean="0"/>
              <a:t> </a:t>
            </a:r>
            <a:r>
              <a:rPr lang="en-US" dirty="0" err="1" smtClean="0"/>
              <a:t>yapsın</a:t>
            </a:r>
            <a:r>
              <a:rPr lang="en-US" dirty="0" smtClean="0"/>
              <a:t>?”</a:t>
            </a:r>
            <a:endParaRPr lang="en-US" dirty="0"/>
          </a:p>
        </p:txBody>
      </p:sp>
    </p:spTree>
    <p:extLst>
      <p:ext uri="{BB962C8B-B14F-4D97-AF65-F5344CB8AC3E}">
        <p14:creationId xmlns:p14="http://schemas.microsoft.com/office/powerpoint/2010/main" val="2472714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a:p>
          <a:p>
            <a:r>
              <a:rPr lang="en-US" dirty="0" err="1" smtClean="0"/>
              <a:t>Yapılan</a:t>
            </a:r>
            <a:r>
              <a:rPr lang="en-US" dirty="0" smtClean="0"/>
              <a:t> en </a:t>
            </a:r>
            <a:r>
              <a:rPr lang="en-US" dirty="0" err="1" smtClean="0"/>
              <a:t>yaygın</a:t>
            </a:r>
            <a:r>
              <a:rPr lang="en-US" dirty="0" smtClean="0"/>
              <a:t> </a:t>
            </a:r>
            <a:r>
              <a:rPr lang="en-US" dirty="0" err="1" smtClean="0"/>
              <a:t>hatalardan</a:t>
            </a:r>
            <a:r>
              <a:rPr lang="en-US" dirty="0" smtClean="0"/>
              <a:t> </a:t>
            </a:r>
            <a:r>
              <a:rPr lang="en-US" dirty="0" err="1" smtClean="0"/>
              <a:t>birisi</a:t>
            </a:r>
            <a:r>
              <a:rPr lang="en-US" dirty="0" smtClean="0"/>
              <a:t> </a:t>
            </a:r>
            <a:r>
              <a:rPr lang="en-US" dirty="0" err="1" smtClean="0"/>
              <a:t>haberinizi</a:t>
            </a:r>
            <a:r>
              <a:rPr lang="en-US" dirty="0" smtClean="0"/>
              <a:t> </a:t>
            </a:r>
            <a:r>
              <a:rPr lang="en-US" dirty="0" err="1" smtClean="0"/>
              <a:t>yada</a:t>
            </a:r>
            <a:r>
              <a:rPr lang="en-US" dirty="0" smtClean="0"/>
              <a:t> </a:t>
            </a:r>
            <a:r>
              <a:rPr lang="en-US" dirty="0" err="1" smtClean="0"/>
              <a:t>hikayenizi</a:t>
            </a:r>
            <a:r>
              <a:rPr lang="en-US" dirty="0" smtClean="0"/>
              <a:t> </a:t>
            </a:r>
            <a:r>
              <a:rPr lang="en-US" dirty="0" err="1" smtClean="0"/>
              <a:t>tüm</a:t>
            </a:r>
            <a:r>
              <a:rPr lang="en-US" dirty="0" smtClean="0"/>
              <a:t> </a:t>
            </a:r>
            <a:r>
              <a:rPr lang="en-US" dirty="0" err="1" smtClean="0"/>
              <a:t>medya</a:t>
            </a:r>
            <a:r>
              <a:rPr lang="en-US" dirty="0" smtClean="0"/>
              <a:t> </a:t>
            </a:r>
            <a:r>
              <a:rPr lang="en-US" dirty="0" err="1" smtClean="0"/>
              <a:t>kanallarına</a:t>
            </a:r>
            <a:r>
              <a:rPr lang="en-US" dirty="0" smtClean="0"/>
              <a:t> </a:t>
            </a:r>
            <a:r>
              <a:rPr lang="en-US" dirty="0" err="1" smtClean="0"/>
              <a:t>ulaştırmaya</a:t>
            </a:r>
            <a:r>
              <a:rPr lang="en-US" dirty="0" smtClean="0"/>
              <a:t> </a:t>
            </a:r>
            <a:r>
              <a:rPr lang="en-US" dirty="0" err="1" smtClean="0"/>
              <a:t>çalışmaktır</a:t>
            </a:r>
            <a:r>
              <a:rPr lang="en-US" dirty="0" smtClean="0"/>
              <a:t>. </a:t>
            </a:r>
          </a:p>
          <a:p>
            <a:r>
              <a:rPr lang="en-US" dirty="0" err="1" smtClean="0"/>
              <a:t>Zamanınızı</a:t>
            </a:r>
            <a:r>
              <a:rPr lang="en-US" dirty="0" smtClean="0"/>
              <a:t> </a:t>
            </a:r>
            <a:r>
              <a:rPr lang="en-US" dirty="0" err="1" smtClean="0"/>
              <a:t>ve</a:t>
            </a:r>
            <a:r>
              <a:rPr lang="en-US" dirty="0" smtClean="0"/>
              <a:t> </a:t>
            </a:r>
            <a:r>
              <a:rPr lang="en-US" dirty="0" err="1" smtClean="0"/>
              <a:t>bütçenizi</a:t>
            </a:r>
            <a:r>
              <a:rPr lang="en-US" dirty="0" smtClean="0"/>
              <a:t> </a:t>
            </a:r>
            <a:r>
              <a:rPr lang="en-US" dirty="0" err="1" smtClean="0"/>
              <a:t>kurumunuzla</a:t>
            </a:r>
            <a:r>
              <a:rPr lang="en-US" dirty="0" smtClean="0"/>
              <a:t> </a:t>
            </a:r>
            <a:r>
              <a:rPr lang="en-US" dirty="0" err="1" smtClean="0"/>
              <a:t>ilgilenecek</a:t>
            </a:r>
            <a:r>
              <a:rPr lang="en-US" dirty="0" smtClean="0"/>
              <a:t> </a:t>
            </a:r>
            <a:r>
              <a:rPr lang="en-US" dirty="0" err="1" smtClean="0"/>
              <a:t>medya</a:t>
            </a:r>
            <a:r>
              <a:rPr lang="en-US" dirty="0" smtClean="0"/>
              <a:t> </a:t>
            </a:r>
            <a:r>
              <a:rPr lang="en-US" dirty="0" err="1" smtClean="0"/>
              <a:t>kurumları</a:t>
            </a:r>
            <a:r>
              <a:rPr lang="en-US" dirty="0" smtClean="0"/>
              <a:t> </a:t>
            </a:r>
            <a:r>
              <a:rPr lang="en-US" dirty="0" err="1" smtClean="0"/>
              <a:t>için</a:t>
            </a:r>
            <a:r>
              <a:rPr lang="en-US" dirty="0" smtClean="0"/>
              <a:t> </a:t>
            </a:r>
            <a:r>
              <a:rPr lang="en-US" dirty="0" err="1" smtClean="0"/>
              <a:t>harcamalısınız</a:t>
            </a:r>
            <a:r>
              <a:rPr lang="en-US" dirty="0" smtClean="0"/>
              <a:t>. </a:t>
            </a:r>
            <a:r>
              <a:rPr lang="en-US" dirty="0" err="1" smtClean="0"/>
              <a:t>Bunun</a:t>
            </a:r>
            <a:r>
              <a:rPr lang="en-US" dirty="0" smtClean="0"/>
              <a:t> </a:t>
            </a:r>
            <a:r>
              <a:rPr lang="en-US" dirty="0" err="1" smtClean="0"/>
              <a:t>içinse</a:t>
            </a:r>
            <a:r>
              <a:rPr lang="en-US" dirty="0" smtClean="0"/>
              <a:t> </a:t>
            </a:r>
            <a:r>
              <a:rPr lang="en-US" dirty="0" err="1" smtClean="0"/>
              <a:t>iyi</a:t>
            </a:r>
            <a:r>
              <a:rPr lang="en-US" dirty="0" smtClean="0"/>
              <a:t> </a:t>
            </a:r>
            <a:r>
              <a:rPr lang="en-US" dirty="0" err="1" smtClean="0"/>
              <a:t>hazırlanmış</a:t>
            </a:r>
            <a:r>
              <a:rPr lang="en-US" dirty="0" smtClean="0"/>
              <a:t> </a:t>
            </a:r>
            <a:r>
              <a:rPr lang="en-US" dirty="0" err="1" smtClean="0"/>
              <a:t>bir</a:t>
            </a:r>
            <a:r>
              <a:rPr lang="en-US" dirty="0" smtClean="0"/>
              <a:t> </a:t>
            </a:r>
            <a:r>
              <a:rPr lang="en-US" dirty="0" err="1" smtClean="0"/>
              <a:t>medya</a:t>
            </a:r>
            <a:r>
              <a:rPr lang="en-US" dirty="0" smtClean="0"/>
              <a:t> </a:t>
            </a:r>
            <a:r>
              <a:rPr lang="en-US" dirty="0" err="1" smtClean="0"/>
              <a:t>kontakt</a:t>
            </a:r>
            <a:r>
              <a:rPr lang="en-US" dirty="0" smtClean="0"/>
              <a:t> </a:t>
            </a:r>
            <a:r>
              <a:rPr lang="en-US" dirty="0" err="1" smtClean="0"/>
              <a:t>listeniz</a:t>
            </a:r>
            <a:r>
              <a:rPr lang="en-US" dirty="0" smtClean="0"/>
              <a:t> </a:t>
            </a:r>
            <a:r>
              <a:rPr lang="en-US" dirty="0" err="1" smtClean="0"/>
              <a:t>olması</a:t>
            </a:r>
            <a:r>
              <a:rPr lang="en-US" dirty="0" smtClean="0"/>
              <a:t> </a:t>
            </a:r>
            <a:r>
              <a:rPr lang="en-US" dirty="0" err="1" smtClean="0"/>
              <a:t>şart</a:t>
            </a:r>
            <a:r>
              <a:rPr lang="en-US" dirty="0" smtClean="0"/>
              <a:t>. </a:t>
            </a:r>
            <a:endParaRPr lang="en-US" dirty="0"/>
          </a:p>
        </p:txBody>
      </p:sp>
    </p:spTree>
    <p:extLst>
      <p:ext uri="{BB962C8B-B14F-4D97-AF65-F5344CB8AC3E}">
        <p14:creationId xmlns:p14="http://schemas.microsoft.com/office/powerpoint/2010/main" val="2669663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Eğer</a:t>
            </a:r>
            <a:r>
              <a:rPr lang="en-US" dirty="0" smtClean="0"/>
              <a:t> </a:t>
            </a:r>
            <a:r>
              <a:rPr lang="en-US" dirty="0" err="1" smtClean="0"/>
              <a:t>paylaşacak</a:t>
            </a:r>
            <a:r>
              <a:rPr lang="en-US" dirty="0" smtClean="0"/>
              <a:t> “</a:t>
            </a:r>
            <a:r>
              <a:rPr lang="en-US" dirty="0" err="1" smtClean="0"/>
              <a:t>gerçek</a:t>
            </a:r>
            <a:r>
              <a:rPr lang="en-US" dirty="0" smtClean="0"/>
              <a:t>” </a:t>
            </a:r>
            <a:r>
              <a:rPr lang="en-US" dirty="0" err="1" smtClean="0"/>
              <a:t>bir</a:t>
            </a:r>
            <a:r>
              <a:rPr lang="en-US" dirty="0" smtClean="0"/>
              <a:t> </a:t>
            </a:r>
            <a:r>
              <a:rPr lang="en-US" dirty="0" err="1" smtClean="0"/>
              <a:t>haberiniz</a:t>
            </a:r>
            <a:r>
              <a:rPr lang="en-US" dirty="0" smtClean="0"/>
              <a:t> </a:t>
            </a:r>
            <a:r>
              <a:rPr lang="en-US" dirty="0" err="1" smtClean="0"/>
              <a:t>varsa</a:t>
            </a:r>
            <a:r>
              <a:rPr lang="en-US" dirty="0" smtClean="0"/>
              <a:t> basın </a:t>
            </a:r>
            <a:r>
              <a:rPr lang="en-US" dirty="0" err="1" smtClean="0"/>
              <a:t>bülteni</a:t>
            </a:r>
            <a:r>
              <a:rPr lang="en-US" dirty="0" smtClean="0"/>
              <a:t> </a:t>
            </a:r>
            <a:r>
              <a:rPr lang="en-US" dirty="0" err="1" smtClean="0"/>
              <a:t>gönderin</a:t>
            </a:r>
            <a:r>
              <a:rPr lang="en-US" dirty="0" smtClean="0"/>
              <a:t>. </a:t>
            </a:r>
          </a:p>
          <a:p>
            <a:r>
              <a:rPr lang="en-US" dirty="0" err="1" smtClean="0"/>
              <a:t>Bir</a:t>
            </a:r>
            <a:r>
              <a:rPr lang="en-US" dirty="0" smtClean="0"/>
              <a:t> basın </a:t>
            </a:r>
            <a:r>
              <a:rPr lang="en-US" dirty="0" err="1" smtClean="0"/>
              <a:t>bülteni</a:t>
            </a:r>
            <a:r>
              <a:rPr lang="en-US" dirty="0" smtClean="0"/>
              <a:t> </a:t>
            </a:r>
            <a:r>
              <a:rPr lang="en-US" dirty="0" err="1" smtClean="0"/>
              <a:t>iki</a:t>
            </a:r>
            <a:r>
              <a:rPr lang="en-US" dirty="0" smtClean="0"/>
              <a:t> </a:t>
            </a:r>
            <a:r>
              <a:rPr lang="en-US" dirty="0" err="1" smtClean="0"/>
              <a:t>sayfadan</a:t>
            </a:r>
            <a:r>
              <a:rPr lang="en-US" dirty="0" smtClean="0"/>
              <a:t> </a:t>
            </a:r>
            <a:r>
              <a:rPr lang="en-US" dirty="0" err="1" smtClean="0"/>
              <a:t>uzun</a:t>
            </a:r>
            <a:r>
              <a:rPr lang="en-US" dirty="0" smtClean="0"/>
              <a:t> </a:t>
            </a:r>
            <a:r>
              <a:rPr lang="en-US" dirty="0" err="1" smtClean="0"/>
              <a:t>olmamalı</a:t>
            </a:r>
            <a:r>
              <a:rPr lang="en-US" dirty="0" smtClean="0"/>
              <a:t> </a:t>
            </a:r>
            <a:r>
              <a:rPr lang="en-US" dirty="0" err="1" smtClean="0"/>
              <a:t>ve</a:t>
            </a:r>
            <a:r>
              <a:rPr lang="en-US" dirty="0" smtClean="0"/>
              <a:t> </a:t>
            </a:r>
            <a:r>
              <a:rPr lang="en-US" dirty="0" err="1" smtClean="0"/>
              <a:t>sadece</a:t>
            </a:r>
            <a:r>
              <a:rPr lang="en-US" dirty="0" smtClean="0"/>
              <a:t> </a:t>
            </a:r>
            <a:r>
              <a:rPr lang="en-US" dirty="0" err="1" smtClean="0"/>
              <a:t>gerçekten</a:t>
            </a:r>
            <a:r>
              <a:rPr lang="en-US" dirty="0" smtClean="0"/>
              <a:t> </a:t>
            </a:r>
            <a:r>
              <a:rPr lang="en-US" dirty="0" err="1" smtClean="0"/>
              <a:t>haber</a:t>
            </a:r>
            <a:r>
              <a:rPr lang="en-US" dirty="0" smtClean="0"/>
              <a:t> </a:t>
            </a:r>
            <a:r>
              <a:rPr lang="en-US" dirty="0" err="1" smtClean="0"/>
              <a:t>değeri</a:t>
            </a:r>
            <a:r>
              <a:rPr lang="en-US" dirty="0" smtClean="0"/>
              <a:t> </a:t>
            </a:r>
            <a:r>
              <a:rPr lang="en-US" dirty="0" err="1" smtClean="0"/>
              <a:t>olan</a:t>
            </a:r>
            <a:r>
              <a:rPr lang="en-US" dirty="0" smtClean="0"/>
              <a:t> </a:t>
            </a:r>
            <a:r>
              <a:rPr lang="en-US" dirty="0" err="1" smtClean="0"/>
              <a:t>bir</a:t>
            </a:r>
            <a:r>
              <a:rPr lang="en-US" dirty="0" smtClean="0"/>
              <a:t> basın </a:t>
            </a:r>
            <a:r>
              <a:rPr lang="en-US" dirty="0" err="1" smtClean="0"/>
              <a:t>bülteni</a:t>
            </a:r>
            <a:r>
              <a:rPr lang="en-US" dirty="0" smtClean="0"/>
              <a:t> </a:t>
            </a:r>
            <a:r>
              <a:rPr lang="en-US" dirty="0" err="1" smtClean="0"/>
              <a:t>kendisine</a:t>
            </a:r>
            <a:r>
              <a:rPr lang="en-US" dirty="0" smtClean="0"/>
              <a:t> </a:t>
            </a:r>
            <a:r>
              <a:rPr lang="en-US" dirty="0" err="1" smtClean="0"/>
              <a:t>yer</a:t>
            </a:r>
            <a:r>
              <a:rPr lang="en-US" dirty="0" smtClean="0"/>
              <a:t> </a:t>
            </a:r>
            <a:r>
              <a:rPr lang="en-US" dirty="0" err="1" smtClean="0"/>
              <a:t>bulabilecek</a:t>
            </a:r>
            <a:r>
              <a:rPr lang="en-US" dirty="0" smtClean="0"/>
              <a:t> </a:t>
            </a:r>
            <a:r>
              <a:rPr lang="en-US" dirty="0" err="1" smtClean="0"/>
              <a:t>medya</a:t>
            </a:r>
            <a:r>
              <a:rPr lang="en-US" dirty="0" smtClean="0"/>
              <a:t> </a:t>
            </a:r>
            <a:r>
              <a:rPr lang="en-US" dirty="0" err="1" smtClean="0"/>
              <a:t>kurumlarına</a:t>
            </a:r>
            <a:r>
              <a:rPr lang="en-US" dirty="0" smtClean="0"/>
              <a:t> </a:t>
            </a:r>
            <a:r>
              <a:rPr lang="en-US" dirty="0" err="1" smtClean="0"/>
              <a:t>gönderilmeli</a:t>
            </a:r>
            <a:r>
              <a:rPr lang="en-US" dirty="0" smtClean="0"/>
              <a:t>. </a:t>
            </a:r>
            <a:endParaRPr lang="en-US" dirty="0"/>
          </a:p>
        </p:txBody>
      </p:sp>
    </p:spTree>
    <p:extLst>
      <p:ext uri="{BB962C8B-B14F-4D97-AF65-F5344CB8AC3E}">
        <p14:creationId xmlns:p14="http://schemas.microsoft.com/office/powerpoint/2010/main" val="232486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tr-TR">
              <a:latin typeface="Arial" charset="0"/>
            </a:endParaRPr>
          </a:p>
        </p:txBody>
      </p:sp>
      <p:sp>
        <p:nvSpPr>
          <p:cNvPr id="15363" name="Rectangle 3"/>
          <p:cNvSpPr>
            <a:spLocks noGrp="1" noChangeArrowheads="1"/>
          </p:cNvSpPr>
          <p:nvPr>
            <p:ph type="body" idx="1"/>
          </p:nvPr>
        </p:nvSpPr>
        <p:spPr/>
        <p:txBody>
          <a:bodyPr/>
          <a:lstStyle/>
          <a:p>
            <a:pPr eaLnBrk="1" hangingPunct="1">
              <a:buFont typeface="Wingdings" charset="0"/>
              <a:buNone/>
            </a:pPr>
            <a:r>
              <a:rPr lang="tr-TR" dirty="0">
                <a:latin typeface="Arial" charset="0"/>
              </a:rPr>
              <a:t>	Medya ile ilişkiler bir halkla ilişkiler uzmanının işinin en hayati noktalarından birisidir ve genellikle </a:t>
            </a:r>
            <a:r>
              <a:rPr lang="tr-TR" dirty="0" smtClean="0">
                <a:latin typeface="Arial" charset="0"/>
              </a:rPr>
              <a:t>duyurma (</a:t>
            </a:r>
            <a:r>
              <a:rPr lang="tr-TR" dirty="0" err="1" smtClean="0">
                <a:latin typeface="Arial" charset="0"/>
              </a:rPr>
              <a:t>publicity</a:t>
            </a:r>
            <a:r>
              <a:rPr lang="tr-TR" dirty="0" smtClean="0">
                <a:latin typeface="Arial" charset="0"/>
              </a:rPr>
              <a:t>) kavramıyla </a:t>
            </a:r>
            <a:r>
              <a:rPr lang="tr-TR" dirty="0">
                <a:latin typeface="Arial" charset="0"/>
              </a:rPr>
              <a:t>birlikte ele alınır. </a:t>
            </a:r>
          </a:p>
          <a:p>
            <a:pPr eaLnBrk="1" hangingPunct="1">
              <a:buFont typeface="Wingdings" charset="0"/>
              <a:buNone/>
            </a:pPr>
            <a:endParaRPr lang="tr-TR" dirty="0">
              <a:latin typeface="Arial" charset="0"/>
            </a:endParaRPr>
          </a:p>
        </p:txBody>
      </p:sp>
    </p:spTree>
    <p:extLst>
      <p:ext uri="{BB962C8B-B14F-4D97-AF65-F5344CB8AC3E}">
        <p14:creationId xmlns:p14="http://schemas.microsoft.com/office/powerpoint/2010/main" val="1511771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dirty="0" smtClean="0">
                <a:latin typeface="Arial" charset="0"/>
              </a:rPr>
              <a:t>Duyurma</a:t>
            </a:r>
            <a:endParaRPr lang="tr-TR" dirty="0">
              <a:latin typeface="Arial" charset="0"/>
            </a:endParaRPr>
          </a:p>
        </p:txBody>
      </p:sp>
      <p:sp>
        <p:nvSpPr>
          <p:cNvPr id="16387" name="Rectangle 3"/>
          <p:cNvSpPr>
            <a:spLocks noGrp="1" noChangeArrowheads="1"/>
          </p:cNvSpPr>
          <p:nvPr>
            <p:ph type="body" idx="1"/>
          </p:nvPr>
        </p:nvSpPr>
        <p:spPr/>
        <p:txBody>
          <a:bodyPr/>
          <a:lstStyle/>
          <a:p>
            <a:pPr eaLnBrk="1" hangingPunct="1">
              <a:buFont typeface="Wingdings" charset="0"/>
              <a:buNone/>
            </a:pPr>
            <a:r>
              <a:rPr lang="tr-TR" dirty="0">
                <a:latin typeface="Arial" charset="0"/>
              </a:rPr>
              <a:t>   </a:t>
            </a:r>
            <a:r>
              <a:rPr lang="tr-TR" dirty="0" smtClean="0">
                <a:latin typeface="Arial" charset="0"/>
              </a:rPr>
              <a:t>Belirli </a:t>
            </a:r>
            <a:r>
              <a:rPr lang="tr-TR" dirty="0">
                <a:latin typeface="Arial" charset="0"/>
              </a:rPr>
              <a:t>bir  kişi ya da kuruluşla ilgili haberlerin medya kanalıyla herhangi bir bedel ödemeden yayınlanarak hedef kitleye ulaşması sürecidir. Avantajı ücretsiz oluşu, hedef kitleye güven vermesi ve çok daha geniş  bir kitleye ulaşmaya olanak sağlamasıdır. </a:t>
            </a:r>
          </a:p>
        </p:txBody>
      </p:sp>
    </p:spTree>
    <p:extLst>
      <p:ext uri="{BB962C8B-B14F-4D97-AF65-F5344CB8AC3E}">
        <p14:creationId xmlns:p14="http://schemas.microsoft.com/office/powerpoint/2010/main" val="1268883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pPr eaLnBrk="1" hangingPunct="1"/>
            <a:r>
              <a:rPr lang="tr-TR" dirty="0" smtClean="0">
                <a:latin typeface="Arial" charset="0"/>
              </a:rPr>
              <a:t>Medya ile etkili ilişkiler kurmak</a:t>
            </a:r>
            <a:endParaRPr lang="tr-TR" dirty="0">
              <a:latin typeface="Arial" charset="0"/>
            </a:endParaRPr>
          </a:p>
        </p:txBody>
      </p:sp>
      <p:sp>
        <p:nvSpPr>
          <p:cNvPr id="18435" name="Rectangle 3"/>
          <p:cNvSpPr>
            <a:spLocks noGrp="1" noChangeArrowheads="1"/>
          </p:cNvSpPr>
          <p:nvPr>
            <p:ph type="body" idx="1"/>
          </p:nvPr>
        </p:nvSpPr>
        <p:spPr/>
        <p:txBody>
          <a:bodyPr>
            <a:normAutofit lnSpcReduction="10000"/>
          </a:bodyPr>
          <a:lstStyle/>
          <a:p>
            <a:pPr eaLnBrk="1" hangingPunct="1"/>
            <a:r>
              <a:rPr lang="tr-TR">
                <a:latin typeface="Arial" charset="0"/>
              </a:rPr>
              <a:t>Gerek proaktif ve gerekse reaktif olarak medya ile sürekli etkin iletişim içinde olmayı gerektirir;</a:t>
            </a:r>
          </a:p>
          <a:p>
            <a:pPr eaLnBrk="1" hangingPunct="1">
              <a:buFont typeface="Wingdings" charset="0"/>
              <a:buNone/>
            </a:pPr>
            <a:r>
              <a:rPr lang="tr-TR">
                <a:latin typeface="Arial" charset="0"/>
              </a:rPr>
              <a:t>	- proaktif olarak, kurumunuz ya da müşterinizle ilgili haber değeri olan hikayeler  sunmayı</a:t>
            </a:r>
          </a:p>
          <a:p>
            <a:pPr eaLnBrk="1" hangingPunct="1">
              <a:buFont typeface="Wingdings" charset="0"/>
              <a:buNone/>
            </a:pPr>
            <a:r>
              <a:rPr lang="tr-TR">
                <a:latin typeface="Arial" charset="0"/>
              </a:rPr>
              <a:t>	- reaktif olarak, medyadan gelecek talepleri yanıtlamayı gerektirir.</a:t>
            </a:r>
          </a:p>
          <a:p>
            <a:pPr eaLnBrk="1" hangingPunct="1">
              <a:buFont typeface="Wingdings" charset="0"/>
              <a:buNone/>
            </a:pPr>
            <a:r>
              <a:rPr lang="tr-TR">
                <a:latin typeface="Arial" charset="0"/>
              </a:rPr>
              <a:t> </a:t>
            </a:r>
          </a:p>
          <a:p>
            <a:pPr eaLnBrk="1" hangingPunct="1">
              <a:buFont typeface="Wingdings" charset="0"/>
              <a:buNone/>
            </a:pPr>
            <a:endParaRPr lang="tr-TR">
              <a:latin typeface="Arial" charset="0"/>
            </a:endParaRPr>
          </a:p>
        </p:txBody>
      </p:sp>
    </p:spTree>
    <p:extLst>
      <p:ext uri="{BB962C8B-B14F-4D97-AF65-F5344CB8AC3E}">
        <p14:creationId xmlns:p14="http://schemas.microsoft.com/office/powerpoint/2010/main" val="1971254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pPr eaLnBrk="1" hangingPunct="1"/>
            <a:r>
              <a:rPr lang="tr-TR" dirty="0" smtClean="0">
                <a:latin typeface="Arial" charset="0"/>
              </a:rPr>
              <a:t>Halkla ilişkiler uzmanı ne ister, gazeteciler ne ister?</a:t>
            </a:r>
            <a:endParaRPr lang="tr-TR" dirty="0">
              <a:latin typeface="Arial" charset="0"/>
            </a:endParaRPr>
          </a:p>
        </p:txBody>
      </p:sp>
      <p:sp>
        <p:nvSpPr>
          <p:cNvPr id="20483" name="Rectangle 3"/>
          <p:cNvSpPr>
            <a:spLocks noGrp="1" noChangeArrowheads="1"/>
          </p:cNvSpPr>
          <p:nvPr>
            <p:ph type="body" idx="1"/>
          </p:nvPr>
        </p:nvSpPr>
        <p:spPr/>
        <p:txBody>
          <a:bodyPr/>
          <a:lstStyle/>
          <a:p>
            <a:pPr eaLnBrk="1" hangingPunct="1"/>
            <a:r>
              <a:rPr lang="tr-TR">
                <a:latin typeface="Arial" charset="0"/>
              </a:rPr>
              <a:t>Halkla ilişkiler uzmanları medyada kendilerine ilişkin olarak amaçlarına ulaşmayı kolaylaştıracak ve onlara sorun olmayacak haberler yayınlanmasını isterler. </a:t>
            </a:r>
          </a:p>
          <a:p>
            <a:pPr eaLnBrk="1" hangingPunct="1"/>
            <a:r>
              <a:rPr lang="tr-TR">
                <a:latin typeface="Arial" charset="0"/>
              </a:rPr>
              <a:t>Gazeteciler okuyucularının, izleyicilerinin ya da dinleyicilerinin ilgisini çekecek ve rating getirecek haber isterler. </a:t>
            </a:r>
          </a:p>
          <a:p>
            <a:pPr eaLnBrk="1" hangingPunct="1"/>
            <a:endParaRPr lang="tr-TR">
              <a:latin typeface="Arial" charset="0"/>
            </a:endParaRPr>
          </a:p>
        </p:txBody>
      </p:sp>
    </p:spTree>
    <p:extLst>
      <p:ext uri="{BB962C8B-B14F-4D97-AF65-F5344CB8AC3E}">
        <p14:creationId xmlns:p14="http://schemas.microsoft.com/office/powerpoint/2010/main" val="3386566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pPr eaLnBrk="1" hangingPunct="1"/>
            <a:r>
              <a:rPr lang="tr-TR" dirty="0" smtClean="0">
                <a:latin typeface="Arial" charset="0"/>
              </a:rPr>
              <a:t>Bir şeyi ne haber haline getirir?</a:t>
            </a:r>
            <a:endParaRPr lang="tr-TR" dirty="0">
              <a:latin typeface="Arial" charset="0"/>
            </a:endParaRPr>
          </a:p>
        </p:txBody>
      </p:sp>
      <p:sp>
        <p:nvSpPr>
          <p:cNvPr id="22531" name="Rectangle 3"/>
          <p:cNvSpPr>
            <a:spLocks noGrp="1" noChangeArrowheads="1"/>
          </p:cNvSpPr>
          <p:nvPr>
            <p:ph type="body" idx="1"/>
          </p:nvPr>
        </p:nvSpPr>
        <p:spPr/>
        <p:txBody>
          <a:bodyPr/>
          <a:lstStyle/>
          <a:p>
            <a:pPr eaLnBrk="1" hangingPunct="1"/>
            <a:r>
              <a:rPr lang="tr-TR">
                <a:latin typeface="Arial" charset="0"/>
              </a:rPr>
              <a:t>Etki </a:t>
            </a:r>
          </a:p>
          <a:p>
            <a:pPr eaLnBrk="1" hangingPunct="1"/>
            <a:r>
              <a:rPr lang="tr-TR">
                <a:latin typeface="Arial" charset="0"/>
              </a:rPr>
              <a:t>Çatışma</a:t>
            </a:r>
          </a:p>
          <a:p>
            <a:pPr eaLnBrk="1" hangingPunct="1"/>
            <a:r>
              <a:rPr lang="tr-TR">
                <a:latin typeface="Arial" charset="0"/>
              </a:rPr>
              <a:t>İyi zamanlama</a:t>
            </a:r>
          </a:p>
          <a:p>
            <a:pPr eaLnBrk="1" hangingPunct="1"/>
            <a:r>
              <a:rPr lang="tr-TR">
                <a:latin typeface="Arial" charset="0"/>
              </a:rPr>
              <a:t>Mekansal yakınlık</a:t>
            </a:r>
          </a:p>
          <a:p>
            <a:pPr eaLnBrk="1" hangingPunct="1"/>
            <a:r>
              <a:rPr lang="tr-TR">
                <a:latin typeface="Arial" charset="0"/>
              </a:rPr>
              <a:t>İlginçlik</a:t>
            </a:r>
          </a:p>
          <a:p>
            <a:pPr eaLnBrk="1" hangingPunct="1"/>
            <a:r>
              <a:rPr lang="tr-TR">
                <a:latin typeface="Arial" charset="0"/>
              </a:rPr>
              <a:t>Mali değer</a:t>
            </a:r>
          </a:p>
        </p:txBody>
      </p:sp>
    </p:spTree>
    <p:extLst>
      <p:ext uri="{BB962C8B-B14F-4D97-AF65-F5344CB8AC3E}">
        <p14:creationId xmlns:p14="http://schemas.microsoft.com/office/powerpoint/2010/main" val="3338948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dirty="0" smtClean="0">
                <a:latin typeface="Arial" charset="0"/>
              </a:rPr>
              <a:t>Etki</a:t>
            </a:r>
            <a:endParaRPr lang="tr-TR" dirty="0">
              <a:latin typeface="Arial" charset="0"/>
            </a:endParaRPr>
          </a:p>
        </p:txBody>
      </p:sp>
      <p:sp>
        <p:nvSpPr>
          <p:cNvPr id="23555" name="Rectangle 3"/>
          <p:cNvSpPr>
            <a:spLocks noGrp="1" noChangeArrowheads="1"/>
          </p:cNvSpPr>
          <p:nvPr>
            <p:ph type="body" idx="1"/>
          </p:nvPr>
        </p:nvSpPr>
        <p:spPr/>
        <p:txBody>
          <a:bodyPr/>
          <a:lstStyle/>
          <a:p>
            <a:pPr eaLnBrk="1" hangingPunct="1"/>
            <a:r>
              <a:rPr lang="tr-TR" dirty="0">
                <a:latin typeface="Arial" charset="0"/>
              </a:rPr>
              <a:t>Yolladığınız haberin içeriği belirli bir kent, kent  içinde bir semt, bir meslek grubu, bir yaş grubu ya da cinsiyet grubu üzerinde etki yaratması olasılığı var mı? </a:t>
            </a:r>
            <a:endParaRPr lang="tr-TR" dirty="0" smtClean="0">
              <a:latin typeface="Arial" charset="0"/>
            </a:endParaRPr>
          </a:p>
          <a:p>
            <a:pPr eaLnBrk="1" hangingPunct="1"/>
            <a:r>
              <a:rPr lang="tr-TR" dirty="0" smtClean="0">
                <a:latin typeface="Arial" charset="0"/>
              </a:rPr>
              <a:t>Örneğin </a:t>
            </a:r>
            <a:r>
              <a:rPr lang="tr-TR" dirty="0">
                <a:latin typeface="Arial" charset="0"/>
              </a:rPr>
              <a:t>kentte bir alışveriş merkezi açılması haber olur çünkü şehir ekonomisi ve insanların alışveriş yapma pratikleri üzerinde bir etkisi olacaktır.  </a:t>
            </a:r>
          </a:p>
        </p:txBody>
      </p:sp>
    </p:spTree>
    <p:extLst>
      <p:ext uri="{BB962C8B-B14F-4D97-AF65-F5344CB8AC3E}">
        <p14:creationId xmlns:p14="http://schemas.microsoft.com/office/powerpoint/2010/main" val="2423472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dirty="0" smtClean="0">
                <a:latin typeface="Arial" charset="0"/>
              </a:rPr>
              <a:t>Çatışma</a:t>
            </a:r>
            <a:endParaRPr lang="tr-TR" dirty="0">
              <a:latin typeface="Arial" charset="0"/>
            </a:endParaRPr>
          </a:p>
        </p:txBody>
      </p:sp>
      <p:sp>
        <p:nvSpPr>
          <p:cNvPr id="24579" name="Rectangle 3"/>
          <p:cNvSpPr>
            <a:spLocks noGrp="1" noChangeArrowheads="1"/>
          </p:cNvSpPr>
          <p:nvPr>
            <p:ph type="body" idx="1"/>
          </p:nvPr>
        </p:nvSpPr>
        <p:spPr/>
        <p:txBody>
          <a:bodyPr/>
          <a:lstStyle/>
          <a:p>
            <a:pPr eaLnBrk="1" hangingPunct="1"/>
            <a:r>
              <a:rPr lang="tr-TR">
                <a:latin typeface="Arial" charset="0"/>
              </a:rPr>
              <a:t>Çatışmanın her zaman bir haber  değeri vardır. Şöhretlerin ya da politikacıların medyada yer almak için girdikleri polemikleri düşünün. Benzer durumlar şirketler ve kamu kuruluşları için de söz konusudur. </a:t>
            </a:r>
          </a:p>
        </p:txBody>
      </p:sp>
    </p:spTree>
    <p:extLst>
      <p:ext uri="{BB962C8B-B14F-4D97-AF65-F5344CB8AC3E}">
        <p14:creationId xmlns:p14="http://schemas.microsoft.com/office/powerpoint/2010/main" val="2918861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dirty="0" smtClean="0">
                <a:latin typeface="Arial" charset="0"/>
              </a:rPr>
              <a:t>Zamanlama</a:t>
            </a:r>
            <a:endParaRPr lang="tr-TR" dirty="0">
              <a:latin typeface="Arial" charset="0"/>
            </a:endParaRPr>
          </a:p>
        </p:txBody>
      </p:sp>
      <p:sp>
        <p:nvSpPr>
          <p:cNvPr id="25603" name="Rectangle 3"/>
          <p:cNvSpPr>
            <a:spLocks noGrp="1" noChangeArrowheads="1"/>
          </p:cNvSpPr>
          <p:nvPr>
            <p:ph type="body" idx="1"/>
          </p:nvPr>
        </p:nvSpPr>
        <p:spPr/>
        <p:txBody>
          <a:bodyPr/>
          <a:lstStyle/>
          <a:p>
            <a:pPr eaLnBrk="1" hangingPunct="1">
              <a:buFont typeface="Wingdings" charset="0"/>
              <a:buNone/>
            </a:pPr>
            <a:r>
              <a:rPr lang="tr-TR">
                <a:latin typeface="Arial" charset="0"/>
              </a:rPr>
              <a:t>    Zamanlama medya ile ilişkilerde kritik bir noktadadır. Bugün için haber değeri olmayan bir şey yarın farklı şartlar altında haber değeri taşıyabilir. Kapkaça karşı kullanılabilecek bir alete ilişkin bir basın bülteni normal zamanlarda kendisine medyada yer bulamayacakken ünlü birisinin kapkaç mağduru olmasının akabinde yer bulabilir. </a:t>
            </a:r>
          </a:p>
        </p:txBody>
      </p:sp>
    </p:spTree>
    <p:extLst>
      <p:ext uri="{BB962C8B-B14F-4D97-AF65-F5344CB8AC3E}">
        <p14:creationId xmlns:p14="http://schemas.microsoft.com/office/powerpoint/2010/main" val="4094709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520</TotalTime>
  <Words>445</Words>
  <Application>Microsoft Office PowerPoint</Application>
  <PresentationFormat>Ekran Gösterisi (4:3)</PresentationFormat>
  <Paragraphs>40</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Wingdings</vt:lpstr>
      <vt:lpstr>Office Theme</vt:lpstr>
      <vt:lpstr>Medya İlişkileri</vt:lpstr>
      <vt:lpstr>PowerPoint Sunusu</vt:lpstr>
      <vt:lpstr>Duyurma</vt:lpstr>
      <vt:lpstr>Medya ile etkili ilişkiler kurmak</vt:lpstr>
      <vt:lpstr>Halkla ilişkiler uzmanı ne ister, gazeteciler ne ister?</vt:lpstr>
      <vt:lpstr>Bir şeyi ne haber haline getirir?</vt:lpstr>
      <vt:lpstr>Etki</vt:lpstr>
      <vt:lpstr>Çatışma</vt:lpstr>
      <vt:lpstr>Zamanlama</vt:lpstr>
      <vt:lpstr>Mekansal Yakınlık</vt:lpstr>
      <vt:lpstr>İlginçlik</vt:lpstr>
      <vt:lpstr>Mali Değer</vt:lpstr>
      <vt:lpstr>PowerPoint Sunusu</vt:lpstr>
      <vt:lpstr>PowerPoint Sunusu</vt:lpstr>
      <vt:lpstr>PowerPoint Sunusu</vt:lpstr>
    </vt:vector>
  </TitlesOfParts>
  <Company>ankara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İlişkileri</dc:title>
  <dc:creator>Pınar  Özdemir</dc:creator>
  <cp:lastModifiedBy>ilef</cp:lastModifiedBy>
  <cp:revision>39</cp:revision>
  <dcterms:created xsi:type="dcterms:W3CDTF">2016-10-11T16:46:34Z</dcterms:created>
  <dcterms:modified xsi:type="dcterms:W3CDTF">2019-05-12T15:07:42Z</dcterms:modified>
</cp:coreProperties>
</file>