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0" r:id="rId5"/>
    <p:sldId id="284" r:id="rId6"/>
    <p:sldId id="261" r:id="rId7"/>
    <p:sldId id="262" r:id="rId8"/>
    <p:sldId id="263" r:id="rId9"/>
    <p:sldId id="265" r:id="rId10"/>
    <p:sldId id="264" r:id="rId11"/>
    <p:sldId id="266" r:id="rId12"/>
    <p:sldId id="286" r:id="rId13"/>
    <p:sldId id="267" r:id="rId14"/>
    <p:sldId id="268" r:id="rId15"/>
    <p:sldId id="269" r:id="rId16"/>
    <p:sldId id="270" r:id="rId17"/>
    <p:sldId id="271" r:id="rId18"/>
    <p:sldId id="272" r:id="rId19"/>
    <p:sldId id="273" r:id="rId20"/>
    <p:sldId id="274" r:id="rId21"/>
    <p:sldId id="288" r:id="rId22"/>
    <p:sldId id="275" r:id="rId23"/>
    <p:sldId id="276" r:id="rId24"/>
    <p:sldId id="290" r:id="rId25"/>
    <p:sldId id="277" r:id="rId26"/>
    <p:sldId id="278" r:id="rId27"/>
    <p:sldId id="279" r:id="rId28"/>
    <p:sldId id="280"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0" d="100"/>
          <a:sy n="110" d="100"/>
        </p:scale>
        <p:origin x="63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a:t>Asıl başlık stilini düzenlemek için tıklayın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4/30/2024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4509A250-FF31-4206-8172-F9D3106AACB1}" type="datetimeFigureOut">
              <a:rPr lang="en-US" dirty="0"/>
              <a:t>4/30/2024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a:t>Asıl başlık stilini düzenlemek için tıklayın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4" name="Date Placeholder 3"/>
          <p:cNvSpPr>
            <a:spLocks noGrp="1"/>
          </p:cNvSpPr>
          <p:nvPr>
            <p:ph type="dt" sz="half" idx="10"/>
          </p:nvPr>
        </p:nvSpPr>
        <p:spPr/>
        <p:txBody>
          <a:bodyPr/>
          <a:lstStyle/>
          <a:p>
            <a:fld id="{4509A250-FF31-4206-8172-F9D3106AACB1}" type="datetimeFigureOut">
              <a:rPr lang="en-US" dirty="0"/>
              <a:t>4/30/2024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a:t>Asıl başlık stilini düzenlemek için tıklayın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a:t>Asıl metin stillerini düzenle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4" name="Date Placeholder 3"/>
          <p:cNvSpPr>
            <a:spLocks noGrp="1"/>
          </p:cNvSpPr>
          <p:nvPr>
            <p:ph type="dt" sz="half" idx="10"/>
          </p:nvPr>
        </p:nvSpPr>
        <p:spPr/>
        <p:txBody>
          <a:bodyPr/>
          <a:lstStyle/>
          <a:p>
            <a:fld id="{4509A250-FF31-4206-8172-F9D3106AACB1}" type="datetimeFigureOut">
              <a:rPr lang="en-US" dirty="0"/>
              <a:t>4/30/2024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4509A250-FF31-4206-8172-F9D3106AACB1}" type="datetimeFigureOut">
              <a:rPr lang="en-US" dirty="0"/>
              <a:t>4/30/2024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4/30/2024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4/30/2024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4/30/2024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4/30/2024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4/30/2024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9796027F-7875-4030-9381-8BD8C4F21935}" type="datetimeFigureOut">
              <a:rPr lang="en-US" dirty="0"/>
              <a:t>4/30/2024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4/30/2024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4/30/2024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4/30/2024</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4/30/2024</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a:t>Asıl başlık stilini düzenlemek için tıklayın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7" name="Date Placeholder 4"/>
          <p:cNvSpPr>
            <a:spLocks noGrp="1"/>
          </p:cNvSpPr>
          <p:nvPr>
            <p:ph type="dt" sz="half" idx="10"/>
          </p:nvPr>
        </p:nvSpPr>
        <p:spPr/>
        <p:txBody>
          <a:bodyPr/>
          <a:lstStyle/>
          <a:p>
            <a:fld id="{4509A250-FF31-4206-8172-F9D3106AACB1}" type="datetimeFigureOut">
              <a:rPr lang="en-US" dirty="0"/>
              <a:t>4/30/2024</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4509A250-FF31-4206-8172-F9D3106AACB1}" type="datetimeFigureOut">
              <a:rPr lang="en-US" dirty="0"/>
              <a:t>4/30/2024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4/30/2024</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4978BF7-3DD4-437A-98CF-333106AC4525}"/>
              </a:ext>
            </a:extLst>
          </p:cNvPr>
          <p:cNvSpPr>
            <a:spLocks noGrp="1"/>
          </p:cNvSpPr>
          <p:nvPr>
            <p:ph type="ctrTitle"/>
          </p:nvPr>
        </p:nvSpPr>
        <p:spPr>
          <a:xfrm>
            <a:off x="463826" y="1172831"/>
            <a:ext cx="11131825" cy="4512338"/>
          </a:xfrm>
        </p:spPr>
        <p:txBody>
          <a:bodyPr/>
          <a:lstStyle/>
          <a:p>
            <a:pPr algn="ctr"/>
            <a:r>
              <a:rPr lang="tr-TR" dirty="0"/>
              <a:t>HÜCRE GELİŞMESİNİ ENGELLEYEN HERBİSİTLER</a:t>
            </a:r>
            <a:br>
              <a:rPr lang="tr-TR" dirty="0"/>
            </a:br>
            <a:endParaRPr lang="tr-TR" dirty="0"/>
          </a:p>
        </p:txBody>
      </p:sp>
    </p:spTree>
    <p:extLst>
      <p:ext uri="{BB962C8B-B14F-4D97-AF65-F5344CB8AC3E}">
        <p14:creationId xmlns:p14="http://schemas.microsoft.com/office/powerpoint/2010/main" val="8954286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BB9FFBD-CAAE-4D26-8263-9376DD5A315A}"/>
              </a:ext>
            </a:extLst>
          </p:cNvPr>
          <p:cNvSpPr>
            <a:spLocks noGrp="1"/>
          </p:cNvSpPr>
          <p:nvPr>
            <p:ph idx="1"/>
          </p:nvPr>
        </p:nvSpPr>
        <p:spPr>
          <a:xfrm>
            <a:off x="132522" y="238539"/>
            <a:ext cx="11900452" cy="6427303"/>
          </a:xfrm>
        </p:spPr>
        <p:txBody>
          <a:bodyPr/>
          <a:lstStyle/>
          <a:p>
            <a:pPr marL="0" indent="0" algn="just">
              <a:buNone/>
            </a:pPr>
            <a:r>
              <a:rPr lang="tr-TR" sz="4400" dirty="0"/>
              <a:t>Grup olarak bu herbisitler pamuk, soya fasulyesi, kuru fasulye, patates, </a:t>
            </a:r>
            <a:r>
              <a:rPr lang="tr-TR" sz="4400" dirty="0" err="1"/>
              <a:t>kanola</a:t>
            </a:r>
            <a:r>
              <a:rPr lang="tr-TR" sz="4400" dirty="0"/>
              <a:t> ve birçok bitkide dar yapraklı ve bazı küçük tohumlu geniş yapraklı yabancı otları kontrol ederler. Bileşiklerin tümü sarı, sıvı </a:t>
            </a:r>
            <a:r>
              <a:rPr lang="tr-TR" sz="4400" dirty="0" err="1"/>
              <a:t>formülasyonda</a:t>
            </a:r>
            <a:r>
              <a:rPr lang="tr-TR" sz="4400" dirty="0"/>
              <a:t>, suda düşük çözünürlüklüdürler. Bu herbisitler  toprakta az yıkanır ve genellikle çıkış öncesi kullanılırlar. </a:t>
            </a:r>
          </a:p>
          <a:p>
            <a:pPr marL="0" indent="0">
              <a:buNone/>
            </a:pPr>
            <a:endParaRPr lang="tr-TR" dirty="0"/>
          </a:p>
        </p:txBody>
      </p:sp>
    </p:spTree>
    <p:extLst>
      <p:ext uri="{BB962C8B-B14F-4D97-AF65-F5344CB8AC3E}">
        <p14:creationId xmlns:p14="http://schemas.microsoft.com/office/powerpoint/2010/main" val="30014800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F021B6C-F8FC-46FB-82DF-77EA68B6B4A9}"/>
              </a:ext>
            </a:extLst>
          </p:cNvPr>
          <p:cNvSpPr>
            <a:spLocks noGrp="1"/>
          </p:cNvSpPr>
          <p:nvPr>
            <p:ph idx="1"/>
          </p:nvPr>
        </p:nvSpPr>
        <p:spPr>
          <a:xfrm>
            <a:off x="159026" y="145774"/>
            <a:ext cx="11887200" cy="6546574"/>
          </a:xfrm>
        </p:spPr>
        <p:txBody>
          <a:bodyPr>
            <a:normAutofit/>
          </a:bodyPr>
          <a:lstStyle/>
          <a:p>
            <a:pPr marL="0" indent="0" algn="just">
              <a:buNone/>
            </a:pPr>
            <a:r>
              <a:rPr lang="tr-TR" sz="4800" dirty="0"/>
              <a:t>Topraktaki kalıcılıkları değişkendir ve toprakta kalıntı sorunları bulunmaktadır. </a:t>
            </a:r>
            <a:r>
              <a:rPr lang="tr-TR" sz="4800" dirty="0" err="1"/>
              <a:t>Dinitroanilinler</a:t>
            </a:r>
            <a:r>
              <a:rPr lang="tr-TR" sz="4800" dirty="0"/>
              <a:t> genellikle toprağa karıştırılarak ekimden önce uygulanır, ancak bazıları ekim sonrası da kullanılabilir, ancak yalnızca tohum çimlenmesinden önce uygulandığında etkilidir. </a:t>
            </a:r>
          </a:p>
        </p:txBody>
      </p:sp>
    </p:spTree>
    <p:extLst>
      <p:ext uri="{BB962C8B-B14F-4D97-AF65-F5344CB8AC3E}">
        <p14:creationId xmlns:p14="http://schemas.microsoft.com/office/powerpoint/2010/main" val="30520171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6ABD3C5-403E-41D0-8AB6-2C76B9A27CBB}"/>
              </a:ext>
            </a:extLst>
          </p:cNvPr>
          <p:cNvSpPr>
            <a:spLocks noGrp="1"/>
          </p:cNvSpPr>
          <p:nvPr>
            <p:ph idx="1"/>
          </p:nvPr>
        </p:nvSpPr>
        <p:spPr>
          <a:xfrm>
            <a:off x="119270" y="145774"/>
            <a:ext cx="11887200" cy="6586330"/>
          </a:xfrm>
        </p:spPr>
        <p:txBody>
          <a:bodyPr>
            <a:normAutofit/>
          </a:bodyPr>
          <a:lstStyle/>
          <a:p>
            <a:pPr marL="0" indent="0" algn="just">
              <a:buNone/>
            </a:pPr>
            <a:r>
              <a:rPr lang="tr-TR" sz="4400" dirty="0"/>
              <a:t>Genellikle kök gelişim inhibitörleri olarak sınıflandırılırlar. Bodurluğa neden olurlar ve bitkiler genellikle topraktan çıkamazlar. Etkilenen bitkiler, şişkin kök uçlu kısa, kalın yan köklere sahiptir. Dar yapraklı yabancı otların sürgünleri kısa, kalın ve genellikle kırmızı veya mor renkli olurlar. Geniş yapraklı bitkiler şişkin, çatlamış </a:t>
            </a:r>
            <a:r>
              <a:rPr lang="tr-TR" sz="4400" dirty="0" err="1"/>
              <a:t>hipokotillere</a:t>
            </a:r>
            <a:r>
              <a:rPr lang="tr-TR" sz="4400" dirty="0"/>
              <a:t> sahiptir.</a:t>
            </a:r>
          </a:p>
        </p:txBody>
      </p:sp>
    </p:spTree>
    <p:extLst>
      <p:ext uri="{BB962C8B-B14F-4D97-AF65-F5344CB8AC3E}">
        <p14:creationId xmlns:p14="http://schemas.microsoft.com/office/powerpoint/2010/main" val="38064109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1BA0F22-636A-4769-AC7F-4D409FF57EDF}"/>
              </a:ext>
            </a:extLst>
          </p:cNvPr>
          <p:cNvSpPr>
            <a:spLocks noGrp="1"/>
          </p:cNvSpPr>
          <p:nvPr>
            <p:ph idx="1"/>
          </p:nvPr>
        </p:nvSpPr>
        <p:spPr>
          <a:xfrm>
            <a:off x="106017" y="225288"/>
            <a:ext cx="11900453" cy="6493564"/>
          </a:xfrm>
        </p:spPr>
        <p:txBody>
          <a:bodyPr>
            <a:normAutofit/>
          </a:bodyPr>
          <a:lstStyle/>
          <a:p>
            <a:pPr marL="0" indent="0" algn="just">
              <a:buNone/>
            </a:pPr>
            <a:r>
              <a:rPr lang="tr-TR" sz="3800" dirty="0" err="1"/>
              <a:t>Ultrastrüktürel</a:t>
            </a:r>
            <a:r>
              <a:rPr lang="tr-TR" sz="3800" dirty="0"/>
              <a:t> </a:t>
            </a:r>
            <a:r>
              <a:rPr lang="tr-TR" sz="3800" dirty="0" smtClean="0"/>
              <a:t>analiz, </a:t>
            </a:r>
            <a:r>
              <a:rPr lang="tr-TR" sz="3800" dirty="0"/>
              <a:t>ilaçlanmış bitkilerde </a:t>
            </a:r>
            <a:r>
              <a:rPr lang="tr-TR" sz="3800" dirty="0" err="1"/>
              <a:t>prometafazda</a:t>
            </a:r>
            <a:r>
              <a:rPr lang="tr-TR" sz="3800" dirty="0"/>
              <a:t> tutulan hücreleri göstermiştir ve böylece hücrede </a:t>
            </a:r>
            <a:r>
              <a:rPr lang="tr-TR" sz="3800" dirty="0" err="1"/>
              <a:t>metafaz</a:t>
            </a:r>
            <a:r>
              <a:rPr lang="tr-TR" sz="3800" dirty="0"/>
              <a:t> veya sonraki aşamalar gözlenmez. Hücre çekirdeği oldukça loblu görünümdedir. İlaçlanmış bitki hücrelerinde iğ </a:t>
            </a:r>
            <a:r>
              <a:rPr lang="tr-TR" sz="3800" dirty="0" err="1"/>
              <a:t>mikrotübülleri</a:t>
            </a:r>
            <a:r>
              <a:rPr lang="tr-TR" sz="3800" dirty="0"/>
              <a:t> görülmez ve </a:t>
            </a:r>
            <a:r>
              <a:rPr lang="tr-TR" sz="3800" dirty="0" err="1"/>
              <a:t>kortikal</a:t>
            </a:r>
            <a:r>
              <a:rPr lang="tr-TR" sz="3800" dirty="0"/>
              <a:t> </a:t>
            </a:r>
            <a:r>
              <a:rPr lang="tr-TR" sz="3800" dirty="0" err="1"/>
              <a:t>mikrotübüller</a:t>
            </a:r>
            <a:r>
              <a:rPr lang="tr-TR" sz="3800" dirty="0"/>
              <a:t> de etkilenir, bunun sonucunda da hücreler dikdörtgen yerine kare şeklinde görünürler. Bu durum kök uçlarının şişmiş görünümünü açıklamaktadır. </a:t>
            </a:r>
          </a:p>
        </p:txBody>
      </p:sp>
    </p:spTree>
    <p:extLst>
      <p:ext uri="{BB962C8B-B14F-4D97-AF65-F5344CB8AC3E}">
        <p14:creationId xmlns:p14="http://schemas.microsoft.com/office/powerpoint/2010/main" val="20533313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ABA5F1A-6EE0-4234-A54A-925A081E68C5}"/>
              </a:ext>
            </a:extLst>
          </p:cNvPr>
          <p:cNvSpPr>
            <a:spLocks noGrp="1"/>
          </p:cNvSpPr>
          <p:nvPr>
            <p:ph idx="1"/>
          </p:nvPr>
        </p:nvSpPr>
        <p:spPr>
          <a:xfrm>
            <a:off x="145774" y="159026"/>
            <a:ext cx="11873948" cy="6559826"/>
          </a:xfrm>
        </p:spPr>
        <p:txBody>
          <a:bodyPr>
            <a:normAutofit lnSpcReduction="10000"/>
          </a:bodyPr>
          <a:lstStyle/>
          <a:p>
            <a:pPr marL="0" indent="0" algn="just">
              <a:buNone/>
            </a:pPr>
            <a:r>
              <a:rPr lang="tr-TR" sz="3800" dirty="0"/>
              <a:t>Uçuculuk </a:t>
            </a:r>
            <a:r>
              <a:rPr lang="tr-TR" sz="3800" dirty="0" err="1"/>
              <a:t>dinitroanilinler</a:t>
            </a:r>
            <a:r>
              <a:rPr lang="tr-TR" sz="3800" dirty="0"/>
              <a:t> arasında değişkendir ve toprağa karıştırılırsa genellikle bir sorun teşkil etmezler. Toprağa karıştırma çoğu </a:t>
            </a:r>
            <a:r>
              <a:rPr lang="tr-TR" sz="3800" dirty="0" err="1"/>
              <a:t>dinitroanilin</a:t>
            </a:r>
            <a:r>
              <a:rPr lang="tr-TR" sz="3800" dirty="0"/>
              <a:t> için (</a:t>
            </a:r>
            <a:r>
              <a:rPr lang="tr-TR" sz="3800" dirty="0" err="1"/>
              <a:t>oryzalin</a:t>
            </a:r>
            <a:r>
              <a:rPr lang="tr-TR" sz="3800" dirty="0"/>
              <a:t> veya </a:t>
            </a:r>
            <a:r>
              <a:rPr lang="tr-TR" sz="3800" dirty="0" err="1"/>
              <a:t>pendimetalin</a:t>
            </a:r>
            <a:r>
              <a:rPr lang="tr-TR" sz="3800" dirty="0"/>
              <a:t> için değil), buharlaşma ve </a:t>
            </a:r>
            <a:r>
              <a:rPr lang="tr-TR" sz="3800" dirty="0" smtClean="0"/>
              <a:t>ışıkla parçalanma yoluyla </a:t>
            </a:r>
            <a:r>
              <a:rPr lang="tr-TR" sz="3800" dirty="0"/>
              <a:t>kaybı önlemek için gereklidir. </a:t>
            </a:r>
          </a:p>
          <a:p>
            <a:pPr marL="0" indent="0" algn="just">
              <a:buNone/>
            </a:pPr>
            <a:r>
              <a:rPr lang="tr-TR" sz="3800" dirty="0"/>
              <a:t>Bitkilerde zayıf bir şekilde hareket ederler ve toprakta yıkanmazlar. Toprağa iyi karıştırılma, bunları yabancı ot tohumlarının çimlenme bölgesine sokar ve bu da herbisitlerin etkinliklerini artırır.</a:t>
            </a:r>
          </a:p>
          <a:p>
            <a:pPr marL="0" indent="0">
              <a:buNone/>
            </a:pPr>
            <a:endParaRPr lang="tr-TR" dirty="0"/>
          </a:p>
        </p:txBody>
      </p:sp>
    </p:spTree>
    <p:extLst>
      <p:ext uri="{BB962C8B-B14F-4D97-AF65-F5344CB8AC3E}">
        <p14:creationId xmlns:p14="http://schemas.microsoft.com/office/powerpoint/2010/main" val="25309656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C630674-54AE-4E00-9C7E-8B6462BEA791}"/>
              </a:ext>
            </a:extLst>
          </p:cNvPr>
          <p:cNvSpPr>
            <a:spLocks noGrp="1"/>
          </p:cNvSpPr>
          <p:nvPr>
            <p:ph idx="1"/>
          </p:nvPr>
        </p:nvSpPr>
        <p:spPr>
          <a:xfrm>
            <a:off x="132522" y="212036"/>
            <a:ext cx="11940208" cy="6480312"/>
          </a:xfrm>
        </p:spPr>
        <p:txBody>
          <a:bodyPr/>
          <a:lstStyle/>
          <a:p>
            <a:pPr marL="0" indent="0" algn="just">
              <a:buNone/>
            </a:pPr>
            <a:r>
              <a:rPr lang="tr-TR" sz="3900" b="1" dirty="0"/>
              <a:t>Diğer Herbisitler</a:t>
            </a:r>
          </a:p>
          <a:p>
            <a:pPr marL="0" indent="0" algn="just">
              <a:buNone/>
            </a:pPr>
            <a:r>
              <a:rPr lang="tr-TR" sz="3900" dirty="0"/>
              <a:t>Kimyasal olarak dithiopyr bir </a:t>
            </a:r>
            <a:r>
              <a:rPr lang="tr-TR" sz="3900" dirty="0" err="1"/>
              <a:t>piridindir</a:t>
            </a:r>
            <a:r>
              <a:rPr lang="tr-TR" sz="3900" dirty="0"/>
              <a:t>; çeltikte ve çim bitkilerinde yabancı ot mücadelesinde kullanılır. </a:t>
            </a:r>
            <a:r>
              <a:rPr lang="tr-TR" sz="3900" dirty="0" err="1"/>
              <a:t>Dinitroanilinlerin</a:t>
            </a:r>
            <a:r>
              <a:rPr lang="tr-TR" sz="3900" dirty="0"/>
              <a:t> yaptığı gibi </a:t>
            </a:r>
            <a:r>
              <a:rPr lang="tr-TR" sz="3900" dirty="0" err="1"/>
              <a:t>tübüline</a:t>
            </a:r>
            <a:r>
              <a:rPr lang="tr-TR" sz="3900" dirty="0"/>
              <a:t> değil, stabilize edici </a:t>
            </a:r>
            <a:r>
              <a:rPr lang="tr-TR" sz="3900" dirty="0" err="1"/>
              <a:t>tübülin</a:t>
            </a:r>
            <a:r>
              <a:rPr lang="tr-TR" sz="3900" dirty="0"/>
              <a:t> molekülleri ile ilişkili </a:t>
            </a:r>
            <a:r>
              <a:rPr lang="tr-TR" sz="3900" dirty="0" err="1"/>
              <a:t>mikrotübüle</a:t>
            </a:r>
            <a:r>
              <a:rPr lang="tr-TR" sz="3900" dirty="0"/>
              <a:t> bağlı proteinlere bağlanır. Dithiopyr, geç </a:t>
            </a:r>
            <a:r>
              <a:rPr lang="tr-TR" sz="3900" dirty="0" err="1"/>
              <a:t>prometafazda</a:t>
            </a:r>
            <a:r>
              <a:rPr lang="tr-TR" sz="3900" dirty="0"/>
              <a:t> mitozu </a:t>
            </a:r>
            <a:r>
              <a:rPr lang="tr-TR" sz="3900" dirty="0" err="1"/>
              <a:t>inhibe</a:t>
            </a:r>
            <a:r>
              <a:rPr lang="tr-TR" sz="3900" dirty="0"/>
              <a:t> eder. Doğrudan ekilmiş ve şaşırtılmış çeltik ve çim bitkilerinde yabancı ot mücadelesi için kullanılır. </a:t>
            </a:r>
          </a:p>
          <a:p>
            <a:pPr marL="0" indent="0">
              <a:buNone/>
            </a:pPr>
            <a:endParaRPr lang="tr-TR" dirty="0"/>
          </a:p>
        </p:txBody>
      </p:sp>
    </p:spTree>
    <p:extLst>
      <p:ext uri="{BB962C8B-B14F-4D97-AF65-F5344CB8AC3E}">
        <p14:creationId xmlns:p14="http://schemas.microsoft.com/office/powerpoint/2010/main" val="18330578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A8BF140-80F9-414F-9EE9-B7B512265E73}"/>
              </a:ext>
            </a:extLst>
          </p:cNvPr>
          <p:cNvSpPr>
            <a:spLocks noGrp="1"/>
          </p:cNvSpPr>
          <p:nvPr>
            <p:ph idx="1"/>
          </p:nvPr>
        </p:nvSpPr>
        <p:spPr>
          <a:xfrm>
            <a:off x="172278" y="225288"/>
            <a:ext cx="11873948" cy="6480312"/>
          </a:xfrm>
        </p:spPr>
        <p:txBody>
          <a:bodyPr/>
          <a:lstStyle/>
          <a:p>
            <a:pPr marL="0" indent="0" algn="just">
              <a:buNone/>
            </a:pPr>
            <a:r>
              <a:rPr lang="tr-TR" sz="3700" dirty="0" err="1"/>
              <a:t>Dimethyl</a:t>
            </a:r>
            <a:r>
              <a:rPr lang="tr-TR" sz="3700" dirty="0"/>
              <a:t> </a:t>
            </a:r>
            <a:r>
              <a:rPr lang="tr-TR" sz="3700" dirty="0" err="1"/>
              <a:t>tetrachloroterephthalate</a:t>
            </a:r>
            <a:r>
              <a:rPr lang="tr-TR" sz="3700" dirty="0"/>
              <a:t>  (DCPA) çim bitkilerinde kullanılan bir herbisittir ve </a:t>
            </a:r>
            <a:r>
              <a:rPr lang="tr-TR" sz="3700" i="1" dirty="0" err="1"/>
              <a:t>Digitaria</a:t>
            </a:r>
            <a:r>
              <a:rPr lang="tr-TR" sz="3700" dirty="0"/>
              <a:t> </a:t>
            </a:r>
            <a:r>
              <a:rPr lang="tr-TR" sz="3700" dirty="0" err="1"/>
              <a:t>spp</a:t>
            </a:r>
            <a:r>
              <a:rPr lang="tr-TR" sz="3700" dirty="0"/>
              <a:t>. ve diğer çimlenmiş tek yıllık dar yapraklı ve bazı geniş yapraklı yabancı otlar üzerinde mükemmel bir çıkış öncesi kontrol sağlar. Sadece çimlenmiş bitkilerde aktiftir ve kök ve gövde meristemlerinin büyümesini etkiler. Süs bitkilerinde, fidanlıklarda ve çeşitli sebzelerde kullanılır. DCPA hassas bitkilerde hücre plakası oluşumunu, </a:t>
            </a:r>
            <a:r>
              <a:rPr lang="tr-TR" sz="3700" dirty="0" err="1"/>
              <a:t>phragmoplast</a:t>
            </a:r>
            <a:r>
              <a:rPr lang="tr-TR" sz="3700" dirty="0"/>
              <a:t> </a:t>
            </a:r>
            <a:r>
              <a:rPr lang="tr-TR" sz="3700" dirty="0" err="1"/>
              <a:t>mikrotübül</a:t>
            </a:r>
            <a:r>
              <a:rPr lang="tr-TR" sz="3700" dirty="0"/>
              <a:t> organizasyonu ve üretimini engellemektedir.</a:t>
            </a:r>
          </a:p>
          <a:p>
            <a:pPr marL="0" indent="0">
              <a:buNone/>
            </a:pPr>
            <a:endParaRPr lang="tr-TR" dirty="0"/>
          </a:p>
        </p:txBody>
      </p:sp>
    </p:spTree>
    <p:extLst>
      <p:ext uri="{BB962C8B-B14F-4D97-AF65-F5344CB8AC3E}">
        <p14:creationId xmlns:p14="http://schemas.microsoft.com/office/powerpoint/2010/main" val="31075584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A113366-2033-4F08-99AC-5D61A7D0D573}"/>
              </a:ext>
            </a:extLst>
          </p:cNvPr>
          <p:cNvSpPr>
            <a:spLocks noGrp="1"/>
          </p:cNvSpPr>
          <p:nvPr>
            <p:ph idx="1"/>
          </p:nvPr>
        </p:nvSpPr>
        <p:spPr>
          <a:xfrm>
            <a:off x="132522" y="132522"/>
            <a:ext cx="11887200" cy="6546574"/>
          </a:xfrm>
        </p:spPr>
        <p:txBody>
          <a:bodyPr/>
          <a:lstStyle/>
          <a:p>
            <a:pPr marL="0" indent="0" algn="just">
              <a:buNone/>
            </a:pPr>
            <a:r>
              <a:rPr lang="tr-TR" sz="4800" dirty="0"/>
              <a:t>DCPA tohum çimlenmesini engellemez, yalnızca çim gelişimini bozar. Bu nedenle, etkili olabilmesi bunun için çıkış öncesi uygulanması gerekir; yalnızca çıkış öncesi herbisitidir ve etki alanı, </a:t>
            </a:r>
            <a:r>
              <a:rPr lang="tr-TR" sz="4800" dirty="0" err="1"/>
              <a:t>mikrotübül</a:t>
            </a:r>
            <a:r>
              <a:rPr lang="tr-TR" sz="4800" dirty="0"/>
              <a:t> dizisinin ve hücre duvarı oluşumunun bozulması ve dolayısıyla hücre bölünmesidir.</a:t>
            </a:r>
          </a:p>
          <a:p>
            <a:pPr marL="0" indent="0">
              <a:buNone/>
            </a:pPr>
            <a:endParaRPr lang="tr-TR" dirty="0"/>
          </a:p>
        </p:txBody>
      </p:sp>
    </p:spTree>
    <p:extLst>
      <p:ext uri="{BB962C8B-B14F-4D97-AF65-F5344CB8AC3E}">
        <p14:creationId xmlns:p14="http://schemas.microsoft.com/office/powerpoint/2010/main" val="35628056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1B95125-4B5A-4F36-B4A2-35467EA72D6E}"/>
              </a:ext>
            </a:extLst>
          </p:cNvPr>
          <p:cNvSpPr>
            <a:spLocks noGrp="1"/>
          </p:cNvSpPr>
          <p:nvPr>
            <p:ph idx="1"/>
          </p:nvPr>
        </p:nvSpPr>
        <p:spPr>
          <a:xfrm>
            <a:off x="145774" y="159026"/>
            <a:ext cx="11900452" cy="6520070"/>
          </a:xfrm>
        </p:spPr>
        <p:txBody>
          <a:bodyPr>
            <a:normAutofit/>
          </a:bodyPr>
          <a:lstStyle/>
          <a:p>
            <a:pPr marL="0" indent="0" algn="just">
              <a:buNone/>
            </a:pPr>
            <a:r>
              <a:rPr lang="tr-TR" sz="5400" dirty="0" err="1"/>
              <a:t>Amiprofos</a:t>
            </a:r>
            <a:r>
              <a:rPr lang="tr-TR" sz="5400" dirty="0"/>
              <a:t> - metil, </a:t>
            </a:r>
            <a:r>
              <a:rPr lang="tr-TR" sz="5400" dirty="0" err="1"/>
              <a:t>mikrotübül</a:t>
            </a:r>
            <a:r>
              <a:rPr lang="tr-TR" sz="5400" dirty="0"/>
              <a:t> kaybına neden olur ve </a:t>
            </a:r>
            <a:r>
              <a:rPr lang="tr-TR" sz="5400" dirty="0" err="1"/>
              <a:t>dinitroanilinlere</a:t>
            </a:r>
            <a:r>
              <a:rPr lang="tr-TR" sz="5400" dirty="0"/>
              <a:t> benzer </a:t>
            </a:r>
            <a:r>
              <a:rPr lang="tr-TR" sz="5400" dirty="0" err="1"/>
              <a:t>simptomlar</a:t>
            </a:r>
            <a:r>
              <a:rPr lang="tr-TR" sz="5400" dirty="0"/>
              <a:t> verir. </a:t>
            </a:r>
            <a:r>
              <a:rPr lang="tr-TR" sz="5400" dirty="0" err="1"/>
              <a:t>Propyzamide</a:t>
            </a:r>
            <a:r>
              <a:rPr lang="tr-TR" sz="5400" dirty="0"/>
              <a:t> direkt olarak </a:t>
            </a:r>
            <a:r>
              <a:rPr lang="tr-TR" sz="5400" dirty="0" err="1"/>
              <a:t>tübüline</a:t>
            </a:r>
            <a:r>
              <a:rPr lang="tr-TR" sz="5400" dirty="0"/>
              <a:t> bağlanarak </a:t>
            </a:r>
            <a:r>
              <a:rPr lang="tr-TR" sz="5400" dirty="0" err="1"/>
              <a:t>mikrotübül</a:t>
            </a:r>
            <a:r>
              <a:rPr lang="tr-TR" sz="5400" dirty="0"/>
              <a:t> montajını engeller. </a:t>
            </a:r>
          </a:p>
        </p:txBody>
      </p:sp>
    </p:spTree>
    <p:extLst>
      <p:ext uri="{BB962C8B-B14F-4D97-AF65-F5344CB8AC3E}">
        <p14:creationId xmlns:p14="http://schemas.microsoft.com/office/powerpoint/2010/main" val="16728219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78504F4-3A41-4EAC-BFBB-1C6FCAA3BA45}"/>
              </a:ext>
            </a:extLst>
          </p:cNvPr>
          <p:cNvSpPr>
            <a:spLocks noGrp="1"/>
          </p:cNvSpPr>
          <p:nvPr>
            <p:ph idx="1"/>
          </p:nvPr>
        </p:nvSpPr>
        <p:spPr>
          <a:xfrm>
            <a:off x="132522" y="188844"/>
            <a:ext cx="11940208" cy="6480312"/>
          </a:xfrm>
        </p:spPr>
        <p:txBody>
          <a:bodyPr>
            <a:normAutofit/>
          </a:bodyPr>
          <a:lstStyle/>
          <a:p>
            <a:pPr marL="0" indent="0" algn="just">
              <a:buNone/>
            </a:pPr>
            <a:r>
              <a:rPr lang="tr-TR" sz="3500" b="1" dirty="0"/>
              <a:t>2. Mitozun Engellenmesi </a:t>
            </a:r>
            <a:endParaRPr lang="tr-TR" sz="3500" dirty="0"/>
          </a:p>
          <a:p>
            <a:pPr marL="0" indent="0" algn="just">
              <a:buNone/>
            </a:pPr>
            <a:r>
              <a:rPr lang="tr-TR" sz="3500" b="1" dirty="0"/>
              <a:t>N – </a:t>
            </a:r>
            <a:r>
              <a:rPr lang="tr-TR" sz="3500" b="1" dirty="0" err="1"/>
              <a:t>phenylcarbamate’ler</a:t>
            </a:r>
            <a:r>
              <a:rPr lang="tr-TR" sz="3500" b="1" dirty="0"/>
              <a:t> </a:t>
            </a:r>
            <a:endParaRPr lang="tr-TR" sz="3500" dirty="0"/>
          </a:p>
          <a:p>
            <a:pPr marL="0" indent="0" algn="just">
              <a:buNone/>
            </a:pPr>
            <a:r>
              <a:rPr lang="tr-TR" sz="3500" dirty="0" err="1"/>
              <a:t>Fenilkarbamatlar</a:t>
            </a:r>
            <a:r>
              <a:rPr lang="tr-TR" sz="3500" dirty="0"/>
              <a:t> mitozu bozar ve yüksek konsantrasyonlarda </a:t>
            </a:r>
            <a:r>
              <a:rPr lang="tr-TR" sz="3500" dirty="0" err="1"/>
              <a:t>fotosentetik</a:t>
            </a:r>
            <a:r>
              <a:rPr lang="tr-TR" sz="3500" dirty="0"/>
              <a:t> elektron akışını ve </a:t>
            </a:r>
            <a:r>
              <a:rPr lang="tr-TR" sz="3500" dirty="0" err="1"/>
              <a:t>oksidatif</a:t>
            </a:r>
            <a:r>
              <a:rPr lang="tr-TR" sz="3500" dirty="0"/>
              <a:t> </a:t>
            </a:r>
            <a:r>
              <a:rPr lang="tr-TR" sz="3500" dirty="0" err="1"/>
              <a:t>fosforilasyonu</a:t>
            </a:r>
            <a:r>
              <a:rPr lang="tr-TR" sz="3500" dirty="0"/>
              <a:t> engeller. </a:t>
            </a:r>
            <a:r>
              <a:rPr lang="tr-TR" sz="3500" dirty="0" err="1"/>
              <a:t>Mikrotübüller</a:t>
            </a:r>
            <a:r>
              <a:rPr lang="tr-TR" sz="3500" dirty="0"/>
              <a:t> </a:t>
            </a:r>
            <a:r>
              <a:rPr lang="tr-TR" sz="3500" dirty="0" smtClean="0"/>
              <a:t>sağlıklıdır, </a:t>
            </a:r>
            <a:r>
              <a:rPr lang="tr-TR" sz="3500" dirty="0"/>
              <a:t>ancak </a:t>
            </a:r>
            <a:r>
              <a:rPr lang="tr-TR" sz="3500" dirty="0" err="1"/>
              <a:t>kromozomal</a:t>
            </a:r>
            <a:r>
              <a:rPr lang="tr-TR" sz="3500" dirty="0"/>
              <a:t> anormallikler söz konusudur. </a:t>
            </a:r>
            <a:r>
              <a:rPr lang="tr-TR" sz="3500" dirty="0" err="1"/>
              <a:t>Anafaz</a:t>
            </a:r>
            <a:r>
              <a:rPr lang="tr-TR" sz="3500" dirty="0"/>
              <a:t> sırasında kromozom hareketi normalde hücrenin zıt kutuplarında iki bölge oluşturur, ancak herbisit ile muamele edilen dokularda </a:t>
            </a:r>
            <a:r>
              <a:rPr lang="tr-TR" sz="3500" dirty="0" err="1"/>
              <a:t>anafazdan</a:t>
            </a:r>
            <a:r>
              <a:rPr lang="tr-TR" sz="3500" dirty="0"/>
              <a:t> sonra üç veya daha fazla kromozom bölgesi gözlenir. </a:t>
            </a:r>
          </a:p>
        </p:txBody>
      </p:sp>
    </p:spTree>
    <p:extLst>
      <p:ext uri="{BB962C8B-B14F-4D97-AF65-F5344CB8AC3E}">
        <p14:creationId xmlns:p14="http://schemas.microsoft.com/office/powerpoint/2010/main" val="3801753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57CCA36-8675-4EC8-8BEF-8909F5A25AA6}"/>
              </a:ext>
            </a:extLst>
          </p:cNvPr>
          <p:cNvSpPr>
            <a:spLocks noGrp="1"/>
          </p:cNvSpPr>
          <p:nvPr>
            <p:ph idx="1"/>
          </p:nvPr>
        </p:nvSpPr>
        <p:spPr>
          <a:xfrm>
            <a:off x="132522" y="225287"/>
            <a:ext cx="11834191" cy="6440555"/>
          </a:xfrm>
        </p:spPr>
        <p:txBody>
          <a:bodyPr>
            <a:normAutofit/>
          </a:bodyPr>
          <a:lstStyle/>
          <a:p>
            <a:pPr marL="0" indent="0" algn="just">
              <a:buNone/>
            </a:pPr>
            <a:r>
              <a:rPr lang="tr-TR" sz="4000" dirty="0"/>
              <a:t>Hücre büyümesi bozucuları ve inhibitörleri olarak sınıflandırılan herbisitler, çimlerin kök ve / veya sürgün büyümesini </a:t>
            </a:r>
            <a:r>
              <a:rPr lang="tr-TR" sz="4000" dirty="0" err="1"/>
              <a:t>inhibe</a:t>
            </a:r>
            <a:r>
              <a:rPr lang="tr-TR" sz="4000" dirty="0"/>
              <a:t> ederler.</a:t>
            </a:r>
          </a:p>
          <a:p>
            <a:pPr marL="0" indent="0" algn="just">
              <a:buNone/>
            </a:pPr>
            <a:r>
              <a:rPr lang="tr-TR" sz="4000" dirty="0"/>
              <a:t>Bu herbisitler toprağa karıştırılarak ekim öncesi veya dikim öncesi uygulanır. Çeşitli etki biçimleri ve mekanizmaları vardır; ortak özellikleri hepsinin çıkan çimin kök veya sürgünün gelişimini bir şekilde engellemeleridir. </a:t>
            </a:r>
          </a:p>
        </p:txBody>
      </p:sp>
    </p:spTree>
    <p:extLst>
      <p:ext uri="{BB962C8B-B14F-4D97-AF65-F5344CB8AC3E}">
        <p14:creationId xmlns:p14="http://schemas.microsoft.com/office/powerpoint/2010/main" val="1736729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7989E1A-7A8A-45A7-BD4F-25FECE37AE27}"/>
              </a:ext>
            </a:extLst>
          </p:cNvPr>
          <p:cNvSpPr>
            <a:spLocks noGrp="1"/>
          </p:cNvSpPr>
          <p:nvPr>
            <p:ph idx="1"/>
          </p:nvPr>
        </p:nvSpPr>
        <p:spPr>
          <a:xfrm>
            <a:off x="132522" y="212036"/>
            <a:ext cx="11940208" cy="6493564"/>
          </a:xfrm>
        </p:spPr>
        <p:txBody>
          <a:bodyPr>
            <a:normAutofit/>
          </a:bodyPr>
          <a:lstStyle/>
          <a:p>
            <a:pPr marL="0" indent="0" algn="just">
              <a:buNone/>
            </a:pPr>
            <a:r>
              <a:rPr lang="tr-TR" sz="4600" dirty="0"/>
              <a:t>Daha sonra her bir kromozom grubunun etrafında nükleer zarlar oluşur ve anormal </a:t>
            </a:r>
            <a:r>
              <a:rPr lang="tr-TR" sz="4600" dirty="0" err="1"/>
              <a:t>fragmoplastlar</a:t>
            </a:r>
            <a:r>
              <a:rPr lang="tr-TR" sz="4600" dirty="0"/>
              <a:t> düzensiz şekilli, anormal hücre duvarlarını düzenler. </a:t>
            </a:r>
          </a:p>
          <a:p>
            <a:pPr marL="0" indent="0" algn="just">
              <a:buNone/>
            </a:pPr>
            <a:r>
              <a:rPr lang="tr-TR" sz="4600" dirty="0"/>
              <a:t>Barban, </a:t>
            </a:r>
            <a:r>
              <a:rPr lang="tr-TR" sz="4600" dirty="0" err="1"/>
              <a:t>carbetamide</a:t>
            </a:r>
            <a:r>
              <a:rPr lang="tr-TR" sz="4600" dirty="0"/>
              <a:t>, propham ve </a:t>
            </a:r>
            <a:r>
              <a:rPr lang="tr-TR" sz="4600" dirty="0" err="1" smtClean="0"/>
              <a:t>chlorpropham</a:t>
            </a:r>
            <a:r>
              <a:rPr lang="tr-TR" sz="4600" dirty="0" smtClean="0"/>
              <a:t> </a:t>
            </a:r>
            <a:r>
              <a:rPr lang="tr-TR" sz="4600" dirty="0"/>
              <a:t>bu şekilde mitozu bozan herbisitlerdir. </a:t>
            </a:r>
          </a:p>
        </p:txBody>
      </p:sp>
    </p:spTree>
    <p:extLst>
      <p:ext uri="{BB962C8B-B14F-4D97-AF65-F5344CB8AC3E}">
        <p14:creationId xmlns:p14="http://schemas.microsoft.com/office/powerpoint/2010/main" val="9214098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EE20979-1B0C-4E88-B70A-3866F5D1CF6C}"/>
              </a:ext>
            </a:extLst>
          </p:cNvPr>
          <p:cNvSpPr>
            <a:spLocks noGrp="1"/>
          </p:cNvSpPr>
          <p:nvPr>
            <p:ph idx="1"/>
          </p:nvPr>
        </p:nvSpPr>
        <p:spPr>
          <a:xfrm>
            <a:off x="119270" y="212036"/>
            <a:ext cx="11913704" cy="6493564"/>
          </a:xfrm>
        </p:spPr>
        <p:txBody>
          <a:bodyPr/>
          <a:lstStyle/>
          <a:p>
            <a:pPr marL="0" indent="0" algn="just">
              <a:buNone/>
            </a:pPr>
            <a:r>
              <a:rPr lang="tr-TR" sz="3200" dirty="0"/>
              <a:t>Günümüzde </a:t>
            </a:r>
            <a:r>
              <a:rPr lang="tr-TR" sz="3200" dirty="0" err="1"/>
              <a:t>klorprofam</a:t>
            </a:r>
            <a:r>
              <a:rPr lang="tr-TR" sz="3200" dirty="0"/>
              <a:t> hücre bölünmesinin engellenmesi nedeniyle esas olarak depolanan patates yumrularında filiz </a:t>
            </a:r>
            <a:r>
              <a:rPr lang="tr-TR" sz="3200" dirty="0" smtClean="0"/>
              <a:t>gelişiminin </a:t>
            </a:r>
            <a:r>
              <a:rPr lang="tr-TR" sz="3200" dirty="0"/>
              <a:t>baskılanması için kullanılmaktadır.</a:t>
            </a:r>
          </a:p>
          <a:p>
            <a:pPr marL="0" indent="0">
              <a:buNone/>
            </a:pPr>
            <a:endParaRPr lang="tr-TR" dirty="0"/>
          </a:p>
        </p:txBody>
      </p:sp>
    </p:spTree>
    <p:extLst>
      <p:ext uri="{BB962C8B-B14F-4D97-AF65-F5344CB8AC3E}">
        <p14:creationId xmlns:p14="http://schemas.microsoft.com/office/powerpoint/2010/main" val="29077076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52DC077-070B-4EBA-8549-41E0C4A8DA7B}"/>
              </a:ext>
            </a:extLst>
          </p:cNvPr>
          <p:cNvSpPr>
            <a:spLocks noGrp="1"/>
          </p:cNvSpPr>
          <p:nvPr>
            <p:ph idx="1"/>
          </p:nvPr>
        </p:nvSpPr>
        <p:spPr>
          <a:xfrm>
            <a:off x="132522" y="132522"/>
            <a:ext cx="11940208" cy="6546574"/>
          </a:xfrm>
        </p:spPr>
        <p:txBody>
          <a:bodyPr/>
          <a:lstStyle/>
          <a:p>
            <a:pPr marL="0" indent="0" algn="just">
              <a:buNone/>
            </a:pPr>
            <a:r>
              <a:rPr lang="tr-TR" sz="4400" dirty="0" err="1"/>
              <a:t>İmidazolinone</a:t>
            </a:r>
            <a:r>
              <a:rPr lang="tr-TR" sz="4400" dirty="0"/>
              <a:t> ve </a:t>
            </a:r>
            <a:r>
              <a:rPr lang="tr-TR" sz="4400" dirty="0" err="1"/>
              <a:t>sulfonylurea</a:t>
            </a:r>
            <a:r>
              <a:rPr lang="tr-TR" sz="4400" dirty="0"/>
              <a:t> herbisit ailesi üyeleri </a:t>
            </a:r>
            <a:r>
              <a:rPr lang="tr-TR" sz="4400" dirty="0" err="1"/>
              <a:t>mitotik</a:t>
            </a:r>
            <a:r>
              <a:rPr lang="tr-TR" sz="4400" dirty="0"/>
              <a:t> hücre bölünmesini bozarlar. </a:t>
            </a:r>
            <a:r>
              <a:rPr lang="tr-TR" sz="4400" dirty="0" err="1"/>
              <a:t>Sülfonilürelerden</a:t>
            </a:r>
            <a:r>
              <a:rPr lang="tr-TR" sz="4400" dirty="0"/>
              <a:t> </a:t>
            </a:r>
            <a:r>
              <a:rPr lang="tr-TR" sz="4400" dirty="0" err="1"/>
              <a:t>chlorsulfuron</a:t>
            </a:r>
            <a:r>
              <a:rPr lang="tr-TR" sz="4400" dirty="0"/>
              <a:t> hücre döngüsü sürecini </a:t>
            </a:r>
            <a:r>
              <a:rPr lang="tr-TR" sz="4400" dirty="0" err="1"/>
              <a:t>inhibe</a:t>
            </a:r>
            <a:r>
              <a:rPr lang="tr-TR" sz="4400" dirty="0"/>
              <a:t> eder ve ayrıca </a:t>
            </a:r>
            <a:r>
              <a:rPr lang="tr-TR" sz="4400" dirty="0" err="1"/>
              <a:t>imidazolinonlar</a:t>
            </a:r>
            <a:r>
              <a:rPr lang="tr-TR" sz="4400" dirty="0"/>
              <a:t> da aynı etkiyi gösterirler. Her iki herbisit ailesi, esas olarak dallı zincirli amino asitlerin (valin, </a:t>
            </a:r>
            <a:r>
              <a:rPr lang="tr-TR" sz="4400" dirty="0" err="1"/>
              <a:t>lösin</a:t>
            </a:r>
            <a:r>
              <a:rPr lang="tr-TR" sz="4400" dirty="0"/>
              <a:t> ve </a:t>
            </a:r>
            <a:r>
              <a:rPr lang="tr-TR" sz="4400" dirty="0" err="1"/>
              <a:t>izolösin</a:t>
            </a:r>
            <a:r>
              <a:rPr lang="tr-TR" sz="4400" dirty="0"/>
              <a:t>) sentezinde görev alan </a:t>
            </a:r>
            <a:r>
              <a:rPr lang="tr-TR" sz="4400" dirty="0" err="1"/>
              <a:t>asetolaktat</a:t>
            </a:r>
            <a:r>
              <a:rPr lang="tr-TR" sz="4400" dirty="0"/>
              <a:t> </a:t>
            </a:r>
            <a:r>
              <a:rPr lang="tr-TR" sz="4400" dirty="0" err="1"/>
              <a:t>sentaz</a:t>
            </a:r>
            <a:r>
              <a:rPr lang="tr-TR" sz="4400" dirty="0"/>
              <a:t> enzimini (ALS) </a:t>
            </a:r>
            <a:r>
              <a:rPr lang="tr-TR" sz="4400" dirty="0" err="1"/>
              <a:t>inhibe</a:t>
            </a:r>
            <a:r>
              <a:rPr lang="tr-TR" sz="4400" dirty="0"/>
              <a:t> ederler.</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14571860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4EF075A-47DF-45B5-B4B9-8A644FD1CA86}"/>
              </a:ext>
            </a:extLst>
          </p:cNvPr>
          <p:cNvSpPr>
            <a:spLocks noGrp="1"/>
          </p:cNvSpPr>
          <p:nvPr>
            <p:ph idx="1"/>
          </p:nvPr>
        </p:nvSpPr>
        <p:spPr>
          <a:xfrm>
            <a:off x="119270" y="172278"/>
            <a:ext cx="11913704" cy="6573079"/>
          </a:xfrm>
        </p:spPr>
        <p:txBody>
          <a:bodyPr>
            <a:normAutofit/>
          </a:bodyPr>
          <a:lstStyle/>
          <a:p>
            <a:pPr marL="0" indent="0" algn="just">
              <a:buNone/>
            </a:pPr>
            <a:r>
              <a:rPr lang="tr-TR" sz="4800" b="1" dirty="0"/>
              <a:t>3. Hücre Duvarı Sentezinin Engellenmesi</a:t>
            </a:r>
          </a:p>
          <a:p>
            <a:pPr marL="0" indent="0" algn="just">
              <a:buNone/>
            </a:pPr>
            <a:r>
              <a:rPr lang="tr-TR" sz="4800" dirty="0"/>
              <a:t>Hücre duvarı sentezi, A ve B olarak adlandırılan iki bölgede </a:t>
            </a:r>
            <a:r>
              <a:rPr lang="tr-TR" sz="4800" dirty="0" err="1"/>
              <a:t>inhibe</a:t>
            </a:r>
            <a:r>
              <a:rPr lang="tr-TR" sz="4800" dirty="0"/>
              <a:t> edilir. İki herbisit bilinmektedir ve her biri iki bölgeden birini </a:t>
            </a:r>
            <a:r>
              <a:rPr lang="tr-TR" sz="4800" dirty="0" err="1"/>
              <a:t>inhibe</a:t>
            </a:r>
            <a:r>
              <a:rPr lang="tr-TR" sz="4800" dirty="0"/>
              <a:t> eder. A bölgesindeki eylem, </a:t>
            </a:r>
            <a:r>
              <a:rPr lang="tr-TR" sz="4800" dirty="0" err="1"/>
              <a:t>sükrozdan</a:t>
            </a:r>
            <a:r>
              <a:rPr lang="tr-TR" sz="4800" dirty="0"/>
              <a:t> UDP (</a:t>
            </a:r>
            <a:r>
              <a:rPr lang="tr-TR" sz="4800" dirty="0" err="1"/>
              <a:t>uredine</a:t>
            </a:r>
            <a:r>
              <a:rPr lang="tr-TR" sz="4800" dirty="0"/>
              <a:t> </a:t>
            </a:r>
            <a:r>
              <a:rPr lang="tr-TR" sz="4800" dirty="0" err="1"/>
              <a:t>difosfat</a:t>
            </a:r>
            <a:r>
              <a:rPr lang="tr-TR" sz="4800" dirty="0"/>
              <a:t>) glikozun üretimini bozar. </a:t>
            </a:r>
          </a:p>
        </p:txBody>
      </p:sp>
    </p:spTree>
    <p:extLst>
      <p:ext uri="{BB962C8B-B14F-4D97-AF65-F5344CB8AC3E}">
        <p14:creationId xmlns:p14="http://schemas.microsoft.com/office/powerpoint/2010/main" val="30585092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6378" y="116378"/>
            <a:ext cx="11995266" cy="6666807"/>
          </a:xfrm>
        </p:spPr>
        <p:txBody>
          <a:bodyPr/>
          <a:lstStyle/>
          <a:p>
            <a:pPr marL="0" indent="0" algn="just">
              <a:buNone/>
            </a:pPr>
            <a:r>
              <a:rPr lang="tr-TR" sz="5000" dirty="0"/>
              <a:t>UDP glikoz hücre duvarı matrisindeki pektik </a:t>
            </a:r>
            <a:r>
              <a:rPr lang="tr-TR" sz="5000" dirty="0" err="1"/>
              <a:t>polisakkaritlerin</a:t>
            </a:r>
            <a:r>
              <a:rPr lang="tr-TR" sz="5000" dirty="0"/>
              <a:t> omurgası olan ve sonuçta selüloz sentezine müdahale eden </a:t>
            </a:r>
            <a:r>
              <a:rPr lang="tr-TR" sz="5000" dirty="0" err="1"/>
              <a:t>üronik</a:t>
            </a:r>
            <a:r>
              <a:rPr lang="tr-TR" sz="5000" dirty="0"/>
              <a:t> asitlerin </a:t>
            </a:r>
            <a:r>
              <a:rPr lang="tr-TR" sz="5000" dirty="0" err="1"/>
              <a:t>biyosentezi</a:t>
            </a:r>
            <a:r>
              <a:rPr lang="tr-TR" sz="5000" dirty="0"/>
              <a:t> için çok önemlidir. Site B UDP glikozun selüloza dönüşmesi engellendiğinde aynı sırada daha sonra meydana gelir. </a:t>
            </a:r>
          </a:p>
          <a:p>
            <a:pPr marL="0" indent="0">
              <a:buNone/>
            </a:pPr>
            <a:endParaRPr lang="tr-TR" dirty="0"/>
          </a:p>
        </p:txBody>
      </p:sp>
    </p:spTree>
    <p:extLst>
      <p:ext uri="{BB962C8B-B14F-4D97-AF65-F5344CB8AC3E}">
        <p14:creationId xmlns:p14="http://schemas.microsoft.com/office/powerpoint/2010/main" val="12611819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B28C50E-3028-4A7B-89B2-AD5A09CB9173}"/>
              </a:ext>
            </a:extLst>
          </p:cNvPr>
          <p:cNvSpPr>
            <a:spLocks noGrp="1"/>
          </p:cNvSpPr>
          <p:nvPr>
            <p:ph idx="1"/>
          </p:nvPr>
        </p:nvSpPr>
        <p:spPr>
          <a:xfrm>
            <a:off x="119270" y="198784"/>
            <a:ext cx="11887200" cy="6506816"/>
          </a:xfrm>
        </p:spPr>
        <p:txBody>
          <a:bodyPr>
            <a:normAutofit/>
          </a:bodyPr>
          <a:lstStyle/>
          <a:p>
            <a:pPr marL="0" indent="0" algn="just">
              <a:buNone/>
            </a:pPr>
            <a:r>
              <a:rPr lang="tr-TR" sz="4400" dirty="0" err="1"/>
              <a:t>Nitril</a:t>
            </a:r>
            <a:r>
              <a:rPr lang="tr-TR" sz="4400" dirty="0"/>
              <a:t> herbisiti olan dichlobenil, A bölgesini ve </a:t>
            </a:r>
            <a:r>
              <a:rPr lang="tr-TR" sz="4400" dirty="0" err="1"/>
              <a:t>benzamide</a:t>
            </a:r>
            <a:r>
              <a:rPr lang="tr-TR" sz="4400" dirty="0"/>
              <a:t> herbisit </a:t>
            </a:r>
            <a:r>
              <a:rPr lang="tr-TR" sz="4400" dirty="0" err="1"/>
              <a:t>isoxaben</a:t>
            </a:r>
            <a:r>
              <a:rPr lang="tr-TR" sz="4400" dirty="0"/>
              <a:t> B bölgesini </a:t>
            </a:r>
            <a:r>
              <a:rPr lang="tr-TR" sz="4400" dirty="0" err="1"/>
              <a:t>inhibe</a:t>
            </a:r>
            <a:r>
              <a:rPr lang="tr-TR" sz="4400" dirty="0"/>
              <a:t> eder. Dichlobenil yaprak aktivitesine sahip değildir veya çok azdır, uçucudur, ana olarak toprakta aktiftir, toprak </a:t>
            </a:r>
            <a:r>
              <a:rPr lang="tr-TR" sz="4400" dirty="0" err="1"/>
              <a:t>kolloidlerine</a:t>
            </a:r>
            <a:r>
              <a:rPr lang="tr-TR" sz="4400" dirty="0"/>
              <a:t> sıkıca </a:t>
            </a:r>
            <a:r>
              <a:rPr lang="tr-TR" sz="4400" dirty="0" err="1"/>
              <a:t>adsorbe</a:t>
            </a:r>
            <a:r>
              <a:rPr lang="tr-TR" sz="4400" dirty="0"/>
              <a:t> olur, toprakta az yıkanır, topraktaki kalıcılığı 2-6 aydır. Selüloz sentezini </a:t>
            </a:r>
            <a:r>
              <a:rPr lang="tr-TR" sz="4400" dirty="0" err="1"/>
              <a:t>inhibe</a:t>
            </a:r>
            <a:r>
              <a:rPr lang="tr-TR" sz="4400" dirty="0"/>
              <a:t> ederek </a:t>
            </a:r>
            <a:r>
              <a:rPr lang="tr-TR" sz="4400" dirty="0" err="1"/>
              <a:t>toksik</a:t>
            </a:r>
            <a:r>
              <a:rPr lang="tr-TR" sz="4400" dirty="0"/>
              <a:t> etkisini gösterir. </a:t>
            </a:r>
          </a:p>
        </p:txBody>
      </p:sp>
    </p:spTree>
    <p:extLst>
      <p:ext uri="{BB962C8B-B14F-4D97-AF65-F5344CB8AC3E}">
        <p14:creationId xmlns:p14="http://schemas.microsoft.com/office/powerpoint/2010/main" val="9188587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41E4915-44E2-4374-A334-089C29E347D6}"/>
              </a:ext>
            </a:extLst>
          </p:cNvPr>
          <p:cNvSpPr>
            <a:spLocks noGrp="1"/>
          </p:cNvSpPr>
          <p:nvPr>
            <p:ph idx="1"/>
          </p:nvPr>
        </p:nvSpPr>
        <p:spPr>
          <a:xfrm>
            <a:off x="106018" y="198784"/>
            <a:ext cx="11966712" cy="6506816"/>
          </a:xfrm>
        </p:spPr>
        <p:txBody>
          <a:bodyPr/>
          <a:lstStyle/>
          <a:p>
            <a:pPr marL="0" indent="0" algn="just">
              <a:buNone/>
            </a:pPr>
            <a:r>
              <a:rPr lang="tr-TR" sz="4000" dirty="0"/>
              <a:t>Dichlobenil, pek çok tek ve çok yıllık yabancı otlar üzerinde etkilidir ve özellikle çimlerde çıkış öncesi etkilidir. Dichlobenil, geç sonbaharda veya ilkbaharda meyve ve sert kabuklu bahçelerinde, odunsu süs bitkilerinde, üzüm bağlarında ve fidanlıklarda toprağa karıştırılarak veya toprağa karıştırılmadan uygulanabilir. Isoxaben kimyasal olarak çok farklıdır, ancak kullanımları ve eylemleri dichlobenil ile benzerdir yani selüloz inhibitörüdür. .</a:t>
            </a:r>
          </a:p>
          <a:p>
            <a:pPr marL="0" indent="0">
              <a:buNone/>
            </a:pPr>
            <a:endParaRPr lang="tr-TR" dirty="0"/>
          </a:p>
        </p:txBody>
      </p:sp>
    </p:spTree>
    <p:extLst>
      <p:ext uri="{BB962C8B-B14F-4D97-AF65-F5344CB8AC3E}">
        <p14:creationId xmlns:p14="http://schemas.microsoft.com/office/powerpoint/2010/main" val="15101853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3DBB10F-2171-4527-B4DE-1504C1170509}"/>
              </a:ext>
            </a:extLst>
          </p:cNvPr>
          <p:cNvSpPr>
            <a:spLocks noGrp="1"/>
          </p:cNvSpPr>
          <p:nvPr>
            <p:ph idx="1"/>
          </p:nvPr>
        </p:nvSpPr>
        <p:spPr>
          <a:xfrm>
            <a:off x="119270" y="212036"/>
            <a:ext cx="11900452" cy="6467060"/>
          </a:xfrm>
        </p:spPr>
        <p:txBody>
          <a:bodyPr/>
          <a:lstStyle/>
          <a:p>
            <a:pPr marL="0" indent="0" algn="just">
              <a:buNone/>
            </a:pPr>
            <a:r>
              <a:rPr lang="tr-TR" sz="3900" b="1" dirty="0" err="1"/>
              <a:t>Selektivite</a:t>
            </a:r>
            <a:endParaRPr lang="tr-TR" sz="3900" b="1" dirty="0"/>
          </a:p>
          <a:p>
            <a:pPr marL="0" indent="0" algn="just">
              <a:buNone/>
            </a:pPr>
            <a:r>
              <a:rPr lang="tr-TR" sz="3900" dirty="0" err="1"/>
              <a:t>Dinitroanilinler</a:t>
            </a:r>
            <a:r>
              <a:rPr lang="tr-TR" sz="3900" dirty="0"/>
              <a:t> dar yapraklılara geniş yapraklılardan daha fazla </a:t>
            </a:r>
            <a:r>
              <a:rPr lang="tr-TR" sz="3900" dirty="0" err="1"/>
              <a:t>fitotoksiktir</a:t>
            </a:r>
            <a:r>
              <a:rPr lang="tr-TR" sz="3900" dirty="0"/>
              <a:t> ve seçiciliğin tohumların lipit içeriğine bağlı olduğu sanılmaktadır. </a:t>
            </a:r>
            <a:r>
              <a:rPr lang="tr-TR" sz="3900" dirty="0" err="1"/>
              <a:t>Dinitroanilinler</a:t>
            </a:r>
            <a:r>
              <a:rPr lang="tr-TR" sz="3900" dirty="0"/>
              <a:t> oldukça </a:t>
            </a:r>
            <a:r>
              <a:rPr lang="tr-TR" sz="3900" dirty="0" err="1"/>
              <a:t>lipofiliktir</a:t>
            </a:r>
            <a:r>
              <a:rPr lang="tr-TR" sz="3900" dirty="0"/>
              <a:t>, dar yapraklı tohumlarının </a:t>
            </a:r>
            <a:r>
              <a:rPr lang="tr-TR" sz="3900" dirty="0" err="1"/>
              <a:t>lipid</a:t>
            </a:r>
            <a:r>
              <a:rPr lang="tr-TR" sz="3900" dirty="0"/>
              <a:t> içeriği geniş yapraklı tohumlarından daha düşüktür. Bu nedenle, bu </a:t>
            </a:r>
            <a:r>
              <a:rPr lang="tr-TR" sz="3900" dirty="0" err="1"/>
              <a:t>lipofilik</a:t>
            </a:r>
            <a:r>
              <a:rPr lang="tr-TR" sz="3900" dirty="0"/>
              <a:t> moleküllerin geniş yapraklı tohumu lipit rezervlerine gittiği ve bu nedenle etki alanlarından uzaklaştığı sanılmaktadır.</a:t>
            </a:r>
          </a:p>
          <a:p>
            <a:pPr marL="0" indent="0">
              <a:buNone/>
            </a:pPr>
            <a:endParaRPr lang="tr-TR" dirty="0"/>
          </a:p>
        </p:txBody>
      </p:sp>
    </p:spTree>
    <p:extLst>
      <p:ext uri="{BB962C8B-B14F-4D97-AF65-F5344CB8AC3E}">
        <p14:creationId xmlns:p14="http://schemas.microsoft.com/office/powerpoint/2010/main" val="18045641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88DE290-C2B7-4100-8EA9-05F9C8D5E394}"/>
              </a:ext>
            </a:extLst>
          </p:cNvPr>
          <p:cNvSpPr>
            <a:spLocks noGrp="1"/>
          </p:cNvSpPr>
          <p:nvPr>
            <p:ph idx="1"/>
          </p:nvPr>
        </p:nvSpPr>
        <p:spPr>
          <a:xfrm>
            <a:off x="145774" y="198784"/>
            <a:ext cx="11873948" cy="6506816"/>
          </a:xfrm>
        </p:spPr>
        <p:txBody>
          <a:bodyPr/>
          <a:lstStyle/>
          <a:p>
            <a:pPr marL="0" indent="0" algn="just">
              <a:buNone/>
            </a:pPr>
            <a:r>
              <a:rPr lang="tr-TR" sz="4400" dirty="0"/>
              <a:t>Ekim derinliği ayrıca ürünler  için daha seçici bir eylem sunar. </a:t>
            </a:r>
            <a:r>
              <a:rPr lang="tr-TR" sz="4400" dirty="0" err="1"/>
              <a:t>Dinitroanilinler</a:t>
            </a:r>
            <a:r>
              <a:rPr lang="tr-TR" sz="4400" dirty="0"/>
              <a:t> genellikle toprağın en üst 10 cm'sindedir ve toprak kolonundan aşağıya hemen sızmaz. Bu nedenle, büyük lipit rezervlerine sahip büyük tohumlu, derin ekilmiş ürünler ilaçlı bölgede büyüyebilir, oysa küçük tohumlu, yüzeye yakın çimlenen yabancı ot çimleri de gelişemez.</a:t>
            </a:r>
          </a:p>
          <a:p>
            <a:pPr marL="0" indent="0">
              <a:buNone/>
            </a:pPr>
            <a:endParaRPr lang="tr-TR" dirty="0"/>
          </a:p>
        </p:txBody>
      </p:sp>
    </p:spTree>
    <p:extLst>
      <p:ext uri="{BB962C8B-B14F-4D97-AF65-F5344CB8AC3E}">
        <p14:creationId xmlns:p14="http://schemas.microsoft.com/office/powerpoint/2010/main" val="23287253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6DBB7F1-E092-4FB6-943F-24E29B53CDAA}"/>
              </a:ext>
            </a:extLst>
          </p:cNvPr>
          <p:cNvSpPr>
            <a:spLocks noGrp="1"/>
          </p:cNvSpPr>
          <p:nvPr>
            <p:ph idx="1"/>
          </p:nvPr>
        </p:nvSpPr>
        <p:spPr>
          <a:xfrm>
            <a:off x="119270" y="265044"/>
            <a:ext cx="11873947" cy="6427304"/>
          </a:xfrm>
        </p:spPr>
        <p:txBody>
          <a:bodyPr/>
          <a:lstStyle/>
          <a:p>
            <a:pPr marL="0" indent="0" algn="just">
              <a:buNone/>
            </a:pPr>
            <a:r>
              <a:rPr lang="tr-TR" sz="3800" dirty="0"/>
              <a:t>Hücre bölünmesini engelleyen tüm herbisitler çimler üzerinde etkilidir. Birçok herbisit mitozu etkiler ve doğrudan veya dolaylı olarak </a:t>
            </a:r>
            <a:r>
              <a:rPr lang="tr-TR" sz="3800" dirty="0" err="1"/>
              <a:t>mikrotübülleri</a:t>
            </a:r>
            <a:r>
              <a:rPr lang="tr-TR" sz="3800" dirty="0"/>
              <a:t> etkiler. Genel olarak çıkış öncesi kullanılırlar ve topraktan kökler ve sürgünler tarafından </a:t>
            </a:r>
            <a:r>
              <a:rPr lang="tr-TR" sz="3800" dirty="0" err="1"/>
              <a:t>absorbe</a:t>
            </a:r>
            <a:r>
              <a:rPr lang="tr-TR" sz="3800" dirty="0"/>
              <a:t> edilirler. Birçok herbisit ikincil bir etki mekanizması olarak hücre bölünmesini engeller. Kesin </a:t>
            </a:r>
            <a:r>
              <a:rPr lang="tr-TR" sz="3800" dirty="0" err="1"/>
              <a:t>mitotik</a:t>
            </a:r>
            <a:r>
              <a:rPr lang="tr-TR" sz="3800" dirty="0"/>
              <a:t> etki bölgesi, mitoz sırasında </a:t>
            </a:r>
            <a:r>
              <a:rPr lang="tr-TR" sz="3800" dirty="0" err="1"/>
              <a:t>mikrotübül</a:t>
            </a:r>
            <a:r>
              <a:rPr lang="tr-TR" sz="3800" dirty="0"/>
              <a:t> oluşumunun bozulması ve kardeş hücreler arasında hücre duvarı oluşumudur.</a:t>
            </a:r>
          </a:p>
          <a:p>
            <a:pPr marL="0" indent="0">
              <a:buNone/>
            </a:pPr>
            <a:endParaRPr lang="tr-TR" dirty="0"/>
          </a:p>
        </p:txBody>
      </p:sp>
    </p:spTree>
    <p:extLst>
      <p:ext uri="{BB962C8B-B14F-4D97-AF65-F5344CB8AC3E}">
        <p14:creationId xmlns:p14="http://schemas.microsoft.com/office/powerpoint/2010/main" val="5447311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D88BAB0-BEA4-4F7C-B4E0-2E383BC6B020}"/>
              </a:ext>
            </a:extLst>
          </p:cNvPr>
          <p:cNvSpPr>
            <a:spLocks noGrp="1"/>
          </p:cNvSpPr>
          <p:nvPr>
            <p:ph idx="1"/>
          </p:nvPr>
        </p:nvSpPr>
        <p:spPr>
          <a:xfrm>
            <a:off x="172278" y="251791"/>
            <a:ext cx="11820939" cy="6493565"/>
          </a:xfrm>
        </p:spPr>
        <p:txBody>
          <a:bodyPr>
            <a:normAutofit/>
          </a:bodyPr>
          <a:lstStyle/>
          <a:p>
            <a:pPr marL="0" indent="0" algn="just">
              <a:buNone/>
            </a:pPr>
            <a:r>
              <a:rPr lang="tr-TR" sz="4800" dirty="0"/>
              <a:t>Hücre iskeleti hücrelerin şekillerini ve içsel organizasyonlarını korumalarına yardım eden bir yapıdır; ayrıca hücrelerin bölünme ve hareket gibi temel işlevlerini yerine getirmesini sağlayan mekanik desteği vermektedir.  </a:t>
            </a:r>
          </a:p>
        </p:txBody>
      </p:sp>
    </p:spTree>
    <p:extLst>
      <p:ext uri="{BB962C8B-B14F-4D97-AF65-F5344CB8AC3E}">
        <p14:creationId xmlns:p14="http://schemas.microsoft.com/office/powerpoint/2010/main" val="23400503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E41DADE-DF7A-4E11-A471-56256164C852}"/>
              </a:ext>
            </a:extLst>
          </p:cNvPr>
          <p:cNvSpPr>
            <a:spLocks noGrp="1"/>
          </p:cNvSpPr>
          <p:nvPr>
            <p:ph idx="1"/>
          </p:nvPr>
        </p:nvSpPr>
        <p:spPr>
          <a:xfrm>
            <a:off x="106017" y="185530"/>
            <a:ext cx="11993217" cy="6546574"/>
          </a:xfrm>
        </p:spPr>
        <p:txBody>
          <a:bodyPr/>
          <a:lstStyle/>
          <a:p>
            <a:pPr marL="0" indent="0" algn="just">
              <a:buNone/>
            </a:pPr>
            <a:r>
              <a:rPr lang="tr-TR" sz="3600" dirty="0"/>
              <a:t>Bunlardan </a:t>
            </a:r>
            <a:r>
              <a:rPr lang="tr-TR" sz="3600" b="1" dirty="0" err="1"/>
              <a:t>mikrotübüller</a:t>
            </a:r>
            <a:r>
              <a:rPr lang="tr-TR" sz="3600" dirty="0"/>
              <a:t> en büyük </a:t>
            </a:r>
            <a:r>
              <a:rPr lang="tr-TR" sz="3600" dirty="0" err="1"/>
              <a:t>iplikçik</a:t>
            </a:r>
            <a:r>
              <a:rPr lang="tr-TR" sz="3600" dirty="0"/>
              <a:t> (</a:t>
            </a:r>
            <a:r>
              <a:rPr lang="tr-TR" sz="3600" dirty="0" err="1"/>
              <a:t>filament</a:t>
            </a:r>
            <a:r>
              <a:rPr lang="tr-TR" sz="3600" dirty="0"/>
              <a:t>) çeşididir; çapları yaklaşık 25 </a:t>
            </a:r>
            <a:r>
              <a:rPr lang="tr-TR" sz="3600" dirty="0" err="1"/>
              <a:t>nm</a:t>
            </a:r>
            <a:r>
              <a:rPr lang="tr-TR" sz="3600" dirty="0"/>
              <a:t> civarındadır ve </a:t>
            </a:r>
            <a:r>
              <a:rPr lang="tr-TR" sz="3600" b="1" dirty="0" err="1"/>
              <a:t>tübülin</a:t>
            </a:r>
            <a:r>
              <a:rPr lang="tr-TR" sz="3600" dirty="0"/>
              <a:t> adlı proteinden oluşurlar. </a:t>
            </a:r>
            <a:r>
              <a:rPr lang="tr-TR" sz="3600" dirty="0" err="1"/>
              <a:t>Tubulin</a:t>
            </a:r>
            <a:r>
              <a:rPr lang="tr-TR" sz="3600" dirty="0"/>
              <a:t>, </a:t>
            </a:r>
            <a:r>
              <a:rPr lang="el-GR" sz="3600" dirty="0"/>
              <a:t>α-</a:t>
            </a:r>
            <a:r>
              <a:rPr lang="tr-TR" sz="3600" dirty="0" err="1"/>
              <a:t>tubulin</a:t>
            </a:r>
            <a:r>
              <a:rPr lang="tr-TR" sz="3600" dirty="0"/>
              <a:t> ve </a:t>
            </a:r>
            <a:r>
              <a:rPr lang="el-GR" sz="3600" dirty="0"/>
              <a:t>β-</a:t>
            </a:r>
            <a:r>
              <a:rPr lang="tr-TR" sz="3600" dirty="0" err="1"/>
              <a:t>tubulin</a:t>
            </a:r>
            <a:r>
              <a:rPr lang="tr-TR" sz="3600" dirty="0"/>
              <a:t> olarak adlandırılan iki </a:t>
            </a:r>
            <a:r>
              <a:rPr lang="tr-TR" sz="3600" dirty="0" err="1"/>
              <a:t>polipeptidden</a:t>
            </a:r>
            <a:r>
              <a:rPr lang="tr-TR" sz="3600" dirty="0"/>
              <a:t> oluşan bir </a:t>
            </a:r>
            <a:r>
              <a:rPr lang="tr-TR" sz="3600" dirty="0" err="1"/>
              <a:t>dimerdir</a:t>
            </a:r>
            <a:r>
              <a:rPr lang="tr-TR" sz="3600" dirty="0"/>
              <a:t>.</a:t>
            </a:r>
          </a:p>
          <a:p>
            <a:pPr marL="0" indent="0" algn="just">
              <a:buNone/>
            </a:pPr>
            <a:endParaRPr lang="tr-TR" dirty="0"/>
          </a:p>
          <a:p>
            <a:pPr marL="0" indent="0" algn="ctr">
              <a:buNone/>
            </a:pPr>
            <a:endParaRPr lang="tr-TR" dirty="0"/>
          </a:p>
        </p:txBody>
      </p:sp>
    </p:spTree>
    <p:extLst>
      <p:ext uri="{BB962C8B-B14F-4D97-AF65-F5344CB8AC3E}">
        <p14:creationId xmlns:p14="http://schemas.microsoft.com/office/powerpoint/2010/main" val="35460052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46BFAD6-D697-4179-B22C-19B0CCA58889}"/>
              </a:ext>
            </a:extLst>
          </p:cNvPr>
          <p:cNvSpPr>
            <a:spLocks noGrp="1"/>
          </p:cNvSpPr>
          <p:nvPr>
            <p:ph idx="1"/>
          </p:nvPr>
        </p:nvSpPr>
        <p:spPr>
          <a:xfrm>
            <a:off x="132522" y="198784"/>
            <a:ext cx="11900452" cy="6506816"/>
          </a:xfrm>
        </p:spPr>
        <p:txBody>
          <a:bodyPr/>
          <a:lstStyle/>
          <a:p>
            <a:pPr marL="0" indent="0" algn="just">
              <a:buNone/>
            </a:pPr>
            <a:r>
              <a:rPr lang="tr-TR" sz="4400" dirty="0"/>
              <a:t>Pek çok hücre bölünmesi inhibitörünün kullanımı artık kısıtlıdır. Bunların yerini daha etkili, modern, düşük dozlu herbisitler almıştır. Bunların sürekli kullanımları dirençli yabancı otların ortaya çıkmasına yol açmıştır. Bununla birlikte, birkaç üründe hala yabancı ot kontrolü için kullanılmaktadır.</a:t>
            </a:r>
          </a:p>
          <a:p>
            <a:pPr marL="0" indent="0">
              <a:buNone/>
            </a:pPr>
            <a:endParaRPr lang="tr-TR" dirty="0"/>
          </a:p>
        </p:txBody>
      </p:sp>
    </p:spTree>
    <p:extLst>
      <p:ext uri="{BB962C8B-B14F-4D97-AF65-F5344CB8AC3E}">
        <p14:creationId xmlns:p14="http://schemas.microsoft.com/office/powerpoint/2010/main" val="13957744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1BB85AE-B81F-4971-9F7B-A63EE98137C8}"/>
              </a:ext>
            </a:extLst>
          </p:cNvPr>
          <p:cNvSpPr>
            <a:spLocks noGrp="1"/>
          </p:cNvSpPr>
          <p:nvPr>
            <p:ph idx="1"/>
          </p:nvPr>
        </p:nvSpPr>
        <p:spPr>
          <a:xfrm>
            <a:off x="145774" y="159026"/>
            <a:ext cx="11873948" cy="6546574"/>
          </a:xfrm>
        </p:spPr>
        <p:txBody>
          <a:bodyPr/>
          <a:lstStyle/>
          <a:p>
            <a:pPr marL="0" indent="0" algn="just">
              <a:buNone/>
            </a:pPr>
            <a:r>
              <a:rPr lang="tr-TR" sz="3200" b="1" dirty="0"/>
              <a:t>Hücre Büyüme Bozucu ve İnhibitör Herbisitlerin Genel Özellikleri</a:t>
            </a:r>
          </a:p>
          <a:p>
            <a:pPr marL="0" indent="0" algn="just">
              <a:buNone/>
            </a:pPr>
            <a:r>
              <a:rPr lang="tr-TR" sz="3200" dirty="0"/>
              <a:t>• Bu herbisitler, çimlerin kök ve sürgün gelişimini engeller.</a:t>
            </a:r>
          </a:p>
          <a:p>
            <a:pPr marL="0" indent="0" algn="just">
              <a:buNone/>
            </a:pPr>
            <a:r>
              <a:rPr lang="tr-TR" sz="3200" dirty="0"/>
              <a:t>• Bitkilerde bu herbisitlerin </a:t>
            </a:r>
            <a:r>
              <a:rPr lang="tr-TR" sz="3200" dirty="0" err="1"/>
              <a:t>translokasyonu</a:t>
            </a:r>
            <a:r>
              <a:rPr lang="tr-TR" sz="3200" dirty="0"/>
              <a:t> çok azdır veya hiç yoktur.</a:t>
            </a:r>
          </a:p>
          <a:p>
            <a:pPr marL="0" indent="0" algn="just">
              <a:buNone/>
            </a:pPr>
            <a:r>
              <a:rPr lang="tr-TR" sz="3200" dirty="0"/>
              <a:t>• Bitki yaprakları üzerinde çok az aktivite vardır veya hiç yoktur.</a:t>
            </a:r>
          </a:p>
          <a:p>
            <a:pPr marL="0" indent="0" algn="just">
              <a:buNone/>
            </a:pPr>
            <a:r>
              <a:rPr lang="tr-TR" sz="3200" dirty="0"/>
              <a:t>• Bu herbisitler, türler arasında orta ila yüksek derecede seçicidir.</a:t>
            </a:r>
          </a:p>
          <a:p>
            <a:pPr marL="0" indent="0" algn="just">
              <a:buNone/>
            </a:pPr>
            <a:r>
              <a:rPr lang="tr-TR" sz="3200" dirty="0"/>
              <a:t>• Toprakta yıkanmaya orta ila yüksek derecede dirençlidirler.</a:t>
            </a:r>
          </a:p>
          <a:p>
            <a:pPr marL="0" indent="0">
              <a:buNone/>
            </a:pPr>
            <a:endParaRPr lang="tr-TR" dirty="0"/>
          </a:p>
        </p:txBody>
      </p:sp>
    </p:spTree>
    <p:extLst>
      <p:ext uri="{BB962C8B-B14F-4D97-AF65-F5344CB8AC3E}">
        <p14:creationId xmlns:p14="http://schemas.microsoft.com/office/powerpoint/2010/main" val="4497210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904A9F5-1AB0-4815-A288-14113B7D1D7A}"/>
              </a:ext>
            </a:extLst>
          </p:cNvPr>
          <p:cNvSpPr>
            <a:spLocks noGrp="1"/>
          </p:cNvSpPr>
          <p:nvPr>
            <p:ph idx="1"/>
          </p:nvPr>
        </p:nvSpPr>
        <p:spPr>
          <a:xfrm>
            <a:off x="145774" y="212036"/>
            <a:ext cx="11860696" cy="6493564"/>
          </a:xfrm>
        </p:spPr>
        <p:txBody>
          <a:bodyPr/>
          <a:lstStyle/>
          <a:p>
            <a:pPr marL="0" indent="0" algn="just">
              <a:buNone/>
            </a:pPr>
            <a:r>
              <a:rPr lang="tr-TR" sz="4000" b="1" dirty="0"/>
              <a:t>1. </a:t>
            </a:r>
            <a:r>
              <a:rPr lang="tr-TR" sz="4000" b="1" dirty="0" err="1"/>
              <a:t>Mikrotübül</a:t>
            </a:r>
            <a:r>
              <a:rPr lang="tr-TR" sz="4000" b="1" dirty="0"/>
              <a:t> Oluşumun Engellenmesi</a:t>
            </a:r>
          </a:p>
          <a:p>
            <a:pPr marL="0" indent="0" algn="just">
              <a:buNone/>
            </a:pPr>
            <a:r>
              <a:rPr lang="tr-TR" sz="4000" b="1" dirty="0" err="1"/>
              <a:t>Dinitroanilinler</a:t>
            </a:r>
            <a:endParaRPr lang="tr-TR" sz="4000" b="1" dirty="0"/>
          </a:p>
          <a:p>
            <a:pPr marL="0" indent="0" algn="just">
              <a:buNone/>
            </a:pPr>
            <a:r>
              <a:rPr lang="tr-TR" sz="4000" dirty="0" err="1"/>
              <a:t>Dinitroanilin</a:t>
            </a:r>
            <a:r>
              <a:rPr lang="tr-TR" sz="4000" dirty="0"/>
              <a:t> herbisitler hücre bölünmesi ve duvar oluşumu için gerekli olan </a:t>
            </a:r>
            <a:r>
              <a:rPr lang="tr-TR" sz="4000" dirty="0" err="1"/>
              <a:t>mikrotübüllerin</a:t>
            </a:r>
            <a:r>
              <a:rPr lang="tr-TR" sz="4000" dirty="0"/>
              <a:t> oluştuğu protein olan alfa </a:t>
            </a:r>
            <a:r>
              <a:rPr lang="tr-TR" sz="4000" dirty="0" err="1"/>
              <a:t>tübüline</a:t>
            </a:r>
            <a:r>
              <a:rPr lang="tr-TR" sz="4000" dirty="0"/>
              <a:t> bağlanır. Bu bağlanma hücre bölünmesi için gerekli bir süreç olan </a:t>
            </a:r>
            <a:r>
              <a:rPr lang="tr-TR" sz="4000" dirty="0" err="1"/>
              <a:t>tübülin</a:t>
            </a:r>
            <a:r>
              <a:rPr lang="tr-TR" sz="4000" dirty="0"/>
              <a:t> </a:t>
            </a:r>
            <a:r>
              <a:rPr lang="tr-TR" sz="4000" dirty="0" err="1"/>
              <a:t>polimerizasyonunu</a:t>
            </a:r>
            <a:r>
              <a:rPr lang="tr-TR" sz="4000" dirty="0"/>
              <a:t> </a:t>
            </a:r>
            <a:r>
              <a:rPr lang="tr-TR" sz="4000" dirty="0" err="1"/>
              <a:t>inhibe</a:t>
            </a:r>
            <a:r>
              <a:rPr lang="tr-TR" sz="4000" dirty="0"/>
              <a:t> etmektedir.  </a:t>
            </a:r>
          </a:p>
          <a:p>
            <a:pPr marL="0" indent="0">
              <a:buNone/>
            </a:pPr>
            <a:endParaRPr lang="tr-TR" dirty="0"/>
          </a:p>
        </p:txBody>
      </p:sp>
    </p:spTree>
    <p:extLst>
      <p:ext uri="{BB962C8B-B14F-4D97-AF65-F5344CB8AC3E}">
        <p14:creationId xmlns:p14="http://schemas.microsoft.com/office/powerpoint/2010/main" val="29764661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8A38491-3F7A-4FA6-81F7-476FE6477E7E}"/>
              </a:ext>
            </a:extLst>
          </p:cNvPr>
          <p:cNvSpPr>
            <a:spLocks noGrp="1"/>
          </p:cNvSpPr>
          <p:nvPr>
            <p:ph idx="1"/>
          </p:nvPr>
        </p:nvSpPr>
        <p:spPr>
          <a:xfrm>
            <a:off x="159026" y="159026"/>
            <a:ext cx="11873948" cy="6559826"/>
          </a:xfrm>
        </p:spPr>
        <p:txBody>
          <a:bodyPr/>
          <a:lstStyle/>
          <a:p>
            <a:pPr marL="0" indent="0" algn="just">
              <a:buNone/>
            </a:pPr>
            <a:r>
              <a:rPr lang="tr-TR" sz="4000" dirty="0" err="1"/>
              <a:t>Dinitroanilinler</a:t>
            </a:r>
            <a:r>
              <a:rPr lang="tr-TR" sz="4000" dirty="0"/>
              <a:t> </a:t>
            </a:r>
            <a:r>
              <a:rPr lang="tr-TR" sz="4000" dirty="0" err="1"/>
              <a:t>polimerizasyonu</a:t>
            </a:r>
            <a:r>
              <a:rPr lang="tr-TR" sz="4000" dirty="0"/>
              <a:t> ve dolayısıyla </a:t>
            </a:r>
            <a:r>
              <a:rPr lang="tr-TR" sz="4000" dirty="0" err="1"/>
              <a:t>mikrotübül</a:t>
            </a:r>
            <a:r>
              <a:rPr lang="tr-TR" sz="4000" dirty="0"/>
              <a:t> düzeneğini bozan bir </a:t>
            </a:r>
            <a:r>
              <a:rPr lang="tr-TR" sz="4000" dirty="0" err="1"/>
              <a:t>tübül</a:t>
            </a:r>
            <a:r>
              <a:rPr lang="tr-TR" sz="4000" dirty="0"/>
              <a:t> - herbisit kompleksi oluşturarak </a:t>
            </a:r>
            <a:r>
              <a:rPr lang="tr-TR" sz="4000" dirty="0" err="1"/>
              <a:t>mikrotübül</a:t>
            </a:r>
            <a:r>
              <a:rPr lang="tr-TR" sz="4000" dirty="0"/>
              <a:t> birleşmesini engeller. Bunu yaparken </a:t>
            </a:r>
            <a:r>
              <a:rPr lang="tr-TR" sz="4000" dirty="0" err="1"/>
              <a:t>depolimerizasyon</a:t>
            </a:r>
            <a:r>
              <a:rPr lang="tr-TR" sz="4000" dirty="0"/>
              <a:t> işlemi devam eder ve sonunda tespit edilemeyecek kadar </a:t>
            </a:r>
            <a:r>
              <a:rPr lang="tr-TR" sz="4000" dirty="0" err="1"/>
              <a:t>mikrotübülleri</a:t>
            </a:r>
            <a:r>
              <a:rPr lang="tr-TR" sz="4000" dirty="0"/>
              <a:t> kısaltır. Daha yüksek konsantrasyonlarda </a:t>
            </a:r>
            <a:r>
              <a:rPr lang="tr-TR" sz="4000" dirty="0" err="1"/>
              <a:t>dinitroanilinler</a:t>
            </a:r>
            <a:r>
              <a:rPr lang="tr-TR" sz="4000" dirty="0"/>
              <a:t> ayrıca </a:t>
            </a:r>
            <a:r>
              <a:rPr lang="tr-TR" sz="4000" dirty="0" err="1"/>
              <a:t>fotosentetik</a:t>
            </a:r>
            <a:r>
              <a:rPr lang="tr-TR" sz="4000" dirty="0"/>
              <a:t> elektron akışını ve </a:t>
            </a:r>
            <a:r>
              <a:rPr lang="tr-TR" sz="4000" dirty="0" err="1"/>
              <a:t>oksidatif</a:t>
            </a:r>
            <a:r>
              <a:rPr lang="tr-TR" sz="4000" dirty="0"/>
              <a:t> </a:t>
            </a:r>
            <a:r>
              <a:rPr lang="tr-TR" sz="4000" dirty="0" err="1"/>
              <a:t>fosforilasyonu</a:t>
            </a:r>
            <a:r>
              <a:rPr lang="tr-TR" sz="4000" dirty="0"/>
              <a:t> da </a:t>
            </a:r>
            <a:r>
              <a:rPr lang="tr-TR" sz="4000" dirty="0" err="1"/>
              <a:t>inhibe</a:t>
            </a:r>
            <a:r>
              <a:rPr lang="tr-TR" sz="4000" dirty="0"/>
              <a:t> edebilirler.</a:t>
            </a:r>
          </a:p>
          <a:p>
            <a:pPr marL="0" indent="0">
              <a:buNone/>
            </a:pPr>
            <a:endParaRPr lang="tr-TR" dirty="0"/>
          </a:p>
        </p:txBody>
      </p:sp>
    </p:spTree>
    <p:extLst>
      <p:ext uri="{BB962C8B-B14F-4D97-AF65-F5344CB8AC3E}">
        <p14:creationId xmlns:p14="http://schemas.microsoft.com/office/powerpoint/2010/main" val="323163423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248</TotalTime>
  <Words>1303</Words>
  <Application>Microsoft Office PowerPoint</Application>
  <PresentationFormat>Geniş ekran</PresentationFormat>
  <Paragraphs>43</Paragraphs>
  <Slides>28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28</vt:i4>
      </vt:variant>
    </vt:vector>
  </HeadingPairs>
  <TitlesOfParts>
    <vt:vector size="32" baseType="lpstr">
      <vt:lpstr>Arial</vt:lpstr>
      <vt:lpstr>Century Gothic</vt:lpstr>
      <vt:lpstr>Wingdings 3</vt:lpstr>
      <vt:lpstr>İyon</vt:lpstr>
      <vt:lpstr>HÜCRE GELİŞMESİNİ ENGELLEYEN HERBİSİTLER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HÜCRE GELİŞMESİNİ ENGELLEYEN HERBİSİTLER </dc:title>
  <dc:creator>user</dc:creator>
  <cp:lastModifiedBy>Özer</cp:lastModifiedBy>
  <cp:revision>47</cp:revision>
  <dcterms:created xsi:type="dcterms:W3CDTF">2021-05-04T18:05:40Z</dcterms:created>
  <dcterms:modified xsi:type="dcterms:W3CDTF">2024-04-30T12:24:56Z</dcterms:modified>
</cp:coreProperties>
</file>