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96" r:id="rId3"/>
    <p:sldId id="260" r:id="rId4"/>
    <p:sldId id="297" r:id="rId5"/>
    <p:sldId id="298" r:id="rId6"/>
    <p:sldId id="265"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varScale="1">
        <p:scale>
          <a:sx n="61" d="100"/>
          <a:sy n="61" d="100"/>
        </p:scale>
        <p:origin x="78"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2752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6309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259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90563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59275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0376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45B624-8DDE-41BC-A3C3-12BB6EACA574}" type="datetimeFigureOut">
              <a:rPr lang="tr-TR" smtClean="0"/>
              <a:t>21.09.2016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73852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45B624-8DDE-41BC-A3C3-12BB6EACA574}" type="datetimeFigureOut">
              <a:rPr lang="tr-TR" smtClean="0"/>
              <a:t>21.09.2016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68662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45B624-8DDE-41BC-A3C3-12BB6EACA574}" type="datetimeFigureOut">
              <a:rPr lang="tr-TR" smtClean="0"/>
              <a:t>21.09.2016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3023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9886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1762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5B624-8DDE-41BC-A3C3-12BB6EACA574}" type="datetimeFigureOut">
              <a:rPr lang="tr-TR" smtClean="0"/>
              <a:t>21.09.2016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3987D-4F65-419F-8645-1092BC0581AE}" type="slidenum">
              <a:rPr lang="tr-TR" smtClean="0"/>
              <a:t>‹#›</a:t>
            </a:fld>
            <a:endParaRPr lang="tr-TR"/>
          </a:p>
        </p:txBody>
      </p:sp>
    </p:spTree>
    <p:extLst>
      <p:ext uri="{BB962C8B-B14F-4D97-AF65-F5344CB8AC3E}">
        <p14:creationId xmlns:p14="http://schemas.microsoft.com/office/powerpoint/2010/main" val="142460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998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DEPRESYONUN NEDENLERİ</a:t>
            </a:r>
            <a:endParaRPr lang="tr-TR" sz="3500">
              <a:solidFill>
                <a:srgbClr val="FF0000"/>
              </a:solidFill>
            </a:endParaRPr>
          </a:p>
        </p:txBody>
      </p:sp>
      <p:sp>
        <p:nvSpPr>
          <p:cNvPr id="3" name="Dikdörtgen 2"/>
          <p:cNvSpPr/>
          <p:nvPr/>
        </p:nvSpPr>
        <p:spPr>
          <a:xfrm>
            <a:off x="247135" y="2981992"/>
            <a:ext cx="11697730" cy="1246495"/>
          </a:xfrm>
          <a:prstGeom prst="rect">
            <a:avLst/>
          </a:prstGeom>
        </p:spPr>
        <p:txBody>
          <a:bodyPr wrap="square">
            <a:spAutoFit/>
          </a:bodyPr>
          <a:lstStyle/>
          <a:p>
            <a:pPr algn="ctr"/>
            <a:r>
              <a:rPr lang="en-US" sz="2500"/>
              <a:t>Zamanla depresyonun nedenleri ve doğasına ilişkin kavrayış değişmiştir. Psikolojik, psiko- sosyal, evrimsel, biyolojik ve genetik faktörlerin hepsi de kişilerde depresyonun </a:t>
            </a:r>
            <a:r>
              <a:rPr lang="en-US" sz="2500" smtClean="0"/>
              <a:t>başlamasına </a:t>
            </a:r>
            <a:r>
              <a:rPr lang="en-US" sz="2500"/>
              <a:t>neden olabilmektedir (Riso, Miyatake ve Thase, 2002</a:t>
            </a:r>
            <a:r>
              <a:rPr lang="en-US" sz="2500" smtClean="0"/>
              <a:t>).</a:t>
            </a:r>
            <a:endParaRPr lang="tr-TR" sz="2500"/>
          </a:p>
        </p:txBody>
      </p:sp>
    </p:spTree>
    <p:extLst>
      <p:ext uri="{BB962C8B-B14F-4D97-AF65-F5344CB8AC3E}">
        <p14:creationId xmlns:p14="http://schemas.microsoft.com/office/powerpoint/2010/main" val="350556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199445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GENETİK</a:t>
            </a:r>
            <a:endParaRPr lang="tr-TR" sz="3000" b="1" dirty="0">
              <a:solidFill>
                <a:srgbClr val="00B050"/>
              </a:solidFill>
            </a:endParaRPr>
          </a:p>
        </p:txBody>
      </p:sp>
      <p:sp>
        <p:nvSpPr>
          <p:cNvPr id="3" name="Dikdörtgen 2"/>
          <p:cNvSpPr/>
          <p:nvPr/>
        </p:nvSpPr>
        <p:spPr>
          <a:xfrm>
            <a:off x="247135" y="2690336"/>
            <a:ext cx="11697730" cy="1631216"/>
          </a:xfrm>
          <a:prstGeom prst="rect">
            <a:avLst/>
          </a:prstGeom>
        </p:spPr>
        <p:txBody>
          <a:bodyPr wrap="square">
            <a:spAutoFit/>
          </a:bodyPr>
          <a:lstStyle/>
          <a:p>
            <a:pPr algn="ctr"/>
            <a:r>
              <a:rPr lang="en-US" sz="2500"/>
              <a:t>Depresyona ilişkin araştırmalar çok güçlü bir kalıtımsal etkiye işaret etmektedir: dizigotik ikizlerde görülen yaklaşık %15’lik oranla karşılaştırıldığında çok daha yüksek oranlar bu- lunan monozigotik ikizler arasındaki uyuşma düzeyi %50’lere yaklaşmaktadır (Kringlen, 1985).</a:t>
            </a:r>
            <a:endParaRPr lang="tr-TR" sz="2500"/>
          </a:p>
        </p:txBody>
      </p:sp>
    </p:spTree>
    <p:extLst>
      <p:ext uri="{BB962C8B-B14F-4D97-AF65-F5344CB8AC3E}">
        <p14:creationId xmlns:p14="http://schemas.microsoft.com/office/powerpoint/2010/main" val="100088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14781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NÖROKİMYA </a:t>
            </a:r>
            <a:r>
              <a:rPr lang="tr-TR" sz="3000" b="1">
                <a:solidFill>
                  <a:srgbClr val="00B050"/>
                </a:solidFill>
              </a:rPr>
              <a:t>VE DEPRESYON</a:t>
            </a:r>
            <a:endParaRPr lang="tr-TR" sz="3000" b="1" dirty="0">
              <a:solidFill>
                <a:srgbClr val="00B050"/>
              </a:solidFill>
            </a:endParaRPr>
          </a:p>
        </p:txBody>
      </p:sp>
      <p:sp>
        <p:nvSpPr>
          <p:cNvPr id="3" name="Dikdörtgen 2"/>
          <p:cNvSpPr/>
          <p:nvPr/>
        </p:nvSpPr>
        <p:spPr>
          <a:xfrm>
            <a:off x="115330" y="2967335"/>
            <a:ext cx="11961340" cy="1246495"/>
          </a:xfrm>
          <a:prstGeom prst="rect">
            <a:avLst/>
          </a:prstGeom>
        </p:spPr>
        <p:txBody>
          <a:bodyPr wrap="square">
            <a:spAutoFit/>
          </a:bodyPr>
          <a:lstStyle/>
          <a:p>
            <a:pPr algn="ctr"/>
            <a:r>
              <a:rPr lang="en-US" sz="2500"/>
              <a:t>Monoamin grubu nörotransmitterlerin bozulması duygulanım bozukluklarıyla </a:t>
            </a:r>
            <a:r>
              <a:rPr lang="en-US" sz="2500" smtClean="0"/>
              <a:t>ilişkilendirilmektedir</a:t>
            </a:r>
            <a:r>
              <a:rPr lang="en-US" sz="2500"/>
              <a:t>. Bu ilişkiler, depresyonun monoamin hipotezi olarak anılmaktadır (Syvalahti, 1987). </a:t>
            </a:r>
            <a:endParaRPr lang="tr-TR" sz="2500"/>
          </a:p>
        </p:txBody>
      </p:sp>
    </p:spTree>
    <p:extLst>
      <p:ext uri="{BB962C8B-B14F-4D97-AF65-F5344CB8AC3E}">
        <p14:creationId xmlns:p14="http://schemas.microsoft.com/office/powerpoint/2010/main" val="236725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94778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DEPRESYONUN </a:t>
            </a:r>
            <a:r>
              <a:rPr lang="tr-TR" sz="3000" b="1">
                <a:solidFill>
                  <a:srgbClr val="00B050"/>
                </a:solidFill>
              </a:rPr>
              <a:t>NÖROANATOMİSİ</a:t>
            </a:r>
            <a:endParaRPr lang="tr-TR" sz="3000" b="1" dirty="0">
              <a:solidFill>
                <a:srgbClr val="00B050"/>
              </a:solidFill>
            </a:endParaRPr>
          </a:p>
        </p:txBody>
      </p:sp>
      <p:sp>
        <p:nvSpPr>
          <p:cNvPr id="3" name="Dikdörtgen 2"/>
          <p:cNvSpPr/>
          <p:nvPr/>
        </p:nvSpPr>
        <p:spPr>
          <a:xfrm>
            <a:off x="230659" y="2828836"/>
            <a:ext cx="11730682" cy="1246495"/>
          </a:xfrm>
          <a:prstGeom prst="rect">
            <a:avLst/>
          </a:prstGeom>
        </p:spPr>
        <p:txBody>
          <a:bodyPr wrap="square">
            <a:spAutoFit/>
          </a:bodyPr>
          <a:lstStyle/>
          <a:p>
            <a:pPr algn="ctr"/>
            <a:r>
              <a:rPr lang="en-US" sz="2500"/>
              <a:t>Duygulanım bozukluğu beynin işlevsel nöroanatomisinde değişimlere neden olabildiği gibi beyinin işlevsel nöroanatomisindeki değişimler de duygulanım problemlerine neden olabilmektedir. </a:t>
            </a:r>
            <a:endParaRPr lang="tr-TR" sz="2500"/>
          </a:p>
        </p:txBody>
      </p:sp>
    </p:spTree>
    <p:extLst>
      <p:ext uri="{BB962C8B-B14F-4D97-AF65-F5344CB8AC3E}">
        <p14:creationId xmlns:p14="http://schemas.microsoft.com/office/powerpoint/2010/main" val="22134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66810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DEPRESYONDA </a:t>
            </a:r>
            <a:r>
              <a:rPr lang="tr-TR" sz="3000" b="1">
                <a:solidFill>
                  <a:srgbClr val="00B050"/>
                </a:solidFill>
              </a:rPr>
              <a:t>HPA SİSTEMİNİN ROLÜ</a:t>
            </a:r>
            <a:endParaRPr lang="tr-TR" sz="3000" b="1" dirty="0">
              <a:solidFill>
                <a:srgbClr val="00B050"/>
              </a:solidFill>
            </a:endParaRPr>
          </a:p>
        </p:txBody>
      </p:sp>
      <p:sp>
        <p:nvSpPr>
          <p:cNvPr id="3" name="Dikdörtgen 2"/>
          <p:cNvSpPr/>
          <p:nvPr/>
        </p:nvSpPr>
        <p:spPr>
          <a:xfrm>
            <a:off x="172995" y="2274838"/>
            <a:ext cx="11846010" cy="2015936"/>
          </a:xfrm>
          <a:prstGeom prst="rect">
            <a:avLst/>
          </a:prstGeom>
        </p:spPr>
        <p:txBody>
          <a:bodyPr wrap="square">
            <a:spAutoFit/>
          </a:bodyPr>
          <a:lstStyle/>
          <a:p>
            <a:pPr algn="ctr"/>
            <a:r>
              <a:rPr lang="en-US" sz="2500"/>
              <a:t>Hipotalamus, hipofiz bezi ve adrenal sistemi (veya HPA ekseni) strese yol açan yeni içsel ve dışsal durumlara uyum sağlama yeterliğiyle ilişkilendirilmektedir. Bunun tersine </a:t>
            </a:r>
            <a:r>
              <a:rPr lang="en-US" sz="2500" smtClean="0"/>
              <a:t>adrenal </a:t>
            </a:r>
            <a:r>
              <a:rPr lang="en-US" sz="2500"/>
              <a:t>bezin aşırı etkinliği daha çok majör depresyon belirtileriyle ilişkili bulunmaktadır. Majör depresif atak sırasında adrenal bezler büyüyebilmekte ve depresyon atağı geçtikten sonra önceki boyutlarına geri dönmektedir (Rubin, Phillips, Sadow ve McCracken, 1995). </a:t>
            </a:r>
            <a:endParaRPr lang="tr-TR" sz="2500"/>
          </a:p>
        </p:txBody>
      </p:sp>
    </p:spTree>
    <p:extLst>
      <p:ext uri="{BB962C8B-B14F-4D97-AF65-F5344CB8AC3E}">
        <p14:creationId xmlns:p14="http://schemas.microsoft.com/office/powerpoint/2010/main" val="348327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DEPRESYONUN TEDAVİSİ</a:t>
            </a:r>
            <a:endParaRPr lang="tr-TR" sz="3500">
              <a:solidFill>
                <a:srgbClr val="FF0000"/>
              </a:solidFill>
            </a:endParaRPr>
          </a:p>
        </p:txBody>
      </p:sp>
      <p:sp>
        <p:nvSpPr>
          <p:cNvPr id="3" name="Dikdörtgen 2"/>
          <p:cNvSpPr/>
          <p:nvPr/>
        </p:nvSpPr>
        <p:spPr>
          <a:xfrm>
            <a:off x="189470" y="2828836"/>
            <a:ext cx="11813060" cy="1246495"/>
          </a:xfrm>
          <a:prstGeom prst="rect">
            <a:avLst/>
          </a:prstGeom>
        </p:spPr>
        <p:txBody>
          <a:bodyPr wrap="square">
            <a:spAutoFit/>
          </a:bodyPr>
          <a:lstStyle/>
          <a:p>
            <a:pPr algn="ctr"/>
            <a:r>
              <a:rPr lang="en-US" sz="2500"/>
              <a:t>Depresyonun tedavisinde iki ana akım yaklaşım bulunmaktadır: psikolojik danışma gibi görüşme terapileri ve antidepresant ilaçlardır. Rahatsızlığın tedavisinde çeşitli ilaçlardan yararlanılmaktadır. </a:t>
            </a:r>
            <a:endParaRPr lang="tr-TR" sz="2500"/>
          </a:p>
        </p:txBody>
      </p:sp>
    </p:spTree>
    <p:extLst>
      <p:ext uri="{BB962C8B-B14F-4D97-AF65-F5344CB8AC3E}">
        <p14:creationId xmlns:p14="http://schemas.microsoft.com/office/powerpoint/2010/main" val="278337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ŞİZOFRENİ</a:t>
            </a:r>
            <a:endParaRPr lang="tr-TR" sz="3500">
              <a:solidFill>
                <a:srgbClr val="FF0000"/>
              </a:solidFill>
            </a:endParaRPr>
          </a:p>
        </p:txBody>
      </p:sp>
      <p:sp>
        <p:nvSpPr>
          <p:cNvPr id="3" name="Dikdörtgen 2"/>
          <p:cNvSpPr/>
          <p:nvPr/>
        </p:nvSpPr>
        <p:spPr>
          <a:xfrm>
            <a:off x="156519" y="2551837"/>
            <a:ext cx="11878962" cy="1631216"/>
          </a:xfrm>
          <a:prstGeom prst="rect">
            <a:avLst/>
          </a:prstGeom>
        </p:spPr>
        <p:txBody>
          <a:bodyPr wrap="square">
            <a:spAutoFit/>
          </a:bodyPr>
          <a:lstStyle/>
          <a:p>
            <a:pPr algn="ctr"/>
            <a:r>
              <a:rPr lang="en-US" sz="2500"/>
              <a:t>Şizofreni, kişinin gerçekliği yanlış algılamasına yol açan belirtilerle ortaya çıkan bir </a:t>
            </a:r>
            <a:r>
              <a:rPr lang="en-US" sz="2500" smtClean="0"/>
              <a:t>psikiyatrik </a:t>
            </a:r>
            <a:r>
              <a:rPr lang="en-US" sz="2500"/>
              <a:t>rahatsızlıktır (Freudenreich, Holt, Cather ve Goff, 2007) (Şekil 13.2). Şizofrenide karakteristik olan belirtiler arasında delüzyonlar, halüsinasyonlar ve dezorganize düşünce sayılabilir (Keith ve Matthews, 1991). </a:t>
            </a:r>
            <a:endParaRPr lang="tr-TR" sz="2500"/>
          </a:p>
        </p:txBody>
      </p:sp>
    </p:spTree>
    <p:extLst>
      <p:ext uri="{BB962C8B-B14F-4D97-AF65-F5344CB8AC3E}">
        <p14:creationId xmlns:p14="http://schemas.microsoft.com/office/powerpoint/2010/main" val="367952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059459" y="513033"/>
            <a:ext cx="8122508" cy="5980216"/>
          </a:xfrm>
          <a:prstGeom prst="rect">
            <a:avLst/>
          </a:prstGeom>
        </p:spPr>
      </p:pic>
    </p:spTree>
    <p:extLst>
      <p:ext uri="{BB962C8B-B14F-4D97-AF65-F5344CB8AC3E}">
        <p14:creationId xmlns:p14="http://schemas.microsoft.com/office/powerpoint/2010/main" val="154234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859518"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ŞİZOFRENİNİN </a:t>
            </a:r>
            <a:r>
              <a:rPr lang="tr-TR" sz="3000" b="1">
                <a:solidFill>
                  <a:srgbClr val="00B050"/>
                </a:solidFill>
              </a:rPr>
              <a:t>SEYRİ</a:t>
            </a:r>
            <a:endParaRPr lang="tr-TR" sz="3000" b="1" dirty="0">
              <a:solidFill>
                <a:srgbClr val="00B050"/>
              </a:solidFill>
            </a:endParaRPr>
          </a:p>
        </p:txBody>
      </p:sp>
      <p:pic>
        <p:nvPicPr>
          <p:cNvPr id="3" name="Resim 2"/>
          <p:cNvPicPr>
            <a:picLocks noChangeAspect="1"/>
          </p:cNvPicPr>
          <p:nvPr/>
        </p:nvPicPr>
        <p:blipFill>
          <a:blip r:embed="rId2"/>
          <a:stretch>
            <a:fillRect/>
          </a:stretch>
        </p:blipFill>
        <p:spPr>
          <a:xfrm>
            <a:off x="1243506" y="1997674"/>
            <a:ext cx="9540232" cy="3126262"/>
          </a:xfrm>
          <a:prstGeom prst="rect">
            <a:avLst/>
          </a:prstGeom>
        </p:spPr>
      </p:pic>
    </p:spTree>
    <p:extLst>
      <p:ext uri="{BB962C8B-B14F-4D97-AF65-F5344CB8AC3E}">
        <p14:creationId xmlns:p14="http://schemas.microsoft.com/office/powerpoint/2010/main" val="18614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94868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ŞİZOFRENİDE </a:t>
            </a:r>
            <a:r>
              <a:rPr lang="tr-TR" sz="3000" b="1">
                <a:solidFill>
                  <a:srgbClr val="00B050"/>
                </a:solidFill>
              </a:rPr>
              <a:t>DOPAMİN HİPOTEZİ</a:t>
            </a:r>
            <a:endParaRPr lang="tr-TR" sz="3000" b="1" dirty="0">
              <a:solidFill>
                <a:srgbClr val="00B050"/>
              </a:solidFill>
            </a:endParaRPr>
          </a:p>
        </p:txBody>
      </p:sp>
      <p:sp>
        <p:nvSpPr>
          <p:cNvPr id="3" name="Dikdörtgen 2"/>
          <p:cNvSpPr/>
          <p:nvPr/>
        </p:nvSpPr>
        <p:spPr>
          <a:xfrm>
            <a:off x="189470" y="2413338"/>
            <a:ext cx="11813060" cy="2015936"/>
          </a:xfrm>
          <a:prstGeom prst="rect">
            <a:avLst/>
          </a:prstGeom>
        </p:spPr>
        <p:txBody>
          <a:bodyPr wrap="square">
            <a:spAutoFit/>
          </a:bodyPr>
          <a:lstStyle/>
          <a:p>
            <a:pPr algn="ctr"/>
            <a:r>
              <a:rPr lang="en-US" sz="2500"/>
              <a:t>Konuya ilişkin önceki bulguların çoğunluğu dopamin reseptörlerinin </a:t>
            </a:r>
            <a:r>
              <a:rPr lang="en-US" sz="2500" smtClean="0"/>
              <a:t>psiko-uyaranlar </a:t>
            </a:r>
            <a:r>
              <a:rPr lang="en-US" sz="2500"/>
              <a:t>tarafından etkin hâle getirilebildiğine ilişkin gözlemlere dayanmaktadır. </a:t>
            </a:r>
            <a:r>
              <a:rPr lang="en-US" sz="2500" smtClean="0"/>
              <a:t>Dopamin </a:t>
            </a:r>
            <a:r>
              <a:rPr lang="en-US" sz="2500"/>
              <a:t>salgılanmasını artıran amfetamin kullanımı, sağlıklı kişilerde delüzyonları ve işitsel halüsinasyonları tetikleyebildiği halde, amfetaminin çok küçük dozları bile şizofreniklerde psikotik belirtileri şiddetlendirmektedir. </a:t>
            </a:r>
            <a:endParaRPr lang="tr-TR" sz="2500"/>
          </a:p>
        </p:txBody>
      </p:sp>
    </p:spTree>
    <p:extLst>
      <p:ext uri="{BB962C8B-B14F-4D97-AF65-F5344CB8AC3E}">
        <p14:creationId xmlns:p14="http://schemas.microsoft.com/office/powerpoint/2010/main" val="399863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125032" y="730073"/>
            <a:ext cx="7013196"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3400" algn="l"/>
              </a:tabLst>
              <a:defRPr>
                <a:solidFill>
                  <a:schemeClr val="tx1"/>
                </a:solidFill>
                <a:latin typeface="Arial" panose="020B0604020202020204" pitchFamily="34" charset="0"/>
              </a:defRPr>
            </a:lvl1pPr>
            <a:lvl2pPr eaLnBrk="0" fontAlgn="base" hangingPunct="0">
              <a:spcBef>
                <a:spcPct val="0"/>
              </a:spcBef>
              <a:spcAft>
                <a:spcPct val="0"/>
              </a:spcAft>
              <a:tabLst>
                <a:tab pos="1803400" algn="l"/>
              </a:tabLst>
              <a:defRPr>
                <a:solidFill>
                  <a:schemeClr val="tx1"/>
                </a:solidFill>
                <a:latin typeface="Arial" panose="020B0604020202020204" pitchFamily="34" charset="0"/>
              </a:defRPr>
            </a:lvl2pPr>
            <a:lvl3pPr eaLnBrk="0" fontAlgn="base" hangingPunct="0">
              <a:spcBef>
                <a:spcPct val="0"/>
              </a:spcBef>
              <a:spcAft>
                <a:spcPct val="0"/>
              </a:spcAft>
              <a:tabLst>
                <a:tab pos="1803400" algn="l"/>
              </a:tabLst>
              <a:defRPr>
                <a:solidFill>
                  <a:schemeClr val="tx1"/>
                </a:solidFill>
                <a:latin typeface="Arial" panose="020B0604020202020204" pitchFamily="34" charset="0"/>
              </a:defRPr>
            </a:lvl3pPr>
            <a:lvl4pPr eaLnBrk="0" fontAlgn="base" hangingPunct="0">
              <a:spcBef>
                <a:spcPct val="0"/>
              </a:spcBef>
              <a:spcAft>
                <a:spcPct val="0"/>
              </a:spcAft>
              <a:tabLst>
                <a:tab pos="1803400" algn="l"/>
              </a:tabLst>
              <a:defRPr>
                <a:solidFill>
                  <a:schemeClr val="tx1"/>
                </a:solidFill>
                <a:latin typeface="Arial" panose="020B0604020202020204" pitchFamily="34" charset="0"/>
              </a:defRPr>
            </a:lvl4pPr>
            <a:lvl5pPr eaLnBrk="0" fontAlgn="base" hangingPunct="0">
              <a:spcBef>
                <a:spcPct val="0"/>
              </a:spcBef>
              <a:spcAft>
                <a:spcPct val="0"/>
              </a:spcAft>
              <a:tabLst>
                <a:tab pos="1803400" algn="l"/>
              </a:tabLst>
              <a:defRPr>
                <a:solidFill>
                  <a:schemeClr val="tx1"/>
                </a:solidFill>
                <a:latin typeface="Arial" panose="020B0604020202020204" pitchFamily="34" charset="0"/>
              </a:defRPr>
            </a:lvl5pPr>
            <a:lvl6pPr eaLnBrk="0" fontAlgn="base" hangingPunct="0">
              <a:spcBef>
                <a:spcPct val="0"/>
              </a:spcBef>
              <a:spcAft>
                <a:spcPct val="0"/>
              </a:spcAft>
              <a:tabLst>
                <a:tab pos="1803400" algn="l"/>
              </a:tabLst>
              <a:defRPr>
                <a:solidFill>
                  <a:schemeClr val="tx1"/>
                </a:solidFill>
                <a:latin typeface="Arial" panose="020B0604020202020204" pitchFamily="34" charset="0"/>
              </a:defRPr>
            </a:lvl6pPr>
            <a:lvl7pPr eaLnBrk="0" fontAlgn="base" hangingPunct="0">
              <a:spcBef>
                <a:spcPct val="0"/>
              </a:spcBef>
              <a:spcAft>
                <a:spcPct val="0"/>
              </a:spcAft>
              <a:tabLst>
                <a:tab pos="1803400" algn="l"/>
              </a:tabLst>
              <a:defRPr>
                <a:solidFill>
                  <a:schemeClr val="tx1"/>
                </a:solidFill>
                <a:latin typeface="Arial" panose="020B0604020202020204" pitchFamily="34" charset="0"/>
              </a:defRPr>
            </a:lvl7pPr>
            <a:lvl8pPr eaLnBrk="0" fontAlgn="base" hangingPunct="0">
              <a:spcBef>
                <a:spcPct val="0"/>
              </a:spcBef>
              <a:spcAft>
                <a:spcPct val="0"/>
              </a:spcAft>
              <a:tabLst>
                <a:tab pos="1803400" algn="l"/>
              </a:tabLst>
              <a:defRPr>
                <a:solidFill>
                  <a:schemeClr val="tx1"/>
                </a:solidFill>
                <a:latin typeface="Arial" panose="020B0604020202020204" pitchFamily="34" charset="0"/>
              </a:defRPr>
            </a:lvl8pPr>
            <a:lvl9pPr eaLnBrk="0" fontAlgn="base" hangingPunct="0">
              <a:spcBef>
                <a:spcPct val="0"/>
              </a:spcBef>
              <a:spcAft>
                <a:spcPct val="0"/>
              </a:spcAft>
              <a:tabLst>
                <a:tab pos="1803400" algn="l"/>
              </a:tabLst>
              <a:defRPr>
                <a:solidFill>
                  <a:schemeClr val="tx1"/>
                </a:solidFill>
                <a:latin typeface="Arial" panose="020B0604020202020204" pitchFamily="34" charset="0"/>
              </a:defRPr>
            </a:lvl9pPr>
          </a:lstStyle>
          <a:p>
            <a:pPr>
              <a:buClr>
                <a:srgbClr val="231F20"/>
              </a:buClr>
            </a:pPr>
            <a:r>
              <a:rPr lang="tr-TR" altLang="tr-TR" sz="8500" b="1" smtClean="0">
                <a:solidFill>
                  <a:srgbClr val="C00000"/>
                </a:solidFill>
                <a:latin typeface="+mn-lt"/>
                <a:ea typeface="Calibri" panose="020F0502020204030204" pitchFamily="34" charset="0"/>
                <a:cs typeface="Times New Roman" panose="02020603050405020304" pitchFamily="18" charset="0"/>
              </a:rPr>
              <a:t>13</a:t>
            </a:r>
            <a:r>
              <a:rPr kumimoji="0" lang="tr-TR"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 </a:t>
            </a:r>
            <a:r>
              <a:rPr kumimoji="0" lang="en-US"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BÖLÜM</a:t>
            </a:r>
            <a:endParaRPr kumimoji="0" lang="tr-TR" altLang="tr-TR" sz="8500" b="0" i="0" u="none" strike="noStrike" cap="none" normalizeH="0" baseline="0" smtClean="0">
              <a:ln>
                <a:noFill/>
              </a:ln>
              <a:solidFill>
                <a:srgbClr val="C00000"/>
              </a:solidFill>
              <a:effectLst/>
              <a:latin typeface="+mn-lt"/>
            </a:endParaRPr>
          </a:p>
        </p:txBody>
      </p:sp>
      <p:grpSp>
        <p:nvGrpSpPr>
          <p:cNvPr id="3" name="Group 1"/>
          <p:cNvGrpSpPr>
            <a:grpSpLocks/>
          </p:cNvGrpSpPr>
          <p:nvPr/>
        </p:nvGrpSpPr>
        <p:grpSpPr bwMode="auto">
          <a:xfrm>
            <a:off x="290584" y="2322405"/>
            <a:ext cx="11677475" cy="141971"/>
            <a:chOff x="0" y="0"/>
            <a:chExt cx="7137" cy="100"/>
          </a:xfrm>
        </p:grpSpPr>
        <p:grpSp>
          <p:nvGrpSpPr>
            <p:cNvPr id="4" name="Group 4"/>
            <p:cNvGrpSpPr>
              <a:grpSpLocks/>
            </p:cNvGrpSpPr>
            <p:nvPr/>
          </p:nvGrpSpPr>
          <p:grpSpPr bwMode="auto">
            <a:xfrm>
              <a:off x="25" y="25"/>
              <a:ext cx="7087" cy="2"/>
              <a:chOff x="25" y="25"/>
              <a:chExt cx="7087" cy="2"/>
            </a:xfrm>
          </p:grpSpPr>
          <p:sp>
            <p:nvSpPr>
              <p:cNvPr id="7" name="Freeform 5"/>
              <p:cNvSpPr>
                <a:spLocks/>
              </p:cNvSpPr>
              <p:nvPr/>
            </p:nvSpPr>
            <p:spPr bwMode="auto">
              <a:xfrm>
                <a:off x="25" y="25"/>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317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5" name="Group 2"/>
            <p:cNvGrpSpPr>
              <a:grpSpLocks/>
            </p:cNvGrpSpPr>
            <p:nvPr/>
          </p:nvGrpSpPr>
          <p:grpSpPr bwMode="auto">
            <a:xfrm>
              <a:off x="25" y="92"/>
              <a:ext cx="7087" cy="2"/>
              <a:chOff x="25" y="92"/>
              <a:chExt cx="7087" cy="2"/>
            </a:xfrm>
          </p:grpSpPr>
          <p:sp>
            <p:nvSpPr>
              <p:cNvPr id="6" name="Freeform 3"/>
              <p:cNvSpPr>
                <a:spLocks/>
              </p:cNvSpPr>
              <p:nvPr/>
            </p:nvSpPr>
            <p:spPr bwMode="auto">
              <a:xfrm>
                <a:off x="25" y="92"/>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10605">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
        <p:nvSpPr>
          <p:cNvPr id="8" name="Rectangle 7"/>
          <p:cNvSpPr>
            <a:spLocks noChangeArrowheads="1"/>
          </p:cNvSpPr>
          <p:nvPr/>
        </p:nvSpPr>
        <p:spPr bwMode="auto">
          <a:xfrm>
            <a:off x="1125032" y="2548138"/>
            <a:ext cx="10762168"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tr-TR" sz="7500" b="1">
                <a:solidFill>
                  <a:srgbClr val="C00000"/>
                </a:solidFill>
                <a:ea typeface="Calibri" panose="020F0502020204030204" pitchFamily="34" charset="0"/>
                <a:cs typeface="Times New Roman" panose="02020603050405020304" pitchFamily="18" charset="0"/>
              </a:rPr>
              <a:t>DAVRANIŞ BOZUKLUKLARININ BİYOLOJİK TEMELLERİ</a:t>
            </a:r>
          </a:p>
        </p:txBody>
      </p:sp>
    </p:spTree>
    <p:extLst>
      <p:ext uri="{BB962C8B-B14F-4D97-AF65-F5344CB8AC3E}">
        <p14:creationId xmlns:p14="http://schemas.microsoft.com/office/powerpoint/2010/main" val="341926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775872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ŞİZOFRENİDE </a:t>
            </a:r>
            <a:r>
              <a:rPr lang="tr-TR" sz="3000" b="1">
                <a:solidFill>
                  <a:srgbClr val="00B050"/>
                </a:solidFill>
              </a:rPr>
              <a:t>NMDA VE GLUTAMAT HİPOTEZİ</a:t>
            </a:r>
            <a:endParaRPr lang="tr-TR" sz="3000" b="1" dirty="0">
              <a:solidFill>
                <a:srgbClr val="00B050"/>
              </a:solidFill>
            </a:endParaRPr>
          </a:p>
        </p:txBody>
      </p:sp>
      <p:sp>
        <p:nvSpPr>
          <p:cNvPr id="3" name="Dikdörtgen 2"/>
          <p:cNvSpPr/>
          <p:nvPr/>
        </p:nvSpPr>
        <p:spPr>
          <a:xfrm>
            <a:off x="205946" y="2690336"/>
            <a:ext cx="11780108" cy="1631216"/>
          </a:xfrm>
          <a:prstGeom prst="rect">
            <a:avLst/>
          </a:prstGeom>
        </p:spPr>
        <p:txBody>
          <a:bodyPr wrap="square">
            <a:spAutoFit/>
          </a:bodyPr>
          <a:lstStyle/>
          <a:p>
            <a:pPr algn="ctr"/>
            <a:r>
              <a:rPr lang="en-US" sz="2500"/>
              <a:t>Şizofreninin dopamin teorisinin çok fazla destek toplamasına ve antipsikotik ilaçların akut pozitif belirtilerin azalmasında etkili olmasına karşın, ilaç tedavisi pek çok şizofren </a:t>
            </a:r>
            <a:r>
              <a:rPr lang="en-US" sz="2500" smtClean="0"/>
              <a:t>hastasında </a:t>
            </a:r>
            <a:r>
              <a:rPr lang="en-US" sz="2500"/>
              <a:t>negatif belirtilerin ve bellek bozuklukları gibi bilişsel problemlerin düzenlenmesinde çok daha az başarılıdır. </a:t>
            </a:r>
            <a:endParaRPr lang="tr-TR" sz="2500"/>
          </a:p>
        </p:txBody>
      </p:sp>
    </p:spTree>
    <p:extLst>
      <p:ext uri="{BB962C8B-B14F-4D97-AF65-F5344CB8AC3E}">
        <p14:creationId xmlns:p14="http://schemas.microsoft.com/office/powerpoint/2010/main" val="199820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11319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BEYİN </a:t>
            </a:r>
            <a:r>
              <a:rPr lang="tr-TR" sz="3000" b="1">
                <a:solidFill>
                  <a:srgbClr val="00B050"/>
                </a:solidFill>
              </a:rPr>
              <a:t>HASARI VE ŞİZOFRENİ</a:t>
            </a:r>
            <a:endParaRPr lang="tr-TR" sz="3000" b="1" dirty="0">
              <a:solidFill>
                <a:srgbClr val="00B050"/>
              </a:solidFill>
            </a:endParaRPr>
          </a:p>
        </p:txBody>
      </p:sp>
      <p:sp>
        <p:nvSpPr>
          <p:cNvPr id="3" name="Dikdörtgen 2"/>
          <p:cNvSpPr/>
          <p:nvPr/>
        </p:nvSpPr>
        <p:spPr>
          <a:xfrm>
            <a:off x="321276" y="2828836"/>
            <a:ext cx="11549448" cy="1246495"/>
          </a:xfrm>
          <a:prstGeom prst="rect">
            <a:avLst/>
          </a:prstGeom>
        </p:spPr>
        <p:txBody>
          <a:bodyPr wrap="square">
            <a:spAutoFit/>
          </a:bodyPr>
          <a:lstStyle/>
          <a:p>
            <a:pPr algn="ctr"/>
            <a:r>
              <a:rPr lang="en-US" sz="2500"/>
              <a:t>Şizofren olan kişilerde daha az beyin cevheri, amigdala ve hipokampal alanlarda nöron kaybı anlamına gelen lateral ventrikülde genişleme görülmektedir (Copolov ve Crook, 2000). </a:t>
            </a:r>
            <a:endParaRPr lang="tr-TR" sz="2500"/>
          </a:p>
        </p:txBody>
      </p:sp>
    </p:spTree>
    <p:extLst>
      <p:ext uri="{BB962C8B-B14F-4D97-AF65-F5344CB8AC3E}">
        <p14:creationId xmlns:p14="http://schemas.microsoft.com/office/powerpoint/2010/main" val="90510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NÖROLOJİK BOZUKLUKLAR</a:t>
            </a:r>
            <a:endParaRPr lang="tr-TR" sz="3500">
              <a:solidFill>
                <a:srgbClr val="FF0000"/>
              </a:solidFill>
            </a:endParaRPr>
          </a:p>
        </p:txBody>
      </p:sp>
      <p:sp>
        <p:nvSpPr>
          <p:cNvPr id="3" name="Dikdörtgen 2"/>
          <p:cNvSpPr/>
          <p:nvPr/>
        </p:nvSpPr>
        <p:spPr>
          <a:xfrm>
            <a:off x="197708" y="1090887"/>
            <a:ext cx="530074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NÖROLOJİK </a:t>
            </a:r>
            <a:r>
              <a:rPr lang="tr-TR" sz="3000" b="1">
                <a:solidFill>
                  <a:srgbClr val="00B050"/>
                </a:solidFill>
              </a:rPr>
              <a:t>DEĞERLENDİRME</a:t>
            </a:r>
            <a:endParaRPr lang="tr-TR" sz="3000" b="1" dirty="0">
              <a:solidFill>
                <a:srgbClr val="00B050"/>
              </a:solidFill>
            </a:endParaRPr>
          </a:p>
        </p:txBody>
      </p:sp>
      <p:pic>
        <p:nvPicPr>
          <p:cNvPr id="4" name="Resim 3"/>
          <p:cNvPicPr>
            <a:picLocks noChangeAspect="1"/>
          </p:cNvPicPr>
          <p:nvPr/>
        </p:nvPicPr>
        <p:blipFill>
          <a:blip r:embed="rId2"/>
          <a:stretch>
            <a:fillRect/>
          </a:stretch>
        </p:blipFill>
        <p:spPr>
          <a:xfrm>
            <a:off x="1139138" y="2275827"/>
            <a:ext cx="9963150" cy="3476625"/>
          </a:xfrm>
          <a:prstGeom prst="rect">
            <a:avLst/>
          </a:prstGeom>
        </p:spPr>
      </p:pic>
    </p:spTree>
    <p:extLst>
      <p:ext uri="{BB962C8B-B14F-4D97-AF65-F5344CB8AC3E}">
        <p14:creationId xmlns:p14="http://schemas.microsoft.com/office/powerpoint/2010/main" val="228750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DEMANS: ALZHEIMER HASTALIĞI</a:t>
            </a:r>
            <a:endParaRPr lang="tr-TR" sz="3500">
              <a:solidFill>
                <a:srgbClr val="FF0000"/>
              </a:solidFill>
            </a:endParaRPr>
          </a:p>
        </p:txBody>
      </p:sp>
      <p:sp>
        <p:nvSpPr>
          <p:cNvPr id="3" name="Dikdörtgen 2"/>
          <p:cNvSpPr/>
          <p:nvPr/>
        </p:nvSpPr>
        <p:spPr>
          <a:xfrm>
            <a:off x="181232" y="2690336"/>
            <a:ext cx="11829536" cy="1631216"/>
          </a:xfrm>
          <a:prstGeom prst="rect">
            <a:avLst/>
          </a:prstGeom>
        </p:spPr>
        <p:txBody>
          <a:bodyPr wrap="square">
            <a:spAutoFit/>
          </a:bodyPr>
          <a:lstStyle/>
          <a:p>
            <a:pPr algn="ctr"/>
            <a:r>
              <a:rPr lang="en-US" sz="2500"/>
              <a:t>Alzheimer hastalığı yaşlılarda demansın en yaygın nedenidir; ileri yaştaki vakaların %60 ve %80’ini oluşturmaktadır (Şekil 13.3). Bu oran yaş arttıkça yükselmektedir: 65 yaş üstü popülasyonda %5-10 oranında ve 85 yaşın üstü popülasyonlarda ise %42 civarında </a:t>
            </a:r>
            <a:r>
              <a:rPr lang="en-US" sz="2500" smtClean="0"/>
              <a:t>görülmektedir</a:t>
            </a:r>
            <a:r>
              <a:rPr lang="en-US" sz="2500"/>
              <a:t>. </a:t>
            </a:r>
            <a:endParaRPr lang="tr-TR" sz="2500"/>
          </a:p>
        </p:txBody>
      </p:sp>
    </p:spTree>
    <p:extLst>
      <p:ext uri="{BB962C8B-B14F-4D97-AF65-F5344CB8AC3E}">
        <p14:creationId xmlns:p14="http://schemas.microsoft.com/office/powerpoint/2010/main" val="361485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228725" y="809625"/>
            <a:ext cx="9734550" cy="5238750"/>
          </a:xfrm>
          <a:prstGeom prst="rect">
            <a:avLst/>
          </a:prstGeom>
        </p:spPr>
      </p:pic>
    </p:spTree>
    <p:extLst>
      <p:ext uri="{BB962C8B-B14F-4D97-AF65-F5344CB8AC3E}">
        <p14:creationId xmlns:p14="http://schemas.microsoft.com/office/powerpoint/2010/main" val="316417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8223341"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ALZHEIMER  </a:t>
            </a:r>
            <a:r>
              <a:rPr lang="tr-TR" sz="3000" b="1">
                <a:solidFill>
                  <a:srgbClr val="00B050"/>
                </a:solidFill>
              </a:rPr>
              <a:t>HASTALIĞININ  SINIFLANDIRILMASI</a:t>
            </a:r>
            <a:endParaRPr lang="tr-TR" sz="3000" b="1" dirty="0">
              <a:solidFill>
                <a:srgbClr val="00B050"/>
              </a:solidFill>
            </a:endParaRPr>
          </a:p>
        </p:txBody>
      </p:sp>
      <p:sp>
        <p:nvSpPr>
          <p:cNvPr id="3" name="Dikdörtgen 2"/>
          <p:cNvSpPr/>
          <p:nvPr/>
        </p:nvSpPr>
        <p:spPr>
          <a:xfrm>
            <a:off x="222422" y="2690336"/>
            <a:ext cx="11747156" cy="1246495"/>
          </a:xfrm>
          <a:prstGeom prst="rect">
            <a:avLst/>
          </a:prstGeom>
        </p:spPr>
        <p:txBody>
          <a:bodyPr wrap="square">
            <a:spAutoFit/>
          </a:bodyPr>
          <a:lstStyle/>
          <a:p>
            <a:pPr algn="ctr"/>
            <a:r>
              <a:rPr lang="en-US" sz="2500"/>
              <a:t>Alzheimer hastalığı özelliğine göre hem ailesel hem de sporadik olarak </a:t>
            </a:r>
            <a:r>
              <a:rPr lang="en-US" sz="2500" smtClean="0"/>
              <a:t>sınıflandırılabilmektedir</a:t>
            </a:r>
            <a:r>
              <a:rPr lang="en-US" sz="2500"/>
              <a:t>. Ailesel Alzheimer hastalığı veya erken başlangıçlı ailesel Alzheimer hastalığı </a:t>
            </a:r>
            <a:r>
              <a:rPr lang="en-US" sz="2500" smtClean="0"/>
              <a:t>genellikle </a:t>
            </a:r>
            <a:r>
              <a:rPr lang="en-US" sz="2500"/>
              <a:t>65 yaşından önce başlayan yaygın olamayan bir formdur. </a:t>
            </a:r>
            <a:endParaRPr lang="tr-TR" sz="2500"/>
          </a:p>
        </p:txBody>
      </p:sp>
    </p:spTree>
    <p:extLst>
      <p:ext uri="{BB962C8B-B14F-4D97-AF65-F5344CB8AC3E}">
        <p14:creationId xmlns:p14="http://schemas.microsoft.com/office/powerpoint/2010/main" val="243758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838704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ALZHEIMER  </a:t>
            </a:r>
            <a:r>
              <a:rPr lang="tr-TR" sz="3000" b="1">
                <a:solidFill>
                  <a:srgbClr val="00B050"/>
                </a:solidFill>
              </a:rPr>
              <a:t>HASTALIĞININ  DEĞERLENDİRİLMESİ</a:t>
            </a:r>
            <a:endParaRPr lang="tr-TR" sz="3000" b="1" dirty="0">
              <a:solidFill>
                <a:srgbClr val="00B050"/>
              </a:solidFill>
            </a:endParaRPr>
          </a:p>
        </p:txBody>
      </p:sp>
      <p:sp>
        <p:nvSpPr>
          <p:cNvPr id="3" name="Dikdörtgen 2"/>
          <p:cNvSpPr/>
          <p:nvPr/>
        </p:nvSpPr>
        <p:spPr>
          <a:xfrm>
            <a:off x="164757" y="2690336"/>
            <a:ext cx="11862486" cy="1631216"/>
          </a:xfrm>
          <a:prstGeom prst="rect">
            <a:avLst/>
          </a:prstGeom>
        </p:spPr>
        <p:txBody>
          <a:bodyPr wrap="square">
            <a:spAutoFit/>
          </a:bodyPr>
          <a:lstStyle/>
          <a:p>
            <a:pPr algn="ctr"/>
            <a:r>
              <a:rPr lang="en-US" sz="2500"/>
              <a:t>Alzheimer hastalığının teşhisi genellikle geçmiş yaşam öyküsü ve nörolojik bir </a:t>
            </a:r>
            <a:r>
              <a:rPr lang="en-US" sz="2500" smtClean="0"/>
              <a:t>değerlendi </a:t>
            </a:r>
            <a:r>
              <a:rPr lang="en-US" sz="2500"/>
              <a:t>meyi içeren fiziksel değerlendirme, kısa mental durum muayenesi veya bilişsel bozulmayı taramak için kullanılan kısa 30 soruluk bir ölçme aracı olan Folstein testi kullanılarak konulmaktadır. </a:t>
            </a:r>
            <a:endParaRPr lang="tr-TR" sz="2500"/>
          </a:p>
        </p:txBody>
      </p:sp>
    </p:spTree>
    <p:extLst>
      <p:ext uri="{BB962C8B-B14F-4D97-AF65-F5344CB8AC3E}">
        <p14:creationId xmlns:p14="http://schemas.microsoft.com/office/powerpoint/2010/main" val="136909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727641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NÖROTRANSMİTTERLER </a:t>
            </a:r>
            <a:r>
              <a:rPr lang="tr-TR" sz="3000" b="1">
                <a:solidFill>
                  <a:srgbClr val="00B050"/>
                </a:solidFill>
              </a:rPr>
              <a:t>VE ACH HİPOTEZİ</a:t>
            </a:r>
            <a:endParaRPr lang="tr-TR" sz="3000" b="1" dirty="0">
              <a:solidFill>
                <a:srgbClr val="00B050"/>
              </a:solidFill>
            </a:endParaRPr>
          </a:p>
        </p:txBody>
      </p:sp>
      <p:sp>
        <p:nvSpPr>
          <p:cNvPr id="3" name="Dikdörtgen 2"/>
          <p:cNvSpPr/>
          <p:nvPr/>
        </p:nvSpPr>
        <p:spPr>
          <a:xfrm>
            <a:off x="197708" y="1953918"/>
            <a:ext cx="11598876" cy="861774"/>
          </a:xfrm>
          <a:prstGeom prst="rect">
            <a:avLst/>
          </a:prstGeom>
        </p:spPr>
        <p:txBody>
          <a:bodyPr wrap="square">
            <a:spAutoFit/>
          </a:bodyPr>
          <a:lstStyle/>
          <a:p>
            <a:r>
              <a:rPr lang="en-US" sz="2500"/>
              <a:t>Alzheimer hastalığındaki biyokimyasal yavaşlamanın aşağıdaki nörotransmitter </a:t>
            </a:r>
            <a:r>
              <a:rPr lang="en-US" sz="2500" smtClean="0"/>
              <a:t>sistemlerindeki </a:t>
            </a:r>
            <a:r>
              <a:rPr lang="en-US" sz="2500"/>
              <a:t>olumsuzluklarla ilişkili olduğu gösterilmiştir:</a:t>
            </a:r>
            <a:endParaRPr lang="tr-TR" sz="2500"/>
          </a:p>
        </p:txBody>
      </p:sp>
      <p:pic>
        <p:nvPicPr>
          <p:cNvPr id="4" name="Resim 3"/>
          <p:cNvPicPr>
            <a:picLocks noChangeAspect="1"/>
          </p:cNvPicPr>
          <p:nvPr/>
        </p:nvPicPr>
        <p:blipFill>
          <a:blip r:embed="rId2"/>
          <a:stretch>
            <a:fillRect/>
          </a:stretch>
        </p:blipFill>
        <p:spPr>
          <a:xfrm>
            <a:off x="759341" y="3354602"/>
            <a:ext cx="3076575" cy="1466850"/>
          </a:xfrm>
          <a:prstGeom prst="rect">
            <a:avLst/>
          </a:prstGeom>
        </p:spPr>
      </p:pic>
    </p:spTree>
    <p:extLst>
      <p:ext uri="{BB962C8B-B14F-4D97-AF65-F5344CB8AC3E}">
        <p14:creationId xmlns:p14="http://schemas.microsoft.com/office/powerpoint/2010/main" val="367025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74465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APP </a:t>
            </a:r>
            <a:r>
              <a:rPr lang="tr-TR" sz="3000" b="1">
                <a:solidFill>
                  <a:srgbClr val="00B050"/>
                </a:solidFill>
              </a:rPr>
              <a:t>VE AMİLOİD-BETA HİPOTEZİ</a:t>
            </a:r>
            <a:endParaRPr lang="tr-TR" sz="3000" b="1" dirty="0">
              <a:solidFill>
                <a:srgbClr val="00B050"/>
              </a:solidFill>
            </a:endParaRPr>
          </a:p>
        </p:txBody>
      </p:sp>
      <p:sp>
        <p:nvSpPr>
          <p:cNvPr id="3" name="Dikdörtgen 2"/>
          <p:cNvSpPr/>
          <p:nvPr/>
        </p:nvSpPr>
        <p:spPr>
          <a:xfrm>
            <a:off x="345989" y="2690336"/>
            <a:ext cx="11500022" cy="1631216"/>
          </a:xfrm>
          <a:prstGeom prst="rect">
            <a:avLst/>
          </a:prstGeom>
        </p:spPr>
        <p:txBody>
          <a:bodyPr wrap="square">
            <a:spAutoFit/>
          </a:bodyPr>
          <a:lstStyle/>
          <a:p>
            <a:pPr algn="ctr"/>
            <a:r>
              <a:rPr lang="en-US" sz="2500"/>
              <a:t>Alzheimer hastalığında amiloid birikimi olgusu, amiloid haberci proteini (APP) kodlayan genin hastalığın ortaya çıkmasında rol oynayabileceğini düşündürmektedir. Amiloid ha- berci protein önceki bölümlerde Down sendromuna neden olduğu anlatılan kromozom 21’de bulunmaktadır. </a:t>
            </a:r>
            <a:endParaRPr lang="tr-TR" sz="2500"/>
          </a:p>
        </p:txBody>
      </p:sp>
    </p:spTree>
    <p:extLst>
      <p:ext uri="{BB962C8B-B14F-4D97-AF65-F5344CB8AC3E}">
        <p14:creationId xmlns:p14="http://schemas.microsoft.com/office/powerpoint/2010/main" val="283606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80647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TAU </a:t>
            </a:r>
            <a:r>
              <a:rPr lang="tr-TR" sz="3000" b="1">
                <a:solidFill>
                  <a:srgbClr val="00B050"/>
                </a:solidFill>
              </a:rPr>
              <a:t>HİPOTEZİ</a:t>
            </a:r>
            <a:endParaRPr lang="tr-TR" sz="3000" b="1" dirty="0">
              <a:solidFill>
                <a:srgbClr val="00B050"/>
              </a:solidFill>
            </a:endParaRPr>
          </a:p>
        </p:txBody>
      </p:sp>
      <p:sp>
        <p:nvSpPr>
          <p:cNvPr id="3" name="Dikdörtgen 2"/>
          <p:cNvSpPr/>
          <p:nvPr/>
        </p:nvSpPr>
        <p:spPr>
          <a:xfrm>
            <a:off x="222422" y="2551837"/>
            <a:ext cx="11747156" cy="1631216"/>
          </a:xfrm>
          <a:prstGeom prst="rect">
            <a:avLst/>
          </a:prstGeom>
        </p:spPr>
        <p:txBody>
          <a:bodyPr wrap="square">
            <a:spAutoFit/>
          </a:bodyPr>
          <a:lstStyle/>
          <a:p>
            <a:pPr algn="ctr"/>
            <a:r>
              <a:rPr lang="en-US" sz="2500"/>
              <a:t>Tau hipotezi, protein taunun düzensiz işlenmesinin (aşırı fosforlama) Alzheimer hastalığı patolojisinin önemli bir parçası olabileceğini öne sürmektedir (Trojanowski ve Lee, 2002). Tau mikrotübül ilişkili bir proteindir ve nöronların aksonlarında büyümeyi kontrol etmek ve mikrotübüllerin yapılması için işlev görmektedir.</a:t>
            </a:r>
            <a:endParaRPr lang="tr-TR" sz="2500"/>
          </a:p>
        </p:txBody>
      </p:sp>
    </p:spTree>
    <p:extLst>
      <p:ext uri="{BB962C8B-B14F-4D97-AF65-F5344CB8AC3E}">
        <p14:creationId xmlns:p14="http://schemas.microsoft.com/office/powerpoint/2010/main" val="383203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7708" y="459945"/>
            <a:ext cx="12192000" cy="630942"/>
          </a:xfrm>
          <a:prstGeom prst="rect">
            <a:avLst/>
          </a:prstGeom>
        </p:spPr>
        <p:txBody>
          <a:bodyPr wrap="square">
            <a:spAutoFit/>
          </a:bodyPr>
          <a:lstStyle/>
          <a:p>
            <a:r>
              <a:rPr lang="en-US" sz="3500" b="1">
                <a:solidFill>
                  <a:srgbClr val="FF0000"/>
                </a:solidFill>
              </a:rPr>
              <a:t>DUYGULANIM BOZUKLUKLARININ TEŞHİSİ</a:t>
            </a:r>
            <a:endParaRPr lang="tr-TR" sz="3500">
              <a:solidFill>
                <a:srgbClr val="FF0000"/>
              </a:solidFill>
            </a:endParaRPr>
          </a:p>
        </p:txBody>
      </p:sp>
      <p:sp>
        <p:nvSpPr>
          <p:cNvPr id="2" name="Dikdörtgen 1"/>
          <p:cNvSpPr/>
          <p:nvPr/>
        </p:nvSpPr>
        <p:spPr>
          <a:xfrm>
            <a:off x="313038" y="2377036"/>
            <a:ext cx="11565924" cy="1815882"/>
          </a:xfrm>
          <a:prstGeom prst="rect">
            <a:avLst/>
          </a:prstGeom>
        </p:spPr>
        <p:txBody>
          <a:bodyPr wrap="square">
            <a:spAutoFit/>
          </a:bodyPr>
          <a:lstStyle/>
          <a:p>
            <a:pPr algn="ctr"/>
            <a:r>
              <a:rPr lang="en-US" sz="2800"/>
              <a:t>DSM-IV olarak bilinen Ruhsal Hastalıkların Tanısal ve Sayımsal El Kitabı’nın dördüncü basımı psikiyatrik tanıların sınıflanmasında temel kılavuzdur. Bu kılavuz tüm yetişkin ve çocuk ruhsal rahatsızlıklarını kapsamakta ve Amerikan Psikiyatri Birliği (APA) tarafından yayımlanmaktadır. </a:t>
            </a:r>
            <a:endParaRPr lang="tr-TR" sz="2500"/>
          </a:p>
        </p:txBody>
      </p:sp>
    </p:spTree>
    <p:extLst>
      <p:ext uri="{BB962C8B-B14F-4D97-AF65-F5344CB8AC3E}">
        <p14:creationId xmlns:p14="http://schemas.microsoft.com/office/powerpoint/2010/main" val="20105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031023"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PRESENİLİNLER</a:t>
            </a:r>
            <a:endParaRPr lang="tr-TR" sz="3000" b="1" dirty="0">
              <a:solidFill>
                <a:srgbClr val="00B050"/>
              </a:solidFill>
            </a:endParaRPr>
          </a:p>
        </p:txBody>
      </p:sp>
      <p:sp>
        <p:nvSpPr>
          <p:cNvPr id="3" name="Dikdörtgen 2"/>
          <p:cNvSpPr/>
          <p:nvPr/>
        </p:nvSpPr>
        <p:spPr>
          <a:xfrm>
            <a:off x="304800" y="2551837"/>
            <a:ext cx="11582400" cy="1631216"/>
          </a:xfrm>
          <a:prstGeom prst="rect">
            <a:avLst/>
          </a:prstGeom>
        </p:spPr>
        <p:txBody>
          <a:bodyPr wrap="square">
            <a:spAutoFit/>
          </a:bodyPr>
          <a:lstStyle/>
          <a:p>
            <a:pPr algn="ctr"/>
            <a:r>
              <a:rPr lang="en-US" sz="2500"/>
              <a:t>Alzheimer hastalığı, aynı zamanda hastaların çok küçük bir kısmında (&lt;%1) otozomal dominant bir yapı içinde kalıtımla aktarılabilmektedir. Ailesel Alzheimer hastalığının </a:t>
            </a:r>
            <a:r>
              <a:rPr lang="en-US" sz="2500" smtClean="0"/>
              <a:t>özgün </a:t>
            </a:r>
            <a:r>
              <a:rPr lang="en-US" sz="2500"/>
              <a:t>formlarında rahatsızlık, kromozom 1’de yer alan presenilin-2 (PS2) ve kromozom 14’te yer alan presenilin-1’deki (PS2) mutasyonlarla ilişkilendirilmektedir.</a:t>
            </a:r>
            <a:endParaRPr lang="tr-TR" sz="2500"/>
          </a:p>
        </p:txBody>
      </p:sp>
    </p:spTree>
    <p:extLst>
      <p:ext uri="{BB962C8B-B14F-4D97-AF65-F5344CB8AC3E}">
        <p14:creationId xmlns:p14="http://schemas.microsoft.com/office/powerpoint/2010/main" val="58401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97708" y="459945"/>
            <a:ext cx="12192000" cy="630942"/>
          </a:xfrm>
          <a:prstGeom prst="rect">
            <a:avLst/>
          </a:prstGeom>
        </p:spPr>
        <p:txBody>
          <a:bodyPr wrap="square">
            <a:spAutoFit/>
          </a:bodyPr>
          <a:lstStyle/>
          <a:p>
            <a:r>
              <a:rPr lang="en-US" sz="3500" b="1">
                <a:solidFill>
                  <a:srgbClr val="FF0000"/>
                </a:solidFill>
              </a:rPr>
              <a:t>HAREKET BOZUKLUĞU: PARKINSON HASTALIĞI</a:t>
            </a:r>
            <a:endParaRPr lang="tr-TR" sz="3500">
              <a:solidFill>
                <a:srgbClr val="FF0000"/>
              </a:solidFill>
            </a:endParaRPr>
          </a:p>
        </p:txBody>
      </p:sp>
      <p:sp>
        <p:nvSpPr>
          <p:cNvPr id="4" name="Dikdörtgen 3"/>
          <p:cNvSpPr/>
          <p:nvPr/>
        </p:nvSpPr>
        <p:spPr>
          <a:xfrm>
            <a:off x="107092" y="2551837"/>
            <a:ext cx="11977816" cy="1631216"/>
          </a:xfrm>
          <a:prstGeom prst="rect">
            <a:avLst/>
          </a:prstGeom>
        </p:spPr>
        <p:txBody>
          <a:bodyPr wrap="square">
            <a:spAutoFit/>
          </a:bodyPr>
          <a:lstStyle/>
          <a:p>
            <a:pPr algn="ctr"/>
            <a:r>
              <a:rPr lang="en-US" sz="2500"/>
              <a:t>Parkinson hastalığı motor becerilerde, bilişsel süreçlerde ve diğer işlevlerde bozulmayla </a:t>
            </a:r>
            <a:r>
              <a:rPr lang="en-US" sz="2500" smtClean="0"/>
              <a:t>sonuçlanan</a:t>
            </a:r>
            <a:r>
              <a:rPr lang="en-US" sz="2500"/>
              <a:t>, merkezi sinir sistemini etkileyen dejenaratif bir rahatsızlıktır (Şekil 13.4). Tremor, rijitide, hareketlerde yavaşlama ve denge problemlerini içeren motor belirtilerle kendini </a:t>
            </a:r>
            <a:r>
              <a:rPr lang="en-US" sz="2500" smtClean="0"/>
              <a:t>gösterir </a:t>
            </a:r>
            <a:r>
              <a:rPr lang="en-US" sz="2500"/>
              <a:t>(Santens, Boon, Van Roost ve Caemaert, 2003). </a:t>
            </a:r>
            <a:endParaRPr lang="tr-TR" sz="2500"/>
          </a:p>
        </p:txBody>
      </p:sp>
    </p:spTree>
    <p:extLst>
      <p:ext uri="{BB962C8B-B14F-4D97-AF65-F5344CB8AC3E}">
        <p14:creationId xmlns:p14="http://schemas.microsoft.com/office/powerpoint/2010/main" val="42855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78700" y="621956"/>
            <a:ext cx="9234600" cy="5795320"/>
          </a:xfrm>
          <a:prstGeom prst="rect">
            <a:avLst/>
          </a:prstGeom>
        </p:spPr>
      </p:pic>
    </p:spTree>
    <p:extLst>
      <p:ext uri="{BB962C8B-B14F-4D97-AF65-F5344CB8AC3E}">
        <p14:creationId xmlns:p14="http://schemas.microsoft.com/office/powerpoint/2010/main" val="290887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61812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İŞARETLER </a:t>
            </a:r>
            <a:r>
              <a:rPr lang="tr-TR" sz="3000" b="1">
                <a:solidFill>
                  <a:srgbClr val="00B050"/>
                </a:solidFill>
              </a:rPr>
              <a:t>VE BELİRTİLER</a:t>
            </a:r>
            <a:endParaRPr lang="tr-TR" sz="3000" b="1" dirty="0">
              <a:solidFill>
                <a:srgbClr val="00B050"/>
              </a:solidFill>
            </a:endParaRPr>
          </a:p>
        </p:txBody>
      </p:sp>
      <p:sp>
        <p:nvSpPr>
          <p:cNvPr id="3" name="Dikdörtgen 2"/>
          <p:cNvSpPr/>
          <p:nvPr/>
        </p:nvSpPr>
        <p:spPr>
          <a:xfrm>
            <a:off x="230659" y="2274838"/>
            <a:ext cx="11730682" cy="2015936"/>
          </a:xfrm>
          <a:prstGeom prst="rect">
            <a:avLst/>
          </a:prstGeom>
        </p:spPr>
        <p:txBody>
          <a:bodyPr wrap="square">
            <a:spAutoFit/>
          </a:bodyPr>
          <a:lstStyle/>
          <a:p>
            <a:pPr algn="ctr"/>
            <a:r>
              <a:rPr lang="en-US" sz="2500"/>
              <a:t>Hastalığın tanısı konulduğunda substantia nigradaki dopamin nöronlarının %60’nın artık kaybedilmiş olduğu tahmin edilmektedir. Parkinson hastalığının temel belirtisinin motor sistemde bozulma olmasına karşın, bazı çalışmalar motor belirtilerin dışında Parkinson hastalarının önemli bir kısmında motor belirtiler gelişmeden önce ortaya çıkan bulgular tanımlamıştır (Tablo 13.1) (Tolosa, Gaig, Santamaria ve Compta, 2009).</a:t>
            </a:r>
            <a:endParaRPr lang="tr-TR" sz="2500"/>
          </a:p>
        </p:txBody>
      </p:sp>
    </p:spTree>
    <p:extLst>
      <p:ext uri="{BB962C8B-B14F-4D97-AF65-F5344CB8AC3E}">
        <p14:creationId xmlns:p14="http://schemas.microsoft.com/office/powerpoint/2010/main" val="215387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842346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PARKINSON  </a:t>
            </a:r>
            <a:r>
              <a:rPr lang="tr-TR" sz="3000" b="1">
                <a:solidFill>
                  <a:srgbClr val="00B050"/>
                </a:solidFill>
              </a:rPr>
              <a:t>HASTALIĞININ  DEĞERLENDİRİLMESİ</a:t>
            </a:r>
            <a:endParaRPr lang="tr-TR" sz="3000" b="1" dirty="0">
              <a:solidFill>
                <a:srgbClr val="00B050"/>
              </a:solidFill>
            </a:endParaRPr>
          </a:p>
        </p:txBody>
      </p:sp>
      <p:sp>
        <p:nvSpPr>
          <p:cNvPr id="3" name="Dikdörtgen 2"/>
          <p:cNvSpPr/>
          <p:nvPr/>
        </p:nvSpPr>
        <p:spPr>
          <a:xfrm>
            <a:off x="197708" y="1980341"/>
            <a:ext cx="11615352" cy="3170099"/>
          </a:xfrm>
          <a:prstGeom prst="rect">
            <a:avLst/>
          </a:prstGeom>
        </p:spPr>
        <p:txBody>
          <a:bodyPr wrap="square">
            <a:spAutoFit/>
          </a:bodyPr>
          <a:lstStyle/>
          <a:p>
            <a:r>
              <a:rPr lang="en-US" sz="2500"/>
              <a:t>Parkinson hastalığında dört temel motor belirti görülmektedir: tremor, rijitide, hareketlerde yavaşlama ve postürde denge sorunu. Tremor, Parkinson hastalığında en çok gözlenen ve en iyi bilinen belirtidir</a:t>
            </a:r>
            <a:r>
              <a:rPr lang="en-US" sz="2500" smtClean="0"/>
              <a:t>.</a:t>
            </a:r>
            <a:endParaRPr lang="tr-TR" sz="2500" smtClean="0"/>
          </a:p>
          <a:p>
            <a:r>
              <a:rPr lang="en-US" sz="2500" b="1"/>
              <a:t>Değerlendirme  Ölçekleri</a:t>
            </a:r>
            <a:endParaRPr lang="tr-TR" sz="2500" b="1"/>
          </a:p>
          <a:p>
            <a:r>
              <a:rPr lang="en-US" sz="2500"/>
              <a:t>Parkinson hastalığının belirtilerini değerlendirmede en yaygın kullanılan ölçek, genellikle klinisyenler veya hastanın bakım verenleri tarafından doldurulan Birleştirilmiş Parkinson Hastalığı Değerlendirme Ölçeği’dir (Unified Parkinson’s Disease Rating Scale-UPDRS) (Fahn ve Elton, 1987).</a:t>
            </a:r>
            <a:endParaRPr lang="tr-TR" sz="2500"/>
          </a:p>
        </p:txBody>
      </p:sp>
    </p:spTree>
    <p:extLst>
      <p:ext uri="{BB962C8B-B14F-4D97-AF65-F5344CB8AC3E}">
        <p14:creationId xmlns:p14="http://schemas.microsoft.com/office/powerpoint/2010/main" val="367809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910033"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PARKINSON  </a:t>
            </a:r>
            <a:r>
              <a:rPr lang="tr-TR" sz="3000" b="1">
                <a:solidFill>
                  <a:srgbClr val="00B050"/>
                </a:solidFill>
              </a:rPr>
              <a:t>HASTALIĞININ  NEDENLERİ</a:t>
            </a:r>
            <a:endParaRPr lang="tr-TR" sz="3000" b="1" dirty="0">
              <a:solidFill>
                <a:srgbClr val="00B050"/>
              </a:solidFill>
            </a:endParaRPr>
          </a:p>
        </p:txBody>
      </p:sp>
      <p:sp>
        <p:nvSpPr>
          <p:cNvPr id="3" name="Dikdörtgen 2"/>
          <p:cNvSpPr/>
          <p:nvPr/>
        </p:nvSpPr>
        <p:spPr>
          <a:xfrm>
            <a:off x="197708" y="2565551"/>
            <a:ext cx="11730682" cy="2400657"/>
          </a:xfrm>
          <a:prstGeom prst="rect">
            <a:avLst/>
          </a:prstGeom>
        </p:spPr>
        <p:txBody>
          <a:bodyPr wrap="square">
            <a:spAutoFit/>
          </a:bodyPr>
          <a:lstStyle/>
          <a:p>
            <a:pPr algn="ctr"/>
            <a:r>
              <a:rPr lang="en-US" sz="2500"/>
              <a:t>Daha önce belirtildiği gibi Parkinson hastası olan pek çok vakanın nedeni bilinmemekte ve idiopatik Parkinson hastalığı olarak adlandırılmaktadır. Bununla birlikte Parkinson hastalığının yaygın olarak görülen formlarıyla ilişkilendirilen genetik risk </a:t>
            </a:r>
            <a:r>
              <a:rPr lang="en-US" sz="2500" smtClean="0"/>
              <a:t>faktörlerinin</a:t>
            </a:r>
            <a:r>
              <a:rPr lang="tr-TR" sz="2500" smtClean="0"/>
              <a:t> </a:t>
            </a:r>
            <a:r>
              <a:rPr lang="en-US" sz="2500" smtClean="0"/>
              <a:t>varlığına </a:t>
            </a:r>
            <a:r>
              <a:rPr lang="en-US" sz="2500"/>
              <a:t>ilişkin artan oranda kanıtlar elde edilmekte, %5-10 civarındaki Parkinson hastasında az görülen belirli tek gene bağlı gelişen formlar gözlenmektedir (Belin ve Westerlund, 2008).</a:t>
            </a:r>
            <a:endParaRPr lang="tr-TR" sz="2500"/>
          </a:p>
        </p:txBody>
      </p:sp>
    </p:spTree>
    <p:extLst>
      <p:ext uri="{BB962C8B-B14F-4D97-AF65-F5344CB8AC3E}">
        <p14:creationId xmlns:p14="http://schemas.microsoft.com/office/powerpoint/2010/main" val="207340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985923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PARKINSON </a:t>
            </a:r>
            <a:r>
              <a:rPr lang="tr-TR" sz="3000" b="1">
                <a:solidFill>
                  <a:srgbClr val="00B050"/>
                </a:solidFill>
              </a:rPr>
              <a:t>HASTALIĞINDA ROL OYNAYAN NÖRAL YAPILAR</a:t>
            </a:r>
          </a:p>
        </p:txBody>
      </p:sp>
      <p:sp>
        <p:nvSpPr>
          <p:cNvPr id="3" name="Dikdörtgen 2"/>
          <p:cNvSpPr/>
          <p:nvPr/>
        </p:nvSpPr>
        <p:spPr>
          <a:xfrm>
            <a:off x="247135" y="2967335"/>
            <a:ext cx="11697730" cy="1246495"/>
          </a:xfrm>
          <a:prstGeom prst="rect">
            <a:avLst/>
          </a:prstGeom>
        </p:spPr>
        <p:txBody>
          <a:bodyPr wrap="square">
            <a:spAutoFit/>
          </a:bodyPr>
          <a:lstStyle/>
          <a:p>
            <a:pPr algn="ctr"/>
            <a:r>
              <a:rPr lang="en-US" sz="2500"/>
              <a:t>Açıklandığı gibi bazal gangliyonlar ve dopaminerjik sistem tarafından uyarılan beyin </a:t>
            </a:r>
            <a:r>
              <a:rPr lang="en-US" sz="2500" smtClean="0"/>
              <a:t>yapıları</a:t>
            </a:r>
            <a:r>
              <a:rPr lang="en-US" sz="2500"/>
              <a:t>, Parkinson hastalığı olan kişilerde en çok etkilenen beyin bölgeleridir (Gibb, 1992). </a:t>
            </a:r>
            <a:endParaRPr lang="tr-TR" sz="2500"/>
          </a:p>
        </p:txBody>
      </p:sp>
    </p:spTree>
    <p:extLst>
      <p:ext uri="{BB962C8B-B14F-4D97-AF65-F5344CB8AC3E}">
        <p14:creationId xmlns:p14="http://schemas.microsoft.com/office/powerpoint/2010/main" val="180424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744646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PARKINSON </a:t>
            </a:r>
            <a:r>
              <a:rPr lang="tr-TR" sz="3000" b="1">
                <a:solidFill>
                  <a:srgbClr val="00B050"/>
                </a:solidFill>
              </a:rPr>
              <a:t>HASTALIĞINDA MOTOR DEVRE</a:t>
            </a:r>
          </a:p>
        </p:txBody>
      </p:sp>
      <p:sp>
        <p:nvSpPr>
          <p:cNvPr id="3" name="Dikdörtgen 2"/>
          <p:cNvSpPr/>
          <p:nvPr/>
        </p:nvSpPr>
        <p:spPr>
          <a:xfrm>
            <a:off x="181232" y="2690336"/>
            <a:ext cx="11829536" cy="1246495"/>
          </a:xfrm>
          <a:prstGeom prst="rect">
            <a:avLst/>
          </a:prstGeom>
        </p:spPr>
        <p:txBody>
          <a:bodyPr wrap="square">
            <a:spAutoFit/>
          </a:bodyPr>
          <a:lstStyle/>
          <a:p>
            <a:pPr algn="ctr"/>
            <a:r>
              <a:rPr lang="en-US" sz="2500"/>
              <a:t>Normal harekette kortikal çıktı bazal gangliya tarafından düzenlenmektedir. Bazal gangliya korteksten gelen sinyalleri bazal gangliya/talamokortikal motor devre boyunca işlemekte ve bu sinyaller bir geri bildirim metabolik yolla aynı alana geri dönmektedir. </a:t>
            </a:r>
            <a:endParaRPr lang="tr-TR" sz="2500"/>
          </a:p>
        </p:txBody>
      </p:sp>
    </p:spTree>
    <p:extLst>
      <p:ext uri="{BB962C8B-B14F-4D97-AF65-F5344CB8AC3E}">
        <p14:creationId xmlns:p14="http://schemas.microsoft.com/office/powerpoint/2010/main" val="246488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63374" y="655680"/>
            <a:ext cx="9248775" cy="5810250"/>
          </a:xfrm>
          <a:prstGeom prst="rect">
            <a:avLst/>
          </a:prstGeom>
        </p:spPr>
      </p:pic>
    </p:spTree>
    <p:extLst>
      <p:ext uri="{BB962C8B-B14F-4D97-AF65-F5344CB8AC3E}">
        <p14:creationId xmlns:p14="http://schemas.microsoft.com/office/powerpoint/2010/main" val="355745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56372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PARKINSON </a:t>
            </a:r>
            <a:r>
              <a:rPr lang="tr-TR" sz="3000" b="1">
                <a:solidFill>
                  <a:srgbClr val="00B050"/>
                </a:solidFill>
              </a:rPr>
              <a:t>HASTALIĞININ YÖNETİMİ</a:t>
            </a:r>
          </a:p>
        </p:txBody>
      </p:sp>
      <p:sp>
        <p:nvSpPr>
          <p:cNvPr id="3" name="Dikdörtgen 2"/>
          <p:cNvSpPr/>
          <p:nvPr/>
        </p:nvSpPr>
        <p:spPr>
          <a:xfrm>
            <a:off x="205946" y="2690336"/>
            <a:ext cx="11780108" cy="1631216"/>
          </a:xfrm>
          <a:prstGeom prst="rect">
            <a:avLst/>
          </a:prstGeom>
        </p:spPr>
        <p:txBody>
          <a:bodyPr wrap="square">
            <a:spAutoFit/>
          </a:bodyPr>
          <a:lstStyle/>
          <a:p>
            <a:pPr algn="ctr"/>
            <a:r>
              <a:rPr lang="en-US" sz="2500"/>
              <a:t>Günümüzde Parkinson hastalığının tedavisi yoktur; ancak ilaç terapileri ve cerrahi </a:t>
            </a:r>
            <a:r>
              <a:rPr lang="en-US" sz="2500" smtClean="0"/>
              <a:t>operasyon </a:t>
            </a:r>
            <a:r>
              <a:rPr lang="en-US" sz="2500"/>
              <a:t>belirtilerin azalmasında yardımcı olmaktadır. Motor belirtilerin tedavisinde kullanılan en etkili ilaç grupları levodopa (L-DOPA), dopamine agonistleri, and MAOB (monoamin oksidaz) inhibitörleridir (Quinn, 1995). </a:t>
            </a:r>
            <a:endParaRPr lang="tr-TR" sz="2500"/>
          </a:p>
        </p:txBody>
      </p:sp>
    </p:spTree>
    <p:extLst>
      <p:ext uri="{BB962C8B-B14F-4D97-AF65-F5344CB8AC3E}">
        <p14:creationId xmlns:p14="http://schemas.microsoft.com/office/powerpoint/2010/main" val="257635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97708" y="459945"/>
            <a:ext cx="12192000" cy="630942"/>
          </a:xfrm>
          <a:prstGeom prst="rect">
            <a:avLst/>
          </a:prstGeom>
        </p:spPr>
        <p:txBody>
          <a:bodyPr wrap="square">
            <a:spAutoFit/>
          </a:bodyPr>
          <a:lstStyle/>
          <a:p>
            <a:r>
              <a:rPr lang="en-US" sz="3500" b="1">
                <a:solidFill>
                  <a:srgbClr val="FF0000"/>
                </a:solidFill>
              </a:rPr>
              <a:t>DEPRESYON</a:t>
            </a:r>
            <a:endParaRPr lang="tr-TR" sz="3500">
              <a:solidFill>
                <a:srgbClr val="FF0000"/>
              </a:solidFill>
            </a:endParaRPr>
          </a:p>
        </p:txBody>
      </p:sp>
      <p:sp>
        <p:nvSpPr>
          <p:cNvPr id="4" name="Dikdörtgen 3"/>
          <p:cNvSpPr/>
          <p:nvPr/>
        </p:nvSpPr>
        <p:spPr>
          <a:xfrm>
            <a:off x="197708" y="2690336"/>
            <a:ext cx="11796584" cy="1631216"/>
          </a:xfrm>
          <a:prstGeom prst="rect">
            <a:avLst/>
          </a:prstGeom>
        </p:spPr>
        <p:txBody>
          <a:bodyPr wrap="square">
            <a:spAutoFit/>
          </a:bodyPr>
          <a:lstStyle/>
          <a:p>
            <a:pPr algn="ctr"/>
            <a:r>
              <a:rPr lang="en-US" sz="2500"/>
              <a:t>Herkes mutluluk ve üzüntü yaşar ve bu duygu durum değişimleri sağlıklı bir duygusal </a:t>
            </a:r>
            <a:r>
              <a:rPr lang="en-US" sz="2500" smtClean="0"/>
              <a:t>yaşamın </a:t>
            </a:r>
            <a:r>
              <a:rPr lang="en-US" sz="2500"/>
              <a:t>parçasıdır. Bununla beraber, insanın duygusal durumu bazen bir duygulanım veya duygu durum bozukluğu olarak tanımlanabilecek düzeyde günlük işlevsellikte </a:t>
            </a:r>
            <a:r>
              <a:rPr lang="en-US" sz="2500" smtClean="0"/>
              <a:t>bozulmalara </a:t>
            </a:r>
            <a:r>
              <a:rPr lang="en-US" sz="2500"/>
              <a:t>neden olabilmektedir. </a:t>
            </a:r>
            <a:endParaRPr lang="tr-TR" sz="2500"/>
          </a:p>
        </p:txBody>
      </p:sp>
    </p:spTree>
    <p:extLst>
      <p:ext uri="{BB962C8B-B14F-4D97-AF65-F5344CB8AC3E}">
        <p14:creationId xmlns:p14="http://schemas.microsoft.com/office/powerpoint/2010/main" val="425898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47750" y="757237"/>
            <a:ext cx="10096500" cy="5343525"/>
          </a:xfrm>
          <a:prstGeom prst="rect">
            <a:avLst/>
          </a:prstGeom>
        </p:spPr>
      </p:pic>
    </p:spTree>
    <p:extLst>
      <p:ext uri="{BB962C8B-B14F-4D97-AF65-F5344CB8AC3E}">
        <p14:creationId xmlns:p14="http://schemas.microsoft.com/office/powerpoint/2010/main" val="17496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78872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MAJÖR </a:t>
            </a:r>
            <a:r>
              <a:rPr lang="tr-TR" sz="3000" b="1">
                <a:solidFill>
                  <a:srgbClr val="00B050"/>
                </a:solidFill>
              </a:rPr>
              <a:t>DEPRESYON</a:t>
            </a:r>
            <a:endParaRPr lang="tr-TR" sz="3000" b="1" dirty="0">
              <a:solidFill>
                <a:srgbClr val="00B050"/>
              </a:solidFill>
            </a:endParaRPr>
          </a:p>
        </p:txBody>
      </p:sp>
      <p:sp>
        <p:nvSpPr>
          <p:cNvPr id="4" name="Dikdörtgen 3"/>
          <p:cNvSpPr/>
          <p:nvPr/>
        </p:nvSpPr>
        <p:spPr>
          <a:xfrm>
            <a:off x="197708" y="2546687"/>
            <a:ext cx="11565924" cy="1246495"/>
          </a:xfrm>
          <a:prstGeom prst="rect">
            <a:avLst/>
          </a:prstGeom>
        </p:spPr>
        <p:txBody>
          <a:bodyPr wrap="square">
            <a:spAutoFit/>
          </a:bodyPr>
          <a:lstStyle/>
          <a:p>
            <a:pPr algn="ctr"/>
            <a:r>
              <a:rPr lang="en-US" sz="2500"/>
              <a:t>Majör depresyon en az iki haftalık bir süre boyunca devam eden depresif duygu duruma eşlik eden kilo kaybı veya kilo alma, uyku bozulmaları, ajitasyon veya laterji, umutsuluk hisleri gibi diğer belirtilerle karakterizedir. </a:t>
            </a:r>
            <a:endParaRPr lang="tr-TR" sz="2500"/>
          </a:p>
        </p:txBody>
      </p:sp>
    </p:spTree>
    <p:extLst>
      <p:ext uri="{BB962C8B-B14F-4D97-AF65-F5344CB8AC3E}">
        <p14:creationId xmlns:p14="http://schemas.microsoft.com/office/powerpoint/2010/main" val="325181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1872051"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DİSTİMİ</a:t>
            </a:r>
            <a:endParaRPr lang="tr-TR" sz="3000" b="1" dirty="0">
              <a:solidFill>
                <a:srgbClr val="00B050"/>
              </a:solidFill>
            </a:endParaRPr>
          </a:p>
        </p:txBody>
      </p:sp>
      <p:sp>
        <p:nvSpPr>
          <p:cNvPr id="3" name="Dikdörtgen 2"/>
          <p:cNvSpPr/>
          <p:nvPr/>
        </p:nvSpPr>
        <p:spPr>
          <a:xfrm>
            <a:off x="238897" y="2967335"/>
            <a:ext cx="11714206" cy="861774"/>
          </a:xfrm>
          <a:prstGeom prst="rect">
            <a:avLst/>
          </a:prstGeom>
        </p:spPr>
        <p:txBody>
          <a:bodyPr wrap="square">
            <a:spAutoFit/>
          </a:bodyPr>
          <a:lstStyle/>
          <a:p>
            <a:pPr algn="ctr"/>
            <a:r>
              <a:rPr lang="en-US" sz="2500"/>
              <a:t>Majör depresyon hızlı ortaya çıkışlıdır ve yoğun duyguları içerir. Distimi ise kronik düşük seviyeli depresif duygu durumla belirlidir. </a:t>
            </a:r>
            <a:endParaRPr lang="tr-TR" sz="2500"/>
          </a:p>
        </p:txBody>
      </p:sp>
    </p:spTree>
    <p:extLst>
      <p:ext uri="{BB962C8B-B14F-4D97-AF65-F5344CB8AC3E}">
        <p14:creationId xmlns:p14="http://schemas.microsoft.com/office/powerpoint/2010/main" val="327424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406078"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İKİ </a:t>
            </a:r>
            <a:r>
              <a:rPr lang="tr-TR" sz="3000" b="1">
                <a:solidFill>
                  <a:srgbClr val="00B050"/>
                </a:solidFill>
              </a:rPr>
              <a:t>UÇLU BOZUKLUKLAR</a:t>
            </a:r>
            <a:endParaRPr lang="tr-TR" sz="3000" b="1" dirty="0">
              <a:solidFill>
                <a:srgbClr val="00B050"/>
              </a:solidFill>
            </a:endParaRPr>
          </a:p>
        </p:txBody>
      </p:sp>
      <p:sp>
        <p:nvSpPr>
          <p:cNvPr id="3" name="Dikdörtgen 2"/>
          <p:cNvSpPr/>
          <p:nvPr/>
        </p:nvSpPr>
        <p:spPr>
          <a:xfrm>
            <a:off x="205946" y="2690336"/>
            <a:ext cx="11780108" cy="1246495"/>
          </a:xfrm>
          <a:prstGeom prst="rect">
            <a:avLst/>
          </a:prstGeom>
        </p:spPr>
        <p:txBody>
          <a:bodyPr wrap="square">
            <a:spAutoFit/>
          </a:bodyPr>
          <a:lstStyle/>
          <a:p>
            <a:pPr algn="ctr"/>
            <a:r>
              <a:rPr lang="en-US" sz="2500"/>
              <a:t>İki uçlu duygu durum bozukluğu yaşayan bireyler depresyon ve manik ataklar arasında geçişler yaşarlar. Mani anormal biçimde yükselmiş veya sinirli duygu durumu, uyarılmışlık ve/veya enerji düzeylerindeki aşırı bir artış halidir. Bir tarafıyla depresyonun karşı ucudur. </a:t>
            </a:r>
            <a:endParaRPr lang="tr-TR" sz="2500"/>
          </a:p>
        </p:txBody>
      </p:sp>
    </p:spTree>
    <p:extLst>
      <p:ext uri="{BB962C8B-B14F-4D97-AF65-F5344CB8AC3E}">
        <p14:creationId xmlns:p14="http://schemas.microsoft.com/office/powerpoint/2010/main" val="237860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250168"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SİKLOTİMİ</a:t>
            </a:r>
            <a:endParaRPr lang="tr-TR" sz="3000" b="1" dirty="0">
              <a:solidFill>
                <a:srgbClr val="00B050"/>
              </a:solidFill>
            </a:endParaRPr>
          </a:p>
        </p:txBody>
      </p:sp>
      <p:sp>
        <p:nvSpPr>
          <p:cNvPr id="3" name="Dikdörtgen 2"/>
          <p:cNvSpPr/>
          <p:nvPr/>
        </p:nvSpPr>
        <p:spPr>
          <a:xfrm>
            <a:off x="263611" y="2690336"/>
            <a:ext cx="11664778" cy="1631216"/>
          </a:xfrm>
          <a:prstGeom prst="rect">
            <a:avLst/>
          </a:prstGeom>
        </p:spPr>
        <p:txBody>
          <a:bodyPr wrap="square">
            <a:spAutoFit/>
          </a:bodyPr>
          <a:lstStyle/>
          <a:p>
            <a:pPr algn="ctr"/>
            <a:r>
              <a:rPr lang="en-US" sz="2500"/>
              <a:t>Siklotomi iki uçlu duygu durum bozukluğuna benzerlik gösterir; ancak manik ataklar ve depresif dönemler daha hafif yaşanır. Yıllar süren bir zaman diliminde hafif depresyondan öforiye değişimlerin olduğu belirtiler, genellikle ergenlik veya erken yetişkinlikte ortaya çıkmaktadır.</a:t>
            </a:r>
            <a:endParaRPr lang="tr-TR" sz="2500"/>
          </a:p>
        </p:txBody>
      </p:sp>
    </p:spTree>
    <p:extLst>
      <p:ext uri="{BB962C8B-B14F-4D97-AF65-F5344CB8AC3E}">
        <p14:creationId xmlns:p14="http://schemas.microsoft.com/office/powerpoint/2010/main" val="27608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1286</Words>
  <Application>Microsoft Office PowerPoint</Application>
  <PresentationFormat>Geniş ekran</PresentationFormat>
  <Paragraphs>67</Paragraphs>
  <Slides>39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39</vt:i4>
      </vt:variant>
    </vt:vector>
  </HeadingPairs>
  <TitlesOfParts>
    <vt:vector size="45" baseType="lpstr">
      <vt:lpstr>Arial</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2016-09-20T22:40:07Z</dcterms:created>
  <dcterms:modified xsi:type="dcterms:W3CDTF">2016-09-20T22:40:17Z</dcterms:modified>
</cp:coreProperties>
</file>