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4"/>
  </p:notesMasterIdLst>
  <p:handoutMasterIdLst>
    <p:handoutMasterId r:id="rId25"/>
  </p:handoutMasterIdLst>
  <p:sldIdLst>
    <p:sldId id="291" r:id="rId2"/>
    <p:sldId id="296" r:id="rId3"/>
    <p:sldId id="313" r:id="rId4"/>
    <p:sldId id="314" r:id="rId5"/>
    <p:sldId id="315" r:id="rId6"/>
    <p:sldId id="316" r:id="rId7"/>
    <p:sldId id="298" r:id="rId8"/>
    <p:sldId id="301" r:id="rId9"/>
    <p:sldId id="302" r:id="rId10"/>
    <p:sldId id="303" r:id="rId11"/>
    <p:sldId id="304" r:id="rId12"/>
    <p:sldId id="317" r:id="rId13"/>
    <p:sldId id="305" r:id="rId14"/>
    <p:sldId id="306" r:id="rId15"/>
    <p:sldId id="307" r:id="rId16"/>
    <p:sldId id="318" r:id="rId17"/>
    <p:sldId id="319" r:id="rId18"/>
    <p:sldId id="308" r:id="rId19"/>
    <p:sldId id="297" r:id="rId20"/>
    <p:sldId id="309" r:id="rId21"/>
    <p:sldId id="311" r:id="rId22"/>
    <p:sldId id="312" r:id="rId23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2ECB-3FDC-41E3-839A-3B876EF82E67}" type="slidenum">
              <a:rPr lang="tr-TR" smtClean="0"/>
              <a:pPr/>
              <a:t>17</a:t>
            </a:fld>
            <a:endParaRPr lang="tr-TR">
              <a:latin typeface="Arial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4765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934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4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1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926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3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05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5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7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2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1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9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9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8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5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9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B-310 BİYOKİMYA II DERSİ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IV.HAFTA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tr-TR" dirty="0" smtClean="0"/>
              <a:t>Hücre yüzeyinde yer alan </a:t>
            </a:r>
            <a:r>
              <a:rPr lang="tr-TR" dirty="0" err="1" smtClean="0"/>
              <a:t>sfingolipidler</a:t>
            </a:r>
            <a:r>
              <a:rPr lang="tr-TR" dirty="0" smtClean="0"/>
              <a:t> tanıma bölgeleri olarak kullanılabilir,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İnsan hücrelerinde </a:t>
            </a:r>
            <a:r>
              <a:rPr lang="tr-TR" dirty="0" err="1" smtClean="0"/>
              <a:t>altmışdan</a:t>
            </a:r>
            <a:r>
              <a:rPr lang="tr-TR" dirty="0" smtClean="0"/>
              <a:t> fazla </a:t>
            </a:r>
            <a:r>
              <a:rPr lang="tr-TR" dirty="0" err="1" smtClean="0"/>
              <a:t>sfingolipit</a:t>
            </a:r>
            <a:r>
              <a:rPr lang="tr-TR" dirty="0" smtClean="0"/>
              <a:t> bulunmuştur,</a:t>
            </a:r>
          </a:p>
          <a:p>
            <a:endParaRPr lang="tr-TR" dirty="0"/>
          </a:p>
          <a:p>
            <a:r>
              <a:rPr lang="tr-TR" dirty="0" smtClean="0"/>
              <a:t>Bazılarının </a:t>
            </a:r>
            <a:r>
              <a:rPr lang="tr-TR" dirty="0" err="1" smtClean="0"/>
              <a:t>karbohidrat</a:t>
            </a:r>
            <a:r>
              <a:rPr lang="tr-TR" dirty="0" smtClean="0"/>
              <a:t> kısımları kan gruplarını tanımlamakta ve kan transferinde kişiye uygun kanın tipini belirlemektedir.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825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tr-TR" dirty="0" err="1" smtClean="0"/>
              <a:t>Sfingolipidler</a:t>
            </a:r>
            <a:r>
              <a:rPr lang="tr-TR" dirty="0" smtClean="0"/>
              <a:t> ve </a:t>
            </a:r>
            <a:r>
              <a:rPr lang="tr-TR" dirty="0" err="1" smtClean="0"/>
              <a:t>fosfolipidler</a:t>
            </a:r>
            <a:r>
              <a:rPr lang="tr-TR" dirty="0" smtClean="0"/>
              <a:t> </a:t>
            </a:r>
            <a:r>
              <a:rPr lang="tr-TR" dirty="0" err="1" smtClean="0"/>
              <a:t>lizozomlarda</a:t>
            </a:r>
            <a:r>
              <a:rPr lang="tr-TR" dirty="0" smtClean="0"/>
              <a:t> parçalanır,</a:t>
            </a:r>
          </a:p>
          <a:p>
            <a:endParaRPr lang="tr-TR" dirty="0"/>
          </a:p>
          <a:p>
            <a:r>
              <a:rPr lang="tr-TR" dirty="0" err="1" smtClean="0"/>
              <a:t>Lizozoma</a:t>
            </a:r>
            <a:r>
              <a:rPr lang="tr-TR" dirty="0" smtClean="0"/>
              <a:t> özgül </a:t>
            </a:r>
            <a:r>
              <a:rPr lang="tr-TR" dirty="0" err="1" smtClean="0"/>
              <a:t>hidrolitik</a:t>
            </a:r>
            <a:r>
              <a:rPr lang="tr-TR" dirty="0" smtClean="0"/>
              <a:t> enzimler bunu gerçekleştirebilir,</a:t>
            </a:r>
          </a:p>
          <a:p>
            <a:endParaRPr lang="tr-TR" dirty="0"/>
          </a:p>
          <a:p>
            <a:r>
              <a:rPr lang="tr-TR" dirty="0" smtClean="0"/>
              <a:t>A tipi </a:t>
            </a:r>
            <a:r>
              <a:rPr lang="tr-TR" dirty="0" err="1" smtClean="0"/>
              <a:t>fosfolipazlar</a:t>
            </a:r>
            <a:r>
              <a:rPr lang="tr-TR" dirty="0" smtClean="0"/>
              <a:t> (A1, A2) iki yağ asidinden birinin hidrolizini oluşturabilir,</a:t>
            </a:r>
          </a:p>
          <a:p>
            <a:endParaRPr lang="tr-TR" dirty="0"/>
          </a:p>
          <a:p>
            <a:r>
              <a:rPr lang="tr-TR" dirty="0" err="1" smtClean="0"/>
              <a:t>Lizofosfolipidler</a:t>
            </a:r>
            <a:r>
              <a:rPr lang="tr-TR" dirty="0" smtClean="0"/>
              <a:t> oluşur,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22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hospholip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8488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558924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>
                <a:solidFill>
                  <a:srgbClr val="FFFF00"/>
                </a:solidFill>
              </a:rPr>
              <a:t>https://www.google.com/url?sa=i&amp;url=http%3A%2F%2Fflipper.diff.org%2Fapp%2Fpathways%2Finfo%2F444&amp;psig=AOvVaw1Ju0vVeuc9M6iG1-fiF6VE&amp;ust=1589315337452000&amp;source=images&amp;cd=vfe&amp;ved=0CAIQjRxqFwoTCKjanJvTrOkCFQAAAAAdAAAAABAD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263220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tr-TR" dirty="0" err="1" smtClean="0"/>
              <a:t>Fosfolipaz</a:t>
            </a:r>
            <a:r>
              <a:rPr lang="tr-TR" dirty="0" smtClean="0"/>
              <a:t> C ve </a:t>
            </a:r>
            <a:r>
              <a:rPr lang="tr-TR" dirty="0" err="1" smtClean="0"/>
              <a:t>fosfolipaz</a:t>
            </a:r>
            <a:r>
              <a:rPr lang="tr-TR" dirty="0" smtClean="0"/>
              <a:t> D </a:t>
            </a:r>
            <a:r>
              <a:rPr lang="tr-TR" dirty="0" err="1" smtClean="0"/>
              <a:t>nin</a:t>
            </a:r>
            <a:r>
              <a:rPr lang="tr-TR" dirty="0" smtClean="0"/>
              <a:t> her biri baş gruptaki </a:t>
            </a:r>
            <a:r>
              <a:rPr lang="tr-TR" dirty="0" err="1" smtClean="0"/>
              <a:t>fosfodiester</a:t>
            </a:r>
            <a:r>
              <a:rPr lang="tr-TR" dirty="0" smtClean="0"/>
              <a:t> bağlarından birini hidrolizler,</a:t>
            </a:r>
          </a:p>
          <a:p>
            <a:r>
              <a:rPr lang="tr-TR" dirty="0" err="1" smtClean="0"/>
              <a:t>Lizozimlerde</a:t>
            </a:r>
            <a:r>
              <a:rPr lang="tr-TR" dirty="0" smtClean="0"/>
              <a:t> </a:t>
            </a:r>
            <a:r>
              <a:rPr lang="tr-TR" dirty="0" err="1" smtClean="0"/>
              <a:t>hidrolizlenen</a:t>
            </a:r>
            <a:r>
              <a:rPr lang="tr-TR" dirty="0" smtClean="0"/>
              <a:t> </a:t>
            </a:r>
            <a:r>
              <a:rPr lang="tr-TR" dirty="0" err="1" smtClean="0"/>
              <a:t>sfingofosfolipidden</a:t>
            </a:r>
            <a:r>
              <a:rPr lang="tr-TR" dirty="0" smtClean="0"/>
              <a:t> geriye </a:t>
            </a:r>
            <a:r>
              <a:rPr lang="tr-TR" dirty="0" err="1" smtClean="0"/>
              <a:t>seramit</a:t>
            </a:r>
            <a:r>
              <a:rPr lang="tr-TR" dirty="0" smtClean="0"/>
              <a:t> kalır, buradaki enzimlerin herhangi birindeki genetik bir bozukluk hücrede </a:t>
            </a:r>
            <a:r>
              <a:rPr lang="tr-TR" dirty="0" err="1" smtClean="0"/>
              <a:t>gangliosidlerin</a:t>
            </a:r>
            <a:r>
              <a:rPr lang="tr-TR" dirty="0" smtClean="0"/>
              <a:t> birikimine yol açabilen ciddi bir sağlık sorunu yaratabilir.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471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tr-TR" dirty="0" err="1" smtClean="0"/>
              <a:t>Ökaryotik</a:t>
            </a:r>
            <a:r>
              <a:rPr lang="tr-TR" dirty="0" smtClean="0"/>
              <a:t> hücrelerde zarın yapısında steroller de yer almaktadır,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Bunlardan türeyen </a:t>
            </a:r>
            <a:r>
              <a:rPr lang="tr-TR" dirty="0" err="1" smtClean="0"/>
              <a:t>steroid</a:t>
            </a:r>
            <a:r>
              <a:rPr lang="tr-TR" dirty="0" smtClean="0"/>
              <a:t> hormonlar sinyaller olarak görev yapar,</a:t>
            </a:r>
          </a:p>
          <a:p>
            <a:endParaRPr lang="tr-TR" dirty="0"/>
          </a:p>
          <a:p>
            <a:r>
              <a:rPr lang="tr-TR" dirty="0" err="1" smtClean="0"/>
              <a:t>Lipidlerin</a:t>
            </a:r>
            <a:r>
              <a:rPr lang="tr-TR" dirty="0" smtClean="0"/>
              <a:t> bazıları </a:t>
            </a:r>
            <a:r>
              <a:rPr lang="tr-TR" dirty="0" err="1" smtClean="0"/>
              <a:t>kofaktör</a:t>
            </a:r>
            <a:r>
              <a:rPr lang="tr-TR" dirty="0" smtClean="0"/>
              <a:t> ve sinyal molekülleri olarak görev yapar,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847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tr-TR" dirty="0" err="1" smtClean="0"/>
              <a:t>Örn</a:t>
            </a:r>
            <a:r>
              <a:rPr lang="tr-TR" dirty="0" smtClean="0"/>
              <a:t>. </a:t>
            </a:r>
            <a:r>
              <a:rPr lang="tr-TR" dirty="0" err="1" smtClean="0"/>
              <a:t>Fosfatidilinositol</a:t>
            </a:r>
            <a:r>
              <a:rPr lang="tr-TR" dirty="0" smtClean="0"/>
              <a:t> </a:t>
            </a:r>
            <a:r>
              <a:rPr lang="tr-TR" dirty="0" err="1" smtClean="0"/>
              <a:t>bifosfat</a:t>
            </a:r>
            <a:r>
              <a:rPr lang="tr-TR" dirty="0" smtClean="0"/>
              <a:t> </a:t>
            </a:r>
            <a:r>
              <a:rPr lang="tr-TR" dirty="0" err="1" smtClean="0"/>
              <a:t>hidrolizlendiğinde</a:t>
            </a:r>
            <a:r>
              <a:rPr lang="tr-TR" dirty="0" smtClean="0"/>
              <a:t>, ikincil haberci olan </a:t>
            </a:r>
            <a:r>
              <a:rPr lang="tr-TR" dirty="0" err="1" smtClean="0"/>
              <a:t>diaçilgliserol</a:t>
            </a:r>
            <a:r>
              <a:rPr lang="tr-TR" dirty="0" smtClean="0"/>
              <a:t> ve </a:t>
            </a:r>
            <a:r>
              <a:rPr lang="tr-TR" dirty="0" err="1" smtClean="0"/>
              <a:t>inositol</a:t>
            </a:r>
            <a:r>
              <a:rPr lang="tr-TR" dirty="0" smtClean="0"/>
              <a:t> 1,4,5-trifosfat oluşur. </a:t>
            </a:r>
          </a:p>
          <a:p>
            <a:endParaRPr lang="tr-TR" dirty="0"/>
          </a:p>
          <a:p>
            <a:r>
              <a:rPr lang="tr-TR" dirty="0" err="1" smtClean="0"/>
              <a:t>Araşidonik</a:t>
            </a:r>
            <a:r>
              <a:rPr lang="tr-TR" dirty="0" smtClean="0"/>
              <a:t> asitten türeyen </a:t>
            </a:r>
            <a:r>
              <a:rPr lang="tr-TR" dirty="0" err="1" smtClean="0"/>
              <a:t>prostaglandinler</a:t>
            </a:r>
            <a:r>
              <a:rPr lang="tr-TR" dirty="0"/>
              <a:t> </a:t>
            </a:r>
            <a:r>
              <a:rPr lang="tr-TR" dirty="0" err="1" smtClean="0"/>
              <a:t>tromboksanlar</a:t>
            </a:r>
            <a:r>
              <a:rPr lang="tr-TR" dirty="0" smtClean="0"/>
              <a:t> ve </a:t>
            </a:r>
            <a:r>
              <a:rPr lang="tr-TR" dirty="0" err="1" smtClean="0"/>
              <a:t>lökotrienler</a:t>
            </a:r>
            <a:r>
              <a:rPr lang="tr-TR" dirty="0" smtClean="0"/>
              <a:t> </a:t>
            </a:r>
            <a:r>
              <a:rPr lang="tr-TR" dirty="0" err="1" smtClean="0"/>
              <a:t>eikosanoidler</a:t>
            </a:r>
            <a:r>
              <a:rPr lang="tr-TR" dirty="0" smtClean="0"/>
              <a:t> olarak isimlendirilir,</a:t>
            </a:r>
          </a:p>
          <a:p>
            <a:endParaRPr lang="tr-TR" dirty="0"/>
          </a:p>
          <a:p>
            <a:r>
              <a:rPr lang="tr-TR" dirty="0" smtClean="0"/>
              <a:t>Bunlardan türeyen birçok molekül bulunmakta ve bunların farklı görevleri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865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bout Eicosanoid – Assignment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7768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39552" y="56612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https://www.google.com/url?sa=i&amp;url=https%3A%2F%2Fwww.assignmentpoint.com%2Fscience%2Fbiology%2Fabout-eicosanoid.html&amp;psig=AOvVaw0hk1OG5HtnxCGGuSt2C9tI&amp;ust=1589315448014000&amp;source=images&amp;cd=vfe&amp;ved=0CAIQjRxqFwoTCNDzks3TrOkCFQAAAAAdAAAAABAD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3279906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ostacyclins - an overview | ScienceDirect Top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46" y="123913"/>
            <a:ext cx="52916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icosanoids, Prostaglandins, Leukotrienes, Docosanoids and Related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0" y="2064009"/>
            <a:ext cx="7238916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5343373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chemeClr val="bg1"/>
                </a:solidFill>
              </a:rPr>
              <a:t>https://www.google.com/url?sa=i&amp;url=https%3A%2F%2Fwww.sciencedirect.com%2Ftopics%2Fchemistry%2Fprostacyclins&amp;psig=AOvVaw0hk1OG5HtnxCGGuSt2C9tI&amp;ust=1589315448014000&amp;source=images&amp;cd=vfe&amp;ved=0CAIQjRxqFwoTCNDzks3TrOkCFQAAAAAdAAAAABAd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79512" y="5901372"/>
            <a:ext cx="772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https://www.google.com/url?sa=i&amp;url=https%3A%2F%2Fwww.lipidhome.co.uk%2Flipids%2Ffa-eic%2Feicintro%2Findex.htm&amp;psig=AOvVaw0hk1OG5HtnxCGGuSt2C9tI&amp;ust=1589315448014000&amp;source=images&amp;cd=vfe&amp;ved=0CAIQjRxqFwoTCNDzks3TrOkCFQAAAAAdAAAAABAi</a:t>
            </a:r>
          </a:p>
        </p:txBody>
      </p:sp>
    </p:spTree>
    <p:extLst>
      <p:ext uri="{BB962C8B-B14F-4D97-AF65-F5344CB8AC3E}">
        <p14:creationId xmlns:p14="http://schemas.microsoft.com/office/powerpoint/2010/main" val="1531285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tr-TR" dirty="0" smtClean="0"/>
              <a:t>bulunmaktadır,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Bazı ilaçlar (NSAID) </a:t>
            </a:r>
            <a:r>
              <a:rPr lang="tr-TR" dirty="0" err="1" smtClean="0"/>
              <a:t>prostoglandin</a:t>
            </a:r>
            <a:r>
              <a:rPr lang="tr-TR" dirty="0" smtClean="0"/>
              <a:t> ve </a:t>
            </a:r>
            <a:r>
              <a:rPr lang="tr-TR" dirty="0" err="1" smtClean="0"/>
              <a:t>tromboksanların</a:t>
            </a:r>
            <a:r>
              <a:rPr lang="tr-TR" dirty="0" smtClean="0"/>
              <a:t> oluşumunu engellerken, </a:t>
            </a:r>
            <a:r>
              <a:rPr lang="tr-TR" dirty="0" err="1" smtClean="0"/>
              <a:t>steroid</a:t>
            </a:r>
            <a:r>
              <a:rPr lang="tr-TR" dirty="0" smtClean="0"/>
              <a:t> yapıdaki ilaçlar </a:t>
            </a:r>
            <a:r>
              <a:rPr lang="tr-TR" dirty="0" err="1" smtClean="0"/>
              <a:t>lökotrienlerin</a:t>
            </a:r>
            <a:r>
              <a:rPr lang="tr-TR" dirty="0" smtClean="0"/>
              <a:t> oluşumunu engelleyebilir,</a:t>
            </a:r>
          </a:p>
          <a:p>
            <a:endParaRPr lang="tr-TR" dirty="0"/>
          </a:p>
          <a:p>
            <a:r>
              <a:rPr lang="tr-TR" dirty="0" smtClean="0"/>
              <a:t>Yağda eriyen vitaminlerin D,A,E ve K vitaminleri </a:t>
            </a:r>
            <a:r>
              <a:rPr lang="tr-TR" dirty="0" err="1" smtClean="0"/>
              <a:t>izopren</a:t>
            </a:r>
            <a:r>
              <a:rPr lang="tr-TR" dirty="0" smtClean="0"/>
              <a:t> birimlerinden oluşan bu moleküller hormon olarak görev yapabilir.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5080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285861"/>
            <a:ext cx="8229600" cy="39290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3600" dirty="0" smtClean="0"/>
              <a:t>BU KONU İLE İLGİLİ BİYOKİMYASAL FORMÜLLER YAZILARAK AÇIKLANIP TARTIŞILACAKTIR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DÖRDÜNCÜ  HAFTA  DERS İÇERİĞİ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tr-TR" b="1" dirty="0" err="1" smtClean="0"/>
              <a:t>Fosfatidilinositoller</a:t>
            </a:r>
            <a:r>
              <a:rPr lang="tr-TR" b="1" dirty="0" smtClean="0"/>
              <a:t>  ve </a:t>
            </a:r>
            <a:r>
              <a:rPr lang="tr-TR" b="1" dirty="0" err="1" smtClean="0"/>
              <a:t>sfingozin</a:t>
            </a:r>
            <a:r>
              <a:rPr lang="tr-TR" b="1" dirty="0" smtClean="0"/>
              <a:t> türevleri hücre içi </a:t>
            </a:r>
            <a:r>
              <a:rPr lang="tr-TR" b="1" dirty="0" err="1" smtClean="0"/>
              <a:t>sinyallizasyonda</a:t>
            </a:r>
            <a:r>
              <a:rPr lang="tr-TR" b="1" dirty="0" smtClean="0"/>
              <a:t> yer alabilirler,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err="1" smtClean="0"/>
              <a:t>Eikosanoidler</a:t>
            </a:r>
            <a:r>
              <a:rPr lang="tr-TR" b="1" dirty="0" smtClean="0"/>
              <a:t> mesaj taşıyabilirler,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Lipitler </a:t>
            </a:r>
            <a:r>
              <a:rPr lang="tr-TR" b="1" dirty="0" err="1" smtClean="0"/>
              <a:t>kofaktör</a:t>
            </a:r>
            <a:r>
              <a:rPr lang="tr-TR" b="1" dirty="0" smtClean="0"/>
              <a:t>, hormon veya pigment olarak görev yapabilirler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Lehninger</a:t>
            </a:r>
            <a:r>
              <a:rPr lang="tr-TR" dirty="0" smtClean="0"/>
              <a:t> Biyokimyanın İlkeleri, </a:t>
            </a:r>
            <a:r>
              <a:rPr lang="tr-TR" dirty="0" err="1" smtClean="0"/>
              <a:t>David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Michael 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14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Biochemistry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Thieme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7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Biochemistry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</a:t>
            </a:r>
            <a:r>
              <a:rPr lang="tr-TR" dirty="0" smtClean="0"/>
              <a:t>-</a:t>
            </a:r>
            <a:r>
              <a:rPr lang="tr-TR" dirty="0" err="1" smtClean="0"/>
              <a:t>Hill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Publishing</a:t>
            </a:r>
            <a:r>
              <a:rPr lang="tr-TR" dirty="0" smtClean="0"/>
              <a:t> </a:t>
            </a:r>
            <a:r>
              <a:rPr lang="tr-TR" dirty="0" err="1" smtClean="0"/>
              <a:t>Division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9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B201 : Molecular Biology of the Cell Lipids and Signaling Marc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82809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56612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https://www.google.com/url?sa=i&amp;url=https%3A%2F%2Fslideplayer.com%2Fslide%2F5968530%2F&amp;psig=AOvVaw2PB0OdWNARVM-q9WN3LggV&amp;ust=1589314685762000&amp;source=images&amp;cd=vfe&amp;ved=0CAIQjRxqFwoTCNCI99zQrOkCFQAAAAAdAAAAABAl</a:t>
            </a:r>
          </a:p>
        </p:txBody>
      </p:sp>
    </p:spTree>
    <p:extLst>
      <p:ext uri="{BB962C8B-B14F-4D97-AF65-F5344CB8AC3E}">
        <p14:creationId xmlns:p14="http://schemas.microsoft.com/office/powerpoint/2010/main" val="99026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merging roles for lipids in non-apoptotic cell death | Cell Deat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350"/>
            <a:ext cx="8136904" cy="54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55892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https://www.google.com/url?sa=i&amp;url=https%3A%2F%2Fwww.nature.com%2Farticles%2Fcdd201625&amp;psig=AOvVaw2PB0OdWNARVM-q9WN3LggV&amp;ust=1589314685762000&amp;source=images&amp;cd=vfe&amp;ved=0CAIQjRxqFwoTCNCI99zQrOkCFQAAAAAdAAAAABAr</a:t>
            </a:r>
          </a:p>
        </p:txBody>
      </p:sp>
    </p:spTree>
    <p:extLst>
      <p:ext uri="{BB962C8B-B14F-4D97-AF65-F5344CB8AC3E}">
        <p14:creationId xmlns:p14="http://schemas.microsoft.com/office/powerpoint/2010/main" val="280368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y are membrane lipids asymmetrical? | MB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92088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59532" y="558924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mechanobio.info%2Fwhat-is-the-plasma-membrane%2Fwhy-are-membrane-lipids-asymmetrical%2F&amp;psig=AOvVaw2PB0OdWNARVM-q9WN3LggV&amp;ust=1589314685762000&amp;source=images&amp;cd=vfe&amp;ved=0CAIQjRxqGAoTCNCI99zQrOkCFQAAAAAdAAAAABCIAQ</a:t>
            </a:r>
          </a:p>
        </p:txBody>
      </p:sp>
    </p:spTree>
    <p:extLst>
      <p:ext uri="{BB962C8B-B14F-4D97-AF65-F5344CB8AC3E}">
        <p14:creationId xmlns:p14="http://schemas.microsoft.com/office/powerpoint/2010/main" val="280036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ructure of glycerophosphate-based lipids. The lipid structu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99288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551723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researchgate.net%2Ffigure%2FStructure-of-glycerophosphate-based-lipids-The-lipid-structure-shown-is-1-2_fig2_316998196&amp;psig=AOvVaw2PB0OdWNARVM-q9WN3LggV&amp;ust=1589314685762000&amp;source=images&amp;cd=vfe&amp;ved=0CAIQjRxqGAoTCNCI99zQrOkCFQAAAAAdAAAAABCvAQ</a:t>
            </a:r>
          </a:p>
        </p:txBody>
      </p:sp>
    </p:spTree>
    <p:extLst>
      <p:ext uri="{BB962C8B-B14F-4D97-AF65-F5344CB8AC3E}">
        <p14:creationId xmlns:p14="http://schemas.microsoft.com/office/powerpoint/2010/main" val="367439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tr-TR" b="1" dirty="0" err="1" smtClean="0"/>
              <a:t>Sfingolipidler</a:t>
            </a:r>
            <a:r>
              <a:rPr lang="tr-TR" b="1" dirty="0" smtClean="0"/>
              <a:t>, polar baş gruba ve polar olmayan iki kuyruk kısmına sahiptir.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err="1" smtClean="0"/>
              <a:t>Gliserol</a:t>
            </a:r>
            <a:r>
              <a:rPr lang="tr-TR" b="1" dirty="0" smtClean="0"/>
              <a:t> içermezler,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İkinci karbonundaki amino grubu bir yağ asidine amit bağı ile bağladır. Bu yağ asidi 16, 18, 22 ve 24 karbonlu doymuş</a:t>
            </a:r>
          </a:p>
        </p:txBody>
      </p:sp>
    </p:spTree>
    <p:extLst>
      <p:ext uri="{BB962C8B-B14F-4D97-AF65-F5344CB8AC3E}">
        <p14:creationId xmlns:p14="http://schemas.microsoft.com/office/powerpoint/2010/main" val="417459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tr-TR" dirty="0"/>
              <a:t>v</a:t>
            </a:r>
            <a:r>
              <a:rPr lang="tr-TR" dirty="0" smtClean="0"/>
              <a:t>e doymamış yağ asidi bulundurur.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C-1 de bağlanan polar baş grupta,</a:t>
            </a:r>
          </a:p>
          <a:p>
            <a:endParaRPr lang="tr-TR" dirty="0" smtClean="0"/>
          </a:p>
          <a:p>
            <a:r>
              <a:rPr lang="tr-TR" dirty="0" smtClean="0"/>
              <a:t>-H varsa </a:t>
            </a:r>
            <a:r>
              <a:rPr lang="tr-TR" dirty="0" err="1" smtClean="0"/>
              <a:t>seramit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Fosfokolin</a:t>
            </a:r>
            <a:r>
              <a:rPr lang="tr-TR" dirty="0" smtClean="0"/>
              <a:t> bağlı ise </a:t>
            </a:r>
            <a:r>
              <a:rPr lang="tr-TR" dirty="0" err="1" smtClean="0"/>
              <a:t>sfingomiyelin</a:t>
            </a:r>
            <a:r>
              <a:rPr lang="tr-TR" dirty="0" smtClean="0"/>
              <a:t>, hayvan hücrelerinin plazma zarında bulunur ve nöronları saran ve yalıtkan görev alırlar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7176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tr-TR" dirty="0" err="1"/>
              <a:t>Glukoz</a:t>
            </a:r>
            <a:r>
              <a:rPr lang="tr-TR" dirty="0"/>
              <a:t> bağlı ise </a:t>
            </a:r>
            <a:r>
              <a:rPr lang="tr-TR" dirty="0" err="1"/>
              <a:t>nötral</a:t>
            </a:r>
            <a:r>
              <a:rPr lang="tr-TR" dirty="0"/>
              <a:t> </a:t>
            </a:r>
            <a:r>
              <a:rPr lang="tr-TR" dirty="0" err="1"/>
              <a:t>glikolipidler</a:t>
            </a:r>
            <a:r>
              <a:rPr lang="tr-TR" dirty="0"/>
              <a:t> (</a:t>
            </a:r>
            <a:r>
              <a:rPr lang="tr-TR" dirty="0" err="1"/>
              <a:t>Glukoserebrosit</a:t>
            </a:r>
            <a:r>
              <a:rPr lang="tr-TR" dirty="0"/>
              <a:t>),</a:t>
            </a:r>
          </a:p>
          <a:p>
            <a:r>
              <a:rPr lang="tr-TR" dirty="0" err="1"/>
              <a:t>Di</a:t>
            </a:r>
            <a:r>
              <a:rPr lang="tr-TR" dirty="0"/>
              <a:t>-, </a:t>
            </a:r>
            <a:r>
              <a:rPr lang="tr-TR" dirty="0" err="1"/>
              <a:t>tri</a:t>
            </a:r>
            <a:r>
              <a:rPr lang="tr-TR" dirty="0"/>
              <a:t>-, </a:t>
            </a:r>
            <a:r>
              <a:rPr lang="tr-TR" dirty="0" err="1"/>
              <a:t>tetrasakkarit</a:t>
            </a:r>
            <a:r>
              <a:rPr lang="tr-TR" dirty="0"/>
              <a:t> bağlı ise </a:t>
            </a:r>
            <a:r>
              <a:rPr lang="tr-TR" dirty="0" err="1"/>
              <a:t>laktozilseramit</a:t>
            </a:r>
            <a:r>
              <a:rPr lang="tr-TR" dirty="0"/>
              <a:t> (</a:t>
            </a:r>
            <a:r>
              <a:rPr lang="tr-TR" dirty="0" err="1"/>
              <a:t>globozit</a:t>
            </a:r>
            <a:r>
              <a:rPr lang="tr-TR" dirty="0"/>
              <a:t>) </a:t>
            </a:r>
          </a:p>
          <a:p>
            <a:r>
              <a:rPr lang="tr-TR" dirty="0" smtClean="0"/>
              <a:t>Kompleks </a:t>
            </a:r>
            <a:r>
              <a:rPr lang="tr-TR" dirty="0" err="1" smtClean="0"/>
              <a:t>oligosakkaritler</a:t>
            </a:r>
            <a:r>
              <a:rPr lang="tr-TR" dirty="0" smtClean="0"/>
              <a:t> bağlı ise </a:t>
            </a:r>
            <a:r>
              <a:rPr lang="tr-TR" dirty="0" err="1" smtClean="0"/>
              <a:t>gangliosit</a:t>
            </a:r>
            <a:r>
              <a:rPr lang="tr-TR" dirty="0" smtClean="0"/>
              <a:t> GM2 olarak isimlendirilir.</a:t>
            </a:r>
          </a:p>
          <a:p>
            <a:r>
              <a:rPr lang="tr-TR" dirty="0" smtClean="0"/>
              <a:t>En karmaşık </a:t>
            </a:r>
            <a:r>
              <a:rPr lang="tr-TR" dirty="0" err="1" smtClean="0"/>
              <a:t>sfingolipidler</a:t>
            </a:r>
            <a:r>
              <a:rPr lang="tr-TR" dirty="0" smtClean="0"/>
              <a:t>, </a:t>
            </a:r>
            <a:r>
              <a:rPr lang="tr-TR" dirty="0" err="1" smtClean="0"/>
              <a:t>gangliozitlerdir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Sialik</a:t>
            </a:r>
            <a:r>
              <a:rPr lang="tr-TR" dirty="0" smtClean="0"/>
              <a:t> asit (N-</a:t>
            </a:r>
            <a:r>
              <a:rPr lang="tr-TR" dirty="0" err="1" smtClean="0"/>
              <a:t>asetilnöraminik</a:t>
            </a:r>
            <a:r>
              <a:rPr lang="tr-TR" dirty="0" smtClean="0"/>
              <a:t> asit) bulundurabilirler.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23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544</TotalTime>
  <Words>539</Words>
  <Application>Microsoft Office PowerPoint</Application>
  <PresentationFormat>Ekran Gösterisi (4:3)</PresentationFormat>
  <Paragraphs>75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Arial Tur</vt:lpstr>
      <vt:lpstr>Impact</vt:lpstr>
      <vt:lpstr>Ana Olay</vt:lpstr>
      <vt:lpstr>B-310 BİYOKİMYA II DERSİ </vt:lpstr>
      <vt:lpstr>DÖRDÜNCÜ  HAFTA  DERS İÇERİĞİ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38</cp:revision>
  <dcterms:created xsi:type="dcterms:W3CDTF">2007-03-31T19:43:26Z</dcterms:created>
  <dcterms:modified xsi:type="dcterms:W3CDTF">2020-05-11T20:39:52Z</dcterms:modified>
</cp:coreProperties>
</file>