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5FB044-CCBE-4C4D-9DDA-683F1A55BBB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93161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5FB044-CCBE-4C4D-9DDA-683F1A55BBB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176955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5FB044-CCBE-4C4D-9DDA-683F1A55BBB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09514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5FB044-CCBE-4C4D-9DDA-683F1A55BBB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798807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5FB044-CCBE-4C4D-9DDA-683F1A55BBBA}"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64889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5FB044-CCBE-4C4D-9DDA-683F1A55BBB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377571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5FB044-CCBE-4C4D-9DDA-683F1A55BBBA}"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123564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5FB044-CCBE-4C4D-9DDA-683F1A55BBBA}"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82016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5FB044-CCBE-4C4D-9DDA-683F1A55BBBA}"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125075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5FB044-CCBE-4C4D-9DDA-683F1A55BBB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279600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5FB044-CCBE-4C4D-9DDA-683F1A55BBBA}"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CA0C4-62F0-40CE-AAC8-C667E9F44426}" type="slidenum">
              <a:rPr lang="tr-TR" smtClean="0"/>
              <a:t>‹#›</a:t>
            </a:fld>
            <a:endParaRPr lang="tr-TR"/>
          </a:p>
        </p:txBody>
      </p:sp>
    </p:spTree>
    <p:extLst>
      <p:ext uri="{BB962C8B-B14F-4D97-AF65-F5344CB8AC3E}">
        <p14:creationId xmlns:p14="http://schemas.microsoft.com/office/powerpoint/2010/main" val="284804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FB044-CCBE-4C4D-9DDA-683F1A55BBBA}"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CA0C4-62F0-40CE-AAC8-C667E9F44426}" type="slidenum">
              <a:rPr lang="tr-TR" smtClean="0"/>
              <a:t>‹#›</a:t>
            </a:fld>
            <a:endParaRPr lang="tr-TR"/>
          </a:p>
        </p:txBody>
      </p:sp>
    </p:spTree>
    <p:extLst>
      <p:ext uri="{BB962C8B-B14F-4D97-AF65-F5344CB8AC3E}">
        <p14:creationId xmlns:p14="http://schemas.microsoft.com/office/powerpoint/2010/main" val="142254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 Hafta</a:t>
            </a:r>
            <a:endParaRPr lang="tr-TR" dirty="0"/>
          </a:p>
        </p:txBody>
      </p:sp>
      <p:sp>
        <p:nvSpPr>
          <p:cNvPr id="3" name="Alt Başlık 2"/>
          <p:cNvSpPr>
            <a:spLocks noGrp="1"/>
          </p:cNvSpPr>
          <p:nvPr>
            <p:ph type="subTitle" idx="1"/>
          </p:nvPr>
        </p:nvSpPr>
        <p:spPr/>
        <p:txBody>
          <a:bodyPr/>
          <a:lstStyle/>
          <a:p>
            <a:r>
              <a:rPr lang="tr-TR" dirty="0" smtClean="0"/>
              <a:t>Urdu Dili ve Fort </a:t>
            </a:r>
            <a:r>
              <a:rPr lang="tr-TR" smtClean="0"/>
              <a:t>William Koleji</a:t>
            </a:r>
            <a:endParaRPr lang="tr-TR" dirty="0" smtClean="0"/>
          </a:p>
          <a:p>
            <a:endParaRPr lang="tr-TR" dirty="0"/>
          </a:p>
        </p:txBody>
      </p:sp>
    </p:spTree>
    <p:extLst>
      <p:ext uri="{BB962C8B-B14F-4D97-AF65-F5344CB8AC3E}">
        <p14:creationId xmlns:p14="http://schemas.microsoft.com/office/powerpoint/2010/main" val="1736202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Hint-Avrupa dil ailesi içinde yer alan Urdu dili, Müslümanların Hindistan’a gelmelerinden sonra, yerli halkla aralarında toplumsal ve sosyal gereksinimlerini </a:t>
            </a:r>
            <a:r>
              <a:rPr lang="tr-TR" dirty="0" smtClean="0"/>
              <a:t>karşılamak için ortaya koydukları dildir.</a:t>
            </a:r>
          </a:p>
          <a:p>
            <a:r>
              <a:rPr lang="tr-TR" dirty="0" smtClean="0"/>
              <a:t> Aynı zamanda iletişim </a:t>
            </a:r>
            <a:r>
              <a:rPr lang="tr-TR" dirty="0"/>
              <a:t>kurabilmek için, Arapça, Farsça ve birçok yerli dili karıştırarak ortaya koydukları bir dildir.</a:t>
            </a:r>
          </a:p>
          <a:p>
            <a:r>
              <a:rPr lang="tr-TR" dirty="0"/>
              <a:t>   Eski </a:t>
            </a:r>
            <a:r>
              <a:rPr lang="tr-TR" dirty="0" err="1"/>
              <a:t>Türkçe’de</a:t>
            </a:r>
            <a:r>
              <a:rPr lang="tr-TR" dirty="0"/>
              <a:t> </a:t>
            </a:r>
            <a:r>
              <a:rPr lang="tr-TR" i="1" dirty="0" err="1"/>
              <a:t>ordo</a:t>
            </a:r>
            <a:r>
              <a:rPr lang="tr-TR" i="1" dirty="0"/>
              <a:t>/ordu </a:t>
            </a:r>
            <a:r>
              <a:rPr lang="tr-TR" dirty="0"/>
              <a:t>kelimesinden gelen </a:t>
            </a:r>
            <a:r>
              <a:rPr lang="tr-TR" i="1" dirty="0"/>
              <a:t>Urdu, </a:t>
            </a:r>
            <a:r>
              <a:rPr lang="tr-TR" dirty="0"/>
              <a:t>‘‘hakanın konağı’’, ‘‘ordugah’’, ‘‘askeri kamp’’ anlamına gelir. </a:t>
            </a:r>
            <a:endParaRPr lang="tr-TR" dirty="0" smtClean="0"/>
          </a:p>
          <a:p>
            <a:r>
              <a:rPr lang="tr-TR" dirty="0" smtClean="0"/>
              <a:t>Bu </a:t>
            </a:r>
            <a:r>
              <a:rPr lang="tr-TR" dirty="0"/>
              <a:t>kelime Hindistan topraklarına Türklerle beraber girmiştir. </a:t>
            </a:r>
            <a:r>
              <a:rPr lang="tr-TR" dirty="0" smtClean="0"/>
              <a:t>Moğol sultanlarının Delhi ya da başka bölgelerin pazar yerlerinde kurdukları askeri kamplar ‘‘</a:t>
            </a:r>
            <a:r>
              <a:rPr lang="tr-TR" dirty="0" err="1" smtClean="0"/>
              <a:t>Ordubazar</a:t>
            </a:r>
            <a:r>
              <a:rPr lang="tr-TR" dirty="0" smtClean="0"/>
              <a:t>’’, ‘‘Ordugah’’ olarak adlandırılmıştır. </a:t>
            </a:r>
          </a:p>
          <a:p>
            <a:r>
              <a:rPr lang="tr-TR" dirty="0" smtClean="0"/>
              <a:t>Şah Cihan bu askeri kamplara, önemlerinden dolayı, ‘‘Urdu-i Mualla’’ adını vermiştir. Bu daha sonra halk dilinde kısalarak ‘‘Urdu’’ şeklinde yer etmiştir.</a:t>
            </a:r>
          </a:p>
          <a:p>
            <a:r>
              <a:rPr lang="tr-TR" dirty="0" smtClean="0"/>
              <a:t>      </a:t>
            </a:r>
            <a:endParaRPr lang="tr-TR" dirty="0"/>
          </a:p>
        </p:txBody>
      </p:sp>
    </p:spTree>
    <p:extLst>
      <p:ext uri="{BB962C8B-B14F-4D97-AF65-F5344CB8AC3E}">
        <p14:creationId xmlns:p14="http://schemas.microsoft.com/office/powerpoint/2010/main" val="341746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Tarihte çeşitli isimlerle adlandırılmış olan </a:t>
            </a:r>
            <a:r>
              <a:rPr lang="tr-TR" i="1" dirty="0" smtClean="0"/>
              <a:t>Urdu </a:t>
            </a:r>
            <a:r>
              <a:rPr lang="tr-TR" dirty="0" smtClean="0"/>
              <a:t>kelimesini ‘‘dil anlamında ilk defa Muhammed Ata Hüseyin Han, 1798-99 yılında yazdığı </a:t>
            </a:r>
            <a:r>
              <a:rPr lang="tr-TR" i="1" dirty="0" err="1" smtClean="0"/>
              <a:t>Nev</a:t>
            </a:r>
            <a:r>
              <a:rPr lang="tr-TR" i="1" dirty="0" smtClean="0"/>
              <a:t> Tarz-ı Murassa </a:t>
            </a:r>
            <a:r>
              <a:rPr lang="tr-TR" dirty="0" smtClean="0"/>
              <a:t>adlı eserinde kullanmıştır.</a:t>
            </a:r>
          </a:p>
          <a:p>
            <a:r>
              <a:rPr lang="tr-TR" dirty="0" smtClean="0"/>
              <a:t> Daha sonra aynı terim Mir Amman’ın </a:t>
            </a:r>
            <a:r>
              <a:rPr lang="tr-TR" i="1" dirty="0" smtClean="0"/>
              <a:t>Bağ u Bahar </a:t>
            </a:r>
            <a:r>
              <a:rPr lang="tr-TR" dirty="0" smtClean="0"/>
              <a:t>(1802-03) adlı eserinde de geçer. Yine İnşa-</a:t>
            </a:r>
            <a:r>
              <a:rPr lang="tr-TR" dirty="0" err="1" smtClean="0"/>
              <a:t>ullah</a:t>
            </a:r>
            <a:r>
              <a:rPr lang="tr-TR" dirty="0" smtClean="0"/>
              <a:t> Han’ın </a:t>
            </a:r>
            <a:r>
              <a:rPr lang="tr-TR" i="1" dirty="0" smtClean="0"/>
              <a:t>Derya-i Letafet </a:t>
            </a:r>
            <a:r>
              <a:rPr lang="tr-TR" dirty="0" smtClean="0"/>
              <a:t>(1808-09) adlı eserinde bu kelimenin dil anlamında kullanıldığı görülür.’’</a:t>
            </a:r>
          </a:p>
          <a:p>
            <a:r>
              <a:rPr lang="tr-TR" dirty="0" smtClean="0"/>
              <a:t>     Hindistan toprakları, Acem, Türk, Arap gibi çeşitli kültürlerin, gelenek, görenek ve dilleriyle zenginleşerek yepyeni kültürlerin doğmasına neden olmuştur. </a:t>
            </a:r>
          </a:p>
          <a:p>
            <a:r>
              <a:rPr lang="tr-TR" dirty="0" smtClean="0"/>
              <a:t>Bu renkli ve zengin kültürel çevrenin ortaya koyduğu en önemli sonuçlardan biri Urdu dilidir. Bu dille verilmiş olan yazılı ürünleri incelemek için öncelikle Hindistan’a bakmak gerekmektedir.</a:t>
            </a:r>
          </a:p>
          <a:p>
            <a:endParaRPr lang="tr-TR" dirty="0"/>
          </a:p>
        </p:txBody>
      </p:sp>
    </p:spTree>
    <p:extLst>
      <p:ext uri="{BB962C8B-B14F-4D97-AF65-F5344CB8AC3E}">
        <p14:creationId xmlns:p14="http://schemas.microsoft.com/office/powerpoint/2010/main" val="238470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i="1" dirty="0"/>
              <a:t>Fort William Koleji </a:t>
            </a:r>
            <a:endParaRPr lang="tr-TR" dirty="0"/>
          </a:p>
          <a:p>
            <a:r>
              <a:rPr lang="tr-TR" dirty="0"/>
              <a:t>‘‘Batı kolej eğitimi on dokuzuncu yüzyılın ilk yarısında Hindistan’da hızla yayıldı. İlk aşamada Bombay, </a:t>
            </a:r>
            <a:r>
              <a:rPr lang="tr-TR" dirty="0" err="1"/>
              <a:t>Madras</a:t>
            </a:r>
            <a:r>
              <a:rPr lang="tr-TR" dirty="0"/>
              <a:t> ve </a:t>
            </a:r>
            <a:r>
              <a:rPr lang="tr-TR" dirty="0" err="1"/>
              <a:t>Kalkutta’da</a:t>
            </a:r>
            <a:r>
              <a:rPr lang="tr-TR" dirty="0"/>
              <a:t> üç devlet koleji kuruldu. </a:t>
            </a:r>
            <a:r>
              <a:rPr lang="tr-TR" dirty="0" err="1"/>
              <a:t>Kalkutta</a:t>
            </a:r>
            <a:r>
              <a:rPr lang="tr-TR" dirty="0"/>
              <a:t> ve </a:t>
            </a:r>
            <a:r>
              <a:rPr lang="tr-TR" dirty="0" err="1"/>
              <a:t>Madras’takilere</a:t>
            </a:r>
            <a:r>
              <a:rPr lang="tr-TR" dirty="0"/>
              <a:t> Başkanlık Koleji denildi. Bombay’daki Devlet Kolejine seçkin Bombay valisi onuruna </a:t>
            </a:r>
            <a:r>
              <a:rPr lang="tr-TR" dirty="0" err="1"/>
              <a:t>Elphinstone</a:t>
            </a:r>
            <a:r>
              <a:rPr lang="tr-TR" dirty="0"/>
              <a:t> Koleji adı verildi</a:t>
            </a:r>
            <a:r>
              <a:rPr lang="tr-TR" dirty="0" smtClean="0"/>
              <a:t>.</a:t>
            </a:r>
          </a:p>
          <a:p>
            <a:r>
              <a:rPr lang="tr-TR" dirty="0" smtClean="0"/>
              <a:t> </a:t>
            </a:r>
            <a:r>
              <a:rPr lang="tr-TR" dirty="0"/>
              <a:t>Bu kolejleri İngiltere’de eğitime büyük katkıda bulunan İskoç Presbiteryenlerin kurduğu </a:t>
            </a:r>
            <a:r>
              <a:rPr lang="tr-TR" dirty="0" err="1"/>
              <a:t>Kalkutta’daki</a:t>
            </a:r>
            <a:r>
              <a:rPr lang="tr-TR" dirty="0"/>
              <a:t> İskoç Kiliseleri Koleji ve Bombay’daki Wilson Koleji izledi…’’ Fort William Kolej’i 1801 yılında John </a:t>
            </a:r>
            <a:r>
              <a:rPr lang="tr-TR" dirty="0" err="1"/>
              <a:t>Borthwick</a:t>
            </a:r>
            <a:r>
              <a:rPr lang="tr-TR" dirty="0"/>
              <a:t> </a:t>
            </a:r>
            <a:r>
              <a:rPr lang="tr-TR" dirty="0" err="1"/>
              <a:t>Gilchrist</a:t>
            </a:r>
            <a:r>
              <a:rPr lang="tr-TR" dirty="0"/>
              <a:t> başkanlığında kurulmuş ve Urdu nesrinin başlangıcıyla eş değer bir anlam kazanmıştı</a:t>
            </a:r>
            <a:r>
              <a:rPr lang="tr-TR" dirty="0" smtClean="0"/>
              <a:t>.</a:t>
            </a:r>
          </a:p>
          <a:p>
            <a:r>
              <a:rPr lang="tr-TR" dirty="0" smtClean="0"/>
              <a:t> </a:t>
            </a:r>
            <a:r>
              <a:rPr lang="tr-TR" dirty="0"/>
              <a:t>Bu kolej aslında İngiliz subaylarının yerel dilleri öğrenmesini sağlamak ve böylece de halkla iletişimi kolaylaştırmak amacıyla kurulmuştu. Ancak daha sonra </a:t>
            </a:r>
            <a:r>
              <a:rPr lang="tr-TR" dirty="0" err="1"/>
              <a:t>içnde</a:t>
            </a:r>
            <a:r>
              <a:rPr lang="tr-TR" dirty="0"/>
              <a:t> yer alacak pek çok alim ve edebiyatçı sayesinde Urdu nesrine çok önemli hizmetler sağlamış bir kurum olarak belleklere yerleşecekti: </a:t>
            </a:r>
            <a:endParaRPr lang="tr-TR" dirty="0" smtClean="0"/>
          </a:p>
          <a:p>
            <a:r>
              <a:rPr lang="tr-TR" dirty="0" smtClean="0"/>
              <a:t>‘‘</a:t>
            </a:r>
            <a:r>
              <a:rPr lang="tr-TR" dirty="0"/>
              <a:t>Dr. John </a:t>
            </a:r>
            <a:r>
              <a:rPr lang="tr-TR" dirty="0" err="1"/>
              <a:t>Borthwick</a:t>
            </a:r>
            <a:r>
              <a:rPr lang="tr-TR" dirty="0"/>
              <a:t> </a:t>
            </a:r>
            <a:r>
              <a:rPr lang="tr-TR" dirty="0" err="1"/>
              <a:t>Gilchrist</a:t>
            </a:r>
            <a:r>
              <a:rPr lang="tr-TR" dirty="0"/>
              <a:t> İrlandalıydı. 1759’da </a:t>
            </a:r>
            <a:r>
              <a:rPr lang="tr-TR" dirty="0" err="1"/>
              <a:t>Edinburgh’da</a:t>
            </a:r>
            <a:r>
              <a:rPr lang="tr-TR" dirty="0"/>
              <a:t> doğmuştu. George </a:t>
            </a:r>
            <a:r>
              <a:rPr lang="tr-TR" dirty="0" err="1"/>
              <a:t>Heriot’s</a:t>
            </a:r>
            <a:r>
              <a:rPr lang="tr-TR" dirty="0"/>
              <a:t> </a:t>
            </a:r>
            <a:r>
              <a:rPr lang="tr-TR" dirty="0" err="1"/>
              <a:t>Hospital’da</a:t>
            </a:r>
            <a:r>
              <a:rPr lang="tr-TR" dirty="0"/>
              <a:t> öğrenim görmüştü. 1783 yılında Doğu Hindistan Şirketi’nin askeri hekimi olarak dışarıya gitti</a:t>
            </a:r>
            <a:r>
              <a:rPr lang="tr-TR" dirty="0" smtClean="0"/>
              <a:t>.</a:t>
            </a:r>
            <a:endParaRPr lang="tr-TR" dirty="0"/>
          </a:p>
        </p:txBody>
      </p:sp>
    </p:spTree>
    <p:extLst>
      <p:ext uri="{BB962C8B-B14F-4D97-AF65-F5344CB8AC3E}">
        <p14:creationId xmlns:p14="http://schemas.microsoft.com/office/powerpoint/2010/main" val="243071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O, İngiliz memurlarının yerli dil olarak Farsçaya değil ülkedeki her türden insanla iletişim kurmak için en yaygın dil olan başta </a:t>
            </a:r>
            <a:r>
              <a:rPr lang="tr-TR" dirty="0" err="1" smtClean="0"/>
              <a:t>Hindustani’yi</a:t>
            </a:r>
            <a:r>
              <a:rPr lang="tr-TR" dirty="0" smtClean="0"/>
              <a:t> öğrenmeleri gerektiğini anlayan birkaç kişiden biriydi. </a:t>
            </a:r>
          </a:p>
          <a:p>
            <a:r>
              <a:rPr lang="tr-TR" dirty="0" err="1" smtClean="0"/>
              <a:t>Gilchrist</a:t>
            </a:r>
            <a:r>
              <a:rPr lang="tr-TR" dirty="0" smtClean="0"/>
              <a:t> kendisine yol çizdi. </a:t>
            </a:r>
          </a:p>
          <a:p>
            <a:r>
              <a:rPr lang="tr-TR" dirty="0" smtClean="0"/>
              <a:t>Yerli kıyafetlere büründü en doğru en yaygın </a:t>
            </a:r>
            <a:r>
              <a:rPr lang="tr-TR" dirty="0" err="1" smtClean="0"/>
              <a:t>Hindustani’nin</a:t>
            </a:r>
            <a:r>
              <a:rPr lang="tr-TR" dirty="0" smtClean="0"/>
              <a:t> konuşulduğu vilayetlere yolculuk etti. </a:t>
            </a:r>
          </a:p>
          <a:p>
            <a:r>
              <a:rPr lang="tr-TR" dirty="0" smtClean="0"/>
              <a:t>Ayrıca Sanskrit, Farsça ve diğer Doğu dilleriyle ilgili bilgi edindi. Onun başarıları şirketin çalışanları arasında yeni bir şevkin doğmasına yol açmış ve </a:t>
            </a:r>
            <a:r>
              <a:rPr lang="tr-TR" dirty="0" err="1" smtClean="0"/>
              <a:t>Hindustani</a:t>
            </a:r>
            <a:r>
              <a:rPr lang="tr-TR" dirty="0" smtClean="0"/>
              <a:t> öğrenmek çok popüler hale gelmişti.</a:t>
            </a:r>
          </a:p>
          <a:p>
            <a:r>
              <a:rPr lang="tr-TR" dirty="0" smtClean="0"/>
              <a:t> </a:t>
            </a:r>
            <a:r>
              <a:rPr lang="tr-TR" dirty="0" err="1" smtClean="0"/>
              <a:t>Lord</a:t>
            </a:r>
            <a:r>
              <a:rPr lang="tr-TR" dirty="0" smtClean="0"/>
              <a:t> </a:t>
            </a:r>
            <a:r>
              <a:rPr lang="tr-TR" dirty="0" err="1" smtClean="0"/>
              <a:t>Wellesley</a:t>
            </a:r>
            <a:r>
              <a:rPr lang="tr-TR" dirty="0" smtClean="0"/>
              <a:t>, Dr. </a:t>
            </a:r>
            <a:r>
              <a:rPr lang="tr-TR" dirty="0" err="1" smtClean="0"/>
              <a:t>Gilchrist’in</a:t>
            </a:r>
            <a:r>
              <a:rPr lang="tr-TR" dirty="0" smtClean="0"/>
              <a:t> iyi çalışmalarının ve planlarının önemini anlıyordu. </a:t>
            </a:r>
            <a:endParaRPr lang="tr-TR" dirty="0"/>
          </a:p>
        </p:txBody>
      </p:sp>
    </p:spTree>
    <p:extLst>
      <p:ext uri="{BB962C8B-B14F-4D97-AF65-F5344CB8AC3E}">
        <p14:creationId xmlns:p14="http://schemas.microsoft.com/office/powerpoint/2010/main" val="1280688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Ona şirketin gelirinden cömertçe yardım etti ve onu ülkenin dillerini İngiliz memurlarına öğretmek için 1801’de kurulan Fort William Kolej’in başına getirdi. </a:t>
            </a:r>
          </a:p>
          <a:p>
            <a:r>
              <a:rPr lang="tr-TR" dirty="0" err="1" smtClean="0"/>
              <a:t>Gilchrist</a:t>
            </a:r>
            <a:r>
              <a:rPr lang="tr-TR" dirty="0" smtClean="0"/>
              <a:t> uzun süre bu görevde kalamadı. 1804 yılında sağlık sorunları sebebiyle görevinden istifa etti.</a:t>
            </a:r>
          </a:p>
          <a:p>
            <a:r>
              <a:rPr lang="tr-TR" dirty="0" smtClean="0"/>
              <a:t> </a:t>
            </a:r>
            <a:r>
              <a:rPr lang="tr-TR" dirty="0" err="1" smtClean="0"/>
              <a:t>Hindustani’ye</a:t>
            </a:r>
            <a:r>
              <a:rPr lang="tr-TR" dirty="0" smtClean="0"/>
              <a:t> olan sevgisi </a:t>
            </a:r>
            <a:r>
              <a:rPr lang="tr-TR" dirty="0" err="1" smtClean="0"/>
              <a:t>Edinburgh’da</a:t>
            </a:r>
            <a:r>
              <a:rPr lang="tr-TR" dirty="0" smtClean="0"/>
              <a:t> da devam etti. 1816’da Londra’ya gitti Hindistan’da görevlendirilecek adaylara </a:t>
            </a:r>
            <a:r>
              <a:rPr lang="tr-TR" dirty="0" err="1" smtClean="0"/>
              <a:t>Oriential</a:t>
            </a:r>
            <a:r>
              <a:rPr lang="tr-TR" dirty="0" smtClean="0"/>
              <a:t> dillerinde özel ders vermeyi üstlendi. 1818 yılında </a:t>
            </a:r>
            <a:r>
              <a:rPr lang="tr-TR" dirty="0" err="1" smtClean="0"/>
              <a:t>Oriental</a:t>
            </a:r>
            <a:r>
              <a:rPr lang="tr-TR" dirty="0" smtClean="0"/>
              <a:t> Enstitüsü’nün </a:t>
            </a:r>
            <a:r>
              <a:rPr lang="tr-TR" dirty="0" err="1" smtClean="0"/>
              <a:t>Hindustani</a:t>
            </a:r>
            <a:r>
              <a:rPr lang="tr-TR" dirty="0" smtClean="0"/>
              <a:t> bölümünün profesörlüğünü kabul etti… </a:t>
            </a:r>
          </a:p>
          <a:p>
            <a:r>
              <a:rPr lang="tr-TR" dirty="0" smtClean="0"/>
              <a:t>1841 de seksen iki yaşında Paris’te öldü. </a:t>
            </a:r>
          </a:p>
          <a:p>
            <a:r>
              <a:rPr lang="tr-TR" dirty="0" err="1" smtClean="0"/>
              <a:t>Dr</a:t>
            </a:r>
            <a:r>
              <a:rPr lang="tr-TR" dirty="0" smtClean="0"/>
              <a:t> </a:t>
            </a:r>
            <a:r>
              <a:rPr lang="tr-TR" dirty="0" err="1" smtClean="0"/>
              <a:t>Gilchrist</a:t>
            </a:r>
            <a:r>
              <a:rPr lang="tr-TR" dirty="0" smtClean="0"/>
              <a:t> çok sayıda çalışmanın yazarıdır. </a:t>
            </a:r>
            <a:endParaRPr lang="tr-TR" dirty="0"/>
          </a:p>
        </p:txBody>
      </p:sp>
    </p:spTree>
    <p:extLst>
      <p:ext uri="{BB962C8B-B14F-4D97-AF65-F5344CB8AC3E}">
        <p14:creationId xmlns:p14="http://schemas.microsoft.com/office/powerpoint/2010/main" val="2297008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Çalışmalarının ayrıntılı bir listesi </a:t>
            </a:r>
            <a:r>
              <a:rPr lang="tr-TR" i="1" dirty="0" err="1" smtClean="0"/>
              <a:t>Linguistic</a:t>
            </a:r>
            <a:r>
              <a:rPr lang="tr-TR" i="1" dirty="0" smtClean="0"/>
              <a:t> </a:t>
            </a:r>
            <a:r>
              <a:rPr lang="tr-TR" i="1" dirty="0" err="1" smtClean="0"/>
              <a:t>Survey</a:t>
            </a:r>
            <a:r>
              <a:rPr lang="tr-TR" i="1" dirty="0" smtClean="0"/>
              <a:t> of </a:t>
            </a:r>
            <a:r>
              <a:rPr lang="tr-TR" i="1" dirty="0" err="1" smtClean="0"/>
              <a:t>Hindustan</a:t>
            </a:r>
            <a:r>
              <a:rPr lang="tr-TR" i="1" dirty="0" smtClean="0"/>
              <a:t> </a:t>
            </a:r>
            <a:r>
              <a:rPr lang="tr-TR" dirty="0" smtClean="0"/>
              <a:t>adlı eserinde verilmiştir. </a:t>
            </a:r>
          </a:p>
          <a:p>
            <a:r>
              <a:rPr lang="tr-TR" dirty="0" smtClean="0"/>
              <a:t>Onun yetenek ve anlayışı nezaretinde bir takım Hindistanlı öğretmeni Kolej’de bir araya toplamıştı. </a:t>
            </a:r>
          </a:p>
          <a:p>
            <a:r>
              <a:rPr lang="tr-TR" dirty="0" smtClean="0"/>
              <a:t>Bunlar sadece yeni subayların kullanmaları için </a:t>
            </a:r>
            <a:r>
              <a:rPr lang="tr-TR" dirty="0" err="1" smtClean="0"/>
              <a:t>text</a:t>
            </a:r>
            <a:r>
              <a:rPr lang="tr-TR" dirty="0" smtClean="0"/>
              <a:t> </a:t>
            </a:r>
            <a:r>
              <a:rPr lang="tr-TR" dirty="0" err="1" smtClean="0"/>
              <a:t>book</a:t>
            </a:r>
            <a:r>
              <a:rPr lang="tr-TR" dirty="0" smtClean="0"/>
              <a:t> yazmakla kalmayıp aynı zamanda Urdu ve Hindi nesri için bir standart oluşturmuşlardı.</a:t>
            </a:r>
            <a:r>
              <a:rPr lang="tr-TR" dirty="0" smtClean="0">
                <a:effectLst/>
              </a:rPr>
              <a:t> </a:t>
            </a:r>
          </a:p>
          <a:p>
            <a:r>
              <a:rPr lang="tr-TR" dirty="0"/>
              <a:t> Bazı edebiyat tarihçileri Kolej’in İngiliz subaylarının idari işlerini kolaylaştırma amacıyla kurulduğunu özellikle vurgulamak istemişlerdir. </a:t>
            </a:r>
            <a:endParaRPr lang="tr-TR" dirty="0" smtClean="0"/>
          </a:p>
          <a:p>
            <a:r>
              <a:rPr lang="tr-TR" dirty="0" smtClean="0"/>
              <a:t>Ancak </a:t>
            </a:r>
            <a:r>
              <a:rPr lang="tr-TR" dirty="0"/>
              <a:t>bu </a:t>
            </a:r>
            <a:r>
              <a:rPr lang="tr-TR" dirty="0" err="1"/>
              <a:t>kolej’in</a:t>
            </a:r>
            <a:r>
              <a:rPr lang="tr-TR" dirty="0"/>
              <a:t> içine aldığı birçok değerli dil adamının çalışmaları sayesinde ilk kez Urdu nesri terimi gündeme gelmiş ve bu dönemde ortaya çıkan yapıtlar, bu edebiyat türüne başlarda en azından dikkat çekerek, gelişmesine önemli katkıları olmuştur</a:t>
            </a:r>
            <a:endParaRPr lang="tr-TR" dirty="0" smtClean="0"/>
          </a:p>
          <a:p>
            <a:endParaRPr lang="tr-TR" dirty="0"/>
          </a:p>
        </p:txBody>
      </p:sp>
    </p:spTree>
    <p:extLst>
      <p:ext uri="{BB962C8B-B14F-4D97-AF65-F5344CB8AC3E}">
        <p14:creationId xmlns:p14="http://schemas.microsoft.com/office/powerpoint/2010/main" val="37170921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691</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USER</dc:creator>
  <cp:lastModifiedBy>USER</cp:lastModifiedBy>
  <cp:revision>3</cp:revision>
  <dcterms:created xsi:type="dcterms:W3CDTF">2020-05-03T19:16:20Z</dcterms:created>
  <dcterms:modified xsi:type="dcterms:W3CDTF">2020-05-03T19:20:24Z</dcterms:modified>
</cp:coreProperties>
</file>