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71" r:id="rId2"/>
    <p:sldId id="291" r:id="rId3"/>
    <p:sldId id="292" r:id="rId4"/>
    <p:sldId id="293" r:id="rId5"/>
    <p:sldId id="295" r:id="rId6"/>
    <p:sldId id="294" r:id="rId7"/>
    <p:sldId id="296" r:id="rId8"/>
    <p:sldId id="297" r:id="rId9"/>
    <p:sldId id="298" r:id="rId10"/>
    <p:sldId id="299" r:id="rId11"/>
    <p:sldId id="290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8D2D-ABD7-4A2E-A48A-48EE9336303D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7939-7771-4AEF-A0CD-691D93DB77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6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BD185E0-26BA-421C-BCD2-099FB826AD83}" type="datetimeFigureOut">
              <a:rPr lang="tr-TR" smtClean="0"/>
              <a:pPr/>
              <a:t>6.02.2018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3E3F58-764C-45D7-9AD8-96E3E66A2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59832" y="2996952"/>
            <a:ext cx="509133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/>
              <a:t>8</a:t>
            </a:r>
            <a:r>
              <a:rPr lang="tr-TR" sz="3200" b="1" dirty="0" smtClean="0"/>
              <a:t>. </a:t>
            </a:r>
            <a:r>
              <a:rPr lang="tr-TR" sz="3200" b="1" dirty="0" smtClean="0"/>
              <a:t>Bölüm:</a:t>
            </a:r>
            <a:br>
              <a:rPr lang="tr-TR" sz="3200" b="1" dirty="0" smtClean="0"/>
            </a:br>
            <a:r>
              <a:rPr lang="tr-TR" sz="3200" b="1" dirty="0" smtClean="0"/>
              <a:t>Yönetim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23595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Planlama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Planlamanın başlıca yararları:</a:t>
            </a:r>
          </a:p>
          <a:p>
            <a:pPr lvl="1"/>
            <a:r>
              <a:rPr lang="tr-TR" dirty="0"/>
              <a:t>Sistemli olarak geleceği düşünmek</a:t>
            </a:r>
          </a:p>
          <a:p>
            <a:pPr lvl="1"/>
            <a:r>
              <a:rPr lang="tr-TR" dirty="0"/>
              <a:t>Uzun dönemli düşünebilme yeteneği</a:t>
            </a:r>
          </a:p>
          <a:p>
            <a:pPr lvl="1"/>
            <a:r>
              <a:rPr lang="tr-TR" dirty="0"/>
              <a:t>Daha iyi koordinasyon</a:t>
            </a:r>
          </a:p>
          <a:p>
            <a:pPr lvl="1"/>
            <a:r>
              <a:rPr lang="tr-TR" dirty="0"/>
              <a:t>Etkin </a:t>
            </a:r>
            <a:r>
              <a:rPr lang="tr-TR" dirty="0" smtClean="0"/>
              <a:t>denetim</a:t>
            </a:r>
            <a:endParaRPr lang="tr-TR" dirty="0" smtClean="0"/>
          </a:p>
          <a:p>
            <a:r>
              <a:rPr lang="tr-TR" dirty="0"/>
              <a:t>Başlıca </a:t>
            </a:r>
            <a:r>
              <a:rPr lang="tr-TR" dirty="0" smtClean="0"/>
              <a:t>sakıncaları</a:t>
            </a:r>
          </a:p>
          <a:p>
            <a:pPr lvl="1"/>
            <a:r>
              <a:rPr lang="tr-TR" dirty="0" smtClean="0"/>
              <a:t>Masraflı bir faaliyettir. Kaliteli olmazsa önemli bir zaman ve enerji kaybına yol açar</a:t>
            </a:r>
          </a:p>
          <a:p>
            <a:pPr lvl="1"/>
            <a:r>
              <a:rPr lang="tr-TR" dirty="0" smtClean="0"/>
              <a:t>Yöneticinin dikkatini fazlaca geleceğe çekebilir. </a:t>
            </a:r>
            <a:endParaRPr lang="tr-TR" dirty="0"/>
          </a:p>
          <a:p>
            <a:endParaRPr lang="tr-TR" dirty="0" smtClean="0"/>
          </a:p>
          <a:p>
            <a:pPr lvl="1"/>
            <a:endParaRPr lang="tr-TR" dirty="0" smtClean="0"/>
          </a:p>
          <a:p>
            <a:pPr lvl="2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5500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smileyFace">
            <a:avLst/>
          </a:prstGeom>
        </p:spPr>
        <p:txBody>
          <a:bodyPr>
            <a:noAutofit/>
          </a:bodyPr>
          <a:lstStyle/>
          <a:p>
            <a:r>
              <a:rPr lang="en-US" sz="2800" dirty="0" err="1" smtClean="0"/>
              <a:t>Teşekkürler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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lvl="1" indent="-457200">
              <a:buSzPct val="80000"/>
            </a:pPr>
            <a:endParaRPr lang="en-US" sz="2300" dirty="0" smtClean="0"/>
          </a:p>
          <a:p>
            <a:pPr marL="322326" lvl="1" indent="-285750">
              <a:buSzPct val="80000"/>
            </a:pPr>
            <a:endParaRPr lang="en-US" sz="1700" dirty="0"/>
          </a:p>
          <a:p>
            <a:pPr marL="322326" lvl="1" indent="-285750">
              <a:buSzPct val="80000"/>
            </a:pPr>
            <a:endParaRPr lang="en-US" sz="17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  <a:p>
            <a:pPr marL="36576" lvl="1" indent="0">
              <a:buSzPct val="80000"/>
              <a:buNone/>
            </a:pPr>
            <a:r>
              <a:rPr lang="en-US" sz="1700" dirty="0"/>
              <a:t>	</a:t>
            </a:r>
            <a:r>
              <a:rPr lang="en-US" sz="1500" dirty="0"/>
              <a:t>	</a:t>
            </a:r>
          </a:p>
          <a:p>
            <a:pPr marL="320040" lvl="2" indent="0">
              <a:buSzPct val="80000"/>
              <a:buNone/>
            </a:pPr>
            <a:endParaRPr lang="en-US" sz="1500" dirty="0"/>
          </a:p>
          <a:p>
            <a:pPr marL="420624" lvl="1" indent="-384048">
              <a:buSzPct val="80000"/>
              <a:buFont typeface="Wingdings 2"/>
              <a:buChar char=""/>
            </a:pPr>
            <a:endParaRPr lang="en-US" sz="17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43581" y="9821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BU00537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24" y="1484783"/>
            <a:ext cx="4014200" cy="48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neler</a:t>
            </a:r>
            <a:r>
              <a:rPr lang="en-US" dirty="0" smtClean="0"/>
              <a:t> </a:t>
            </a:r>
            <a:r>
              <a:rPr lang="en-US" dirty="0" err="1" smtClean="0"/>
              <a:t>öğreneceğiz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Yönetimin Tanımı</a:t>
            </a:r>
          </a:p>
          <a:p>
            <a:r>
              <a:rPr lang="tr-TR" dirty="0" smtClean="0"/>
              <a:t>Yönetimin Fonksiyonları</a:t>
            </a:r>
          </a:p>
          <a:p>
            <a:r>
              <a:rPr lang="tr-TR" dirty="0" smtClean="0"/>
              <a:t>Yönetim Kademeleri</a:t>
            </a:r>
          </a:p>
          <a:p>
            <a:r>
              <a:rPr lang="tr-TR" dirty="0" smtClean="0"/>
              <a:t>Planlama</a:t>
            </a:r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110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Yönetimin Tanımı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Yönetimin bir süreç mi, bir sanat mı yoksa bir bilim alanı mı olduğu günümüzde hala tartışmalıdır. Bu tartışma, yönetime ilişkin 3 farklı bakış açısını / ele alışı da yansıtmaktadır. </a:t>
            </a:r>
          </a:p>
          <a:p>
            <a:r>
              <a:rPr lang="tr-TR" dirty="0" smtClean="0"/>
              <a:t>Süreç olarak yönetim birtakım faaliyet veya fonksiyonları,</a:t>
            </a:r>
            <a:r>
              <a:rPr lang="tr-TR" dirty="0"/>
              <a:t> </a:t>
            </a:r>
            <a:r>
              <a:rPr lang="tr-TR" dirty="0" smtClean="0"/>
              <a:t>sanat olarak yönetim bir uygulamayı, bilim olarak yönetim ise sistemli ve bilimsel bilgi topluluğunu ifade eder.</a:t>
            </a:r>
          </a:p>
        </p:txBody>
      </p:sp>
    </p:spTree>
    <p:extLst>
      <p:ext uri="{BB962C8B-B14F-4D97-AF65-F5344CB8AC3E}">
        <p14:creationId xmlns:p14="http://schemas.microsoft.com/office/powerpoint/2010/main" val="396268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Yönetimin Tanımı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Yönetici işletmeyi bir bütün olarak ve aynı zamanda ayrı ayrı bölümleriyle ele alır. Çeşitli bilgi ve teknikleri mevcut şartlara uygunluklarına göre kullanmak ve uygulamak durumundadır.</a:t>
            </a:r>
          </a:p>
          <a:p>
            <a:r>
              <a:rPr lang="tr-TR" dirty="0" smtClean="0"/>
              <a:t>Yönetim işletme amaçlarına etkili ve verimli bir şekilde ulaşmak üzere planlama, örgütleme, yöneltme, denetim ve koordinasyon faaliyetlerini gerçekleştirir. </a:t>
            </a:r>
          </a:p>
        </p:txBody>
      </p:sp>
    </p:spTree>
    <p:extLst>
      <p:ext uri="{BB962C8B-B14F-4D97-AF65-F5344CB8AC3E}">
        <p14:creationId xmlns:p14="http://schemas.microsoft.com/office/powerpoint/2010/main" val="110478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Yönetimin Tanımı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Yönetici işletmeyi bir bütün olarak ve aynı zamanda ayrı ayrı bölümleriyle ele alır. Çeşitli bilgi ve teknikleri mevcut şartlara uygunluklarına göre kullanmak ve uygulamak durumundadır.</a:t>
            </a:r>
          </a:p>
          <a:p>
            <a:r>
              <a:rPr lang="tr-TR" dirty="0" smtClean="0"/>
              <a:t>Yönetim işletme amaçlarına etkili ve verimli bir şekilde ulaşmak üzere planlama, örgütleme, yöneltme, denetim ve koordinasyon faaliyetlerini gerçekleştirir. </a:t>
            </a:r>
          </a:p>
        </p:txBody>
      </p:sp>
    </p:spTree>
    <p:extLst>
      <p:ext uri="{BB962C8B-B14F-4D97-AF65-F5344CB8AC3E}">
        <p14:creationId xmlns:p14="http://schemas.microsoft.com/office/powerpoint/2010/main" val="173826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59632" y="332656"/>
            <a:ext cx="6552728" cy="6408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İşletmenin Çevresi</a:t>
            </a: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80701" y="1149428"/>
            <a:ext cx="5310590" cy="4775167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Planlama	Örgütleme</a:t>
            </a: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Yöneltme	Denetim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07904" y="2564904"/>
            <a:ext cx="1728192" cy="1944216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bg1"/>
                </a:solidFill>
              </a:rPr>
              <a:t>Koordinasyon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80148" y="3725416"/>
            <a:ext cx="783704" cy="783704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>
                <a:solidFill>
                  <a:schemeClr val="bg1"/>
                </a:solidFill>
              </a:rPr>
              <a:t>İşletme Amaçları</a:t>
            </a:r>
            <a:endParaRPr lang="tr-TR" sz="900" dirty="0">
              <a:solidFill>
                <a:schemeClr val="bg1"/>
              </a:solidFill>
            </a:endParaRPr>
          </a:p>
        </p:txBody>
      </p:sp>
      <p:cxnSp>
        <p:nvCxnSpPr>
          <p:cNvPr id="10" name="Düz Bağlayıcı 9"/>
          <p:cNvCxnSpPr>
            <a:stCxn id="6" idx="0"/>
          </p:cNvCxnSpPr>
          <p:nvPr/>
        </p:nvCxnSpPr>
        <p:spPr>
          <a:xfrm>
            <a:off x="4535996" y="1149428"/>
            <a:ext cx="0" cy="1415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4575662" y="4509119"/>
            <a:ext cx="0" cy="1415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H="1">
            <a:off x="5436096" y="3537011"/>
            <a:ext cx="1755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>
            <a:endCxn id="6" idx="2"/>
          </p:cNvCxnSpPr>
          <p:nvPr/>
        </p:nvCxnSpPr>
        <p:spPr>
          <a:xfrm flipH="1">
            <a:off x="1880701" y="3537011"/>
            <a:ext cx="182720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26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kizkenar Üçgen 1"/>
          <p:cNvSpPr/>
          <p:nvPr/>
        </p:nvSpPr>
        <p:spPr>
          <a:xfrm>
            <a:off x="2411760" y="908720"/>
            <a:ext cx="4320480" cy="4536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ÜST KADEME</a:t>
            </a:r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/>
              <a:t>ORTA KADEME</a:t>
            </a:r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/>
              <a:t>ALT KADEME</a:t>
            </a:r>
            <a:endParaRPr lang="tr-TR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3275856" y="3645024"/>
            <a:ext cx="25922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2627784" y="4869160"/>
            <a:ext cx="38884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95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Planlama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Belirli bir gelecekte nereye ulaşılmak istendiğinin ve oraya nasıl ulaşılacağının önceden belirlenmesidir. </a:t>
            </a:r>
          </a:p>
          <a:p>
            <a:r>
              <a:rPr lang="tr-TR" dirty="0" smtClean="0"/>
              <a:t>Neyi niçin nasıl ne  zaman nerede kim tarafından hangi kaynak ve maliyetler ile yapılacağının kararlaştırılmasıdır. </a:t>
            </a:r>
          </a:p>
        </p:txBody>
      </p:sp>
    </p:spTree>
    <p:extLst>
      <p:ext uri="{BB962C8B-B14F-4D97-AF65-F5344CB8AC3E}">
        <p14:creationId xmlns:p14="http://schemas.microsoft.com/office/powerpoint/2010/main" val="17028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Planlama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Planlama Çeşitleri</a:t>
            </a:r>
          </a:p>
          <a:p>
            <a:pPr lvl="1"/>
            <a:r>
              <a:rPr lang="tr-TR" dirty="0" smtClean="0"/>
              <a:t>Kapsanan zamana göre</a:t>
            </a:r>
          </a:p>
          <a:p>
            <a:pPr lvl="2"/>
            <a:r>
              <a:rPr lang="tr-TR" dirty="0" smtClean="0"/>
              <a:t>Kısa vadeli</a:t>
            </a:r>
          </a:p>
          <a:p>
            <a:pPr lvl="2"/>
            <a:r>
              <a:rPr lang="tr-TR" dirty="0" smtClean="0"/>
              <a:t>Uzun vadeli</a:t>
            </a:r>
          </a:p>
          <a:p>
            <a:pPr lvl="1"/>
            <a:r>
              <a:rPr lang="tr-TR" dirty="0" smtClean="0"/>
              <a:t>Planın kapsamına göre</a:t>
            </a:r>
          </a:p>
          <a:p>
            <a:pPr lvl="2"/>
            <a:r>
              <a:rPr lang="tr-TR" dirty="0" smtClean="0"/>
              <a:t>Genel işletme planları</a:t>
            </a:r>
          </a:p>
          <a:p>
            <a:pPr lvl="2"/>
            <a:r>
              <a:rPr lang="tr-TR" dirty="0" smtClean="0"/>
              <a:t>Bölüm / birim planları</a:t>
            </a:r>
          </a:p>
          <a:p>
            <a:pPr lvl="1"/>
            <a:r>
              <a:rPr lang="tr-TR" dirty="0" smtClean="0"/>
              <a:t>Yönetim kademesine göre</a:t>
            </a:r>
          </a:p>
          <a:p>
            <a:pPr lvl="2"/>
            <a:r>
              <a:rPr lang="tr-TR" dirty="0" smtClean="0"/>
              <a:t>Tepe yönetim planı</a:t>
            </a:r>
          </a:p>
          <a:p>
            <a:pPr lvl="2"/>
            <a:r>
              <a:rPr lang="tr-TR" dirty="0" smtClean="0"/>
              <a:t>Orta kademe planı</a:t>
            </a:r>
          </a:p>
          <a:p>
            <a:pPr lvl="2"/>
            <a:r>
              <a:rPr lang="tr-TR" dirty="0" smtClean="0"/>
              <a:t>Alt kademe planı</a:t>
            </a:r>
          </a:p>
          <a:p>
            <a:pPr lvl="2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2386569"/>
      </p:ext>
    </p:extLst>
  </p:cSld>
  <p:clrMapOvr>
    <a:masterClrMapping/>
  </p:clrMapOvr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1409</TotalTime>
  <Words>295</Words>
  <Application>Microsoft Office PowerPoint</Application>
  <PresentationFormat>Ekran Gösterisi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Wingdings</vt:lpstr>
      <vt:lpstr>Wingdings 2</vt:lpstr>
      <vt:lpstr>Teknik</vt:lpstr>
      <vt:lpstr>8. Bölüm: Yönetim </vt:lpstr>
      <vt:lpstr>Bu hafta neler öğreneceğiz?</vt:lpstr>
      <vt:lpstr>Yönetimin Tanımı</vt:lpstr>
      <vt:lpstr>Yönetimin Tanımı</vt:lpstr>
      <vt:lpstr>Yönetimin Tanımı</vt:lpstr>
      <vt:lpstr>PowerPoint Sunusu</vt:lpstr>
      <vt:lpstr>PowerPoint Sunusu</vt:lpstr>
      <vt:lpstr>Planlama</vt:lpstr>
      <vt:lpstr>Planlama</vt:lpstr>
      <vt:lpstr>Planlama</vt:lpstr>
      <vt:lpstr>Teşekkürler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asuspc</dc:creator>
  <cp:lastModifiedBy>evin miser</cp:lastModifiedBy>
  <cp:revision>121</cp:revision>
  <dcterms:created xsi:type="dcterms:W3CDTF">2014-03-10T07:58:34Z</dcterms:created>
  <dcterms:modified xsi:type="dcterms:W3CDTF">2018-02-06T11:36:12Z</dcterms:modified>
</cp:coreProperties>
</file>