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9" r:id="rId3"/>
    <p:sldId id="422" r:id="rId4"/>
    <p:sldId id="424" r:id="rId5"/>
    <p:sldId id="423" r:id="rId6"/>
    <p:sldId id="425" r:id="rId7"/>
    <p:sldId id="427" r:id="rId8"/>
    <p:sldId id="438" r:id="rId9"/>
    <p:sldId id="439" r:id="rId10"/>
    <p:sldId id="440" r:id="rId11"/>
    <p:sldId id="429" r:id="rId12"/>
    <p:sldId id="428" r:id="rId13"/>
    <p:sldId id="430" r:id="rId14"/>
    <p:sldId id="431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2" autoAdjust="0"/>
    <p:restoredTop sz="96800" autoAdjust="0"/>
  </p:normalViewPr>
  <p:slideViewPr>
    <p:cSldViewPr>
      <p:cViewPr varScale="1">
        <p:scale>
          <a:sx n="85" d="100"/>
          <a:sy n="85" d="100"/>
        </p:scale>
        <p:origin x="11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13.10.2016			 DKT203 - İpek Pınar Bekar			21</a:t>
            </a:r>
            <a:endParaRPr lang="tr-TR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642918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+mj-lt"/>
              </a:rPr>
              <a:t>SESBİRİM (</a:t>
            </a:r>
            <a:r>
              <a:rPr lang="tr-TR" sz="2000" dirty="0" smtClean="0">
                <a:latin typeface="+mj-lt"/>
              </a:rPr>
              <a:t>Phoneme</a:t>
            </a:r>
            <a:r>
              <a:rPr lang="tr-TR" sz="2000" b="1" dirty="0" smtClean="0">
                <a:latin typeface="+mj-lt"/>
              </a:rPr>
              <a:t>)</a:t>
            </a:r>
            <a:endParaRPr lang="tr-TR" sz="2000" b="1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1280212"/>
            <a:ext cx="807249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dirty="0" smtClean="0">
                <a:solidFill>
                  <a:srgbClr val="000000"/>
                </a:solidFill>
                <a:latin typeface="Book Antiqua" pitchFamily="18" charset="0"/>
              </a:rPr>
              <a:t>Dilde anlam ayırtedici en küçük birim </a:t>
            </a:r>
            <a:r>
              <a:rPr lang="tr-TR" b="1" dirty="0" smtClean="0">
                <a:solidFill>
                  <a:srgbClr val="000000"/>
                </a:solidFill>
                <a:latin typeface="Book Antiqua" pitchFamily="18" charset="0"/>
              </a:rPr>
              <a:t>sesbirim</a:t>
            </a:r>
            <a:r>
              <a:rPr lang="tr-TR" dirty="0" smtClean="0">
                <a:solidFill>
                  <a:srgbClr val="000000"/>
                </a:solidFill>
                <a:latin typeface="Book Antiqua" pitchFamily="18" charset="0"/>
              </a:rPr>
              <a:t>dir.</a:t>
            </a:r>
          </a:p>
          <a:p>
            <a:pPr lvl="0" algn="just"/>
            <a:endParaRPr lang="tr-TR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r>
              <a:rPr lang="tr-TR" dirty="0" smtClean="0">
                <a:solidFill>
                  <a:srgbClr val="000000"/>
                </a:solidFill>
                <a:latin typeface="Book Antiqua" pitchFamily="18" charset="0"/>
              </a:rPr>
              <a:t>Her sesbirim, beyinde ayırıcı özelliklere ayrı ayrı kodlanmakta ve biçimbirimlerin oluşumunu gerçekleştirmektedir. </a:t>
            </a:r>
          </a:p>
          <a:p>
            <a:pPr lvl="0" algn="just"/>
            <a:endParaRPr lang="tr-TR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r>
              <a:rPr lang="tr-TR" dirty="0" smtClean="0">
                <a:solidFill>
                  <a:srgbClr val="000000"/>
                </a:solidFill>
                <a:latin typeface="Book Antiqua" pitchFamily="18" charset="0"/>
              </a:rPr>
              <a:t>Sesbirimler, seçme-birleştirme sürecinde etkin rol oynamakta, yeni bir öbek yapı kurulurken, beyin her seferinde sesbirimlerin biraraya getirilmesiyle öbek yapının kurulmasına izin vermektedir. </a:t>
            </a:r>
          </a:p>
          <a:p>
            <a:pPr lvl="0" algn="just"/>
            <a:endParaRPr lang="tr-TR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r>
              <a:rPr lang="tr-TR" dirty="0" smtClean="0">
                <a:solidFill>
                  <a:srgbClr val="000000"/>
                </a:solidFill>
                <a:latin typeface="Book Antiqua" pitchFamily="18" charset="0"/>
              </a:rPr>
              <a:t>Örneğin, gelişimsel disleksi tanısı almış bireylerde gözlemlenen sesbirim yanlışlarının temelinde bu nedenle seçme-birleştirme </a:t>
            </a:r>
          </a:p>
          <a:p>
            <a:pPr lvl="0" algn="just"/>
            <a:r>
              <a:rPr lang="tr-TR" dirty="0" smtClean="0">
                <a:solidFill>
                  <a:srgbClr val="000000"/>
                </a:solidFill>
                <a:latin typeface="Book Antiqua" pitchFamily="18" charset="0"/>
              </a:rPr>
              <a:t>sorunu olduğu öne sürülmektedir: </a:t>
            </a:r>
            <a:r>
              <a:rPr lang="tr-TR" sz="2000" dirty="0" smtClean="0">
                <a:solidFill>
                  <a:srgbClr val="0070C0"/>
                </a:solidFill>
                <a:latin typeface="Book Antiqua" pitchFamily="18" charset="0"/>
              </a:rPr>
              <a:t>/</a:t>
            </a:r>
            <a:r>
              <a:rPr lang="tr-TR" sz="2000" b="1" dirty="0" smtClean="0">
                <a:solidFill>
                  <a:srgbClr val="0070C0"/>
                </a:solidFill>
                <a:latin typeface="Book Antiqua" pitchFamily="18" charset="0"/>
              </a:rPr>
              <a:t>t</a:t>
            </a:r>
            <a:r>
              <a:rPr lang="tr-TR" sz="2000" dirty="0" smtClean="0">
                <a:solidFill>
                  <a:srgbClr val="0070C0"/>
                </a:solidFill>
                <a:latin typeface="Book Antiqua" pitchFamily="18" charset="0"/>
              </a:rPr>
              <a:t>uz/ &gt; /</a:t>
            </a:r>
            <a:r>
              <a:rPr lang="tr-TR" sz="2000" b="1" dirty="0" smtClean="0">
                <a:solidFill>
                  <a:srgbClr val="0070C0"/>
                </a:solidFill>
                <a:latin typeface="Book Antiqua" pitchFamily="18" charset="0"/>
              </a:rPr>
              <a:t>b</a:t>
            </a:r>
            <a:r>
              <a:rPr lang="tr-TR" sz="2000" dirty="0" smtClean="0">
                <a:solidFill>
                  <a:srgbClr val="0070C0"/>
                </a:solidFill>
                <a:latin typeface="Book Antiqua" pitchFamily="18" charset="0"/>
              </a:rPr>
              <a:t>uz/</a:t>
            </a:r>
            <a:endParaRPr lang="tr-TR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lvl="0" algn="just"/>
            <a:endParaRPr lang="tr-TR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endParaRPr lang="tr-TR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r>
              <a:rPr lang="tr-TR" dirty="0" smtClean="0">
                <a:solidFill>
                  <a:srgbClr val="000000"/>
                </a:solidFill>
                <a:latin typeface="Book Antiqua" pitchFamily="18" charset="0"/>
              </a:rPr>
              <a:t> </a:t>
            </a:r>
          </a:p>
          <a:p>
            <a:pPr lvl="0" algn="just"/>
            <a:endParaRPr lang="tr-TR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endParaRPr lang="tr-TR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endParaRPr lang="tr-TR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 lvl="0" algn="just"/>
            <a:endParaRPr lang="tr-TR" dirty="0" smtClean="0">
              <a:solidFill>
                <a:srgbClr val="000000"/>
              </a:solidFill>
              <a:latin typeface="Book Antiqua" pitchFamily="18" charset="0"/>
            </a:endParaRPr>
          </a:p>
        </p:txBody>
      </p:sp>
      <p:pic>
        <p:nvPicPr>
          <p:cNvPr id="8" name="Picture 7" descr="img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8082" y="152785"/>
            <a:ext cx="1562389" cy="1275951"/>
          </a:xfrm>
          <a:prstGeom prst="rect">
            <a:avLst/>
          </a:prstGeom>
        </p:spPr>
      </p:pic>
      <p:pic>
        <p:nvPicPr>
          <p:cNvPr id="9" name="Picture 8" descr="phonemes_graphemes_letters_to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4763895"/>
            <a:ext cx="3280197" cy="145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9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Ünlü Özellikleri: </a:t>
            </a:r>
            <a:r>
              <a:rPr lang="tr-TR" sz="2800" dirty="0" err="1" smtClean="0">
                <a:latin typeface="+mj-lt"/>
              </a:rPr>
              <a:t>Vocalic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Features</a:t>
            </a:r>
            <a:endParaRPr lang="tr-TR" sz="2800" dirty="0">
              <a:latin typeface="+mj-lt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47" y="1560293"/>
            <a:ext cx="5599591" cy="423867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092092" y="1264598"/>
            <a:ext cx="1459054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r-TR" b="1" dirty="0">
                <a:latin typeface="Book Antiqua" panose="02040602050305030304" pitchFamily="18" charset="0"/>
              </a:rPr>
              <a:t>[± </a:t>
            </a:r>
            <a:r>
              <a:rPr lang="tr-TR" b="1" dirty="0" smtClean="0">
                <a:latin typeface="Book Antiqua" panose="02040602050305030304" pitchFamily="18" charset="0"/>
              </a:rPr>
              <a:t>yüksek] </a:t>
            </a:r>
          </a:p>
          <a:p>
            <a:r>
              <a:rPr lang="tr-TR" b="1" dirty="0" smtClean="0">
                <a:latin typeface="Book Antiqua" panose="02040602050305030304" pitchFamily="18" charset="0"/>
              </a:rPr>
              <a:t>[± alçak] </a:t>
            </a:r>
            <a:endParaRPr lang="tr-TR" b="1" dirty="0">
              <a:latin typeface="Book Antiqua" panose="02040602050305030304" pitchFamily="18" charset="0"/>
            </a:endParaRPr>
          </a:p>
          <a:p>
            <a:endParaRPr lang="tr-TR" b="1" dirty="0" smtClean="0">
              <a:latin typeface="Book Antiqua" panose="02040602050305030304" pitchFamily="18" charset="0"/>
            </a:endParaRPr>
          </a:p>
          <a:p>
            <a:r>
              <a:rPr lang="tr-TR" b="1" dirty="0" smtClean="0">
                <a:latin typeface="Book Antiqua" panose="02040602050305030304" pitchFamily="18" charset="0"/>
              </a:rPr>
              <a:t>[± arkadil] </a:t>
            </a:r>
            <a:endParaRPr lang="tr-TR" b="1" dirty="0">
              <a:latin typeface="Book Antiqua" panose="02040602050305030304" pitchFamily="18" charset="0"/>
            </a:endParaRPr>
          </a:p>
          <a:p>
            <a:r>
              <a:rPr lang="tr-TR" b="1" dirty="0">
                <a:latin typeface="Book Antiqua" panose="02040602050305030304" pitchFamily="18" charset="0"/>
              </a:rPr>
              <a:t>[± </a:t>
            </a:r>
            <a:r>
              <a:rPr lang="tr-TR" b="1" dirty="0" err="1" smtClean="0">
                <a:latin typeface="Book Antiqua" panose="02040602050305030304" pitchFamily="18" charset="0"/>
              </a:rPr>
              <a:t>öndil</a:t>
            </a:r>
            <a:r>
              <a:rPr lang="tr-TR" b="1" dirty="0" smtClean="0">
                <a:latin typeface="Book Antiqua" panose="02040602050305030304" pitchFamily="18" charset="0"/>
              </a:rPr>
              <a:t>]</a:t>
            </a:r>
          </a:p>
          <a:p>
            <a:r>
              <a:rPr lang="tr-TR" b="1" dirty="0" smtClean="0">
                <a:latin typeface="Book Antiqua" panose="02040602050305030304" pitchFamily="18" charset="0"/>
              </a:rPr>
              <a:t> </a:t>
            </a:r>
            <a:endParaRPr lang="tr-TR" b="1" dirty="0">
              <a:latin typeface="Book Antiqua" panose="02040602050305030304" pitchFamily="18" charset="0"/>
            </a:endParaRPr>
          </a:p>
          <a:p>
            <a:r>
              <a:rPr lang="tr-TR" b="1" dirty="0">
                <a:latin typeface="Book Antiqua" panose="02040602050305030304" pitchFamily="18" charset="0"/>
              </a:rPr>
              <a:t>[± </a:t>
            </a:r>
            <a:r>
              <a:rPr lang="tr-TR" b="1" dirty="0" smtClean="0">
                <a:latin typeface="Book Antiqua" panose="02040602050305030304" pitchFamily="18" charset="0"/>
              </a:rPr>
              <a:t>yuvarlak]</a:t>
            </a:r>
          </a:p>
          <a:p>
            <a:r>
              <a:rPr lang="tr-TR" b="1" dirty="0">
                <a:latin typeface="Book Antiqua" panose="02040602050305030304" pitchFamily="18" charset="0"/>
              </a:rPr>
              <a:t>[± </a:t>
            </a:r>
            <a:r>
              <a:rPr lang="tr-TR" b="1" dirty="0" smtClean="0">
                <a:latin typeface="Book Antiqua" panose="02040602050305030304" pitchFamily="18" charset="0"/>
              </a:rPr>
              <a:t>gevşek]</a:t>
            </a:r>
            <a:endParaRPr lang="en-US" dirty="0"/>
          </a:p>
        </p:txBody>
      </p:sp>
      <p:sp>
        <p:nvSpPr>
          <p:cNvPr id="4" name="Metin kutusu 3"/>
          <p:cNvSpPr txBox="1"/>
          <p:nvPr/>
        </p:nvSpPr>
        <p:spPr>
          <a:xfrm>
            <a:off x="1979712" y="1664035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[+</a:t>
            </a:r>
            <a:r>
              <a:rPr lang="tr-TR" sz="1400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öndil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]</a:t>
            </a:r>
          </a:p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[–arkadil]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2951555" y="1373596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[–</a:t>
            </a:r>
            <a:r>
              <a:rPr lang="tr-TR" sz="1400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öndil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]</a:t>
            </a:r>
          </a:p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[–arkadil]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996201" y="165249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[+</a:t>
            </a:r>
            <a:r>
              <a:rPr lang="tr-TR" sz="1400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öndil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]</a:t>
            </a:r>
          </a:p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[–arkadil]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83568" y="2601843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[+yüksek]</a:t>
            </a:r>
          </a:p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[–alçak]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1043608" y="3590656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[–yüksek]</a:t>
            </a:r>
          </a:p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[–alçak]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1619672" y="460264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[–yüksek]</a:t>
            </a:r>
          </a:p>
          <a:p>
            <a:pPr algn="ctr"/>
            <a:r>
              <a:rPr lang="tr-TR" sz="1400" b="1" smtClean="0">
                <a:solidFill>
                  <a:srgbClr val="FF0000"/>
                </a:solidFill>
                <a:latin typeface="Book Antiqua" panose="02040602050305030304" pitchFamily="18" charset="0"/>
              </a:rPr>
              <a:t>[+alçak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]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5364088" y="2601843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yüksek</a:t>
            </a:r>
            <a:endParaRPr lang="en-US" sz="1400" dirty="0">
              <a:solidFill>
                <a:srgbClr val="00B0F0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5389350" y="3597753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orta</a:t>
            </a:r>
            <a:endParaRPr lang="en-US" sz="1400" dirty="0">
              <a:solidFill>
                <a:srgbClr val="00B0F0"/>
              </a:solidFill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5412508" y="4726121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alçak</a:t>
            </a:r>
            <a:endParaRPr lang="en-US" sz="1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338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23528" y="1386434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Book Antiqua" panose="02040602050305030304" pitchFamily="18" charset="0"/>
              <a:buChar char="►"/>
            </a:pPr>
            <a:r>
              <a:rPr lang="tr-TR" dirty="0">
                <a:latin typeface="Book Antiqua" panose="02040602050305030304" pitchFamily="18" charset="0"/>
              </a:rPr>
              <a:t>Bütün ünlüler </a:t>
            </a:r>
            <a:r>
              <a:rPr lang="tr-TR" b="1" dirty="0">
                <a:latin typeface="Book Antiqua" panose="02040602050305030304" pitchFamily="18" charset="0"/>
              </a:rPr>
              <a:t>[–ünsüz] </a:t>
            </a:r>
            <a:r>
              <a:rPr lang="tr-TR" dirty="0">
                <a:latin typeface="Book Antiqua" panose="02040602050305030304" pitchFamily="18" charset="0"/>
              </a:rPr>
              <a:t>olarak tanımlandığı için aşağıdaki biçim kuramda </a:t>
            </a:r>
            <a:r>
              <a:rPr lang="tr-TR" dirty="0" smtClean="0">
                <a:latin typeface="Book Antiqua" panose="02040602050305030304" pitchFamily="18" charset="0"/>
              </a:rPr>
              <a:t>gösterilmektedir: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Ünlü Özellikleri: </a:t>
            </a:r>
            <a:r>
              <a:rPr lang="tr-TR" sz="2800" dirty="0" err="1" smtClean="0">
                <a:latin typeface="+mj-lt"/>
              </a:rPr>
              <a:t>Vocalic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Features</a:t>
            </a:r>
            <a:endParaRPr lang="tr-TR" sz="2800" dirty="0">
              <a:latin typeface="+mj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270022" y="2132856"/>
            <a:ext cx="13500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smtClean="0">
                <a:latin typeface="Book Antiqua" panose="02040602050305030304" pitchFamily="18" charset="0"/>
              </a:rPr>
              <a:t>[+ötümlü]</a:t>
            </a: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[+</a:t>
            </a:r>
            <a:r>
              <a:rPr lang="tr-TR" dirty="0" err="1" smtClean="0">
                <a:latin typeface="Book Antiqua" panose="02040602050305030304" pitchFamily="18" charset="0"/>
              </a:rPr>
              <a:t>seslemli</a:t>
            </a:r>
            <a:r>
              <a:rPr lang="tr-TR" dirty="0" smtClean="0">
                <a:latin typeface="Book Antiqua" panose="02040602050305030304" pitchFamily="18" charset="0"/>
              </a:rPr>
              <a:t>]</a:t>
            </a:r>
            <a:endParaRPr lang="en-US" dirty="0"/>
          </a:p>
        </p:txBody>
      </p:sp>
      <p:sp>
        <p:nvSpPr>
          <p:cNvPr id="4" name="Çift Köşeli Ayraç 3"/>
          <p:cNvSpPr/>
          <p:nvPr/>
        </p:nvSpPr>
        <p:spPr>
          <a:xfrm>
            <a:off x="4427984" y="2132856"/>
            <a:ext cx="1368152" cy="720080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endParaRPr lang="tr-TR" dirty="0">
              <a:latin typeface="Book Antiqua" panose="02040602050305030304" pitchFamily="18" charset="0"/>
            </a:endParaRP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+ötümlü</a:t>
            </a: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+</a:t>
            </a:r>
            <a:r>
              <a:rPr lang="tr-TR" dirty="0" err="1" smtClean="0">
                <a:latin typeface="Book Antiqua" panose="02040602050305030304" pitchFamily="18" charset="0"/>
              </a:rPr>
              <a:t>seslemli</a:t>
            </a:r>
            <a:endParaRPr lang="en-US" dirty="0"/>
          </a:p>
          <a:p>
            <a:pPr algn="ctr"/>
            <a:endParaRPr lang="tr-TR" dirty="0">
              <a:latin typeface="Book Antiqua" panose="0204060205030503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3563888" y="2271355"/>
            <a:ext cx="742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ya da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295775" y="3175819"/>
            <a:ext cx="85689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Book Antiqua" panose="02040602050305030304" pitchFamily="18" charset="0"/>
              <a:buChar char="►"/>
            </a:pPr>
            <a:r>
              <a:rPr lang="tr-TR" dirty="0" smtClean="0">
                <a:latin typeface="Book Antiqua" panose="02040602050305030304" pitchFamily="18" charset="0"/>
              </a:rPr>
              <a:t>Her ne kadar Türkçede görülmese de, kimi dillerde (İngilizce gibi) ünlüler </a:t>
            </a:r>
            <a:r>
              <a:rPr lang="tr-TR" dirty="0" err="1" smtClean="0">
                <a:latin typeface="Book Antiqua" panose="02040602050305030304" pitchFamily="18" charset="0"/>
              </a:rPr>
              <a:t>genizsil</a:t>
            </a:r>
            <a:r>
              <a:rPr lang="tr-TR" dirty="0" smtClean="0">
                <a:latin typeface="Book Antiqua" panose="02040602050305030304" pitchFamily="18" charset="0"/>
              </a:rPr>
              <a:t> özellik gösterebilmektedir. Bu durumda aşağıdaki gibi kodlanmalıdır:</a:t>
            </a: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bat [</a:t>
            </a:r>
            <a:r>
              <a:rPr lang="tr-TR" dirty="0" err="1" smtClean="0">
                <a:latin typeface="Book Antiqua" panose="02040602050305030304" pitchFamily="18" charset="0"/>
              </a:rPr>
              <a:t>bæt</a:t>
            </a:r>
            <a:r>
              <a:rPr lang="tr-TR" dirty="0" smtClean="0">
                <a:latin typeface="Book Antiqua" panose="02040602050305030304" pitchFamily="18" charset="0"/>
              </a:rPr>
              <a:t>]         [</a:t>
            </a:r>
            <a:r>
              <a:rPr lang="tr-TR" dirty="0">
                <a:latin typeface="Book Antiqua" panose="02040602050305030304" pitchFamily="18" charset="0"/>
              </a:rPr>
              <a:t>–</a:t>
            </a:r>
            <a:r>
              <a:rPr lang="tr-TR" dirty="0" err="1" smtClean="0">
                <a:latin typeface="Book Antiqua" panose="02040602050305030304" pitchFamily="18" charset="0"/>
              </a:rPr>
              <a:t>genizsil</a:t>
            </a:r>
            <a:r>
              <a:rPr lang="tr-TR" dirty="0" smtClean="0">
                <a:latin typeface="Book Antiqua" panose="02040602050305030304" pitchFamily="18" charset="0"/>
              </a:rPr>
              <a:t>]</a:t>
            </a: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bat </a:t>
            </a:r>
            <a:r>
              <a:rPr lang="tr-TR" dirty="0">
                <a:latin typeface="Book Antiqua" panose="02040602050305030304" pitchFamily="18" charset="0"/>
              </a:rPr>
              <a:t>[</a:t>
            </a:r>
            <a:r>
              <a:rPr lang="tr-TR" dirty="0" err="1" smtClean="0">
                <a:latin typeface="Book Antiqua" panose="02040602050305030304" pitchFamily="18" charset="0"/>
              </a:rPr>
              <a:t>bãet</a:t>
            </a:r>
            <a:r>
              <a:rPr lang="tr-TR" dirty="0" smtClean="0">
                <a:latin typeface="Book Antiqua" panose="02040602050305030304" pitchFamily="18" charset="0"/>
              </a:rPr>
              <a:t>]        [+</a:t>
            </a:r>
            <a:r>
              <a:rPr lang="tr-TR" dirty="0" err="1" smtClean="0">
                <a:latin typeface="Book Antiqua" panose="02040602050305030304" pitchFamily="18" charset="0"/>
              </a:rPr>
              <a:t>genizsil</a:t>
            </a:r>
            <a:r>
              <a:rPr lang="tr-TR" dirty="0" smtClean="0">
                <a:latin typeface="Book Antiqua" panose="02040602050305030304" pitchFamily="18" charset="0"/>
              </a:rPr>
              <a:t>]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Book Antiqua" panose="02040602050305030304" pitchFamily="18" charset="0"/>
              <a:buChar char="►"/>
            </a:pPr>
            <a:r>
              <a:rPr lang="tr-TR" b="1" dirty="0" err="1" smtClean="0">
                <a:latin typeface="Book Antiqua" panose="02040602050305030304" pitchFamily="18" charset="0"/>
              </a:rPr>
              <a:t>Vurgusuz</a:t>
            </a:r>
            <a:r>
              <a:rPr lang="tr-TR" b="1" dirty="0" smtClean="0">
                <a:latin typeface="Book Antiqua" panose="02040602050305030304" pitchFamily="18" charset="0"/>
              </a:rPr>
              <a:t> ünlü </a:t>
            </a:r>
            <a:r>
              <a:rPr lang="tr-TR" dirty="0" smtClean="0">
                <a:latin typeface="Book Antiqua" panose="02040602050305030304" pitchFamily="18" charset="0"/>
              </a:rPr>
              <a:t>(</a:t>
            </a:r>
            <a:r>
              <a:rPr lang="tr-TR" b="1" i="1" dirty="0" err="1" smtClean="0">
                <a:latin typeface="Book Antiqua" panose="02040602050305030304" pitchFamily="18" charset="0"/>
              </a:rPr>
              <a:t>schwa</a:t>
            </a:r>
            <a:r>
              <a:rPr lang="tr-TR" dirty="0" smtClean="0">
                <a:latin typeface="Book Antiqua" panose="02040602050305030304" pitchFamily="18" charset="0"/>
              </a:rPr>
              <a:t>) gösterimi, genellikle dillerde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/ı/ </a:t>
            </a:r>
            <a:r>
              <a:rPr lang="tr-TR" dirty="0" smtClean="0">
                <a:latin typeface="Book Antiqua" panose="02040602050305030304" pitchFamily="18" charset="0"/>
              </a:rPr>
              <a:t>sesi için kullanılmaktadır. Bu sesler, ünlü dörtgeninde ölü alan olarak da tanımlanan orta kısımda konumlanmaktadır. Türkçede </a:t>
            </a:r>
            <a:r>
              <a:rPr lang="tr-TR" dirty="0" err="1" smtClean="0">
                <a:latin typeface="Book Antiqua" panose="02040602050305030304" pitchFamily="18" charset="0"/>
              </a:rPr>
              <a:t>vurgusuz</a:t>
            </a:r>
            <a:r>
              <a:rPr lang="tr-TR" dirty="0" smtClean="0">
                <a:latin typeface="Book Antiqua" panose="02040602050305030304" pitchFamily="18" charset="0"/>
              </a:rPr>
              <a:t> ünlü tanımlaması halen tartışmalıdır.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770894" y="2308230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>
                <a:latin typeface="Book Antiqua" panose="02040602050305030304" pitchFamily="18" charset="0"/>
              </a:rPr>
              <a:t>[–</a:t>
            </a:r>
            <a:r>
              <a:rPr lang="tr-TR" dirty="0" smtClean="0">
                <a:latin typeface="Book Antiqua" panose="02040602050305030304" pitchFamily="18" charset="0"/>
              </a:rPr>
              <a:t>ünsüz]</a:t>
            </a:r>
          </a:p>
        </p:txBody>
      </p:sp>
      <p:sp>
        <p:nvSpPr>
          <p:cNvPr id="5" name="Sağ Ok 4"/>
          <p:cNvSpPr/>
          <p:nvPr/>
        </p:nvSpPr>
        <p:spPr>
          <a:xfrm>
            <a:off x="1918919" y="2420888"/>
            <a:ext cx="290310" cy="14779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ağ Ok 16"/>
          <p:cNvSpPr/>
          <p:nvPr/>
        </p:nvSpPr>
        <p:spPr>
          <a:xfrm>
            <a:off x="1403648" y="4122470"/>
            <a:ext cx="290310" cy="14779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ağ Ok 17"/>
          <p:cNvSpPr/>
          <p:nvPr/>
        </p:nvSpPr>
        <p:spPr>
          <a:xfrm>
            <a:off x="1403648" y="4404533"/>
            <a:ext cx="290310" cy="14779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2141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23528" y="1386434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u="sng" dirty="0" smtClean="0">
                <a:latin typeface="Book Antiqua" panose="02040602050305030304" pitchFamily="18" charset="0"/>
              </a:rPr>
              <a:t>A. TEKLİ ÖZELLİKLER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Ünsüz Özellikleri: </a:t>
            </a:r>
            <a:r>
              <a:rPr lang="tr-TR" sz="2800" dirty="0" err="1" smtClean="0">
                <a:latin typeface="+mj-lt"/>
              </a:rPr>
              <a:t>Consonantal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Features</a:t>
            </a:r>
            <a:endParaRPr lang="tr-TR" sz="2800" dirty="0">
              <a:latin typeface="+mj-lt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323528" y="3760078"/>
            <a:ext cx="2654894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tr-TR" dirty="0" smtClean="0">
                <a:latin typeface="Book Antiqua" panose="02040602050305030304" pitchFamily="18" charset="0"/>
              </a:rPr>
              <a:t>[DUDAKSIL]: </a:t>
            </a:r>
            <a:r>
              <a:rPr lang="tr-TR" dirty="0">
                <a:latin typeface="Book Antiqua" panose="02040602050305030304" pitchFamily="18" charset="0"/>
              </a:rPr>
              <a:t>D</a:t>
            </a:r>
            <a:r>
              <a:rPr lang="tr-TR" dirty="0" smtClean="0">
                <a:latin typeface="Book Antiqua" panose="02040602050305030304" pitchFamily="18" charset="0"/>
              </a:rPr>
              <a:t>udaklar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5220072" y="3760078"/>
            <a:ext cx="309572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tr-TR" dirty="0" smtClean="0">
                <a:latin typeface="Book Antiqua" panose="02040602050305030304" pitchFamily="18" charset="0"/>
              </a:rPr>
              <a:t>[TAÇSIL]: Dil palası/Dilucu</a:t>
            </a:r>
          </a:p>
        </p:txBody>
      </p:sp>
      <p:sp>
        <p:nvSpPr>
          <p:cNvPr id="20" name="Dikdörtgen 19"/>
          <p:cNvSpPr/>
          <p:nvPr/>
        </p:nvSpPr>
        <p:spPr>
          <a:xfrm>
            <a:off x="2275995" y="4532135"/>
            <a:ext cx="460851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r-TR" dirty="0" smtClean="0">
                <a:latin typeface="Book Antiqua" panose="02040602050305030304" pitchFamily="18" charset="0"/>
              </a:rPr>
              <a:t>[DİL SIRTI]: Dilin orta ya da arka bölümleri 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295775" y="1841101"/>
            <a:ext cx="83806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latin typeface="Book Antiqua" panose="02040602050305030304" pitchFamily="18" charset="0"/>
              </a:rPr>
              <a:t>Tekli özellikler </a:t>
            </a:r>
            <a:r>
              <a:rPr lang="tr-TR" dirty="0" smtClean="0">
                <a:latin typeface="Book Antiqua" panose="02040602050305030304" pitchFamily="18" charset="0"/>
              </a:rPr>
              <a:t>(</a:t>
            </a:r>
            <a:r>
              <a:rPr lang="tr-TR" i="1" dirty="0" err="1" smtClean="0">
                <a:latin typeface="Book Antiqua" panose="02040602050305030304" pitchFamily="18" charset="0"/>
              </a:rPr>
              <a:t>unary</a:t>
            </a:r>
            <a:r>
              <a:rPr lang="tr-TR" i="1" dirty="0" smtClean="0">
                <a:latin typeface="Book Antiqua" panose="02040602050305030304" pitchFamily="18" charset="0"/>
              </a:rPr>
              <a:t> </a:t>
            </a:r>
            <a:r>
              <a:rPr lang="tr-TR" i="1" dirty="0" err="1" smtClean="0">
                <a:latin typeface="Book Antiqua" panose="02040602050305030304" pitchFamily="18" charset="0"/>
              </a:rPr>
              <a:t>features</a:t>
            </a:r>
            <a:r>
              <a:rPr lang="tr-TR" dirty="0" smtClean="0">
                <a:latin typeface="Book Antiqua" panose="02040602050305030304" pitchFamily="18" charset="0"/>
              </a:rPr>
              <a:t>), bir sesin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smtClean="0">
                <a:latin typeface="Book Antiqua" panose="02040602050305030304" pitchFamily="18" charset="0"/>
              </a:rPr>
              <a:t>[+] ya da [–] değer almasıyla ilişkili değildir. Örneğin, bir ses dudaksıl, </a:t>
            </a:r>
            <a:r>
              <a:rPr lang="tr-TR" dirty="0" err="1" smtClean="0">
                <a:latin typeface="Book Antiqua" panose="02040602050305030304" pitchFamily="18" charset="0"/>
              </a:rPr>
              <a:t>taçsıl</a:t>
            </a:r>
            <a:r>
              <a:rPr lang="tr-TR" dirty="0" smtClean="0">
                <a:latin typeface="Book Antiqua" panose="02040602050305030304" pitchFamily="18" charset="0"/>
              </a:rPr>
              <a:t> ya da dil sırtı özelliği taşıyabilir; ya da bir ses örneğin dudaksıl özellik taşıyorsa o sesin [–</a:t>
            </a:r>
            <a:r>
              <a:rPr lang="tr-TR" dirty="0" err="1" smtClean="0">
                <a:latin typeface="Book Antiqua" panose="02040602050305030304" pitchFamily="18" charset="0"/>
              </a:rPr>
              <a:t>taçsıl</a:t>
            </a:r>
            <a:r>
              <a:rPr lang="tr-TR" dirty="0" smtClean="0">
                <a:latin typeface="Book Antiqua" panose="02040602050305030304" pitchFamily="18" charset="0"/>
              </a:rPr>
              <a:t>], [–dil sırtı] gibi kodlanması uygun değildir. Bunun yerine, o ses için, doğrudan [+dudaksıl] demek daha uygundur.  </a:t>
            </a:r>
          </a:p>
        </p:txBody>
      </p:sp>
    </p:spTree>
    <p:extLst>
      <p:ext uri="{BB962C8B-B14F-4D97-AF65-F5344CB8AC3E}">
        <p14:creationId xmlns:p14="http://schemas.microsoft.com/office/powerpoint/2010/main" val="37577793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23528" y="1386434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u="sng" dirty="0" smtClean="0">
                <a:latin typeface="Book Antiqua" panose="02040602050305030304" pitchFamily="18" charset="0"/>
              </a:rPr>
              <a:t>TAÇSILLAR (</a:t>
            </a:r>
            <a:r>
              <a:rPr lang="tr-TR" b="1" u="sng" dirty="0" err="1" smtClean="0">
                <a:latin typeface="Book Antiqua" panose="02040602050305030304" pitchFamily="18" charset="0"/>
              </a:rPr>
              <a:t>Coronals</a:t>
            </a:r>
            <a:r>
              <a:rPr lang="tr-TR" b="1" u="sng" dirty="0" smtClean="0">
                <a:latin typeface="Book Antiqua" panose="02040602050305030304" pitchFamily="18" charset="0"/>
              </a:rPr>
              <a:t>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Ünsüz Özellikleri: </a:t>
            </a:r>
            <a:r>
              <a:rPr lang="tr-TR" sz="2800" dirty="0" smtClean="0">
                <a:latin typeface="+mj-lt"/>
              </a:rPr>
              <a:t>TAÇSIL Özellikler</a:t>
            </a:r>
            <a:endParaRPr lang="tr-TR" sz="2800" dirty="0">
              <a:latin typeface="+mj-lt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295775" y="1841101"/>
            <a:ext cx="838068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smtClean="0">
                <a:latin typeface="Book Antiqua" panose="02040602050305030304" pitchFamily="18" charset="0"/>
              </a:rPr>
              <a:t>Üretici Sesbilim Kuramının tanımlandığı İngilizcede </a:t>
            </a:r>
            <a:r>
              <a:rPr lang="tr-TR" b="1" dirty="0" err="1" smtClean="0">
                <a:latin typeface="Book Antiqua" panose="02040602050305030304" pitchFamily="18" charset="0"/>
              </a:rPr>
              <a:t>taçsıl</a:t>
            </a:r>
            <a:r>
              <a:rPr lang="tr-TR" b="1" dirty="0" smtClean="0">
                <a:latin typeface="Book Antiqua" panose="02040602050305030304" pitchFamily="18" charset="0"/>
              </a:rPr>
              <a:t> </a:t>
            </a:r>
            <a:r>
              <a:rPr lang="tr-TR" dirty="0" smtClean="0">
                <a:latin typeface="Book Antiqua" panose="02040602050305030304" pitchFamily="18" charset="0"/>
              </a:rPr>
              <a:t>ünsüzler, 4 özellik temelinde incelenmektedir: </a:t>
            </a:r>
          </a:p>
          <a:p>
            <a:pPr algn="just"/>
            <a:endParaRPr lang="tr-TR" b="1" dirty="0" smtClean="0">
              <a:latin typeface="Book Antiqua" panose="02040602050305030304" pitchFamily="18" charset="0"/>
            </a:endParaRPr>
          </a:p>
          <a:p>
            <a:pPr algn="just"/>
            <a:endParaRPr lang="tr-TR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[± ön] </a:t>
            </a:r>
            <a:r>
              <a:rPr lang="tr-TR" sz="2000" dirty="0" smtClean="0">
                <a:latin typeface="Book Antiqua" panose="02040602050305030304" pitchFamily="18" charset="0"/>
              </a:rPr>
              <a:t>(</a:t>
            </a:r>
            <a:r>
              <a:rPr lang="tr-TR" sz="2000" dirty="0" err="1" smtClean="0">
                <a:latin typeface="Book Antiqua" panose="02040602050305030304" pitchFamily="18" charset="0"/>
              </a:rPr>
              <a:t>anterior</a:t>
            </a:r>
            <a:r>
              <a:rPr lang="tr-TR" sz="2000" dirty="0" smtClean="0">
                <a:latin typeface="Book Antiqua" panose="02040602050305030304" pitchFamily="18" charset="0"/>
              </a:rPr>
              <a:t>)</a:t>
            </a:r>
          </a:p>
          <a:p>
            <a:pPr algn="just"/>
            <a:endParaRPr lang="tr-TR" sz="20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>
                <a:latin typeface="Book Antiqua" panose="02040602050305030304" pitchFamily="18" charset="0"/>
              </a:rPr>
              <a:t>[± </a:t>
            </a:r>
            <a:r>
              <a:rPr lang="tr-TR" sz="2000" b="1" dirty="0" smtClean="0">
                <a:latin typeface="Book Antiqua" panose="02040602050305030304" pitchFamily="18" charset="0"/>
              </a:rPr>
              <a:t>dağınık] </a:t>
            </a:r>
            <a:r>
              <a:rPr lang="tr-TR" sz="2000" dirty="0" smtClean="0">
                <a:latin typeface="Book Antiqua" panose="02040602050305030304" pitchFamily="18" charset="0"/>
              </a:rPr>
              <a:t>(</a:t>
            </a:r>
            <a:r>
              <a:rPr lang="tr-TR" sz="2000" dirty="0" err="1" smtClean="0">
                <a:latin typeface="Book Antiqua" panose="02040602050305030304" pitchFamily="18" charset="0"/>
              </a:rPr>
              <a:t>distributed</a:t>
            </a:r>
            <a:r>
              <a:rPr lang="tr-TR" sz="2000" dirty="0" smtClean="0">
                <a:latin typeface="Book Antiqua" panose="02040602050305030304" pitchFamily="18" charset="0"/>
              </a:rPr>
              <a:t>)</a:t>
            </a:r>
            <a:r>
              <a:rPr lang="tr-TR" sz="2000" b="1" dirty="0" smtClean="0">
                <a:latin typeface="Book Antiqua" panose="02040602050305030304" pitchFamily="18" charset="0"/>
              </a:rPr>
              <a:t> </a:t>
            </a:r>
            <a:endParaRPr lang="tr-TR" sz="2000" b="1" dirty="0">
              <a:latin typeface="Book Antiqua" panose="02040602050305030304" pitchFamily="18" charset="0"/>
            </a:endParaRPr>
          </a:p>
          <a:p>
            <a:pPr algn="just"/>
            <a:endParaRPr lang="tr-TR" sz="20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[± sızmalı] </a:t>
            </a:r>
            <a:r>
              <a:rPr lang="tr-TR" sz="2000" dirty="0" smtClean="0">
                <a:latin typeface="Book Antiqua" panose="02040602050305030304" pitchFamily="18" charset="0"/>
              </a:rPr>
              <a:t>(</a:t>
            </a:r>
            <a:r>
              <a:rPr lang="tr-TR" sz="2000" dirty="0" err="1" smtClean="0">
                <a:latin typeface="Book Antiqua" panose="02040602050305030304" pitchFamily="18" charset="0"/>
              </a:rPr>
              <a:t>strident</a:t>
            </a:r>
            <a:r>
              <a:rPr lang="tr-TR" sz="2000" dirty="0" smtClean="0">
                <a:latin typeface="Book Antiqua" panose="02040602050305030304" pitchFamily="18" charset="0"/>
              </a:rPr>
              <a:t>)</a:t>
            </a:r>
            <a:endParaRPr lang="tr-TR" sz="2000" b="1" dirty="0">
              <a:latin typeface="Book Antiqua" panose="02040602050305030304" pitchFamily="18" charset="0"/>
            </a:endParaRPr>
          </a:p>
          <a:p>
            <a:pPr algn="just"/>
            <a:endParaRPr lang="tr-TR" sz="20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[± yanal] </a:t>
            </a:r>
            <a:r>
              <a:rPr lang="tr-TR" sz="2000" dirty="0" smtClean="0">
                <a:latin typeface="Book Antiqua" panose="02040602050305030304" pitchFamily="18" charset="0"/>
              </a:rPr>
              <a:t>(</a:t>
            </a:r>
            <a:r>
              <a:rPr lang="tr-TR" sz="2000" dirty="0" err="1" smtClean="0">
                <a:latin typeface="Book Antiqua" panose="02040602050305030304" pitchFamily="18" charset="0"/>
              </a:rPr>
              <a:t>lateral</a:t>
            </a:r>
            <a:r>
              <a:rPr lang="tr-TR" sz="2000" dirty="0" smtClean="0">
                <a:latin typeface="Book Antiqua" panose="0204060205030503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665740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İngilizce Ses Örüntüleri: </a:t>
            </a:r>
            <a:r>
              <a:rPr lang="tr-TR" sz="2800" dirty="0" smtClean="0">
                <a:latin typeface="+mj-lt"/>
              </a:rPr>
              <a:t>Üretici Sesbilim</a:t>
            </a:r>
            <a:endParaRPr lang="tr-TR" sz="2800" dirty="0"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30787"/>
            <a:ext cx="3025092" cy="201622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96" y="1311754"/>
            <a:ext cx="1838588" cy="2621302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3635896" y="1268760"/>
            <a:ext cx="5040560" cy="4862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err="1" smtClean="0">
                <a:latin typeface="Book Antiqua" panose="02040602050305030304" pitchFamily="18" charset="0"/>
              </a:rPr>
              <a:t>Noam</a:t>
            </a:r>
            <a:r>
              <a:rPr lang="tr-TR" sz="1600" b="1" u="sng" dirty="0" smtClean="0">
                <a:latin typeface="Book Antiqua" panose="02040602050305030304" pitchFamily="18" charset="0"/>
              </a:rPr>
              <a:t> Chomsky ve Morris Halle (1968)</a:t>
            </a:r>
          </a:p>
          <a:p>
            <a:pPr algn="ctr"/>
            <a:endParaRPr lang="tr-TR" sz="14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İngilizcenin Ses Örüntüleri (</a:t>
            </a:r>
            <a:r>
              <a:rPr lang="tr-TR" sz="1400" i="1" dirty="0" smtClean="0">
                <a:latin typeface="Book Antiqua" panose="02040602050305030304" pitchFamily="18" charset="0"/>
              </a:rPr>
              <a:t>Sound </a:t>
            </a:r>
            <a:r>
              <a:rPr lang="tr-TR" sz="1400" i="1" dirty="0" err="1" smtClean="0">
                <a:latin typeface="Book Antiqua" panose="02040602050305030304" pitchFamily="18" charset="0"/>
              </a:rPr>
              <a:t>Patterns</a:t>
            </a:r>
            <a:r>
              <a:rPr lang="tr-TR" sz="1400" i="1" dirty="0" smtClean="0">
                <a:latin typeface="Book Antiqua" panose="02040602050305030304" pitchFamily="18" charset="0"/>
              </a:rPr>
              <a:t> of English</a:t>
            </a:r>
            <a:r>
              <a:rPr lang="tr-TR" sz="1400" dirty="0" smtClean="0">
                <a:latin typeface="Book Antiqua" panose="02040602050305030304" pitchFamily="18" charset="0"/>
              </a:rPr>
              <a:t>), SPE </a:t>
            </a:r>
            <a:r>
              <a:rPr lang="tr-TR" sz="1400" dirty="0" err="1" smtClean="0">
                <a:latin typeface="Book Antiqua" panose="02040602050305030304" pitchFamily="18" charset="0"/>
              </a:rPr>
              <a:t>Phonology</a:t>
            </a:r>
            <a:r>
              <a:rPr lang="tr-TR" sz="1400" dirty="0" smtClean="0">
                <a:latin typeface="Book Antiqua" panose="02040602050305030304" pitchFamily="18" charset="0"/>
              </a:rPr>
              <a:t>, 1968</a:t>
            </a:r>
          </a:p>
          <a:p>
            <a:pPr marL="171450" indent="-171450" algn="just">
              <a:buFontTx/>
              <a:buChar char="-"/>
            </a:pPr>
            <a:endParaRPr lang="tr-TR" sz="1400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Üretici Sesbilim Kuramı (</a:t>
            </a:r>
            <a:r>
              <a:rPr lang="tr-TR" sz="1400" b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Generative</a:t>
            </a:r>
            <a:r>
              <a:rPr lang="tr-TR" sz="1400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tr-TR" sz="1400" b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Phonology</a:t>
            </a:r>
            <a:r>
              <a:rPr lang="tr-TR" sz="1400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</a:p>
          <a:p>
            <a:pPr marL="171450" indent="-171450" algn="just">
              <a:buFontTx/>
              <a:buChar char="-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Ayırıcı Özelliklerinin </a:t>
            </a:r>
            <a:r>
              <a:rPr lang="tr-TR" sz="1400" b="1" dirty="0" err="1" smtClean="0">
                <a:latin typeface="Book Antiqua" panose="02040602050305030304" pitchFamily="18" charset="0"/>
              </a:rPr>
              <a:t>Formalleştirilmesi</a:t>
            </a:r>
            <a:endParaRPr lang="tr-TR" sz="1400" b="1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Sesbilimsel Kurallar </a:t>
            </a:r>
          </a:p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Ayırıcı özellikleri iki yönden incelemişlerdir (</a:t>
            </a:r>
            <a:r>
              <a:rPr lang="tr-TR" sz="1400" i="1" dirty="0" smtClean="0">
                <a:latin typeface="Book Antiqua" panose="02040602050305030304" pitchFamily="18" charset="0"/>
              </a:rPr>
              <a:t>sesbilimsel ve sesbilgisel ayrımı </a:t>
            </a:r>
            <a:r>
              <a:rPr lang="tr-TR" sz="1400" dirty="0" smtClean="0">
                <a:latin typeface="Book Antiqua" panose="02040602050305030304" pitchFamily="18" charset="0"/>
              </a:rPr>
              <a:t>çerçevesinde): 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Temel Biçim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Underlying</a:t>
            </a:r>
            <a:r>
              <a:rPr lang="tr-TR" sz="1400" i="1" dirty="0" smtClean="0">
                <a:latin typeface="Book Antiqua" panose="02040602050305030304" pitchFamily="18" charset="0"/>
              </a:rPr>
              <a:t> Form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</a:p>
          <a:p>
            <a:pPr marL="628650" lvl="1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Yüzey Biçim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Surface</a:t>
            </a:r>
            <a:r>
              <a:rPr lang="tr-TR" sz="1400" i="1" dirty="0" smtClean="0">
                <a:latin typeface="Book Antiqua" panose="02040602050305030304" pitchFamily="18" charset="0"/>
              </a:rPr>
              <a:t> Form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İngilizceyi özellikler 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 açısından üçe ayırmışlardır: </a:t>
            </a:r>
            <a:endParaRPr lang="tr-TR" sz="1400" dirty="0">
              <a:latin typeface="Book Antiqua" panose="02040602050305030304" pitchFamily="18" charset="0"/>
            </a:endParaRPr>
          </a:p>
          <a:p>
            <a:pPr marL="228600" indent="-228600" algn="just">
              <a:buAutoNum type="alphaUcParenR"/>
            </a:pPr>
            <a:r>
              <a:rPr lang="tr-TR" sz="1400" dirty="0" smtClean="0">
                <a:latin typeface="Book Antiqua" panose="02040602050305030304" pitchFamily="18" charset="0"/>
              </a:rPr>
              <a:t>Ana Sınıf Özellikleri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Major</a:t>
            </a:r>
            <a:r>
              <a:rPr lang="tr-TR" sz="1400" i="1" dirty="0" smtClean="0">
                <a:latin typeface="Book Antiqua" panose="02040602050305030304" pitchFamily="18" charset="0"/>
              </a:rPr>
              <a:t> Class </a:t>
            </a:r>
            <a:r>
              <a:rPr lang="tr-TR" sz="1400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dirty="0" smtClean="0">
                <a:latin typeface="Book Antiqua" panose="02040602050305030304" pitchFamily="18" charset="0"/>
              </a:rPr>
              <a:t>) </a:t>
            </a:r>
          </a:p>
          <a:p>
            <a:pPr marL="228600" indent="-228600" algn="just">
              <a:buAutoNum type="alphaUcParenR"/>
            </a:pPr>
            <a:r>
              <a:rPr lang="tr-TR" sz="1400" dirty="0" smtClean="0">
                <a:latin typeface="Book Antiqua" panose="02040602050305030304" pitchFamily="18" charset="0"/>
              </a:rPr>
              <a:t>Birincil Yerleştirme Özellikleri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Primary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Placement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</a:p>
          <a:p>
            <a:pPr marL="228600" indent="-228600" algn="just">
              <a:buAutoNum type="alphaUcParenR"/>
            </a:pPr>
            <a:r>
              <a:rPr lang="tr-TR" sz="1400" dirty="0" smtClean="0">
                <a:latin typeface="Book Antiqua" panose="02040602050305030304" pitchFamily="18" charset="0"/>
              </a:rPr>
              <a:t>Ek Özellikler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Additional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tr-TR" sz="14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8922723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Üretici Sesbilim: </a:t>
            </a:r>
            <a:r>
              <a:rPr lang="tr-TR" sz="2800" dirty="0" smtClean="0">
                <a:latin typeface="+mj-lt"/>
              </a:rPr>
              <a:t>Ayırıcı Özellikler</a:t>
            </a:r>
            <a:endParaRPr lang="tr-TR" sz="2800" dirty="0">
              <a:latin typeface="+mj-lt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500034" y="1412776"/>
            <a:ext cx="8176422" cy="184665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err="1" smtClean="0">
                <a:latin typeface="Book Antiqua" panose="02040602050305030304" pitchFamily="18" charset="0"/>
              </a:rPr>
              <a:t>Noam</a:t>
            </a:r>
            <a:r>
              <a:rPr lang="tr-TR" sz="1600" b="1" u="sng" dirty="0" smtClean="0">
                <a:latin typeface="Book Antiqua" panose="02040602050305030304" pitchFamily="18" charset="0"/>
              </a:rPr>
              <a:t> Chomsky ve Morris Halle (1968)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pPr lvl="2" algn="just"/>
            <a:endParaRPr lang="tr-TR" sz="1400" dirty="0">
              <a:latin typeface="Book Antiqua" panose="02040602050305030304" pitchFamily="18" charset="0"/>
            </a:endParaRPr>
          </a:p>
          <a:p>
            <a:pPr marL="228600" indent="-228600" algn="just">
              <a:buAutoNum type="alphaUcParenR"/>
            </a:pPr>
            <a:r>
              <a:rPr lang="tr-TR" sz="1400" b="1" dirty="0" smtClean="0">
                <a:latin typeface="Book Antiqua" panose="02040602050305030304" pitchFamily="18" charset="0"/>
              </a:rPr>
              <a:t>Ana Sınıf Özellikleri 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Major</a:t>
            </a:r>
            <a:r>
              <a:rPr lang="tr-TR" sz="1400" b="1" i="1" dirty="0" smtClean="0">
                <a:latin typeface="Book Antiqua" panose="02040602050305030304" pitchFamily="18" charset="0"/>
              </a:rPr>
              <a:t> Class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 </a:t>
            </a:r>
          </a:p>
          <a:p>
            <a:pPr marL="228600" indent="-228600" algn="just">
              <a:buAutoNum type="alphaUcParenR"/>
            </a:pPr>
            <a:endParaRPr lang="tr-TR" sz="1400" dirty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Ünlü ve ünsüzleri birbirinden ayırmak için [± ünsüz] özelliği</a:t>
            </a:r>
          </a:p>
          <a:p>
            <a:pPr marL="628650" lvl="1" indent="-171450" algn="just">
              <a:buFontTx/>
              <a:buChar char="-"/>
            </a:pPr>
            <a:r>
              <a:rPr lang="tr-TR" sz="1400" dirty="0">
                <a:latin typeface="Book Antiqua" panose="02040602050305030304" pitchFamily="18" charset="0"/>
              </a:rPr>
              <a:t>[± </a:t>
            </a:r>
            <a:r>
              <a:rPr lang="tr-TR" sz="1400" dirty="0" err="1" smtClean="0">
                <a:latin typeface="Book Antiqua" panose="02040602050305030304" pitchFamily="18" charset="0"/>
              </a:rPr>
              <a:t>seslemli</a:t>
            </a:r>
            <a:r>
              <a:rPr lang="tr-TR" sz="1400" dirty="0" smtClean="0">
                <a:latin typeface="Book Antiqua" panose="02040602050305030304" pitchFamily="18" charset="0"/>
              </a:rPr>
              <a:t>]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syllabic</a:t>
            </a:r>
            <a:r>
              <a:rPr lang="tr-TR" sz="1400" dirty="0" smtClean="0">
                <a:latin typeface="Book Antiqua" panose="02040602050305030304" pitchFamily="18" charset="0"/>
              </a:rPr>
              <a:t>) olma özelliği &gt; seslemin çekirdeği (</a:t>
            </a:r>
            <a:r>
              <a:rPr lang="tr-TR" sz="1400" dirty="0" err="1" smtClean="0">
                <a:latin typeface="Book Antiqua" panose="02040602050305030304" pitchFamily="18" charset="0"/>
              </a:rPr>
              <a:t>nucleus</a:t>
            </a:r>
            <a:r>
              <a:rPr lang="tr-TR" sz="1400" dirty="0" smtClean="0">
                <a:latin typeface="Book Antiqua" panose="02040602050305030304" pitchFamily="18" charset="0"/>
              </a:rPr>
              <a:t>) ile ilişkilidir, </a:t>
            </a:r>
            <a:r>
              <a:rPr lang="tr-TR" sz="1400" dirty="0" err="1" smtClean="0">
                <a:latin typeface="Book Antiqua" panose="02040602050305030304" pitchFamily="18" charset="0"/>
              </a:rPr>
              <a:t>onset</a:t>
            </a:r>
            <a:r>
              <a:rPr lang="tr-TR" sz="1400" dirty="0" smtClean="0">
                <a:latin typeface="Book Antiqua" panose="02040602050305030304" pitchFamily="18" charset="0"/>
              </a:rPr>
              <a:t> ya da </a:t>
            </a:r>
            <a:r>
              <a:rPr lang="tr-TR" sz="1400" dirty="0" err="1" smtClean="0">
                <a:latin typeface="Book Antiqua" panose="02040602050305030304" pitchFamily="18" charset="0"/>
              </a:rPr>
              <a:t>coda</a:t>
            </a:r>
            <a:r>
              <a:rPr lang="tr-TR" sz="1400" dirty="0" smtClean="0">
                <a:latin typeface="Book Antiqua" panose="02040602050305030304" pitchFamily="18" charset="0"/>
              </a:rPr>
              <a:t> değil!</a:t>
            </a:r>
          </a:p>
          <a:p>
            <a:pPr marL="628650" lvl="1" indent="-171450" algn="just">
              <a:buFontTx/>
              <a:buChar char="-"/>
            </a:pPr>
            <a:r>
              <a:rPr lang="tr-TR" sz="1400" dirty="0">
                <a:latin typeface="Book Antiqua" panose="02040602050305030304" pitchFamily="18" charset="0"/>
              </a:rPr>
              <a:t>[± </a:t>
            </a:r>
            <a:r>
              <a:rPr lang="tr-TR" sz="1400" dirty="0" smtClean="0">
                <a:latin typeface="Book Antiqua" panose="02040602050305030304" pitchFamily="18" charset="0"/>
              </a:rPr>
              <a:t>ötümlü/titreşimli]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sonorant</a:t>
            </a:r>
            <a:r>
              <a:rPr lang="tr-TR" sz="1400" dirty="0" smtClean="0">
                <a:latin typeface="Book Antiqua" panose="02040602050305030304" pitchFamily="18" charset="0"/>
              </a:rPr>
              <a:t>) &gt; yüksek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high</a:t>
            </a:r>
            <a:r>
              <a:rPr lang="tr-TR" sz="1400" dirty="0" smtClean="0">
                <a:latin typeface="Book Antiqua" panose="02040602050305030304" pitchFamily="18" charset="0"/>
              </a:rPr>
              <a:t>) ya da alçak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low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18189" y="3701931"/>
            <a:ext cx="4341843" cy="233910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B) Birincil Yerleştirme Özellikleri </a:t>
            </a:r>
          </a:p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Primary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Placement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</a:t>
            </a:r>
          </a:p>
          <a:p>
            <a:pPr marL="228600" indent="-228600" algn="just">
              <a:buAutoNum type="alphaUcParenR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lvl="1" algn="just"/>
            <a:r>
              <a:rPr lang="tr-TR" sz="1400" b="1" dirty="0" smtClean="0">
                <a:latin typeface="Book Antiqua" panose="02040602050305030304" pitchFamily="18" charset="0"/>
              </a:rPr>
              <a:t>1) ÜNLÜLER</a:t>
            </a:r>
          </a:p>
          <a:p>
            <a:pPr lvl="1"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[+yüksek], [+alçak], [+arkadil], [+yuvarlak]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Örnek: /</a:t>
            </a:r>
            <a:r>
              <a:rPr lang="tr-TR" sz="1600" b="1" dirty="0" smtClean="0">
                <a:latin typeface="Book Antiqua" panose="02040602050305030304" pitchFamily="18" charset="0"/>
              </a:rPr>
              <a:t>i</a:t>
            </a:r>
            <a:r>
              <a:rPr lang="tr-TR" sz="1400" dirty="0" smtClean="0">
                <a:latin typeface="Book Antiqua" panose="02040602050305030304" pitchFamily="18" charset="0"/>
              </a:rPr>
              <a:t>/ &gt; [+yüksek, –alçak, –arkadil, –yuvarlak]</a:t>
            </a: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            /</a:t>
            </a:r>
            <a:r>
              <a:rPr lang="tr-TR" sz="1600" b="1" dirty="0" smtClean="0">
                <a:latin typeface="Book Antiqua" panose="02040602050305030304" pitchFamily="18" charset="0"/>
              </a:rPr>
              <a:t>a</a:t>
            </a:r>
            <a:r>
              <a:rPr lang="tr-TR" sz="1400" dirty="0" smtClean="0">
                <a:latin typeface="Book Antiqua" panose="02040602050305030304" pitchFamily="18" charset="0"/>
              </a:rPr>
              <a:t>/ &gt; [–yüksek, +alçak, –arkadil, –yuvarlak]</a:t>
            </a: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           /</a:t>
            </a:r>
            <a:r>
              <a:rPr lang="tr-TR" sz="1600" b="1" dirty="0" smtClean="0">
                <a:latin typeface="Book Antiqua" panose="02040602050305030304" pitchFamily="18" charset="0"/>
              </a:rPr>
              <a:t>o</a:t>
            </a:r>
            <a:r>
              <a:rPr lang="tr-TR" sz="1400" dirty="0" smtClean="0">
                <a:latin typeface="Book Antiqua" panose="02040602050305030304" pitchFamily="18" charset="0"/>
              </a:rPr>
              <a:t>/ &gt;  [–yüksek, –alçak, +arkadil, +yuvarlak]</a:t>
            </a:r>
            <a:endParaRPr lang="tr-TR" sz="14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570113"/>
            <a:ext cx="3361244" cy="2544334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853643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Üretici Sesbilim: </a:t>
            </a:r>
            <a:r>
              <a:rPr lang="tr-TR" sz="2800" dirty="0">
                <a:latin typeface="+mj-lt"/>
              </a:rPr>
              <a:t>Ayırıcı Özellikler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84047" y="1405220"/>
            <a:ext cx="3870953" cy="48320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B) Birincil Yerleştirme Özellikleri </a:t>
            </a:r>
          </a:p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     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Primary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Placement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</a:t>
            </a:r>
          </a:p>
          <a:p>
            <a:pPr algn="just"/>
            <a:endParaRPr lang="tr-TR" sz="14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2) ÜNSÜZLER</a:t>
            </a:r>
          </a:p>
          <a:p>
            <a:pPr lvl="1"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Çıkış yerleri temelinde sınıflandırma yapılmıştır. 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Dudaksıl ünsüzlerden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labial</a:t>
            </a:r>
            <a:r>
              <a:rPr lang="tr-TR" sz="1400" dirty="0" smtClean="0">
                <a:latin typeface="Book Antiqua" panose="02040602050305030304" pitchFamily="18" charset="0"/>
              </a:rPr>
              <a:t>) küçük dil ünsüzlerine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uvular</a:t>
            </a:r>
            <a:r>
              <a:rPr lang="tr-TR" sz="1400" dirty="0" smtClean="0">
                <a:latin typeface="Book Antiqua" panose="02040602050305030304" pitchFamily="18" charset="0"/>
              </a:rPr>
              <a:t>) doğru uzanan bir sınıflandırma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[± </a:t>
            </a:r>
            <a:r>
              <a:rPr lang="tr-TR" sz="1400" b="1" dirty="0" err="1" smtClean="0">
                <a:latin typeface="Book Antiqua" panose="02040602050305030304" pitchFamily="18" charset="0"/>
              </a:rPr>
              <a:t>taçsıl</a:t>
            </a:r>
            <a:r>
              <a:rPr lang="tr-TR" sz="1400" b="1" dirty="0" smtClean="0">
                <a:latin typeface="Book Antiqua" panose="02040602050305030304" pitchFamily="18" charset="0"/>
              </a:rPr>
              <a:t>] 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coronal</a:t>
            </a:r>
            <a:r>
              <a:rPr lang="tr-TR" sz="1400" dirty="0" smtClean="0">
                <a:latin typeface="Book Antiqua" panose="02040602050305030304" pitchFamily="18" charset="0"/>
              </a:rPr>
              <a:t>), dil ucu (dil palası) kısmını gösterir: Bu ünsüzler, </a:t>
            </a:r>
            <a:r>
              <a:rPr lang="tr-TR" sz="1400" dirty="0" err="1" smtClean="0">
                <a:latin typeface="Book Antiqua" panose="02040602050305030304" pitchFamily="18" charset="0"/>
              </a:rPr>
              <a:t>dişsil</a:t>
            </a:r>
            <a:r>
              <a:rPr lang="tr-TR" sz="1400" dirty="0" smtClean="0">
                <a:latin typeface="Book Antiqua" panose="02040602050305030304" pitchFamily="18" charset="0"/>
              </a:rPr>
              <a:t>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dental</a:t>
            </a:r>
            <a:r>
              <a:rPr lang="tr-TR" sz="1400" dirty="0" smtClean="0">
                <a:latin typeface="Book Antiqua" panose="02040602050305030304" pitchFamily="18" charset="0"/>
              </a:rPr>
              <a:t>) ve damaksıl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palatoalveolar</a:t>
            </a:r>
            <a:r>
              <a:rPr lang="tr-TR" sz="1400" dirty="0" smtClean="0">
                <a:latin typeface="Book Antiqua" panose="02040602050305030304" pitchFamily="18" charset="0"/>
              </a:rPr>
              <a:t>) ünsüzler arasındaki konumda üretilmektedir. 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[±ön] 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anterior</a:t>
            </a:r>
            <a:r>
              <a:rPr lang="tr-TR" sz="1400" dirty="0" smtClean="0">
                <a:latin typeface="Book Antiqua" panose="02040602050305030304" pitchFamily="18" charset="0"/>
              </a:rPr>
              <a:t>), </a:t>
            </a:r>
            <a:r>
              <a:rPr lang="tr-TR" sz="1400" dirty="0" err="1" smtClean="0">
                <a:latin typeface="Book Antiqua" panose="02040602050305030304" pitchFamily="18" charset="0"/>
              </a:rPr>
              <a:t>Taçsı</a:t>
            </a:r>
            <a:r>
              <a:rPr lang="tr-TR" sz="1400" dirty="0" smtClean="0">
                <a:latin typeface="Book Antiqua" panose="02040602050305030304" pitchFamily="18" charset="0"/>
              </a:rPr>
              <a:t> ünsüzlerle ilişkilidir ve </a:t>
            </a:r>
            <a:r>
              <a:rPr lang="tr-TR" sz="1400" dirty="0" err="1" smtClean="0">
                <a:latin typeface="Book Antiqua" panose="02040602050305030304" pitchFamily="18" charset="0"/>
              </a:rPr>
              <a:t>dişsetinin</a:t>
            </a:r>
            <a:r>
              <a:rPr lang="tr-TR" sz="1400" dirty="0" smtClean="0">
                <a:latin typeface="Book Antiqua" panose="02040602050305030304" pitchFamily="18" charset="0"/>
              </a:rPr>
              <a:t> (diş çukurları) ön kısmıdır. Bu nedenle, dudaksıl, </a:t>
            </a:r>
            <a:r>
              <a:rPr lang="tr-TR" sz="1400" dirty="0" err="1" smtClean="0">
                <a:latin typeface="Book Antiqua" panose="02040602050305030304" pitchFamily="18" charset="0"/>
              </a:rPr>
              <a:t>dişsil</a:t>
            </a:r>
            <a:r>
              <a:rPr lang="tr-TR" sz="1400" dirty="0" smtClean="0">
                <a:latin typeface="Book Antiqua" panose="02040602050305030304" pitchFamily="18" charset="0"/>
              </a:rPr>
              <a:t> ve </a:t>
            </a:r>
            <a:r>
              <a:rPr lang="tr-TR" sz="1400" dirty="0" err="1" smtClean="0">
                <a:latin typeface="Book Antiqua" panose="02040602050305030304" pitchFamily="18" charset="0"/>
              </a:rPr>
              <a:t>dişyuvasıl</a:t>
            </a:r>
            <a:r>
              <a:rPr lang="tr-TR" sz="1400" dirty="0" smtClean="0">
                <a:latin typeface="Book Antiqua" panose="02040602050305030304" pitchFamily="18" charset="0"/>
              </a:rPr>
              <a:t>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alveolar</a:t>
            </a:r>
            <a:r>
              <a:rPr lang="tr-TR" sz="1400" dirty="0" smtClean="0">
                <a:latin typeface="Book Antiqua" panose="02040602050305030304" pitchFamily="18" charset="0"/>
              </a:rPr>
              <a:t>) ünsüzlerle ilişkilendirilmektedir. </a:t>
            </a:r>
          </a:p>
        </p:txBody>
      </p:sp>
      <p:pic>
        <p:nvPicPr>
          <p:cNvPr id="29" name="Resim 2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313700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ağ Ok 1"/>
          <p:cNvSpPr/>
          <p:nvPr/>
        </p:nvSpPr>
        <p:spPr>
          <a:xfrm>
            <a:off x="5364088" y="2924944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ağ Ok 29"/>
          <p:cNvSpPr/>
          <p:nvPr/>
        </p:nvSpPr>
        <p:spPr>
          <a:xfrm rot="5400000">
            <a:off x="6247645" y="2224325"/>
            <a:ext cx="989518" cy="267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ağ Ok 30"/>
          <p:cNvSpPr/>
          <p:nvPr/>
        </p:nvSpPr>
        <p:spPr>
          <a:xfrm>
            <a:off x="5508104" y="4235767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/>
          <p:cNvSpPr txBox="1"/>
          <p:nvPr/>
        </p:nvSpPr>
        <p:spPr>
          <a:xfrm>
            <a:off x="4355773" y="2863679"/>
            <a:ext cx="1007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Book Antiqua" panose="02040602050305030304" pitchFamily="18" charset="0"/>
              </a:rPr>
              <a:t>[konum]</a:t>
            </a:r>
            <a:endParaRPr lang="en-US" sz="1600" dirty="0"/>
          </a:p>
        </p:txBody>
      </p:sp>
      <p:sp>
        <p:nvSpPr>
          <p:cNvPr id="32" name="Metin kutusu 31"/>
          <p:cNvSpPr txBox="1"/>
          <p:nvPr/>
        </p:nvSpPr>
        <p:spPr>
          <a:xfrm>
            <a:off x="6372770" y="1484784"/>
            <a:ext cx="1007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Book Antiqua" panose="02040602050305030304" pitchFamily="18" charset="0"/>
              </a:rPr>
              <a:t>[</a:t>
            </a:r>
            <a:r>
              <a:rPr lang="tr-TR" sz="1600" b="1" dirty="0" err="1" smtClean="0">
                <a:latin typeface="Book Antiqua" panose="02040602050305030304" pitchFamily="18" charset="0"/>
              </a:rPr>
              <a:t>taçsı</a:t>
            </a:r>
            <a:r>
              <a:rPr lang="tr-TR" sz="1600" b="1" dirty="0" smtClean="0">
                <a:latin typeface="Book Antiqua" panose="02040602050305030304" pitchFamily="18" charset="0"/>
              </a:rPr>
              <a:t>]</a:t>
            </a:r>
            <a:endParaRPr lang="en-US" sz="1600" dirty="0"/>
          </a:p>
        </p:txBody>
      </p:sp>
      <p:sp>
        <p:nvSpPr>
          <p:cNvPr id="33" name="Metin kutusu 32"/>
          <p:cNvSpPr txBox="1"/>
          <p:nvPr/>
        </p:nvSpPr>
        <p:spPr>
          <a:xfrm>
            <a:off x="4932040" y="4179011"/>
            <a:ext cx="627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Book Antiqua" panose="02040602050305030304" pitchFamily="18" charset="0"/>
              </a:rPr>
              <a:t>[ön]</a:t>
            </a:r>
            <a:endParaRPr lang="en-US" sz="1600" dirty="0"/>
          </a:p>
        </p:txBody>
      </p:sp>
      <p:sp>
        <p:nvSpPr>
          <p:cNvPr id="34" name="Oval 33"/>
          <p:cNvSpPr/>
          <p:nvPr/>
        </p:nvSpPr>
        <p:spPr>
          <a:xfrm>
            <a:off x="6012160" y="3202233"/>
            <a:ext cx="216024" cy="2267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latin typeface="Book Antiqua" panose="02040602050305030304" pitchFamily="18" charset="0"/>
              </a:rPr>
              <a:t>a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6300192" y="2914201"/>
            <a:ext cx="216024" cy="2267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latin typeface="Book Antiqua" panose="02040602050305030304" pitchFamily="18" charset="0"/>
              </a:rPr>
              <a:t>b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6804248" y="2819750"/>
            <a:ext cx="216024" cy="2267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latin typeface="Book Antiqua" panose="02040602050305030304" pitchFamily="18" charset="0"/>
              </a:rPr>
              <a:t>c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7236296" y="2852936"/>
            <a:ext cx="216024" cy="22676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latin typeface="Book Antiqua" panose="02040602050305030304" pitchFamily="18" charset="0"/>
              </a:rPr>
              <a:t>d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6084168" y="3986480"/>
            <a:ext cx="1440160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(a) /p/ [–ön, –</a:t>
            </a:r>
            <a:r>
              <a:rPr lang="tr-TR" sz="10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taçsıl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]</a:t>
            </a:r>
            <a:endParaRPr lang="tr-TR" sz="10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(b) /t/  [+ön</a:t>
            </a:r>
            <a:r>
              <a:rPr lang="tr-TR" sz="1000" dirty="0">
                <a:solidFill>
                  <a:schemeClr val="bg1"/>
                </a:solidFill>
                <a:latin typeface="Book Antiqua" panose="02040602050305030304" pitchFamily="18" charset="0"/>
              </a:rPr>
              <a:t>, 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+</a:t>
            </a:r>
            <a:r>
              <a:rPr lang="tr-TR" sz="10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taçsıl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]</a:t>
            </a:r>
          </a:p>
          <a:p>
            <a:pPr algn="ctr"/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(c) /c/  [–</a:t>
            </a:r>
            <a:r>
              <a:rPr lang="tr-TR" sz="1000" dirty="0">
                <a:solidFill>
                  <a:schemeClr val="bg1"/>
                </a:solidFill>
                <a:latin typeface="Book Antiqua" panose="02040602050305030304" pitchFamily="18" charset="0"/>
              </a:rPr>
              <a:t>ön, 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+</a:t>
            </a:r>
            <a:r>
              <a:rPr lang="tr-TR" sz="10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taçsıl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]</a:t>
            </a:r>
          </a:p>
          <a:p>
            <a:pPr algn="ctr"/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(d) /k/ </a:t>
            </a:r>
            <a:r>
              <a:rPr lang="tr-TR" sz="1000" dirty="0">
                <a:solidFill>
                  <a:schemeClr val="bg1"/>
                </a:solidFill>
                <a:latin typeface="Book Antiqua" panose="02040602050305030304" pitchFamily="18" charset="0"/>
              </a:rPr>
              <a:t>[–ön, –</a:t>
            </a:r>
            <a:r>
              <a:rPr lang="tr-TR" sz="10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taçsıl</a:t>
            </a:r>
            <a:r>
              <a:rPr lang="tr-TR" sz="1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]</a:t>
            </a:r>
            <a:endParaRPr lang="tr-TR" sz="1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294303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Üretici Sesbilim: </a:t>
            </a:r>
            <a:r>
              <a:rPr lang="tr-TR" sz="2800" dirty="0">
                <a:latin typeface="+mj-lt"/>
              </a:rPr>
              <a:t>Ayırıcı Özellikler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84047" y="1369495"/>
            <a:ext cx="8192409" cy="44935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400" b="1" dirty="0">
                <a:latin typeface="Book Antiqua" panose="02040602050305030304" pitchFamily="18" charset="0"/>
              </a:rPr>
              <a:t>C</a:t>
            </a:r>
            <a:r>
              <a:rPr lang="tr-TR" sz="1400" b="1" dirty="0" smtClean="0">
                <a:latin typeface="Book Antiqua" panose="02040602050305030304" pitchFamily="18" charset="0"/>
              </a:rPr>
              <a:t>) Ek Özellikler (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Additional</a:t>
            </a:r>
            <a:r>
              <a:rPr lang="tr-TR" sz="1400" b="1" i="1" dirty="0" smtClean="0">
                <a:latin typeface="Book Antiqua" panose="02040602050305030304" pitchFamily="18" charset="0"/>
              </a:rPr>
              <a:t> </a:t>
            </a:r>
            <a:r>
              <a:rPr lang="tr-TR" sz="1400" b="1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b="1" dirty="0" smtClean="0">
                <a:latin typeface="Book Antiqua" panose="02040602050305030304" pitchFamily="18" charset="0"/>
              </a:rPr>
              <a:t>)</a:t>
            </a:r>
          </a:p>
          <a:p>
            <a:pPr lvl="1"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Patlayıcı ve 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ünsüzler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[± sürekli] 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continuant</a:t>
            </a:r>
            <a:r>
              <a:rPr lang="tr-TR" sz="1400" dirty="0" smtClean="0">
                <a:latin typeface="Book Antiqua" panose="02040602050305030304" pitchFamily="18" charset="0"/>
              </a:rPr>
              <a:t>), patlamalı ya da patlamalı olmayan ünsüzler arasındaki farklılığı gösterir. </a:t>
            </a:r>
          </a:p>
          <a:p>
            <a:pPr marL="171450" indent="-171450" algn="just">
              <a:buFontTx/>
              <a:buChar char="-"/>
            </a:pPr>
            <a:r>
              <a:rPr lang="tr-TR" sz="1400" b="1" dirty="0" smtClean="0">
                <a:latin typeface="Book Antiqua" panose="02040602050305030304" pitchFamily="18" charset="0"/>
              </a:rPr>
              <a:t>[± sızmalı</a:t>
            </a:r>
            <a:r>
              <a:rPr lang="tr-TR" sz="1400" b="1" dirty="0">
                <a:latin typeface="Book Antiqua" panose="02040602050305030304" pitchFamily="18" charset="0"/>
              </a:rPr>
              <a:t>]</a:t>
            </a:r>
            <a:r>
              <a:rPr lang="tr-TR" sz="1400" b="1" dirty="0" smtClean="0">
                <a:latin typeface="Book Antiqua" panose="02040602050305030304" pitchFamily="18" charset="0"/>
              </a:rPr>
              <a:t> 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strident</a:t>
            </a:r>
            <a:r>
              <a:rPr lang="tr-TR" sz="1400" dirty="0" smtClean="0">
                <a:latin typeface="Book Antiqua" panose="02040602050305030304" pitchFamily="18" charset="0"/>
              </a:rPr>
              <a:t>), gürültülü ve daha az gürültülü sızmalı/sürtünücü ünsüzler arasındaki farklılığı gösterir.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err="1" smtClean="0">
                <a:latin typeface="Book Antiqua" panose="02040602050305030304" pitchFamily="18" charset="0"/>
              </a:rPr>
              <a:t>Jacobson</a:t>
            </a:r>
            <a:r>
              <a:rPr lang="tr-TR" sz="1400" dirty="0" smtClean="0">
                <a:latin typeface="Book Antiqua" panose="02040602050305030304" pitchFamily="18" charset="0"/>
              </a:rPr>
              <a:t> tarafından sunulan bu iki özelliğe, Chomsky ve Halle (1968), </a:t>
            </a:r>
            <a:r>
              <a:rPr lang="tr-TR" sz="1400" b="1" dirty="0">
                <a:latin typeface="Book Antiqua" panose="02040602050305030304" pitchFamily="18" charset="0"/>
              </a:rPr>
              <a:t>[± </a:t>
            </a:r>
            <a:r>
              <a:rPr lang="tr-TR" sz="1400" b="1" dirty="0" smtClean="0">
                <a:latin typeface="Book Antiqua" panose="02040602050305030304" pitchFamily="18" charset="0"/>
              </a:rPr>
              <a:t>gecikmeli] </a:t>
            </a:r>
            <a:r>
              <a:rPr lang="tr-TR" sz="1400" b="1" dirty="0">
                <a:latin typeface="Book Antiqua" panose="02040602050305030304" pitchFamily="18" charset="0"/>
              </a:rPr>
              <a:t>ünsüzler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delayed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released</a:t>
            </a:r>
            <a:r>
              <a:rPr lang="tr-TR" sz="1400" dirty="0" smtClean="0">
                <a:latin typeface="Book Antiqua" panose="02040602050305030304" pitchFamily="18" charset="0"/>
              </a:rPr>
              <a:t>) özelliğini de eklemiştir. Bu özellik, düz patlamalılarla, </a:t>
            </a:r>
            <a:r>
              <a:rPr lang="tr-TR" sz="1400" dirty="0" err="1" smtClean="0">
                <a:latin typeface="Book Antiqua" panose="02040602050305030304" pitchFamily="18" charset="0"/>
              </a:rPr>
              <a:t>afrike</a:t>
            </a:r>
            <a:r>
              <a:rPr lang="tr-TR" sz="1400" dirty="0" smtClean="0">
                <a:latin typeface="Book Antiqua" panose="02040602050305030304" pitchFamily="18" charset="0"/>
              </a:rPr>
              <a:t> ünsüzler arasındaki farklılığı gösterir.</a:t>
            </a:r>
          </a:p>
          <a:p>
            <a:pPr algn="just"/>
            <a:endParaRPr lang="tr-TR" sz="1400" dirty="0">
              <a:latin typeface="Book Antiqua" panose="02040602050305030304" pitchFamily="18" charset="0"/>
            </a:endParaRP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	</a:t>
            </a:r>
            <a:r>
              <a:rPr lang="tr-TR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t</a:t>
            </a:r>
            <a:r>
              <a:rPr lang="tr-TR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[–gecikmeli]</a:t>
            </a:r>
          </a:p>
          <a:p>
            <a:pPr algn="just"/>
            <a:r>
              <a:rPr lang="tr-TR" dirty="0">
                <a:solidFill>
                  <a:srgbClr val="FF0000"/>
                </a:solidFill>
                <a:latin typeface="Book Antiqua" panose="02040602050305030304" pitchFamily="18" charset="0"/>
              </a:rPr>
              <a:t>	</a:t>
            </a:r>
            <a:r>
              <a:rPr lang="tr-TR" sz="2400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ts</a:t>
            </a:r>
            <a:r>
              <a:rPr lang="tr-TR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[+gecikmeli]</a:t>
            </a:r>
          </a:p>
        </p:txBody>
      </p:sp>
      <p:sp>
        <p:nvSpPr>
          <p:cNvPr id="4" name="Sağ Ayraç 3"/>
          <p:cNvSpPr/>
          <p:nvPr/>
        </p:nvSpPr>
        <p:spPr>
          <a:xfrm rot="5400000">
            <a:off x="1547664" y="2996952"/>
            <a:ext cx="432048" cy="1584176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998067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Üretici Sesbilim: </a:t>
            </a:r>
            <a:r>
              <a:rPr lang="tr-TR" sz="2800" dirty="0">
                <a:latin typeface="+mj-lt"/>
              </a:rPr>
              <a:t>Ayırıcı Özellikler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899592" y="1844824"/>
            <a:ext cx="1728192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Doğal Sınıflandırma</a:t>
            </a:r>
            <a:endParaRPr lang="en-US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3419872" y="1844823"/>
            <a:ext cx="1728192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Sesdizimsel Özellikler</a:t>
            </a:r>
            <a:endParaRPr lang="en-US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6084168" y="1844823"/>
            <a:ext cx="1728192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Sesbilimsel Kurallar</a:t>
            </a:r>
            <a:endParaRPr lang="en-US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00034" y="2902699"/>
            <a:ext cx="819240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dirty="0" smtClean="0">
                <a:latin typeface="Book Antiqua" panose="02040602050305030304" pitchFamily="18" charset="0"/>
              </a:rPr>
              <a:t>Ayırıcı Özellikler, belirli sayıda sesbilimsel parçadan oluşmakta ve Evrensel Dilbilgisi kuramının bir parçası olarak kabul edilmektedir.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899592" y="3839869"/>
            <a:ext cx="331236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Tekli Özellikler (</a:t>
            </a:r>
            <a:r>
              <a:rPr lang="tr-TR" i="1" dirty="0" err="1" smtClean="0"/>
              <a:t>Unary</a:t>
            </a:r>
            <a:r>
              <a:rPr lang="tr-TR" i="1" dirty="0" smtClean="0"/>
              <a:t> </a:t>
            </a:r>
            <a:r>
              <a:rPr lang="tr-TR" i="1" dirty="0" err="1" smtClean="0"/>
              <a:t>Features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5004048" y="3839869"/>
            <a:ext cx="324036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İkili </a:t>
            </a:r>
            <a:r>
              <a:rPr lang="tr-TR" dirty="0"/>
              <a:t>Özellikler </a:t>
            </a:r>
            <a:r>
              <a:rPr lang="tr-TR" dirty="0" smtClean="0"/>
              <a:t>(</a:t>
            </a:r>
            <a:r>
              <a:rPr lang="tr-TR" i="1" dirty="0" err="1" smtClean="0"/>
              <a:t>Binary</a:t>
            </a:r>
            <a:r>
              <a:rPr lang="tr-TR" i="1" dirty="0" smtClean="0"/>
              <a:t> </a:t>
            </a:r>
            <a:r>
              <a:rPr lang="tr-TR" i="1" dirty="0" err="1"/>
              <a:t>Features</a:t>
            </a:r>
            <a:r>
              <a:rPr lang="tr-TR" dirty="0" smtClean="0"/>
              <a:t>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228183" y="4179010"/>
            <a:ext cx="792089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800" dirty="0">
                <a:solidFill>
                  <a:srgbClr val="FF0000"/>
                </a:solidFill>
              </a:rPr>
              <a:t>±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[ ]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7767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13.10.2016			 DKT203 - İpek Pınar Bekar			19</a:t>
            </a:r>
            <a:endParaRPr lang="tr-TR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>
                <a:latin typeface="+mj-lt"/>
              </a:rPr>
              <a:t>AYIRICI ÖZELLİK KURAMI (</a:t>
            </a:r>
            <a:r>
              <a:rPr lang="tr-TR" sz="2200" dirty="0" smtClean="0">
                <a:latin typeface="+mj-lt"/>
              </a:rPr>
              <a:t>Distinctive Feature Theory</a:t>
            </a:r>
            <a:r>
              <a:rPr lang="tr-TR" sz="2200" b="1" dirty="0" smtClean="0">
                <a:latin typeface="+mj-lt"/>
              </a:rPr>
              <a:t>)</a:t>
            </a:r>
            <a:endParaRPr lang="tr-TR" sz="2200" b="1" dirty="0">
              <a:latin typeface="+mj-lt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87312" y="1281135"/>
            <a:ext cx="8699530" cy="4862509"/>
          </a:xfrm>
        </p:spPr>
        <p:txBody>
          <a:bodyPr>
            <a:normAutofit/>
          </a:bodyPr>
          <a:lstStyle/>
          <a:p>
            <a:pPr algn="just"/>
            <a:r>
              <a:rPr lang="tr-TR" sz="1600" dirty="0" smtClean="0">
                <a:latin typeface="Book Antiqua" pitchFamily="18" charset="0"/>
                <a:cs typeface="Times" pitchFamily="18" charset="0"/>
              </a:rPr>
              <a:t>Konuşulanı duyarken ve çözümlerken de beyin, işitsel sinirlerden gelen sürekli ve iç içe verileri, önce sesbilimsel yapının işleyiş kuralları çerçevesinde çözümleyerek </a:t>
            </a:r>
            <a:r>
              <a:rPr lang="tr-TR" sz="1600" b="1" dirty="0" smtClean="0">
                <a:latin typeface="Book Antiqua" pitchFamily="18" charset="0"/>
                <a:cs typeface="Times" pitchFamily="18" charset="0"/>
              </a:rPr>
              <a:t>anlamlandırma </a:t>
            </a:r>
            <a:r>
              <a:rPr lang="tr-TR" sz="1600" dirty="0" smtClean="0">
                <a:latin typeface="Book Antiqua" pitchFamily="18" charset="0"/>
                <a:cs typeface="Times" pitchFamily="18" charset="0"/>
              </a:rPr>
              <a:t>sürecini başlatır.</a:t>
            </a:r>
          </a:p>
          <a:p>
            <a:pPr algn="just">
              <a:buFont typeface="Wingdings 3" pitchFamily="18" charset="2"/>
              <a:buNone/>
            </a:pPr>
            <a:endParaRPr lang="tr-TR" sz="1600" dirty="0" smtClean="0">
              <a:latin typeface="Book Antiqua" pitchFamily="18" charset="0"/>
              <a:cs typeface="Times" pitchFamily="18" charset="0"/>
            </a:endParaRPr>
          </a:p>
          <a:p>
            <a:pPr algn="just">
              <a:buNone/>
            </a:pPr>
            <a:r>
              <a:rPr lang="tr-TR" sz="1600" dirty="0" smtClean="0">
                <a:latin typeface="Book Antiqua" pitchFamily="18" charset="0"/>
                <a:cs typeface="Times" pitchFamily="18" charset="0"/>
              </a:rPr>
              <a:t>	Konuşma sesleri, </a:t>
            </a:r>
            <a:r>
              <a:rPr lang="tr-TR" sz="1600" i="1" dirty="0" smtClean="0">
                <a:latin typeface="Book Antiqua" pitchFamily="18" charset="0"/>
                <a:cs typeface="Times" pitchFamily="18" charset="0"/>
              </a:rPr>
              <a:t>Trubetzkoy</a:t>
            </a:r>
            <a:r>
              <a:rPr lang="tr-TR" sz="1600" dirty="0" smtClean="0">
                <a:latin typeface="Book Antiqua" pitchFamily="18" charset="0"/>
                <a:cs typeface="Times" pitchFamily="18" charset="0"/>
              </a:rPr>
              <a:t> ve </a:t>
            </a:r>
            <a:r>
              <a:rPr lang="tr-TR" sz="1600" i="1" dirty="0" smtClean="0">
                <a:latin typeface="Book Antiqua" pitchFamily="18" charset="0"/>
                <a:cs typeface="Times" pitchFamily="18" charset="0"/>
              </a:rPr>
              <a:t>Jacobson</a:t>
            </a:r>
            <a:r>
              <a:rPr lang="tr-TR" sz="1600" dirty="0" smtClean="0">
                <a:latin typeface="Book Antiqua" pitchFamily="18" charset="0"/>
                <a:cs typeface="Times" pitchFamily="18" charset="0"/>
              </a:rPr>
              <a:t>’un 1928’lerde ortaya koydukları sesbilim kuramında belirtildiği gibi </a:t>
            </a:r>
            <a:r>
              <a:rPr lang="tr-TR" sz="1600" b="1" dirty="0" smtClean="0">
                <a:latin typeface="Book Antiqua" pitchFamily="18" charset="0"/>
                <a:cs typeface="Times" pitchFamily="18" charset="0"/>
              </a:rPr>
              <a:t>ayırıcı özellikler </a:t>
            </a:r>
            <a:r>
              <a:rPr lang="tr-TR" sz="1600" dirty="0" smtClean="0">
                <a:latin typeface="Book Antiqua" pitchFamily="18" charset="0"/>
                <a:cs typeface="Times" pitchFamily="18" charset="0"/>
              </a:rPr>
              <a:t>taşırlar ve beyindeki yerleşimleri de böyle gerçekleşmektedir. Ayırıcı özellikler yoluyla elde edilen seslerarası ilişkiler, </a:t>
            </a:r>
            <a:r>
              <a:rPr lang="tr-TR" sz="1600" b="1" dirty="0" smtClean="0">
                <a:latin typeface="Book Antiqua" pitchFamily="18" charset="0"/>
                <a:cs typeface="Times" pitchFamily="18" charset="0"/>
              </a:rPr>
              <a:t>söyleyişin işleyiş düzenini </a:t>
            </a:r>
            <a:r>
              <a:rPr lang="tr-TR" sz="1600" dirty="0" smtClean="0">
                <a:latin typeface="Book Antiqua" pitchFamily="18" charset="0"/>
                <a:cs typeface="Times" pitchFamily="18" charset="0"/>
              </a:rPr>
              <a:t>de açıklar.</a:t>
            </a:r>
          </a:p>
        </p:txBody>
      </p:sp>
      <p:pic>
        <p:nvPicPr>
          <p:cNvPr id="5" name="Picture 4" descr="a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786190"/>
            <a:ext cx="8198951" cy="218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1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13.10.2016			 DKT203 - İpek Pınar Bekar			20</a:t>
            </a:r>
            <a:endParaRPr lang="tr-TR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642918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+mj-lt"/>
              </a:rPr>
              <a:t>AYIRICI ÖZELLİK KURAMI: </a:t>
            </a:r>
            <a:r>
              <a:rPr lang="tr-TR" sz="2000" dirty="0" smtClean="0">
                <a:latin typeface="+mj-lt"/>
              </a:rPr>
              <a:t>En Küçük Çiftler (</a:t>
            </a:r>
            <a:r>
              <a:rPr lang="tr-TR" sz="2000" i="1" dirty="0" smtClean="0">
                <a:latin typeface="+mj-lt"/>
              </a:rPr>
              <a:t>Minimal </a:t>
            </a:r>
            <a:r>
              <a:rPr lang="tr-TR" sz="2000" i="1" dirty="0" err="1" smtClean="0">
                <a:latin typeface="+mj-lt"/>
              </a:rPr>
              <a:t>Pairs</a:t>
            </a:r>
            <a:r>
              <a:rPr lang="tr-TR" sz="2000" dirty="0" smtClean="0">
                <a:latin typeface="+mj-lt"/>
              </a:rPr>
              <a:t>)</a:t>
            </a:r>
            <a:endParaRPr lang="tr-TR" sz="2000" b="1" dirty="0">
              <a:latin typeface="+mj-lt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58750" y="1424011"/>
            <a:ext cx="8699530" cy="4862509"/>
          </a:xfrm>
        </p:spPr>
        <p:txBody>
          <a:bodyPr>
            <a:normAutofit/>
          </a:bodyPr>
          <a:lstStyle/>
          <a:p>
            <a:pPr algn="just"/>
            <a:r>
              <a:rPr lang="tr-TR" sz="1800" dirty="0" smtClean="0">
                <a:latin typeface="Book Antiqua" pitchFamily="18" charset="0"/>
                <a:cs typeface="Times" pitchFamily="18" charset="0"/>
              </a:rPr>
              <a:t>Beyin, dilin anlatımsal değişkesini, tümcelerin tamamını depo ederek değil, tümceleri oluşturan sözcükleri, sesbirimleri, onların anlamlarını ve </a:t>
            </a:r>
            <a:r>
              <a:rPr lang="tr-TR" sz="1800" b="1" dirty="0" smtClean="0">
                <a:latin typeface="Book Antiqua" pitchFamily="18" charset="0"/>
                <a:cs typeface="Times" pitchFamily="18" charset="0"/>
              </a:rPr>
              <a:t>ayırıcı özelliklerini </a:t>
            </a:r>
            <a:r>
              <a:rPr lang="tr-TR" sz="1800" dirty="0" smtClean="0">
                <a:latin typeface="Book Antiqua" pitchFamily="18" charset="0"/>
                <a:cs typeface="Times" pitchFamily="18" charset="0"/>
              </a:rPr>
              <a:t>ve sözcükleri yerleştireceği örüntüleri depolayarak gerçekleştirir.</a:t>
            </a:r>
          </a:p>
          <a:p>
            <a:pPr algn="just"/>
            <a:endParaRPr lang="tr-TR" sz="1800" dirty="0" smtClean="0">
              <a:latin typeface="Book Antiqua" pitchFamily="18" charset="0"/>
              <a:cs typeface="Times" pitchFamily="18" charset="0"/>
            </a:endParaRPr>
          </a:p>
          <a:p>
            <a:pPr algn="just"/>
            <a:endParaRPr lang="tr-TR" sz="1800" dirty="0" smtClean="0">
              <a:latin typeface="Book Antiqua" pitchFamily="18" charset="0"/>
              <a:cs typeface="Times" pitchFamily="18" charset="0"/>
            </a:endParaRPr>
          </a:p>
          <a:p>
            <a:pPr algn="just">
              <a:buNone/>
            </a:pPr>
            <a:r>
              <a:rPr lang="tr-TR" sz="1800" dirty="0" smtClean="0">
                <a:latin typeface="Book Antiqua" pitchFamily="18" charset="0"/>
                <a:cs typeface="Times" pitchFamily="18" charset="0"/>
              </a:rPr>
              <a:t> </a:t>
            </a:r>
          </a:p>
          <a:p>
            <a:pPr algn="just"/>
            <a:endParaRPr lang="tr-TR" sz="1800" dirty="0" smtClean="0">
              <a:latin typeface="Book Antiqua" pitchFamily="18" charset="0"/>
              <a:cs typeface="Times" pitchFamily="18" charset="0"/>
            </a:endParaRPr>
          </a:p>
          <a:p>
            <a:pPr algn="just"/>
            <a:endParaRPr lang="tr-TR" sz="1800" dirty="0" smtClean="0">
              <a:latin typeface="Book Antiqua" pitchFamily="18" charset="0"/>
              <a:cs typeface="Times" pitchFamily="18" charset="0"/>
            </a:endParaRPr>
          </a:p>
          <a:p>
            <a:pPr algn="just"/>
            <a:endParaRPr lang="tr-TR" sz="1800" dirty="0" smtClean="0">
              <a:latin typeface="Book Antiqua" pitchFamily="18" charset="0"/>
              <a:cs typeface="Times" pitchFamily="18" charset="0"/>
            </a:endParaRPr>
          </a:p>
          <a:p>
            <a:pPr algn="just"/>
            <a:endParaRPr lang="tr-TR" sz="1800" dirty="0" smtClean="0">
              <a:latin typeface="Book Antiqua" pitchFamily="18" charset="0"/>
              <a:cs typeface="Times" pitchFamily="18" charset="0"/>
            </a:endParaRPr>
          </a:p>
          <a:p>
            <a:pPr algn="just"/>
            <a:r>
              <a:rPr lang="tr-TR" sz="1800" dirty="0" smtClean="0">
                <a:latin typeface="Book Antiqua" pitchFamily="18" charset="0"/>
                <a:cs typeface="Times" pitchFamily="18" charset="0"/>
              </a:rPr>
              <a:t>Araştırmalar, yalnızca dile ait olanların değil, yaşama özgü tüm imgelerin de fotokopi biçiminde bellekte tutulmadığını, o imgeyi oluşturan özelliklerin, yani </a:t>
            </a:r>
            <a:r>
              <a:rPr lang="tr-TR" sz="1800" b="1" dirty="0" smtClean="0">
                <a:latin typeface="Book Antiqua" pitchFamily="18" charset="0"/>
                <a:cs typeface="Times" pitchFamily="18" charset="0"/>
              </a:rPr>
              <a:t>ayırıcı özelliklerin </a:t>
            </a:r>
            <a:r>
              <a:rPr lang="tr-TR" sz="1800" dirty="0" smtClean="0">
                <a:latin typeface="Book Antiqua" pitchFamily="18" charset="0"/>
                <a:cs typeface="Times" pitchFamily="18" charset="0"/>
              </a:rPr>
              <a:t>yalnızca, nöronlar aracılığıyla saklandığını göstermektedir.</a:t>
            </a:r>
          </a:p>
        </p:txBody>
      </p:sp>
      <p:sp>
        <p:nvSpPr>
          <p:cNvPr id="9" name="Double Bracket 8"/>
          <p:cNvSpPr/>
          <p:nvPr/>
        </p:nvSpPr>
        <p:spPr>
          <a:xfrm>
            <a:off x="3214678" y="2928934"/>
            <a:ext cx="2571768" cy="1143008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         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             /k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l/       /k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l/</a:t>
            </a:r>
          </a:p>
          <a:p>
            <a:pPr algn="just"/>
            <a:r>
              <a:rPr lang="tr-TR" dirty="0" smtClean="0"/>
              <a:t>düz          +           + </a:t>
            </a:r>
          </a:p>
          <a:p>
            <a:pPr algn="just"/>
            <a:r>
              <a:rPr lang="tr-TR" dirty="0" smtClean="0"/>
              <a:t>dar          +           +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öndil</a:t>
            </a:r>
            <a:r>
              <a:rPr lang="tr-TR" dirty="0" smtClean="0"/>
              <a:t>        -           + </a:t>
            </a:r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755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9044</TotalTime>
  <Words>1472</Words>
  <Application>Microsoft Office PowerPoint</Application>
  <PresentationFormat>Ekran Gösterisi (4:3)</PresentationFormat>
  <Paragraphs>224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Book Antiqua</vt:lpstr>
      <vt:lpstr>Bookman Old Style</vt:lpstr>
      <vt:lpstr>Calibri</vt:lpstr>
      <vt:lpstr>Gill Sans MT</vt:lpstr>
      <vt:lpstr>Times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713</cp:revision>
  <dcterms:created xsi:type="dcterms:W3CDTF">2015-09-22T13:45:05Z</dcterms:created>
  <dcterms:modified xsi:type="dcterms:W3CDTF">2019-10-14T10:31:43Z</dcterms:modified>
</cp:coreProperties>
</file>