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9" r:id="rId3"/>
    <p:sldId id="422" r:id="rId4"/>
    <p:sldId id="424" r:id="rId5"/>
    <p:sldId id="423" r:id="rId6"/>
    <p:sldId id="425" r:id="rId7"/>
    <p:sldId id="427" r:id="rId8"/>
    <p:sldId id="438" r:id="rId9"/>
    <p:sldId id="439" r:id="rId10"/>
    <p:sldId id="440" r:id="rId11"/>
    <p:sldId id="429" r:id="rId12"/>
    <p:sldId id="428" r:id="rId13"/>
    <p:sldId id="430" r:id="rId14"/>
    <p:sldId id="431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2" autoAdjust="0"/>
    <p:restoredTop sz="96800" autoAdjust="0"/>
  </p:normalViewPr>
  <p:slideViewPr>
    <p:cSldViewPr>
      <p:cViewPr varScale="1">
        <p:scale>
          <a:sx n="85" d="100"/>
          <a:sy n="85" d="100"/>
        </p:scale>
        <p:origin x="112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BD45B-E730-475D-BD20-F78503D34471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C859D-B9DD-4026-99DC-E9A994B59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3643314"/>
            <a:ext cx="7072362" cy="1071570"/>
          </a:xfrm>
        </p:spPr>
        <p:txBody>
          <a:bodyPr>
            <a:noAutofit/>
          </a:bodyPr>
          <a:lstStyle/>
          <a:p>
            <a:r>
              <a:rPr lang="tr-TR" sz="2600" b="1" dirty="0" smtClean="0">
                <a:latin typeface="+mn-lt"/>
              </a:rPr>
              <a:t/>
            </a:r>
            <a:br>
              <a:rPr lang="tr-TR" sz="2600" b="1" dirty="0" smtClean="0">
                <a:latin typeface="+mn-lt"/>
              </a:rPr>
            </a:br>
            <a:r>
              <a:rPr lang="tr-TR" sz="2600" b="1" dirty="0" smtClean="0">
                <a:latin typeface="+mn-lt"/>
              </a:rPr>
              <a:t>Türkçe Ses Dizgesinin İşleyişi - II</a:t>
            </a:r>
            <a:endParaRPr lang="tr-TR" sz="26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tr-TR" sz="1600" dirty="0" smtClean="0"/>
              <a:t>Dr</a:t>
            </a:r>
            <a:r>
              <a:rPr lang="tr-TR" sz="1600" dirty="0"/>
              <a:t>. </a:t>
            </a:r>
            <a:r>
              <a:rPr lang="tr-TR" sz="1600" dirty="0" err="1"/>
              <a:t>Öğr</a:t>
            </a:r>
            <a:r>
              <a:rPr lang="tr-TR" sz="1600" dirty="0"/>
              <a:t>. Üyesi İpek Pınar Uzun</a:t>
            </a:r>
          </a:p>
        </p:txBody>
      </p:sp>
      <p:pic>
        <p:nvPicPr>
          <p:cNvPr id="6" name="Picture 5" descr="C:\Documents and Settings\XP\Desktop\adsıznnnnnn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428736"/>
            <a:ext cx="5357850" cy="1545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13.10.2016			 DKT203 - İpek Pınar Bekar			21</a:t>
            </a:r>
            <a:endParaRPr lang="tr-TR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642918"/>
            <a:ext cx="8001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latin typeface="+mj-lt"/>
              </a:rPr>
              <a:t>SESBİRİM (</a:t>
            </a:r>
            <a:r>
              <a:rPr lang="tr-TR" sz="2000" dirty="0" smtClean="0">
                <a:latin typeface="+mj-lt"/>
              </a:rPr>
              <a:t>Phoneme</a:t>
            </a:r>
            <a:r>
              <a:rPr lang="tr-TR" sz="2000" b="1" dirty="0" smtClean="0">
                <a:latin typeface="+mj-lt"/>
              </a:rPr>
              <a:t>)</a:t>
            </a:r>
            <a:endParaRPr lang="tr-TR" sz="2000" b="1" dirty="0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58" y="1280212"/>
            <a:ext cx="807249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tr-TR" dirty="0" smtClean="0">
                <a:solidFill>
                  <a:srgbClr val="000000"/>
                </a:solidFill>
                <a:latin typeface="Book Antiqua" pitchFamily="18" charset="0"/>
              </a:rPr>
              <a:t>Dilde anlam ayırtedici en küçük birim </a:t>
            </a:r>
            <a:r>
              <a:rPr lang="tr-TR" b="1" dirty="0" smtClean="0">
                <a:solidFill>
                  <a:srgbClr val="000000"/>
                </a:solidFill>
                <a:latin typeface="Book Antiqua" pitchFamily="18" charset="0"/>
              </a:rPr>
              <a:t>sesbirim</a:t>
            </a:r>
            <a:r>
              <a:rPr lang="tr-TR" dirty="0" smtClean="0">
                <a:solidFill>
                  <a:srgbClr val="000000"/>
                </a:solidFill>
                <a:latin typeface="Book Antiqua" pitchFamily="18" charset="0"/>
              </a:rPr>
              <a:t>dir.</a:t>
            </a:r>
          </a:p>
          <a:p>
            <a:pPr lvl="0" algn="just"/>
            <a:endParaRPr lang="tr-TR" dirty="0" smtClean="0">
              <a:solidFill>
                <a:srgbClr val="000000"/>
              </a:solidFill>
              <a:latin typeface="Book Antiqua" pitchFamily="18" charset="0"/>
            </a:endParaRPr>
          </a:p>
          <a:p>
            <a:pPr lvl="0" algn="just"/>
            <a:r>
              <a:rPr lang="tr-TR" dirty="0" smtClean="0">
                <a:solidFill>
                  <a:srgbClr val="000000"/>
                </a:solidFill>
                <a:latin typeface="Book Antiqua" pitchFamily="18" charset="0"/>
              </a:rPr>
              <a:t>Her sesbirim, beyinde ayırıcı özelliklere ayrı ayrı kodlanmakta ve biçimbirimlerin oluşumunu gerçekleştirmektedir. </a:t>
            </a:r>
          </a:p>
          <a:p>
            <a:pPr lvl="0" algn="just"/>
            <a:endParaRPr lang="tr-TR" dirty="0" smtClean="0">
              <a:solidFill>
                <a:srgbClr val="000000"/>
              </a:solidFill>
              <a:latin typeface="Book Antiqua" pitchFamily="18" charset="0"/>
            </a:endParaRPr>
          </a:p>
          <a:p>
            <a:pPr lvl="0" algn="just"/>
            <a:r>
              <a:rPr lang="tr-TR" dirty="0" smtClean="0">
                <a:solidFill>
                  <a:srgbClr val="000000"/>
                </a:solidFill>
                <a:latin typeface="Book Antiqua" pitchFamily="18" charset="0"/>
              </a:rPr>
              <a:t>Sesbirimler, seçme-birleştirme sürecinde etkin rol oynamakta, yeni bir öbek yapı kurulurken, beyin her seferinde sesbirimlerin biraraya getirilmesiyle öbek yapının kurulmasına izin vermektedir. </a:t>
            </a:r>
          </a:p>
          <a:p>
            <a:pPr lvl="0" algn="just"/>
            <a:endParaRPr lang="tr-TR" dirty="0" smtClean="0">
              <a:solidFill>
                <a:srgbClr val="000000"/>
              </a:solidFill>
              <a:latin typeface="Book Antiqua" pitchFamily="18" charset="0"/>
            </a:endParaRPr>
          </a:p>
          <a:p>
            <a:pPr lvl="0" algn="just"/>
            <a:r>
              <a:rPr lang="tr-TR" dirty="0" smtClean="0">
                <a:solidFill>
                  <a:srgbClr val="000000"/>
                </a:solidFill>
                <a:latin typeface="Book Antiqua" pitchFamily="18" charset="0"/>
              </a:rPr>
              <a:t>Örneğin, gelişimsel disleksi tanısı almış bireylerde gözlemlenen sesbirim yanlışlarının temelinde bu nedenle seçme-birleştirme </a:t>
            </a:r>
          </a:p>
          <a:p>
            <a:pPr lvl="0" algn="just"/>
            <a:r>
              <a:rPr lang="tr-TR" dirty="0" smtClean="0">
                <a:solidFill>
                  <a:srgbClr val="000000"/>
                </a:solidFill>
                <a:latin typeface="Book Antiqua" pitchFamily="18" charset="0"/>
              </a:rPr>
              <a:t>sorunu olduğu öne sürülmektedir: </a:t>
            </a:r>
            <a:r>
              <a:rPr lang="tr-TR" sz="2000" dirty="0" smtClean="0">
                <a:solidFill>
                  <a:srgbClr val="0070C0"/>
                </a:solidFill>
                <a:latin typeface="Book Antiqua" pitchFamily="18" charset="0"/>
              </a:rPr>
              <a:t>/</a:t>
            </a:r>
            <a:r>
              <a:rPr lang="tr-TR" sz="2000" b="1" dirty="0" smtClean="0">
                <a:solidFill>
                  <a:srgbClr val="0070C0"/>
                </a:solidFill>
                <a:latin typeface="Book Antiqua" pitchFamily="18" charset="0"/>
              </a:rPr>
              <a:t>t</a:t>
            </a:r>
            <a:r>
              <a:rPr lang="tr-TR" sz="2000" dirty="0" smtClean="0">
                <a:solidFill>
                  <a:srgbClr val="0070C0"/>
                </a:solidFill>
                <a:latin typeface="Book Antiqua" pitchFamily="18" charset="0"/>
              </a:rPr>
              <a:t>uz/ &gt; /</a:t>
            </a:r>
            <a:r>
              <a:rPr lang="tr-TR" sz="2000" b="1" dirty="0" smtClean="0">
                <a:solidFill>
                  <a:srgbClr val="0070C0"/>
                </a:solidFill>
                <a:latin typeface="Book Antiqua" pitchFamily="18" charset="0"/>
              </a:rPr>
              <a:t>b</a:t>
            </a:r>
            <a:r>
              <a:rPr lang="tr-TR" sz="2000" dirty="0" smtClean="0">
                <a:solidFill>
                  <a:srgbClr val="0070C0"/>
                </a:solidFill>
                <a:latin typeface="Book Antiqua" pitchFamily="18" charset="0"/>
              </a:rPr>
              <a:t>uz/</a:t>
            </a:r>
            <a:endParaRPr lang="tr-TR" dirty="0" smtClean="0">
              <a:solidFill>
                <a:srgbClr val="0070C0"/>
              </a:solidFill>
              <a:latin typeface="Book Antiqua" pitchFamily="18" charset="0"/>
            </a:endParaRPr>
          </a:p>
          <a:p>
            <a:pPr lvl="0" algn="just"/>
            <a:endParaRPr lang="tr-TR" dirty="0" smtClean="0">
              <a:solidFill>
                <a:srgbClr val="000000"/>
              </a:solidFill>
              <a:latin typeface="Book Antiqua" pitchFamily="18" charset="0"/>
            </a:endParaRPr>
          </a:p>
          <a:p>
            <a:pPr lvl="0" algn="just"/>
            <a:endParaRPr lang="tr-TR" dirty="0" smtClean="0">
              <a:solidFill>
                <a:srgbClr val="000000"/>
              </a:solidFill>
              <a:latin typeface="Book Antiqua" pitchFamily="18" charset="0"/>
            </a:endParaRPr>
          </a:p>
          <a:p>
            <a:pPr lvl="0" algn="just"/>
            <a:r>
              <a:rPr lang="tr-TR" dirty="0" smtClean="0">
                <a:solidFill>
                  <a:srgbClr val="000000"/>
                </a:solidFill>
                <a:latin typeface="Book Antiqua" pitchFamily="18" charset="0"/>
              </a:rPr>
              <a:t> </a:t>
            </a:r>
          </a:p>
          <a:p>
            <a:pPr lvl="0" algn="just"/>
            <a:endParaRPr lang="tr-TR" dirty="0" smtClean="0">
              <a:solidFill>
                <a:srgbClr val="000000"/>
              </a:solidFill>
              <a:latin typeface="Book Antiqua" pitchFamily="18" charset="0"/>
            </a:endParaRPr>
          </a:p>
          <a:p>
            <a:pPr lvl="0" algn="just"/>
            <a:endParaRPr lang="tr-TR" dirty="0" smtClean="0">
              <a:solidFill>
                <a:srgbClr val="000000"/>
              </a:solidFill>
              <a:latin typeface="Book Antiqua" pitchFamily="18" charset="0"/>
            </a:endParaRPr>
          </a:p>
          <a:p>
            <a:pPr lvl="0" algn="just"/>
            <a:endParaRPr lang="tr-TR" dirty="0" smtClean="0">
              <a:solidFill>
                <a:srgbClr val="000000"/>
              </a:solidFill>
              <a:latin typeface="Book Antiqua" pitchFamily="18" charset="0"/>
            </a:endParaRPr>
          </a:p>
          <a:p>
            <a:pPr lvl="0" algn="just"/>
            <a:endParaRPr lang="tr-TR" dirty="0" smtClean="0">
              <a:solidFill>
                <a:srgbClr val="000000"/>
              </a:solidFill>
              <a:latin typeface="Book Antiqua" pitchFamily="18" charset="0"/>
            </a:endParaRPr>
          </a:p>
        </p:txBody>
      </p:sp>
      <p:pic>
        <p:nvPicPr>
          <p:cNvPr id="8" name="Picture 7" descr="imgr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58082" y="152785"/>
            <a:ext cx="1562389" cy="1275951"/>
          </a:xfrm>
          <a:prstGeom prst="rect">
            <a:avLst/>
          </a:prstGeom>
        </p:spPr>
      </p:pic>
      <p:pic>
        <p:nvPicPr>
          <p:cNvPr id="9" name="Picture 8" descr="phonemes_graphemes_letters_to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57818" y="4763895"/>
            <a:ext cx="3280197" cy="1451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29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Ünlü Özellikleri: </a:t>
            </a:r>
            <a:r>
              <a:rPr lang="tr-TR" sz="2800" dirty="0" err="1" smtClean="0">
                <a:latin typeface="+mj-lt"/>
              </a:rPr>
              <a:t>Vocalic</a:t>
            </a:r>
            <a:r>
              <a:rPr lang="tr-TR" sz="2800" dirty="0" smtClean="0">
                <a:latin typeface="+mj-lt"/>
              </a:rPr>
              <a:t> </a:t>
            </a:r>
            <a:r>
              <a:rPr lang="tr-TR" sz="2800" dirty="0" err="1" smtClean="0">
                <a:latin typeface="+mj-lt"/>
              </a:rPr>
              <a:t>Features</a:t>
            </a:r>
            <a:endParaRPr lang="tr-TR" sz="2800" dirty="0">
              <a:latin typeface="+mj-lt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047" y="1560293"/>
            <a:ext cx="5599591" cy="4238678"/>
          </a:xfrm>
          <a:prstGeom prst="rect">
            <a:avLst/>
          </a:prstGeom>
        </p:spPr>
      </p:pic>
      <p:sp>
        <p:nvSpPr>
          <p:cNvPr id="3" name="Dikdörtgen 2"/>
          <p:cNvSpPr/>
          <p:nvPr/>
        </p:nvSpPr>
        <p:spPr>
          <a:xfrm>
            <a:off x="7092092" y="1264598"/>
            <a:ext cx="1459054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b="1" dirty="0">
                <a:latin typeface="Book Antiqua" panose="02040602050305030304" pitchFamily="18" charset="0"/>
              </a:rPr>
              <a:t>[± </a:t>
            </a:r>
            <a:r>
              <a:rPr lang="tr-TR" b="1" dirty="0" smtClean="0">
                <a:latin typeface="Book Antiqua" panose="02040602050305030304" pitchFamily="18" charset="0"/>
              </a:rPr>
              <a:t>yüksek] </a:t>
            </a:r>
          </a:p>
          <a:p>
            <a:r>
              <a:rPr lang="tr-TR" b="1" dirty="0" smtClean="0">
                <a:latin typeface="Book Antiqua" panose="02040602050305030304" pitchFamily="18" charset="0"/>
              </a:rPr>
              <a:t>[± alçak] </a:t>
            </a:r>
            <a:endParaRPr lang="tr-TR" b="1" dirty="0">
              <a:latin typeface="Book Antiqua" panose="02040602050305030304" pitchFamily="18" charset="0"/>
            </a:endParaRPr>
          </a:p>
          <a:p>
            <a:endParaRPr lang="tr-TR" b="1" dirty="0" smtClean="0">
              <a:latin typeface="Book Antiqua" panose="02040602050305030304" pitchFamily="18" charset="0"/>
            </a:endParaRPr>
          </a:p>
          <a:p>
            <a:r>
              <a:rPr lang="tr-TR" b="1" dirty="0" smtClean="0">
                <a:latin typeface="Book Antiqua" panose="02040602050305030304" pitchFamily="18" charset="0"/>
              </a:rPr>
              <a:t>[± arkadil] </a:t>
            </a:r>
            <a:endParaRPr lang="tr-TR" b="1" dirty="0">
              <a:latin typeface="Book Antiqua" panose="02040602050305030304" pitchFamily="18" charset="0"/>
            </a:endParaRPr>
          </a:p>
          <a:p>
            <a:r>
              <a:rPr lang="tr-TR" b="1" dirty="0">
                <a:latin typeface="Book Antiqua" panose="02040602050305030304" pitchFamily="18" charset="0"/>
              </a:rPr>
              <a:t>[± </a:t>
            </a:r>
            <a:r>
              <a:rPr lang="tr-TR" b="1" dirty="0" err="1" smtClean="0">
                <a:latin typeface="Book Antiqua" panose="02040602050305030304" pitchFamily="18" charset="0"/>
              </a:rPr>
              <a:t>öndil</a:t>
            </a:r>
            <a:r>
              <a:rPr lang="tr-TR" b="1" dirty="0" smtClean="0">
                <a:latin typeface="Book Antiqua" panose="02040602050305030304" pitchFamily="18" charset="0"/>
              </a:rPr>
              <a:t>]</a:t>
            </a:r>
          </a:p>
          <a:p>
            <a:r>
              <a:rPr lang="tr-TR" b="1" dirty="0" smtClean="0">
                <a:latin typeface="Book Antiqua" panose="02040602050305030304" pitchFamily="18" charset="0"/>
              </a:rPr>
              <a:t> </a:t>
            </a:r>
            <a:endParaRPr lang="tr-TR" b="1" dirty="0">
              <a:latin typeface="Book Antiqua" panose="02040602050305030304" pitchFamily="18" charset="0"/>
            </a:endParaRPr>
          </a:p>
          <a:p>
            <a:r>
              <a:rPr lang="tr-TR" b="1" dirty="0">
                <a:latin typeface="Book Antiqua" panose="02040602050305030304" pitchFamily="18" charset="0"/>
              </a:rPr>
              <a:t>[± </a:t>
            </a:r>
            <a:r>
              <a:rPr lang="tr-TR" b="1" dirty="0" smtClean="0">
                <a:latin typeface="Book Antiqua" panose="02040602050305030304" pitchFamily="18" charset="0"/>
              </a:rPr>
              <a:t>yuvarlak]</a:t>
            </a:r>
          </a:p>
          <a:p>
            <a:r>
              <a:rPr lang="tr-TR" b="1" dirty="0">
                <a:latin typeface="Book Antiqua" panose="02040602050305030304" pitchFamily="18" charset="0"/>
              </a:rPr>
              <a:t>[± </a:t>
            </a:r>
            <a:r>
              <a:rPr lang="tr-TR" b="1" dirty="0" smtClean="0">
                <a:latin typeface="Book Antiqua" panose="02040602050305030304" pitchFamily="18" charset="0"/>
              </a:rPr>
              <a:t>gevşek]</a:t>
            </a:r>
            <a:endParaRPr lang="en-US" dirty="0"/>
          </a:p>
        </p:txBody>
      </p:sp>
      <p:sp>
        <p:nvSpPr>
          <p:cNvPr id="4" name="Metin kutusu 3"/>
          <p:cNvSpPr txBox="1"/>
          <p:nvPr/>
        </p:nvSpPr>
        <p:spPr>
          <a:xfrm>
            <a:off x="1979712" y="1664035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[+</a:t>
            </a:r>
            <a:r>
              <a:rPr lang="tr-TR" sz="1400" b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öndil</a:t>
            </a:r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]</a:t>
            </a:r>
          </a:p>
          <a:p>
            <a:pPr algn="ctr"/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[–arkadil]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2951555" y="1373596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[–</a:t>
            </a:r>
            <a:r>
              <a:rPr lang="tr-TR" sz="1400" b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öndil</a:t>
            </a:r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]</a:t>
            </a:r>
          </a:p>
          <a:p>
            <a:pPr algn="ctr"/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[–arkadil]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3996201" y="1652492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[+</a:t>
            </a:r>
            <a:r>
              <a:rPr lang="tr-TR" sz="1400" b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öndil</a:t>
            </a:r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]</a:t>
            </a:r>
          </a:p>
          <a:p>
            <a:pPr algn="ctr"/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[–arkadil]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683568" y="2601843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[+yüksek]</a:t>
            </a:r>
          </a:p>
          <a:p>
            <a:pPr algn="ctr"/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[–alçak]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1043608" y="3590656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[–yüksek]</a:t>
            </a:r>
          </a:p>
          <a:p>
            <a:pPr algn="ctr"/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[–alçak]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1619672" y="4602640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[–yüksek]</a:t>
            </a:r>
          </a:p>
          <a:p>
            <a:pPr algn="ctr"/>
            <a:r>
              <a:rPr lang="tr-TR" sz="1400" b="1" smtClean="0">
                <a:solidFill>
                  <a:srgbClr val="FF0000"/>
                </a:solidFill>
                <a:latin typeface="Book Antiqua" panose="02040602050305030304" pitchFamily="18" charset="0"/>
              </a:rPr>
              <a:t>[+alçak</a:t>
            </a:r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]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5364088" y="2601843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>
                <a:solidFill>
                  <a:srgbClr val="00B0F0"/>
                </a:solidFill>
                <a:latin typeface="Book Antiqua" panose="02040602050305030304" pitchFamily="18" charset="0"/>
              </a:rPr>
              <a:t>yüksek</a:t>
            </a:r>
            <a:endParaRPr lang="en-US" sz="1400" dirty="0">
              <a:solidFill>
                <a:srgbClr val="00B0F0"/>
              </a:solidFill>
            </a:endParaRPr>
          </a:p>
        </p:txBody>
      </p:sp>
      <p:sp>
        <p:nvSpPr>
          <p:cNvPr id="18" name="Metin kutusu 17"/>
          <p:cNvSpPr txBox="1"/>
          <p:nvPr/>
        </p:nvSpPr>
        <p:spPr>
          <a:xfrm>
            <a:off x="5389350" y="3597753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>
                <a:solidFill>
                  <a:srgbClr val="00B0F0"/>
                </a:solidFill>
                <a:latin typeface="Book Antiqua" panose="02040602050305030304" pitchFamily="18" charset="0"/>
              </a:rPr>
              <a:t>orta</a:t>
            </a:r>
            <a:endParaRPr lang="en-US" sz="1400" dirty="0">
              <a:solidFill>
                <a:srgbClr val="00B0F0"/>
              </a:solidFill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5412508" y="4726121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>
                <a:solidFill>
                  <a:srgbClr val="00B0F0"/>
                </a:solidFill>
                <a:latin typeface="Book Antiqua" panose="02040602050305030304" pitchFamily="18" charset="0"/>
              </a:rPr>
              <a:t>alçak</a:t>
            </a:r>
            <a:endParaRPr lang="en-US" sz="1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4338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/>
          <p:cNvSpPr txBox="1"/>
          <p:nvPr/>
        </p:nvSpPr>
        <p:spPr>
          <a:xfrm>
            <a:off x="484047" y="1369495"/>
            <a:ext cx="819240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10" name="Metin kutusu 9"/>
          <p:cNvSpPr txBox="1"/>
          <p:nvPr/>
        </p:nvSpPr>
        <p:spPr>
          <a:xfrm>
            <a:off x="323528" y="1386434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Book Antiqua" panose="02040602050305030304" pitchFamily="18" charset="0"/>
              <a:buChar char="►"/>
            </a:pPr>
            <a:r>
              <a:rPr lang="tr-TR" dirty="0">
                <a:latin typeface="Book Antiqua" panose="02040602050305030304" pitchFamily="18" charset="0"/>
              </a:rPr>
              <a:t>Bütün ünlüler </a:t>
            </a:r>
            <a:r>
              <a:rPr lang="tr-TR" b="1" dirty="0">
                <a:latin typeface="Book Antiqua" panose="02040602050305030304" pitchFamily="18" charset="0"/>
              </a:rPr>
              <a:t>[–ünsüz] </a:t>
            </a:r>
            <a:r>
              <a:rPr lang="tr-TR" dirty="0">
                <a:latin typeface="Book Antiqua" panose="02040602050305030304" pitchFamily="18" charset="0"/>
              </a:rPr>
              <a:t>olarak tanımlandığı için aşağıdaki biçim kuramda </a:t>
            </a:r>
            <a:r>
              <a:rPr lang="tr-TR" dirty="0" smtClean="0">
                <a:latin typeface="Book Antiqua" panose="02040602050305030304" pitchFamily="18" charset="0"/>
              </a:rPr>
              <a:t>gösterilmektedir: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Ünlü Özellikleri: </a:t>
            </a:r>
            <a:r>
              <a:rPr lang="tr-TR" sz="2800" dirty="0" err="1" smtClean="0">
                <a:latin typeface="+mj-lt"/>
              </a:rPr>
              <a:t>Vocalic</a:t>
            </a:r>
            <a:r>
              <a:rPr lang="tr-TR" sz="2800" dirty="0" smtClean="0">
                <a:latin typeface="+mj-lt"/>
              </a:rPr>
              <a:t> </a:t>
            </a:r>
            <a:r>
              <a:rPr lang="tr-TR" sz="2800" dirty="0" err="1" smtClean="0">
                <a:latin typeface="+mj-lt"/>
              </a:rPr>
              <a:t>Features</a:t>
            </a:r>
            <a:endParaRPr lang="tr-TR" sz="2800" dirty="0">
              <a:latin typeface="+mj-lt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270022" y="2132856"/>
            <a:ext cx="13500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 smtClean="0">
                <a:latin typeface="Book Antiqua" panose="02040602050305030304" pitchFamily="18" charset="0"/>
              </a:rPr>
              <a:t>[+ötümlü]</a:t>
            </a:r>
          </a:p>
          <a:p>
            <a:pPr algn="ctr"/>
            <a:r>
              <a:rPr lang="tr-TR" dirty="0" smtClean="0">
                <a:latin typeface="Book Antiqua" panose="02040602050305030304" pitchFamily="18" charset="0"/>
              </a:rPr>
              <a:t>[+</a:t>
            </a:r>
            <a:r>
              <a:rPr lang="tr-TR" dirty="0" err="1" smtClean="0">
                <a:latin typeface="Book Antiqua" panose="02040602050305030304" pitchFamily="18" charset="0"/>
              </a:rPr>
              <a:t>seslemli</a:t>
            </a:r>
            <a:r>
              <a:rPr lang="tr-TR" dirty="0" smtClean="0">
                <a:latin typeface="Book Antiqua" panose="02040602050305030304" pitchFamily="18" charset="0"/>
              </a:rPr>
              <a:t>]</a:t>
            </a:r>
            <a:endParaRPr lang="en-US" dirty="0"/>
          </a:p>
        </p:txBody>
      </p:sp>
      <p:sp>
        <p:nvSpPr>
          <p:cNvPr id="4" name="Çift Köşeli Ayraç 3"/>
          <p:cNvSpPr/>
          <p:nvPr/>
        </p:nvSpPr>
        <p:spPr>
          <a:xfrm>
            <a:off x="4427984" y="2132856"/>
            <a:ext cx="1368152" cy="720080"/>
          </a:xfrm>
          <a:prstGeom prst="bracketPair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 dirty="0" smtClean="0">
              <a:latin typeface="Book Antiqua" panose="02040602050305030304" pitchFamily="18" charset="0"/>
            </a:endParaRPr>
          </a:p>
          <a:p>
            <a:pPr algn="ctr"/>
            <a:endParaRPr lang="tr-TR" dirty="0">
              <a:latin typeface="Book Antiqua" panose="02040602050305030304" pitchFamily="18" charset="0"/>
            </a:endParaRPr>
          </a:p>
          <a:p>
            <a:pPr algn="ctr"/>
            <a:r>
              <a:rPr lang="tr-TR" dirty="0" smtClean="0">
                <a:latin typeface="Book Antiqua" panose="02040602050305030304" pitchFamily="18" charset="0"/>
              </a:rPr>
              <a:t>+ötümlü</a:t>
            </a:r>
          </a:p>
          <a:p>
            <a:pPr algn="ctr"/>
            <a:r>
              <a:rPr lang="tr-TR" dirty="0" smtClean="0">
                <a:latin typeface="Book Antiqua" panose="02040602050305030304" pitchFamily="18" charset="0"/>
              </a:rPr>
              <a:t>+</a:t>
            </a:r>
            <a:r>
              <a:rPr lang="tr-TR" dirty="0" err="1" smtClean="0">
                <a:latin typeface="Book Antiqua" panose="02040602050305030304" pitchFamily="18" charset="0"/>
              </a:rPr>
              <a:t>seslemli</a:t>
            </a:r>
            <a:endParaRPr lang="en-US" dirty="0"/>
          </a:p>
          <a:p>
            <a:pPr algn="ctr"/>
            <a:endParaRPr lang="tr-TR" dirty="0">
              <a:latin typeface="Book Antiqua" panose="02040602050305030304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14" name="Dikdörtgen 13"/>
          <p:cNvSpPr/>
          <p:nvPr/>
        </p:nvSpPr>
        <p:spPr>
          <a:xfrm>
            <a:off x="3563888" y="2271355"/>
            <a:ext cx="7425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ya da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295775" y="3175819"/>
            <a:ext cx="85689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Book Antiqua" panose="02040602050305030304" pitchFamily="18" charset="0"/>
              <a:buChar char="►"/>
            </a:pPr>
            <a:r>
              <a:rPr lang="tr-TR" dirty="0" smtClean="0">
                <a:latin typeface="Book Antiqua" panose="02040602050305030304" pitchFamily="18" charset="0"/>
              </a:rPr>
              <a:t>Her ne kadar Türkçede görülmese de, kimi dillerde (İngilizce gibi) ünlüler </a:t>
            </a:r>
            <a:r>
              <a:rPr lang="tr-TR" dirty="0" err="1" smtClean="0">
                <a:latin typeface="Book Antiqua" panose="02040602050305030304" pitchFamily="18" charset="0"/>
              </a:rPr>
              <a:t>genizsil</a:t>
            </a:r>
            <a:r>
              <a:rPr lang="tr-TR" dirty="0" smtClean="0">
                <a:latin typeface="Book Antiqua" panose="02040602050305030304" pitchFamily="18" charset="0"/>
              </a:rPr>
              <a:t> özellik gösterebilmektedir. Bu durumda aşağıdaki gibi kodlanmalıdır:</a:t>
            </a: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dirty="0" smtClean="0">
                <a:latin typeface="Book Antiqua" panose="02040602050305030304" pitchFamily="18" charset="0"/>
              </a:rPr>
              <a:t>bat [</a:t>
            </a:r>
            <a:r>
              <a:rPr lang="tr-TR" dirty="0" err="1" smtClean="0">
                <a:latin typeface="Book Antiqua" panose="02040602050305030304" pitchFamily="18" charset="0"/>
              </a:rPr>
              <a:t>bæt</a:t>
            </a:r>
            <a:r>
              <a:rPr lang="tr-TR" dirty="0" smtClean="0">
                <a:latin typeface="Book Antiqua" panose="02040602050305030304" pitchFamily="18" charset="0"/>
              </a:rPr>
              <a:t>]         [</a:t>
            </a:r>
            <a:r>
              <a:rPr lang="tr-TR" dirty="0">
                <a:latin typeface="Book Antiqua" panose="02040602050305030304" pitchFamily="18" charset="0"/>
              </a:rPr>
              <a:t>–</a:t>
            </a:r>
            <a:r>
              <a:rPr lang="tr-TR" dirty="0" err="1" smtClean="0">
                <a:latin typeface="Book Antiqua" panose="02040602050305030304" pitchFamily="18" charset="0"/>
              </a:rPr>
              <a:t>genizsil</a:t>
            </a:r>
            <a:r>
              <a:rPr lang="tr-TR" dirty="0" smtClean="0">
                <a:latin typeface="Book Antiqua" panose="02040602050305030304" pitchFamily="18" charset="0"/>
              </a:rPr>
              <a:t>]</a:t>
            </a:r>
          </a:p>
          <a:p>
            <a:pPr algn="just"/>
            <a:r>
              <a:rPr lang="tr-TR" dirty="0" smtClean="0">
                <a:latin typeface="Book Antiqua" panose="02040602050305030304" pitchFamily="18" charset="0"/>
              </a:rPr>
              <a:t>bat </a:t>
            </a:r>
            <a:r>
              <a:rPr lang="tr-TR" dirty="0">
                <a:latin typeface="Book Antiqua" panose="02040602050305030304" pitchFamily="18" charset="0"/>
              </a:rPr>
              <a:t>[</a:t>
            </a:r>
            <a:r>
              <a:rPr lang="tr-TR" dirty="0" err="1" smtClean="0">
                <a:latin typeface="Book Antiqua" panose="02040602050305030304" pitchFamily="18" charset="0"/>
              </a:rPr>
              <a:t>bãet</a:t>
            </a:r>
            <a:r>
              <a:rPr lang="tr-TR" dirty="0" smtClean="0">
                <a:latin typeface="Book Antiqua" panose="02040602050305030304" pitchFamily="18" charset="0"/>
              </a:rPr>
              <a:t>]        [+</a:t>
            </a:r>
            <a:r>
              <a:rPr lang="tr-TR" dirty="0" err="1" smtClean="0">
                <a:latin typeface="Book Antiqua" panose="02040602050305030304" pitchFamily="18" charset="0"/>
              </a:rPr>
              <a:t>genizsil</a:t>
            </a:r>
            <a:r>
              <a:rPr lang="tr-TR" dirty="0" smtClean="0">
                <a:latin typeface="Book Antiqua" panose="02040602050305030304" pitchFamily="18" charset="0"/>
              </a:rPr>
              <a:t>]</a:t>
            </a:r>
          </a:p>
          <a:p>
            <a:pPr algn="just"/>
            <a:endParaRPr lang="tr-TR" dirty="0" smtClean="0">
              <a:latin typeface="Book Antiqua" panose="02040602050305030304" pitchFamily="18" charset="0"/>
            </a:endParaRPr>
          </a:p>
          <a:p>
            <a:pPr algn="just"/>
            <a:endParaRPr lang="tr-TR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Book Antiqua" panose="02040602050305030304" pitchFamily="18" charset="0"/>
              <a:buChar char="►"/>
            </a:pPr>
            <a:r>
              <a:rPr lang="tr-TR" b="1" dirty="0" err="1" smtClean="0">
                <a:latin typeface="Book Antiqua" panose="02040602050305030304" pitchFamily="18" charset="0"/>
              </a:rPr>
              <a:t>Vurgusuz</a:t>
            </a:r>
            <a:r>
              <a:rPr lang="tr-TR" b="1" dirty="0" smtClean="0">
                <a:latin typeface="Book Antiqua" panose="02040602050305030304" pitchFamily="18" charset="0"/>
              </a:rPr>
              <a:t> ünlü </a:t>
            </a:r>
            <a:r>
              <a:rPr lang="tr-TR" dirty="0" smtClean="0">
                <a:latin typeface="Book Antiqua" panose="02040602050305030304" pitchFamily="18" charset="0"/>
              </a:rPr>
              <a:t>(</a:t>
            </a:r>
            <a:r>
              <a:rPr lang="tr-TR" b="1" i="1" dirty="0" err="1" smtClean="0">
                <a:latin typeface="Book Antiqua" panose="02040602050305030304" pitchFamily="18" charset="0"/>
              </a:rPr>
              <a:t>schwa</a:t>
            </a:r>
            <a:r>
              <a:rPr lang="tr-TR" dirty="0" smtClean="0">
                <a:latin typeface="Book Antiqua" panose="02040602050305030304" pitchFamily="18" charset="0"/>
              </a:rPr>
              <a:t>) gösterimi, genellikle dillerde </a:t>
            </a:r>
            <a:r>
              <a:rPr lang="tr-TR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/ı/ </a:t>
            </a:r>
            <a:r>
              <a:rPr lang="tr-TR" dirty="0" smtClean="0">
                <a:latin typeface="Book Antiqua" panose="02040602050305030304" pitchFamily="18" charset="0"/>
              </a:rPr>
              <a:t>sesi için kullanılmaktadır. Bu sesler, ünlü dörtgeninde ölü alan olarak da tanımlanan orta kısımda konumlanmaktadır. Türkçede </a:t>
            </a:r>
            <a:r>
              <a:rPr lang="tr-TR" dirty="0" err="1" smtClean="0">
                <a:latin typeface="Book Antiqua" panose="02040602050305030304" pitchFamily="18" charset="0"/>
              </a:rPr>
              <a:t>vurgusuz</a:t>
            </a:r>
            <a:r>
              <a:rPr lang="tr-TR" dirty="0" smtClean="0">
                <a:latin typeface="Book Antiqua" panose="02040602050305030304" pitchFamily="18" charset="0"/>
              </a:rPr>
              <a:t> ünlü tanımlaması halen tartışmalıdır.</a:t>
            </a:r>
          </a:p>
        </p:txBody>
      </p:sp>
      <p:sp>
        <p:nvSpPr>
          <p:cNvPr id="16" name="Dikdörtgen 15"/>
          <p:cNvSpPr/>
          <p:nvPr/>
        </p:nvSpPr>
        <p:spPr>
          <a:xfrm>
            <a:off x="770894" y="2308230"/>
            <a:ext cx="10951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>
                <a:latin typeface="Book Antiqua" panose="02040602050305030304" pitchFamily="18" charset="0"/>
              </a:rPr>
              <a:t>[–</a:t>
            </a:r>
            <a:r>
              <a:rPr lang="tr-TR" dirty="0" smtClean="0">
                <a:latin typeface="Book Antiqua" panose="02040602050305030304" pitchFamily="18" charset="0"/>
              </a:rPr>
              <a:t>ünsüz]</a:t>
            </a:r>
          </a:p>
        </p:txBody>
      </p:sp>
      <p:sp>
        <p:nvSpPr>
          <p:cNvPr id="5" name="Sağ Ok 4"/>
          <p:cNvSpPr/>
          <p:nvPr/>
        </p:nvSpPr>
        <p:spPr>
          <a:xfrm>
            <a:off x="1918919" y="2420888"/>
            <a:ext cx="290310" cy="14779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ağ Ok 16"/>
          <p:cNvSpPr/>
          <p:nvPr/>
        </p:nvSpPr>
        <p:spPr>
          <a:xfrm>
            <a:off x="1403648" y="4122470"/>
            <a:ext cx="290310" cy="14779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ağ Ok 17"/>
          <p:cNvSpPr/>
          <p:nvPr/>
        </p:nvSpPr>
        <p:spPr>
          <a:xfrm>
            <a:off x="1403648" y="4404533"/>
            <a:ext cx="290310" cy="14779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21412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/>
          <p:cNvSpPr txBox="1"/>
          <p:nvPr/>
        </p:nvSpPr>
        <p:spPr>
          <a:xfrm>
            <a:off x="484047" y="1369495"/>
            <a:ext cx="819240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10" name="Metin kutusu 9"/>
          <p:cNvSpPr txBox="1"/>
          <p:nvPr/>
        </p:nvSpPr>
        <p:spPr>
          <a:xfrm>
            <a:off x="323528" y="1386434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b="1" u="sng" dirty="0" smtClean="0">
                <a:latin typeface="Book Antiqua" panose="02040602050305030304" pitchFamily="18" charset="0"/>
              </a:rPr>
              <a:t>A. TEKLİ ÖZELLİKLER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Ünsüz Özellikleri: </a:t>
            </a:r>
            <a:r>
              <a:rPr lang="tr-TR" sz="2800" dirty="0" err="1" smtClean="0">
                <a:latin typeface="+mj-lt"/>
              </a:rPr>
              <a:t>Consonantal</a:t>
            </a:r>
            <a:r>
              <a:rPr lang="tr-TR" sz="2800" dirty="0" smtClean="0">
                <a:latin typeface="+mj-lt"/>
              </a:rPr>
              <a:t> </a:t>
            </a:r>
            <a:r>
              <a:rPr lang="tr-TR" sz="2800" dirty="0" err="1" smtClean="0">
                <a:latin typeface="+mj-lt"/>
              </a:rPr>
              <a:t>Features</a:t>
            </a:r>
            <a:endParaRPr lang="tr-TR" sz="2800" dirty="0">
              <a:latin typeface="+mj-lt"/>
            </a:endParaRPr>
          </a:p>
        </p:txBody>
      </p:sp>
      <p:sp>
        <p:nvSpPr>
          <p:cNvPr id="16" name="Dikdörtgen 15"/>
          <p:cNvSpPr/>
          <p:nvPr/>
        </p:nvSpPr>
        <p:spPr>
          <a:xfrm>
            <a:off x="323528" y="3760078"/>
            <a:ext cx="2654894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tr-TR" dirty="0" smtClean="0">
                <a:latin typeface="Book Antiqua" panose="02040602050305030304" pitchFamily="18" charset="0"/>
              </a:rPr>
              <a:t>[DUDAKSIL]: </a:t>
            </a:r>
            <a:r>
              <a:rPr lang="tr-TR" dirty="0">
                <a:latin typeface="Book Antiqua" panose="02040602050305030304" pitchFamily="18" charset="0"/>
              </a:rPr>
              <a:t>D</a:t>
            </a:r>
            <a:r>
              <a:rPr lang="tr-TR" dirty="0" smtClean="0">
                <a:latin typeface="Book Antiqua" panose="02040602050305030304" pitchFamily="18" charset="0"/>
              </a:rPr>
              <a:t>udaklar</a:t>
            </a:r>
          </a:p>
        </p:txBody>
      </p:sp>
      <p:sp>
        <p:nvSpPr>
          <p:cNvPr id="19" name="Dikdörtgen 18"/>
          <p:cNvSpPr/>
          <p:nvPr/>
        </p:nvSpPr>
        <p:spPr>
          <a:xfrm>
            <a:off x="5220072" y="3760078"/>
            <a:ext cx="309572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tr-TR" dirty="0" smtClean="0">
                <a:latin typeface="Book Antiqua" panose="02040602050305030304" pitchFamily="18" charset="0"/>
              </a:rPr>
              <a:t>[TAÇSIL]: Dil palası/Dilucu</a:t>
            </a:r>
          </a:p>
        </p:txBody>
      </p:sp>
      <p:sp>
        <p:nvSpPr>
          <p:cNvPr id="20" name="Dikdörtgen 19"/>
          <p:cNvSpPr/>
          <p:nvPr/>
        </p:nvSpPr>
        <p:spPr>
          <a:xfrm>
            <a:off x="2275995" y="4532135"/>
            <a:ext cx="4608512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tr-TR" dirty="0" smtClean="0">
                <a:latin typeface="Book Antiqua" panose="02040602050305030304" pitchFamily="18" charset="0"/>
              </a:rPr>
              <a:t>[DİL SIRTI]: Dilin orta ya da arka bölümleri 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295775" y="1841101"/>
            <a:ext cx="83806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b="1" dirty="0" smtClean="0">
                <a:latin typeface="Book Antiqua" panose="02040602050305030304" pitchFamily="18" charset="0"/>
              </a:rPr>
              <a:t>Tekli özellikler </a:t>
            </a:r>
            <a:r>
              <a:rPr lang="tr-TR" dirty="0" smtClean="0">
                <a:latin typeface="Book Antiqua" panose="02040602050305030304" pitchFamily="18" charset="0"/>
              </a:rPr>
              <a:t>(</a:t>
            </a:r>
            <a:r>
              <a:rPr lang="tr-TR" i="1" dirty="0" err="1" smtClean="0">
                <a:latin typeface="Book Antiqua" panose="02040602050305030304" pitchFamily="18" charset="0"/>
              </a:rPr>
              <a:t>unary</a:t>
            </a:r>
            <a:r>
              <a:rPr lang="tr-TR" i="1" dirty="0" smtClean="0">
                <a:latin typeface="Book Antiqua" panose="02040602050305030304" pitchFamily="18" charset="0"/>
              </a:rPr>
              <a:t> </a:t>
            </a:r>
            <a:r>
              <a:rPr lang="tr-TR" i="1" dirty="0" err="1" smtClean="0">
                <a:latin typeface="Book Antiqua" panose="02040602050305030304" pitchFamily="18" charset="0"/>
              </a:rPr>
              <a:t>features</a:t>
            </a:r>
            <a:r>
              <a:rPr lang="tr-TR" dirty="0" smtClean="0">
                <a:latin typeface="Book Antiqua" panose="02040602050305030304" pitchFamily="18" charset="0"/>
              </a:rPr>
              <a:t>), bir sesin</a:t>
            </a:r>
            <a:r>
              <a:rPr lang="tr-TR" dirty="0">
                <a:latin typeface="Book Antiqua" panose="02040602050305030304" pitchFamily="18" charset="0"/>
              </a:rPr>
              <a:t> </a:t>
            </a:r>
            <a:r>
              <a:rPr lang="tr-TR" dirty="0" smtClean="0">
                <a:latin typeface="Book Antiqua" panose="02040602050305030304" pitchFamily="18" charset="0"/>
              </a:rPr>
              <a:t>[+] ya da [–] değer almasıyla ilişkili değildir. Örneğin, bir ses dudaksıl, </a:t>
            </a:r>
            <a:r>
              <a:rPr lang="tr-TR" dirty="0" err="1" smtClean="0">
                <a:latin typeface="Book Antiqua" panose="02040602050305030304" pitchFamily="18" charset="0"/>
              </a:rPr>
              <a:t>taçsıl</a:t>
            </a:r>
            <a:r>
              <a:rPr lang="tr-TR" dirty="0" smtClean="0">
                <a:latin typeface="Book Antiqua" panose="02040602050305030304" pitchFamily="18" charset="0"/>
              </a:rPr>
              <a:t> ya da dil sırtı özelliği taşıyabilir; ya da bir ses örneğin dudaksıl özellik taşıyorsa o sesin [–</a:t>
            </a:r>
            <a:r>
              <a:rPr lang="tr-TR" dirty="0" err="1" smtClean="0">
                <a:latin typeface="Book Antiqua" panose="02040602050305030304" pitchFamily="18" charset="0"/>
              </a:rPr>
              <a:t>taçsıl</a:t>
            </a:r>
            <a:r>
              <a:rPr lang="tr-TR" dirty="0" smtClean="0">
                <a:latin typeface="Book Antiqua" panose="02040602050305030304" pitchFamily="18" charset="0"/>
              </a:rPr>
              <a:t>], [–dil sırtı] gibi kodlanması uygun değildir. Bunun yerine, o ses için, doğrudan [+dudaksıl] demek daha uygundur.  </a:t>
            </a:r>
          </a:p>
        </p:txBody>
      </p:sp>
    </p:spTree>
    <p:extLst>
      <p:ext uri="{BB962C8B-B14F-4D97-AF65-F5344CB8AC3E}">
        <p14:creationId xmlns:p14="http://schemas.microsoft.com/office/powerpoint/2010/main" val="375777935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/>
          <p:cNvSpPr txBox="1"/>
          <p:nvPr/>
        </p:nvSpPr>
        <p:spPr>
          <a:xfrm>
            <a:off x="484047" y="1369495"/>
            <a:ext cx="819240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10" name="Metin kutusu 9"/>
          <p:cNvSpPr txBox="1"/>
          <p:nvPr/>
        </p:nvSpPr>
        <p:spPr>
          <a:xfrm>
            <a:off x="323528" y="1386434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b="1" u="sng" dirty="0" smtClean="0">
                <a:latin typeface="Book Antiqua" panose="02040602050305030304" pitchFamily="18" charset="0"/>
              </a:rPr>
              <a:t>TAÇSILLAR (</a:t>
            </a:r>
            <a:r>
              <a:rPr lang="tr-TR" b="1" u="sng" dirty="0" err="1" smtClean="0">
                <a:latin typeface="Book Antiqua" panose="02040602050305030304" pitchFamily="18" charset="0"/>
              </a:rPr>
              <a:t>Coronals</a:t>
            </a:r>
            <a:r>
              <a:rPr lang="tr-TR" b="1" u="sng" dirty="0" smtClean="0">
                <a:latin typeface="Book Antiqua" panose="02040602050305030304" pitchFamily="18" charset="0"/>
              </a:rPr>
              <a:t>)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Ünsüz Özellikleri: </a:t>
            </a:r>
            <a:r>
              <a:rPr lang="tr-TR" sz="2800" dirty="0" smtClean="0">
                <a:latin typeface="+mj-lt"/>
              </a:rPr>
              <a:t>TAÇSIL Özellikler</a:t>
            </a:r>
            <a:endParaRPr lang="tr-TR" sz="2800" dirty="0">
              <a:latin typeface="+mj-lt"/>
            </a:endParaRPr>
          </a:p>
        </p:txBody>
      </p:sp>
      <p:sp>
        <p:nvSpPr>
          <p:cNvPr id="21" name="Metin kutusu 20"/>
          <p:cNvSpPr txBox="1"/>
          <p:nvPr/>
        </p:nvSpPr>
        <p:spPr>
          <a:xfrm>
            <a:off x="295775" y="1841101"/>
            <a:ext cx="8380681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dirty="0" smtClean="0">
                <a:latin typeface="Book Antiqua" panose="02040602050305030304" pitchFamily="18" charset="0"/>
              </a:rPr>
              <a:t>Üretici Sesbilim Kuramının tanımlandığı İngilizcede </a:t>
            </a:r>
            <a:r>
              <a:rPr lang="tr-TR" b="1" dirty="0" err="1" smtClean="0">
                <a:latin typeface="Book Antiqua" panose="02040602050305030304" pitchFamily="18" charset="0"/>
              </a:rPr>
              <a:t>taçsıl</a:t>
            </a:r>
            <a:r>
              <a:rPr lang="tr-TR" b="1" dirty="0" smtClean="0">
                <a:latin typeface="Book Antiqua" panose="02040602050305030304" pitchFamily="18" charset="0"/>
              </a:rPr>
              <a:t> </a:t>
            </a:r>
            <a:r>
              <a:rPr lang="tr-TR" dirty="0" smtClean="0">
                <a:latin typeface="Book Antiqua" panose="02040602050305030304" pitchFamily="18" charset="0"/>
              </a:rPr>
              <a:t>ünsüzler, 4 özellik temelinde incelenmektedir: </a:t>
            </a:r>
          </a:p>
          <a:p>
            <a:pPr algn="just"/>
            <a:endParaRPr lang="tr-TR" b="1" dirty="0" smtClean="0">
              <a:latin typeface="Book Antiqua" panose="02040602050305030304" pitchFamily="18" charset="0"/>
            </a:endParaRPr>
          </a:p>
          <a:p>
            <a:pPr algn="just"/>
            <a:endParaRPr lang="tr-TR" b="1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2000" b="1" dirty="0" smtClean="0">
                <a:latin typeface="Book Antiqua" panose="02040602050305030304" pitchFamily="18" charset="0"/>
              </a:rPr>
              <a:t>[± ön] </a:t>
            </a:r>
            <a:r>
              <a:rPr lang="tr-TR" sz="2000" dirty="0" smtClean="0">
                <a:latin typeface="Book Antiqua" panose="02040602050305030304" pitchFamily="18" charset="0"/>
              </a:rPr>
              <a:t>(</a:t>
            </a:r>
            <a:r>
              <a:rPr lang="tr-TR" sz="2000" dirty="0" err="1" smtClean="0">
                <a:latin typeface="Book Antiqua" panose="02040602050305030304" pitchFamily="18" charset="0"/>
              </a:rPr>
              <a:t>anterior</a:t>
            </a:r>
            <a:r>
              <a:rPr lang="tr-TR" sz="2000" dirty="0" smtClean="0">
                <a:latin typeface="Book Antiqua" panose="02040602050305030304" pitchFamily="18" charset="0"/>
              </a:rPr>
              <a:t>)</a:t>
            </a:r>
          </a:p>
          <a:p>
            <a:pPr algn="just"/>
            <a:endParaRPr lang="tr-TR" sz="2000" b="1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2000" b="1" dirty="0">
                <a:latin typeface="Book Antiqua" panose="02040602050305030304" pitchFamily="18" charset="0"/>
              </a:rPr>
              <a:t>[± </a:t>
            </a:r>
            <a:r>
              <a:rPr lang="tr-TR" sz="2000" b="1" dirty="0" smtClean="0">
                <a:latin typeface="Book Antiqua" panose="02040602050305030304" pitchFamily="18" charset="0"/>
              </a:rPr>
              <a:t>dağınık] </a:t>
            </a:r>
            <a:r>
              <a:rPr lang="tr-TR" sz="2000" dirty="0" smtClean="0">
                <a:latin typeface="Book Antiqua" panose="02040602050305030304" pitchFamily="18" charset="0"/>
              </a:rPr>
              <a:t>(</a:t>
            </a:r>
            <a:r>
              <a:rPr lang="tr-TR" sz="2000" dirty="0" err="1" smtClean="0">
                <a:latin typeface="Book Antiqua" panose="02040602050305030304" pitchFamily="18" charset="0"/>
              </a:rPr>
              <a:t>distributed</a:t>
            </a:r>
            <a:r>
              <a:rPr lang="tr-TR" sz="2000" dirty="0" smtClean="0">
                <a:latin typeface="Book Antiqua" panose="02040602050305030304" pitchFamily="18" charset="0"/>
              </a:rPr>
              <a:t>)</a:t>
            </a:r>
            <a:r>
              <a:rPr lang="tr-TR" sz="2000" b="1" dirty="0" smtClean="0">
                <a:latin typeface="Book Antiqua" panose="02040602050305030304" pitchFamily="18" charset="0"/>
              </a:rPr>
              <a:t> </a:t>
            </a:r>
            <a:endParaRPr lang="tr-TR" sz="2000" b="1" dirty="0">
              <a:latin typeface="Book Antiqua" panose="02040602050305030304" pitchFamily="18" charset="0"/>
            </a:endParaRPr>
          </a:p>
          <a:p>
            <a:pPr algn="just"/>
            <a:endParaRPr lang="tr-TR" sz="2000" b="1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2000" b="1" dirty="0" smtClean="0">
                <a:latin typeface="Book Antiqua" panose="02040602050305030304" pitchFamily="18" charset="0"/>
              </a:rPr>
              <a:t>[± sızmalı] </a:t>
            </a:r>
            <a:r>
              <a:rPr lang="tr-TR" sz="2000" dirty="0" smtClean="0">
                <a:latin typeface="Book Antiqua" panose="02040602050305030304" pitchFamily="18" charset="0"/>
              </a:rPr>
              <a:t>(</a:t>
            </a:r>
            <a:r>
              <a:rPr lang="tr-TR" sz="2000" dirty="0" err="1" smtClean="0">
                <a:latin typeface="Book Antiqua" panose="02040602050305030304" pitchFamily="18" charset="0"/>
              </a:rPr>
              <a:t>strident</a:t>
            </a:r>
            <a:r>
              <a:rPr lang="tr-TR" sz="2000" dirty="0" smtClean="0">
                <a:latin typeface="Book Antiqua" panose="02040602050305030304" pitchFamily="18" charset="0"/>
              </a:rPr>
              <a:t>)</a:t>
            </a:r>
            <a:endParaRPr lang="tr-TR" sz="2000" b="1" dirty="0">
              <a:latin typeface="Book Antiqua" panose="02040602050305030304" pitchFamily="18" charset="0"/>
            </a:endParaRPr>
          </a:p>
          <a:p>
            <a:pPr algn="just"/>
            <a:endParaRPr lang="tr-TR" sz="2000" b="1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2000" b="1" dirty="0" smtClean="0">
                <a:latin typeface="Book Antiqua" panose="02040602050305030304" pitchFamily="18" charset="0"/>
              </a:rPr>
              <a:t>[± yanal] </a:t>
            </a:r>
            <a:r>
              <a:rPr lang="tr-TR" sz="2000" dirty="0" smtClean="0">
                <a:latin typeface="Book Antiqua" panose="02040602050305030304" pitchFamily="18" charset="0"/>
              </a:rPr>
              <a:t>(</a:t>
            </a:r>
            <a:r>
              <a:rPr lang="tr-TR" sz="2000" dirty="0" err="1" smtClean="0">
                <a:latin typeface="Book Antiqua" panose="02040602050305030304" pitchFamily="18" charset="0"/>
              </a:rPr>
              <a:t>lateral</a:t>
            </a:r>
            <a:r>
              <a:rPr lang="tr-TR" sz="2000" dirty="0" smtClean="0">
                <a:latin typeface="Book Antiqua" panose="0204060205030503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6657409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5884"/>
            <a:ext cx="8229600" cy="4937760"/>
          </a:xfrm>
        </p:spPr>
        <p:txBody>
          <a:bodyPr>
            <a:noAutofit/>
          </a:bodyPr>
          <a:lstStyle/>
          <a:p>
            <a:pPr lvl="0"/>
            <a:endParaRPr lang="tr-TR" sz="1200" dirty="0" smtClean="0"/>
          </a:p>
          <a:p>
            <a:pPr lvl="0"/>
            <a:r>
              <a:rPr lang="tr-TR" sz="1200" dirty="0" err="1" smtClean="0"/>
              <a:t>Carr</a:t>
            </a:r>
            <a:r>
              <a:rPr lang="tr-TR" sz="1200" dirty="0" smtClean="0"/>
              <a:t>, P. (2008). </a:t>
            </a:r>
            <a:r>
              <a:rPr lang="tr-TR" sz="1200" i="1" dirty="0" smtClean="0"/>
              <a:t>A Glossary of Phonology. </a:t>
            </a:r>
            <a:r>
              <a:rPr lang="tr-TR" sz="1200" dirty="0" smtClean="0"/>
              <a:t>Edinburgh University Press.</a:t>
            </a:r>
          </a:p>
          <a:p>
            <a:pPr lvl="0"/>
            <a:r>
              <a:rPr lang="tr-TR" sz="1200" dirty="0" smtClean="0"/>
              <a:t>Clark, J. (2007). </a:t>
            </a:r>
            <a:r>
              <a:rPr lang="tr-TR" sz="1200" i="1" dirty="0" smtClean="0"/>
              <a:t>An Introduction to Phonetics and Phonology</a:t>
            </a:r>
            <a:r>
              <a:rPr lang="tr-TR" sz="1200" dirty="0" smtClean="0"/>
              <a:t>. Üçüncü Baskı. Blackwell Yayınları.</a:t>
            </a:r>
          </a:p>
          <a:p>
            <a:pPr lvl="0"/>
            <a:r>
              <a:rPr lang="tr-TR" sz="1200" dirty="0" smtClean="0"/>
              <a:t>Crystal, D. (1980). </a:t>
            </a:r>
            <a:r>
              <a:rPr lang="tr-TR" sz="1200" i="1" dirty="0" smtClean="0"/>
              <a:t>A Dictionary of Linguistics and Phonetics</a:t>
            </a:r>
            <a:r>
              <a:rPr lang="tr-TR" sz="1200" dirty="0" smtClean="0"/>
              <a:t>. Wiley Yayınları. </a:t>
            </a:r>
          </a:p>
          <a:p>
            <a:pPr lvl="0"/>
            <a:r>
              <a:rPr lang="tr-TR" sz="1200" dirty="0" smtClean="0"/>
              <a:t>Ergenç, İ. (2002). </a:t>
            </a:r>
            <a:r>
              <a:rPr lang="tr-TR" sz="1200" i="1" dirty="0" smtClean="0"/>
              <a:t>Konuşma Dili ve Türkçenin Söyleyiş Sözlüğü</a:t>
            </a:r>
            <a:r>
              <a:rPr lang="tr-TR" sz="1200" dirty="0" smtClean="0"/>
              <a:t>. Multilingual Yayınları. </a:t>
            </a:r>
          </a:p>
          <a:p>
            <a:pPr lvl="0"/>
            <a:r>
              <a:rPr lang="tr-TR" sz="1200" dirty="0" smtClean="0"/>
              <a:t>Ergenç, İ. ve Bekar Uzun, İ.P. (2017). </a:t>
            </a:r>
            <a:r>
              <a:rPr lang="tr-TR" sz="1200" i="1" dirty="0" smtClean="0"/>
              <a:t>Türkçenin Ses Dizgesi</a:t>
            </a:r>
            <a:r>
              <a:rPr lang="tr-TR" sz="1200" dirty="0" smtClean="0"/>
              <a:t>. Seçkin Yayıncılık. Ankara. 1. Baskı.</a:t>
            </a:r>
          </a:p>
          <a:p>
            <a:pPr lvl="0"/>
            <a:r>
              <a:rPr lang="tr-TR" sz="1200" dirty="0" smtClean="0"/>
              <a:t>Gussenhoven, C. (2011). </a:t>
            </a:r>
            <a:r>
              <a:rPr lang="tr-TR" sz="1200" i="1" dirty="0" smtClean="0"/>
              <a:t>Understanding Phonology.</a:t>
            </a:r>
            <a:r>
              <a:rPr lang="tr-TR" sz="1200" dirty="0" smtClean="0"/>
              <a:t> 3. Baskı. Hodder Education.</a:t>
            </a:r>
          </a:p>
          <a:p>
            <a:pPr lvl="0"/>
            <a:r>
              <a:rPr lang="tr-TR" sz="1200" dirty="0" smtClean="0"/>
              <a:t>Johnson, K. (2003). </a:t>
            </a:r>
            <a:r>
              <a:rPr lang="tr-TR" sz="1200" i="1" dirty="0" smtClean="0"/>
              <a:t>Acoustics &amp; Auditory Phonetics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Kent, R.D. ve Read, C. (2002). </a:t>
            </a:r>
            <a:r>
              <a:rPr lang="tr-TR" sz="1200" i="1" dirty="0" smtClean="0"/>
              <a:t>Acoustic Analysis of Speech</a:t>
            </a:r>
            <a:r>
              <a:rPr lang="tr-TR" sz="1200" dirty="0" smtClean="0"/>
              <a:t>. Thomson Learning. İkinci Baskı.</a:t>
            </a:r>
          </a:p>
          <a:p>
            <a:pPr lvl="0"/>
            <a:r>
              <a:rPr lang="tr-TR" sz="1200" dirty="0" smtClean="0"/>
              <a:t>Lacy, de P. (2007). </a:t>
            </a:r>
            <a:r>
              <a:rPr lang="tr-TR" sz="1200" i="1" dirty="0" smtClean="0"/>
              <a:t>The Cambridge Handbook of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smtClean="0"/>
              <a:t>Ladefoged, P. (2005). </a:t>
            </a:r>
            <a:r>
              <a:rPr lang="tr-TR" sz="1200" i="1" dirty="0" smtClean="0"/>
              <a:t>Vowels and Consonants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Ladefoged, P. (2006). </a:t>
            </a:r>
            <a:r>
              <a:rPr lang="tr-TR" sz="1200" i="1" dirty="0" smtClean="0"/>
              <a:t>A Course in Phonetics</a:t>
            </a:r>
            <a:r>
              <a:rPr lang="tr-TR" sz="1200" dirty="0" smtClean="0"/>
              <a:t>. Thomson/Wadsworth Yayınları. Beşinci Baskı.</a:t>
            </a:r>
          </a:p>
          <a:p>
            <a:pPr lvl="0"/>
            <a:r>
              <a:rPr lang="tr-TR" sz="1200" dirty="0" smtClean="0"/>
              <a:t>Odden, D. (2005). </a:t>
            </a:r>
            <a:r>
              <a:rPr lang="tr-TR" sz="1200" i="1" dirty="0" smtClean="0"/>
              <a:t>Introducing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err="1" smtClean="0"/>
              <a:t>Reetz</a:t>
            </a:r>
            <a:r>
              <a:rPr lang="tr-TR" sz="1200" dirty="0" smtClean="0"/>
              <a:t>, H. ve Jongman, A. (2009). </a:t>
            </a:r>
            <a:r>
              <a:rPr lang="tr-TR" sz="1200" i="1" dirty="0" smtClean="0"/>
              <a:t>Phonetics: Transcription, Production, Acoustics and Perception</a:t>
            </a:r>
            <a:r>
              <a:rPr lang="tr-TR" sz="1200" dirty="0" smtClean="0"/>
              <a:t>. Blackwell Yayınları.</a:t>
            </a:r>
          </a:p>
          <a:p>
            <a:pPr lvl="0"/>
            <a:r>
              <a:rPr lang="tr-TR" sz="1200" dirty="0" smtClean="0"/>
              <a:t>Seikel, J.A., King, D.W. ve Drumright, D.G. (2009). </a:t>
            </a:r>
            <a:r>
              <a:rPr lang="tr-TR" sz="1200" i="1" dirty="0" smtClean="0"/>
              <a:t>Anatomy &amp; Physiology for Speech, Language and Hearing</a:t>
            </a:r>
            <a:r>
              <a:rPr lang="tr-TR" sz="1200" dirty="0" smtClean="0"/>
              <a:t>. 4. Baskı. Delmar Cangage Learning Yayınları.</a:t>
            </a:r>
          </a:p>
          <a:p>
            <a:pPr lvl="0"/>
            <a:r>
              <a:rPr lang="tr-TR" sz="1200" dirty="0" smtClean="0"/>
              <a:t>Stevens, K. (2000). </a:t>
            </a:r>
            <a:r>
              <a:rPr lang="tr-TR" sz="1200" i="1" dirty="0" smtClean="0"/>
              <a:t>Acoustic Phonetics</a:t>
            </a:r>
            <a:r>
              <a:rPr lang="tr-TR" sz="1200" dirty="0" smtClean="0"/>
              <a:t>. The MIT Press. Birinci Baskı.</a:t>
            </a:r>
          </a:p>
          <a:p>
            <a:pPr lvl="0"/>
            <a:r>
              <a:rPr lang="tr-TR" sz="1200" dirty="0" smtClean="0"/>
              <a:t>Zsiga, E.C. (2013). </a:t>
            </a:r>
            <a:r>
              <a:rPr lang="tr-TR" sz="1200" i="1" dirty="0" smtClean="0"/>
              <a:t>The Sounds of Language: An Introduction to Phonetics and Phonology</a:t>
            </a:r>
            <a:r>
              <a:rPr lang="tr-TR" sz="1200" dirty="0" smtClean="0"/>
              <a:t>. Wiley-Blackwell Yayınları. </a:t>
            </a:r>
          </a:p>
          <a:p>
            <a:r>
              <a:rPr lang="tr-TR" sz="1200" dirty="0" err="1"/>
              <a:t>Styler</a:t>
            </a:r>
            <a:r>
              <a:rPr lang="tr-TR" sz="1200" dirty="0"/>
              <a:t>, W. (2016). </a:t>
            </a:r>
            <a:r>
              <a:rPr lang="tr-TR" sz="1200" i="1" dirty="0"/>
              <a:t>Using </a:t>
            </a:r>
            <a:r>
              <a:rPr lang="tr-TR" sz="1200" i="1" dirty="0" err="1"/>
              <a:t>Praat</a:t>
            </a:r>
            <a:r>
              <a:rPr lang="tr-TR" sz="1200" i="1" dirty="0"/>
              <a:t> </a:t>
            </a:r>
            <a:r>
              <a:rPr lang="tr-TR" sz="1200" i="1" dirty="0" err="1"/>
              <a:t>for</a:t>
            </a:r>
            <a:r>
              <a:rPr lang="tr-TR" sz="1200" i="1" dirty="0"/>
              <a:t> </a:t>
            </a:r>
            <a:r>
              <a:rPr lang="tr-TR" sz="1200" i="1" dirty="0" err="1"/>
              <a:t>Linguistic</a:t>
            </a:r>
            <a:r>
              <a:rPr lang="tr-TR" sz="1200" i="1" dirty="0"/>
              <a:t> </a:t>
            </a:r>
            <a:r>
              <a:rPr lang="tr-TR" sz="1200" i="1" dirty="0" err="1"/>
              <a:t>Research</a:t>
            </a:r>
            <a:r>
              <a:rPr lang="tr-TR" sz="1200" dirty="0"/>
              <a:t>, </a:t>
            </a:r>
            <a:r>
              <a:rPr lang="tr-TR" sz="1200" dirty="0" err="1"/>
              <a:t>Version</a:t>
            </a:r>
            <a:r>
              <a:rPr lang="tr-TR" sz="1200" dirty="0"/>
              <a:t> 1.6.Creative </a:t>
            </a:r>
            <a:r>
              <a:rPr lang="tr-TR" sz="1200" dirty="0" err="1"/>
              <a:t>Commons</a:t>
            </a:r>
            <a:r>
              <a:rPr lang="tr-TR" sz="1200" dirty="0"/>
              <a:t>.</a:t>
            </a:r>
            <a:endParaRPr lang="en-US" sz="1200" dirty="0"/>
          </a:p>
          <a:p>
            <a:pPr lvl="0"/>
            <a:endParaRPr lang="tr-TR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Okuma Listesi</a:t>
            </a:r>
            <a:endParaRPr lang="tr-TR" sz="2800" b="1" dirty="0"/>
          </a:p>
        </p:txBody>
      </p:sp>
      <p:pic>
        <p:nvPicPr>
          <p:cNvPr id="6" name="Picture 5" descr="default_book_imag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19764" y="357166"/>
            <a:ext cx="947988" cy="642942"/>
          </a:xfrm>
          <a:prstGeom prst="rect">
            <a:avLst/>
          </a:prstGeom>
        </p:spPr>
      </p:pic>
      <p:sp>
        <p:nvSpPr>
          <p:cNvPr id="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İngilizce Ses Örüntüleri: </a:t>
            </a:r>
            <a:r>
              <a:rPr lang="tr-TR" sz="2800" dirty="0" smtClean="0">
                <a:latin typeface="+mj-lt"/>
              </a:rPr>
              <a:t>Üretici Sesbilim</a:t>
            </a:r>
            <a:endParaRPr lang="tr-TR" sz="2800" dirty="0">
              <a:latin typeface="+mj-lt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30787"/>
            <a:ext cx="3025092" cy="2016224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796" y="1311754"/>
            <a:ext cx="1838588" cy="2621302"/>
          </a:xfrm>
          <a:prstGeom prst="rect">
            <a:avLst/>
          </a:prstGeom>
        </p:spPr>
      </p:pic>
      <p:sp>
        <p:nvSpPr>
          <p:cNvPr id="14" name="Metin kutusu 13"/>
          <p:cNvSpPr txBox="1"/>
          <p:nvPr/>
        </p:nvSpPr>
        <p:spPr>
          <a:xfrm>
            <a:off x="3635896" y="1268760"/>
            <a:ext cx="5040560" cy="48628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600" b="1" u="sng" dirty="0" err="1" smtClean="0">
                <a:latin typeface="Book Antiqua" panose="02040602050305030304" pitchFamily="18" charset="0"/>
              </a:rPr>
              <a:t>Noam</a:t>
            </a:r>
            <a:r>
              <a:rPr lang="tr-TR" sz="1600" b="1" u="sng" dirty="0" smtClean="0">
                <a:latin typeface="Book Antiqua" panose="02040602050305030304" pitchFamily="18" charset="0"/>
              </a:rPr>
              <a:t> Chomsky ve Morris Halle (1968)</a:t>
            </a:r>
          </a:p>
          <a:p>
            <a:pPr algn="ctr"/>
            <a:endParaRPr lang="tr-TR" sz="1400" b="1" u="sng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İngilizcenin Ses Örüntüleri (</a:t>
            </a:r>
            <a:r>
              <a:rPr lang="tr-TR" sz="1400" i="1" dirty="0" smtClean="0">
                <a:latin typeface="Book Antiqua" panose="02040602050305030304" pitchFamily="18" charset="0"/>
              </a:rPr>
              <a:t>Sound </a:t>
            </a:r>
            <a:r>
              <a:rPr lang="tr-TR" sz="1400" i="1" dirty="0" err="1" smtClean="0">
                <a:latin typeface="Book Antiqua" panose="02040602050305030304" pitchFamily="18" charset="0"/>
              </a:rPr>
              <a:t>Patterns</a:t>
            </a:r>
            <a:r>
              <a:rPr lang="tr-TR" sz="1400" i="1" dirty="0" smtClean="0">
                <a:latin typeface="Book Antiqua" panose="02040602050305030304" pitchFamily="18" charset="0"/>
              </a:rPr>
              <a:t> of English</a:t>
            </a:r>
            <a:r>
              <a:rPr lang="tr-TR" sz="1400" dirty="0" smtClean="0">
                <a:latin typeface="Book Antiqua" panose="02040602050305030304" pitchFamily="18" charset="0"/>
              </a:rPr>
              <a:t>), SPE </a:t>
            </a:r>
            <a:r>
              <a:rPr lang="tr-TR" sz="1400" dirty="0" err="1" smtClean="0">
                <a:latin typeface="Book Antiqua" panose="02040602050305030304" pitchFamily="18" charset="0"/>
              </a:rPr>
              <a:t>Phonology</a:t>
            </a:r>
            <a:r>
              <a:rPr lang="tr-TR" sz="1400" dirty="0" smtClean="0">
                <a:latin typeface="Book Antiqua" panose="02040602050305030304" pitchFamily="18" charset="0"/>
              </a:rPr>
              <a:t>, 1968</a:t>
            </a:r>
          </a:p>
          <a:p>
            <a:pPr marL="171450" indent="-171450" algn="just">
              <a:buFontTx/>
              <a:buChar char="-"/>
            </a:pPr>
            <a:endParaRPr lang="tr-TR" sz="1400" dirty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b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Üretici Sesbilim Kuramı (</a:t>
            </a:r>
            <a:r>
              <a:rPr lang="tr-TR" sz="1400" b="1" u="sng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Generative</a:t>
            </a:r>
            <a:r>
              <a:rPr lang="tr-TR" sz="1400" b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</a:t>
            </a:r>
            <a:r>
              <a:rPr lang="tr-TR" sz="1400" b="1" u="sng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Phonology</a:t>
            </a:r>
            <a:r>
              <a:rPr lang="tr-TR" sz="1400" b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)</a:t>
            </a:r>
          </a:p>
          <a:p>
            <a:pPr marL="171450" indent="-171450" algn="just">
              <a:buFontTx/>
              <a:buChar char="-"/>
            </a:pPr>
            <a:endParaRPr lang="tr-TR" sz="1400" b="1" dirty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b="1" dirty="0" smtClean="0">
                <a:latin typeface="Book Antiqua" panose="02040602050305030304" pitchFamily="18" charset="0"/>
              </a:rPr>
              <a:t>Ayırıcı Özelliklerinin </a:t>
            </a:r>
            <a:r>
              <a:rPr lang="tr-TR" sz="1400" b="1" dirty="0" err="1" smtClean="0">
                <a:latin typeface="Book Antiqua" panose="02040602050305030304" pitchFamily="18" charset="0"/>
              </a:rPr>
              <a:t>Formalleştirilmesi</a:t>
            </a:r>
            <a:endParaRPr lang="tr-TR" sz="1400" b="1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endParaRPr lang="tr-TR" sz="1400" b="1" dirty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b="1" dirty="0" smtClean="0">
                <a:latin typeface="Book Antiqua" panose="02040602050305030304" pitchFamily="18" charset="0"/>
              </a:rPr>
              <a:t>Sesbilimsel Kurallar </a:t>
            </a:r>
          </a:p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Ayırıcı özellikleri iki yönden incelemişlerdir (</a:t>
            </a:r>
            <a:r>
              <a:rPr lang="tr-TR" sz="1400" i="1" dirty="0" smtClean="0">
                <a:latin typeface="Book Antiqua" panose="02040602050305030304" pitchFamily="18" charset="0"/>
              </a:rPr>
              <a:t>sesbilimsel ve sesbilgisel ayrımı </a:t>
            </a:r>
            <a:r>
              <a:rPr lang="tr-TR" sz="1400" dirty="0" smtClean="0">
                <a:latin typeface="Book Antiqua" panose="02040602050305030304" pitchFamily="18" charset="0"/>
              </a:rPr>
              <a:t>çerçevesinde): 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628650" lvl="1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Temel Biçim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Underlying</a:t>
            </a:r>
            <a:r>
              <a:rPr lang="tr-TR" sz="1400" i="1" dirty="0" smtClean="0">
                <a:latin typeface="Book Antiqua" panose="02040602050305030304" pitchFamily="18" charset="0"/>
              </a:rPr>
              <a:t> Form</a:t>
            </a:r>
            <a:r>
              <a:rPr lang="tr-TR" sz="1400" dirty="0" smtClean="0">
                <a:latin typeface="Book Antiqua" panose="02040602050305030304" pitchFamily="18" charset="0"/>
              </a:rPr>
              <a:t>)</a:t>
            </a:r>
          </a:p>
          <a:p>
            <a:pPr marL="628650" lvl="1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Yüzey Biçim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Surface</a:t>
            </a:r>
            <a:r>
              <a:rPr lang="tr-TR" sz="1400" i="1" dirty="0" smtClean="0">
                <a:latin typeface="Book Antiqua" panose="02040602050305030304" pitchFamily="18" charset="0"/>
              </a:rPr>
              <a:t> Form</a:t>
            </a:r>
            <a:r>
              <a:rPr lang="tr-TR" sz="1400" dirty="0" smtClean="0">
                <a:latin typeface="Book Antiqua" panose="02040602050305030304" pitchFamily="18" charset="0"/>
              </a:rPr>
              <a:t>)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b="1" dirty="0" smtClean="0">
                <a:latin typeface="Book Antiqua" panose="02040602050305030304" pitchFamily="18" charset="0"/>
              </a:rPr>
              <a:t>İngilizceyi özellikler (</a:t>
            </a:r>
            <a:r>
              <a:rPr lang="tr-TR" sz="1400" b="1" i="1" dirty="0" err="1" smtClean="0">
                <a:latin typeface="Book Antiqua" panose="02040602050305030304" pitchFamily="18" charset="0"/>
              </a:rPr>
              <a:t>features</a:t>
            </a:r>
            <a:r>
              <a:rPr lang="tr-TR" sz="1400" b="1" dirty="0" smtClean="0">
                <a:latin typeface="Book Antiqua" panose="02040602050305030304" pitchFamily="18" charset="0"/>
              </a:rPr>
              <a:t>) açısından üçe ayırmışlardır: </a:t>
            </a:r>
            <a:endParaRPr lang="tr-TR" sz="1400" dirty="0">
              <a:latin typeface="Book Antiqua" panose="02040602050305030304" pitchFamily="18" charset="0"/>
            </a:endParaRPr>
          </a:p>
          <a:p>
            <a:pPr marL="228600" indent="-228600" algn="just">
              <a:buAutoNum type="alphaUcParenR"/>
            </a:pPr>
            <a:r>
              <a:rPr lang="tr-TR" sz="1400" dirty="0" smtClean="0">
                <a:latin typeface="Book Antiqua" panose="02040602050305030304" pitchFamily="18" charset="0"/>
              </a:rPr>
              <a:t>Ana Sınıf Özellikleri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Major</a:t>
            </a:r>
            <a:r>
              <a:rPr lang="tr-TR" sz="1400" i="1" dirty="0" smtClean="0">
                <a:latin typeface="Book Antiqua" panose="02040602050305030304" pitchFamily="18" charset="0"/>
              </a:rPr>
              <a:t> Class </a:t>
            </a:r>
            <a:r>
              <a:rPr lang="tr-TR" sz="1400" i="1" dirty="0" err="1" smtClean="0">
                <a:latin typeface="Book Antiqua" panose="02040602050305030304" pitchFamily="18" charset="0"/>
              </a:rPr>
              <a:t>Features</a:t>
            </a:r>
            <a:r>
              <a:rPr lang="tr-TR" sz="1400" dirty="0" smtClean="0">
                <a:latin typeface="Book Antiqua" panose="02040602050305030304" pitchFamily="18" charset="0"/>
              </a:rPr>
              <a:t>) </a:t>
            </a:r>
          </a:p>
          <a:p>
            <a:pPr marL="228600" indent="-228600" algn="just">
              <a:buAutoNum type="alphaUcParenR"/>
            </a:pPr>
            <a:r>
              <a:rPr lang="tr-TR" sz="1400" dirty="0" smtClean="0">
                <a:latin typeface="Book Antiqua" panose="02040602050305030304" pitchFamily="18" charset="0"/>
              </a:rPr>
              <a:t>Birincil Yerleştirme Özellikleri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Primary</a:t>
            </a:r>
            <a:r>
              <a:rPr lang="tr-TR" sz="1400" i="1" dirty="0" smtClean="0">
                <a:latin typeface="Book Antiqua" panose="02040602050305030304" pitchFamily="18" charset="0"/>
              </a:rPr>
              <a:t> </a:t>
            </a:r>
            <a:r>
              <a:rPr lang="tr-TR" sz="1400" i="1" dirty="0" err="1" smtClean="0">
                <a:latin typeface="Book Antiqua" panose="02040602050305030304" pitchFamily="18" charset="0"/>
              </a:rPr>
              <a:t>Placement</a:t>
            </a:r>
            <a:r>
              <a:rPr lang="tr-TR" sz="1400" i="1" dirty="0" smtClean="0">
                <a:latin typeface="Book Antiqua" panose="02040602050305030304" pitchFamily="18" charset="0"/>
              </a:rPr>
              <a:t> </a:t>
            </a:r>
            <a:r>
              <a:rPr lang="tr-TR" sz="1400" i="1" dirty="0" err="1" smtClean="0">
                <a:latin typeface="Book Antiqua" panose="02040602050305030304" pitchFamily="18" charset="0"/>
              </a:rPr>
              <a:t>Features</a:t>
            </a:r>
            <a:r>
              <a:rPr lang="tr-TR" sz="1400" dirty="0" smtClean="0">
                <a:latin typeface="Book Antiqua" panose="02040602050305030304" pitchFamily="18" charset="0"/>
              </a:rPr>
              <a:t>)</a:t>
            </a:r>
          </a:p>
          <a:p>
            <a:pPr marL="228600" indent="-228600" algn="just">
              <a:buAutoNum type="alphaUcParenR"/>
            </a:pPr>
            <a:r>
              <a:rPr lang="tr-TR" sz="1400" dirty="0" smtClean="0">
                <a:latin typeface="Book Antiqua" panose="02040602050305030304" pitchFamily="18" charset="0"/>
              </a:rPr>
              <a:t>Ek Özellikler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Additional</a:t>
            </a:r>
            <a:r>
              <a:rPr lang="tr-TR" sz="1400" i="1" dirty="0" smtClean="0">
                <a:latin typeface="Book Antiqua" panose="02040602050305030304" pitchFamily="18" charset="0"/>
              </a:rPr>
              <a:t> </a:t>
            </a:r>
            <a:r>
              <a:rPr lang="tr-TR" sz="1400" i="1" dirty="0" err="1" smtClean="0">
                <a:latin typeface="Book Antiqua" panose="02040602050305030304" pitchFamily="18" charset="0"/>
              </a:rPr>
              <a:t>Features</a:t>
            </a:r>
            <a:r>
              <a:rPr lang="tr-TR" sz="1400" dirty="0" smtClean="0">
                <a:latin typeface="Book Antiqua" panose="02040602050305030304" pitchFamily="18" charset="0"/>
              </a:rPr>
              <a:t>)</a:t>
            </a:r>
            <a:endParaRPr lang="tr-TR" sz="1400" b="1" u="sng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sp>
        <p:nvSpPr>
          <p:cNvPr id="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8922723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Üretici Sesbilim: </a:t>
            </a:r>
            <a:r>
              <a:rPr lang="tr-TR" sz="2800" dirty="0" smtClean="0">
                <a:latin typeface="+mj-lt"/>
              </a:rPr>
              <a:t>Ayırıcı Özellikler</a:t>
            </a:r>
            <a:endParaRPr lang="tr-TR" sz="2800" dirty="0">
              <a:latin typeface="+mj-lt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00034" y="1412776"/>
            <a:ext cx="8176422" cy="184665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600" b="1" u="sng" dirty="0" err="1" smtClean="0">
                <a:latin typeface="Book Antiqua" panose="02040602050305030304" pitchFamily="18" charset="0"/>
              </a:rPr>
              <a:t>Noam</a:t>
            </a:r>
            <a:r>
              <a:rPr lang="tr-TR" sz="1600" b="1" u="sng" dirty="0" smtClean="0">
                <a:latin typeface="Book Antiqua" panose="02040602050305030304" pitchFamily="18" charset="0"/>
              </a:rPr>
              <a:t> Chomsky ve Morris Halle (1968)</a:t>
            </a:r>
            <a:endParaRPr lang="tr-TR" sz="1400" dirty="0" smtClean="0">
              <a:latin typeface="Book Antiqua" panose="02040602050305030304" pitchFamily="18" charset="0"/>
            </a:endParaRPr>
          </a:p>
          <a:p>
            <a:pPr lvl="2" algn="just"/>
            <a:endParaRPr lang="tr-TR" sz="1400" dirty="0">
              <a:latin typeface="Book Antiqua" panose="02040602050305030304" pitchFamily="18" charset="0"/>
            </a:endParaRPr>
          </a:p>
          <a:p>
            <a:pPr marL="228600" indent="-228600" algn="just">
              <a:buAutoNum type="alphaUcParenR"/>
            </a:pPr>
            <a:r>
              <a:rPr lang="tr-TR" sz="1400" b="1" dirty="0" smtClean="0">
                <a:latin typeface="Book Antiqua" panose="02040602050305030304" pitchFamily="18" charset="0"/>
              </a:rPr>
              <a:t>Ana Sınıf Özellikleri (</a:t>
            </a:r>
            <a:r>
              <a:rPr lang="tr-TR" sz="1400" b="1" i="1" dirty="0" err="1" smtClean="0">
                <a:latin typeface="Book Antiqua" panose="02040602050305030304" pitchFamily="18" charset="0"/>
              </a:rPr>
              <a:t>Major</a:t>
            </a:r>
            <a:r>
              <a:rPr lang="tr-TR" sz="1400" b="1" i="1" dirty="0" smtClean="0">
                <a:latin typeface="Book Antiqua" panose="02040602050305030304" pitchFamily="18" charset="0"/>
              </a:rPr>
              <a:t> Class </a:t>
            </a:r>
            <a:r>
              <a:rPr lang="tr-TR" sz="1400" b="1" i="1" dirty="0" err="1" smtClean="0">
                <a:latin typeface="Book Antiqua" panose="02040602050305030304" pitchFamily="18" charset="0"/>
              </a:rPr>
              <a:t>Features</a:t>
            </a:r>
            <a:r>
              <a:rPr lang="tr-TR" sz="1400" b="1" dirty="0" smtClean="0">
                <a:latin typeface="Book Antiqua" panose="02040602050305030304" pitchFamily="18" charset="0"/>
              </a:rPr>
              <a:t>) </a:t>
            </a:r>
          </a:p>
          <a:p>
            <a:pPr marL="228600" indent="-228600" algn="just">
              <a:buAutoNum type="alphaUcParenR"/>
            </a:pPr>
            <a:endParaRPr lang="tr-TR" sz="1400" dirty="0">
              <a:latin typeface="Book Antiqua" panose="02040602050305030304" pitchFamily="18" charset="0"/>
            </a:endParaRPr>
          </a:p>
          <a:p>
            <a:pPr marL="628650" lvl="1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Ünlü ve ünsüzleri birbirinden ayırmak için [± ünsüz] özelliği</a:t>
            </a:r>
          </a:p>
          <a:p>
            <a:pPr marL="628650" lvl="1" indent="-171450" algn="just">
              <a:buFontTx/>
              <a:buChar char="-"/>
            </a:pPr>
            <a:r>
              <a:rPr lang="tr-TR" sz="1400" dirty="0">
                <a:latin typeface="Book Antiqua" panose="02040602050305030304" pitchFamily="18" charset="0"/>
              </a:rPr>
              <a:t>[± </a:t>
            </a:r>
            <a:r>
              <a:rPr lang="tr-TR" sz="1400" dirty="0" err="1" smtClean="0">
                <a:latin typeface="Book Antiqua" panose="02040602050305030304" pitchFamily="18" charset="0"/>
              </a:rPr>
              <a:t>seslemli</a:t>
            </a:r>
            <a:r>
              <a:rPr lang="tr-TR" sz="1400" dirty="0" smtClean="0">
                <a:latin typeface="Book Antiqua" panose="02040602050305030304" pitchFamily="18" charset="0"/>
              </a:rPr>
              <a:t>]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syllabic</a:t>
            </a:r>
            <a:r>
              <a:rPr lang="tr-TR" sz="1400" dirty="0" smtClean="0">
                <a:latin typeface="Book Antiqua" panose="02040602050305030304" pitchFamily="18" charset="0"/>
              </a:rPr>
              <a:t>) olma özelliği &gt; seslemin çekirdeği (</a:t>
            </a:r>
            <a:r>
              <a:rPr lang="tr-TR" sz="1400" dirty="0" err="1" smtClean="0">
                <a:latin typeface="Book Antiqua" panose="02040602050305030304" pitchFamily="18" charset="0"/>
              </a:rPr>
              <a:t>nucleus</a:t>
            </a:r>
            <a:r>
              <a:rPr lang="tr-TR" sz="1400" dirty="0" smtClean="0">
                <a:latin typeface="Book Antiqua" panose="02040602050305030304" pitchFamily="18" charset="0"/>
              </a:rPr>
              <a:t>) ile ilişkilidir, </a:t>
            </a:r>
            <a:r>
              <a:rPr lang="tr-TR" sz="1400" dirty="0" err="1" smtClean="0">
                <a:latin typeface="Book Antiqua" panose="02040602050305030304" pitchFamily="18" charset="0"/>
              </a:rPr>
              <a:t>onset</a:t>
            </a:r>
            <a:r>
              <a:rPr lang="tr-TR" sz="1400" dirty="0" smtClean="0">
                <a:latin typeface="Book Antiqua" panose="02040602050305030304" pitchFamily="18" charset="0"/>
              </a:rPr>
              <a:t> ya da </a:t>
            </a:r>
            <a:r>
              <a:rPr lang="tr-TR" sz="1400" dirty="0" err="1" smtClean="0">
                <a:latin typeface="Book Antiqua" panose="02040602050305030304" pitchFamily="18" charset="0"/>
              </a:rPr>
              <a:t>coda</a:t>
            </a:r>
            <a:r>
              <a:rPr lang="tr-TR" sz="1400" dirty="0" smtClean="0">
                <a:latin typeface="Book Antiqua" panose="02040602050305030304" pitchFamily="18" charset="0"/>
              </a:rPr>
              <a:t> değil!</a:t>
            </a:r>
          </a:p>
          <a:p>
            <a:pPr marL="628650" lvl="1" indent="-171450" algn="just">
              <a:buFontTx/>
              <a:buChar char="-"/>
            </a:pPr>
            <a:r>
              <a:rPr lang="tr-TR" sz="1400" dirty="0">
                <a:latin typeface="Book Antiqua" panose="02040602050305030304" pitchFamily="18" charset="0"/>
              </a:rPr>
              <a:t>[± </a:t>
            </a:r>
            <a:r>
              <a:rPr lang="tr-TR" sz="1400" dirty="0" smtClean="0">
                <a:latin typeface="Book Antiqua" panose="02040602050305030304" pitchFamily="18" charset="0"/>
              </a:rPr>
              <a:t>ötümlü/titreşimli]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sonorant</a:t>
            </a:r>
            <a:r>
              <a:rPr lang="tr-TR" sz="1400" dirty="0" smtClean="0">
                <a:latin typeface="Book Antiqua" panose="02040602050305030304" pitchFamily="18" charset="0"/>
              </a:rPr>
              <a:t>) &gt; yüksek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high</a:t>
            </a:r>
            <a:r>
              <a:rPr lang="tr-TR" sz="1400" dirty="0" smtClean="0">
                <a:latin typeface="Book Antiqua" panose="02040602050305030304" pitchFamily="18" charset="0"/>
              </a:rPr>
              <a:t>) ya da alçak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low</a:t>
            </a:r>
            <a:r>
              <a:rPr lang="tr-TR" sz="1400" dirty="0" smtClean="0">
                <a:latin typeface="Book Antiqua" panose="02040602050305030304" pitchFamily="18" charset="0"/>
              </a:rPr>
              <a:t>)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518189" y="3701931"/>
            <a:ext cx="4341843" cy="23391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tr-TR" sz="1400" b="1" dirty="0" smtClean="0">
                <a:latin typeface="Book Antiqua" panose="02040602050305030304" pitchFamily="18" charset="0"/>
              </a:rPr>
              <a:t>B) Birincil Yerleştirme Özellikleri </a:t>
            </a:r>
          </a:p>
          <a:p>
            <a:pPr algn="just"/>
            <a:r>
              <a:rPr lang="tr-TR" sz="1400" b="1" dirty="0" smtClean="0">
                <a:latin typeface="Book Antiqua" panose="02040602050305030304" pitchFamily="18" charset="0"/>
              </a:rPr>
              <a:t>(</a:t>
            </a:r>
            <a:r>
              <a:rPr lang="tr-TR" sz="1400" b="1" i="1" dirty="0" err="1" smtClean="0">
                <a:latin typeface="Book Antiqua" panose="02040602050305030304" pitchFamily="18" charset="0"/>
              </a:rPr>
              <a:t>Primary</a:t>
            </a:r>
            <a:r>
              <a:rPr lang="tr-TR" sz="1400" b="1" i="1" dirty="0" smtClean="0">
                <a:latin typeface="Book Antiqua" panose="02040602050305030304" pitchFamily="18" charset="0"/>
              </a:rPr>
              <a:t> </a:t>
            </a:r>
            <a:r>
              <a:rPr lang="tr-TR" sz="1400" b="1" i="1" dirty="0" err="1" smtClean="0">
                <a:latin typeface="Book Antiqua" panose="02040602050305030304" pitchFamily="18" charset="0"/>
              </a:rPr>
              <a:t>Placement</a:t>
            </a:r>
            <a:r>
              <a:rPr lang="tr-TR" sz="1400" b="1" i="1" dirty="0" smtClean="0">
                <a:latin typeface="Book Antiqua" panose="02040602050305030304" pitchFamily="18" charset="0"/>
              </a:rPr>
              <a:t> </a:t>
            </a:r>
            <a:r>
              <a:rPr lang="tr-TR" sz="1400" b="1" i="1" dirty="0" err="1" smtClean="0">
                <a:latin typeface="Book Antiqua" panose="02040602050305030304" pitchFamily="18" charset="0"/>
              </a:rPr>
              <a:t>Features</a:t>
            </a:r>
            <a:r>
              <a:rPr lang="tr-TR" sz="1400" b="1" dirty="0" smtClean="0">
                <a:latin typeface="Book Antiqua" panose="02040602050305030304" pitchFamily="18" charset="0"/>
              </a:rPr>
              <a:t>)</a:t>
            </a:r>
          </a:p>
          <a:p>
            <a:pPr marL="228600" indent="-228600" algn="just">
              <a:buAutoNum type="alphaUcParenR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lvl="1" algn="just"/>
            <a:r>
              <a:rPr lang="tr-TR" sz="1400" b="1" dirty="0" smtClean="0">
                <a:latin typeface="Book Antiqua" panose="02040602050305030304" pitchFamily="18" charset="0"/>
              </a:rPr>
              <a:t>1) ÜNLÜLER</a:t>
            </a:r>
          </a:p>
          <a:p>
            <a:pPr lvl="1" algn="just"/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[+yüksek], [+alçak], [+arkadil], [+yuvarlak]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Örnek: /</a:t>
            </a:r>
            <a:r>
              <a:rPr lang="tr-TR" sz="1600" b="1" dirty="0" smtClean="0">
                <a:latin typeface="Book Antiqua" panose="02040602050305030304" pitchFamily="18" charset="0"/>
              </a:rPr>
              <a:t>i</a:t>
            </a:r>
            <a:r>
              <a:rPr lang="tr-TR" sz="1400" dirty="0" smtClean="0">
                <a:latin typeface="Book Antiqua" panose="02040602050305030304" pitchFamily="18" charset="0"/>
              </a:rPr>
              <a:t>/ &gt; [+yüksek, –alçak, –arkadil, –yuvarlak]</a:t>
            </a:r>
          </a:p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            /</a:t>
            </a:r>
            <a:r>
              <a:rPr lang="tr-TR" sz="1600" b="1" dirty="0" smtClean="0">
                <a:latin typeface="Book Antiqua" panose="02040602050305030304" pitchFamily="18" charset="0"/>
              </a:rPr>
              <a:t>a</a:t>
            </a:r>
            <a:r>
              <a:rPr lang="tr-TR" sz="1400" dirty="0" smtClean="0">
                <a:latin typeface="Book Antiqua" panose="02040602050305030304" pitchFamily="18" charset="0"/>
              </a:rPr>
              <a:t>/ &gt; [–yüksek, +alçak, –arkadil, –yuvarlak]</a:t>
            </a:r>
          </a:p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           /</a:t>
            </a:r>
            <a:r>
              <a:rPr lang="tr-TR" sz="1600" b="1" dirty="0" smtClean="0">
                <a:latin typeface="Book Antiqua" panose="02040602050305030304" pitchFamily="18" charset="0"/>
              </a:rPr>
              <a:t>o</a:t>
            </a:r>
            <a:r>
              <a:rPr lang="tr-TR" sz="1400" dirty="0" smtClean="0">
                <a:latin typeface="Book Antiqua" panose="02040602050305030304" pitchFamily="18" charset="0"/>
              </a:rPr>
              <a:t>/ &gt;  [–yüksek, –alçak, +arkadil, +yuvarlak]</a:t>
            </a:r>
            <a:endParaRPr lang="tr-TR" sz="1400" b="1" u="sng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570113"/>
            <a:ext cx="3361244" cy="2544334"/>
          </a:xfrm>
          <a:prstGeom prst="rect">
            <a:avLst/>
          </a:prstGeom>
        </p:spPr>
      </p:pic>
      <p:sp>
        <p:nvSpPr>
          <p:cNvPr id="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3853643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latin typeface="+mj-lt"/>
              </a:rPr>
              <a:t>Üretici Sesbilim: </a:t>
            </a:r>
            <a:r>
              <a:rPr lang="tr-TR" sz="2800" dirty="0">
                <a:latin typeface="+mj-lt"/>
              </a:rPr>
              <a:t>Ayırıcı Özellikler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484047" y="1405220"/>
            <a:ext cx="3870953" cy="48320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tr-TR" sz="1400" b="1" dirty="0" smtClean="0">
                <a:latin typeface="Book Antiqua" panose="02040602050305030304" pitchFamily="18" charset="0"/>
              </a:rPr>
              <a:t>B) Birincil Yerleştirme Özellikleri </a:t>
            </a:r>
          </a:p>
          <a:p>
            <a:pPr algn="just"/>
            <a:r>
              <a:rPr lang="tr-TR" sz="1400" b="1" dirty="0" smtClean="0">
                <a:latin typeface="Book Antiqua" panose="02040602050305030304" pitchFamily="18" charset="0"/>
              </a:rPr>
              <a:t>     (</a:t>
            </a:r>
            <a:r>
              <a:rPr lang="tr-TR" sz="1400" b="1" i="1" dirty="0" err="1" smtClean="0">
                <a:latin typeface="Book Antiqua" panose="02040602050305030304" pitchFamily="18" charset="0"/>
              </a:rPr>
              <a:t>Primary</a:t>
            </a:r>
            <a:r>
              <a:rPr lang="tr-TR" sz="1400" b="1" i="1" dirty="0" smtClean="0">
                <a:latin typeface="Book Antiqua" panose="02040602050305030304" pitchFamily="18" charset="0"/>
              </a:rPr>
              <a:t> </a:t>
            </a:r>
            <a:r>
              <a:rPr lang="tr-TR" sz="1400" b="1" i="1" dirty="0" err="1" smtClean="0">
                <a:latin typeface="Book Antiqua" panose="02040602050305030304" pitchFamily="18" charset="0"/>
              </a:rPr>
              <a:t>Placement</a:t>
            </a:r>
            <a:r>
              <a:rPr lang="tr-TR" sz="1400" b="1" i="1" dirty="0" smtClean="0">
                <a:latin typeface="Book Antiqua" panose="02040602050305030304" pitchFamily="18" charset="0"/>
              </a:rPr>
              <a:t> </a:t>
            </a:r>
            <a:r>
              <a:rPr lang="tr-TR" sz="1400" b="1" i="1" dirty="0" err="1" smtClean="0">
                <a:latin typeface="Book Antiqua" panose="02040602050305030304" pitchFamily="18" charset="0"/>
              </a:rPr>
              <a:t>Features</a:t>
            </a:r>
            <a:r>
              <a:rPr lang="tr-TR" sz="1400" b="1" dirty="0" smtClean="0">
                <a:latin typeface="Book Antiqua" panose="02040602050305030304" pitchFamily="18" charset="0"/>
              </a:rPr>
              <a:t>)</a:t>
            </a:r>
          </a:p>
          <a:p>
            <a:pPr algn="just"/>
            <a:endParaRPr lang="tr-TR" sz="1400" b="1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1400" b="1" dirty="0" smtClean="0">
                <a:latin typeface="Book Antiqua" panose="02040602050305030304" pitchFamily="18" charset="0"/>
              </a:rPr>
              <a:t>2) ÜNSÜZLER</a:t>
            </a:r>
          </a:p>
          <a:p>
            <a:pPr lvl="1" algn="just"/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Çıkış yerleri temelinde sınıflandırma yapılmıştır. 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Dudaksıl ünsüzlerden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labial</a:t>
            </a:r>
            <a:r>
              <a:rPr lang="tr-TR" sz="1400" dirty="0" smtClean="0">
                <a:latin typeface="Book Antiqua" panose="02040602050305030304" pitchFamily="18" charset="0"/>
              </a:rPr>
              <a:t>) küçük dil ünsüzlerine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uvular</a:t>
            </a:r>
            <a:r>
              <a:rPr lang="tr-TR" sz="1400" dirty="0" smtClean="0">
                <a:latin typeface="Book Antiqua" panose="02040602050305030304" pitchFamily="18" charset="0"/>
              </a:rPr>
              <a:t>) doğru uzanan bir sınıflandırma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b="1" dirty="0" smtClean="0">
                <a:latin typeface="Book Antiqua" panose="02040602050305030304" pitchFamily="18" charset="0"/>
              </a:rPr>
              <a:t>[± </a:t>
            </a:r>
            <a:r>
              <a:rPr lang="tr-TR" sz="1400" b="1" dirty="0" err="1" smtClean="0">
                <a:latin typeface="Book Antiqua" panose="02040602050305030304" pitchFamily="18" charset="0"/>
              </a:rPr>
              <a:t>taçsıl</a:t>
            </a:r>
            <a:r>
              <a:rPr lang="tr-TR" sz="1400" b="1" dirty="0" smtClean="0">
                <a:latin typeface="Book Antiqua" panose="02040602050305030304" pitchFamily="18" charset="0"/>
              </a:rPr>
              <a:t>] ünsüzler </a:t>
            </a:r>
            <a:r>
              <a:rPr lang="tr-TR" sz="1400" dirty="0" smtClean="0">
                <a:latin typeface="Book Antiqua" panose="02040602050305030304" pitchFamily="18" charset="0"/>
              </a:rPr>
              <a:t>(</a:t>
            </a:r>
            <a:r>
              <a:rPr lang="tr-TR" sz="1400" i="1" dirty="0" err="1" smtClean="0">
                <a:latin typeface="Book Antiqua" panose="02040602050305030304" pitchFamily="18" charset="0"/>
              </a:rPr>
              <a:t>coronal</a:t>
            </a:r>
            <a:r>
              <a:rPr lang="tr-TR" sz="1400" dirty="0" smtClean="0">
                <a:latin typeface="Book Antiqua" panose="02040602050305030304" pitchFamily="18" charset="0"/>
              </a:rPr>
              <a:t>), dil ucu (dil palası) kısmını gösterir: Bu ünsüzler, </a:t>
            </a:r>
            <a:r>
              <a:rPr lang="tr-TR" sz="1400" dirty="0" err="1" smtClean="0">
                <a:latin typeface="Book Antiqua" panose="02040602050305030304" pitchFamily="18" charset="0"/>
              </a:rPr>
              <a:t>dişsil</a:t>
            </a:r>
            <a:r>
              <a:rPr lang="tr-TR" sz="1400" dirty="0" smtClean="0">
                <a:latin typeface="Book Antiqua" panose="02040602050305030304" pitchFamily="18" charset="0"/>
              </a:rPr>
              <a:t>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dental</a:t>
            </a:r>
            <a:r>
              <a:rPr lang="tr-TR" sz="1400" dirty="0" smtClean="0">
                <a:latin typeface="Book Antiqua" panose="02040602050305030304" pitchFamily="18" charset="0"/>
              </a:rPr>
              <a:t>) ve damaksıl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palatoalveolar</a:t>
            </a:r>
            <a:r>
              <a:rPr lang="tr-TR" sz="1400" dirty="0" smtClean="0">
                <a:latin typeface="Book Antiqua" panose="02040602050305030304" pitchFamily="18" charset="0"/>
              </a:rPr>
              <a:t>) ünsüzler arasındaki konumda üretilmektedir. 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b="1" dirty="0" smtClean="0">
                <a:latin typeface="Book Antiqua" panose="02040602050305030304" pitchFamily="18" charset="0"/>
              </a:rPr>
              <a:t>[±ön] ünsüzler </a:t>
            </a:r>
            <a:r>
              <a:rPr lang="tr-TR" sz="1400" dirty="0" smtClean="0">
                <a:latin typeface="Book Antiqua" panose="02040602050305030304" pitchFamily="18" charset="0"/>
              </a:rPr>
              <a:t>(</a:t>
            </a:r>
            <a:r>
              <a:rPr lang="tr-TR" sz="1400" i="1" dirty="0" err="1" smtClean="0">
                <a:latin typeface="Book Antiqua" panose="02040602050305030304" pitchFamily="18" charset="0"/>
              </a:rPr>
              <a:t>anterior</a:t>
            </a:r>
            <a:r>
              <a:rPr lang="tr-TR" sz="1400" dirty="0" smtClean="0">
                <a:latin typeface="Book Antiqua" panose="02040602050305030304" pitchFamily="18" charset="0"/>
              </a:rPr>
              <a:t>), </a:t>
            </a:r>
            <a:r>
              <a:rPr lang="tr-TR" sz="1400" dirty="0" err="1" smtClean="0">
                <a:latin typeface="Book Antiqua" panose="02040602050305030304" pitchFamily="18" charset="0"/>
              </a:rPr>
              <a:t>Taçsı</a:t>
            </a:r>
            <a:r>
              <a:rPr lang="tr-TR" sz="1400" dirty="0" smtClean="0">
                <a:latin typeface="Book Antiqua" panose="02040602050305030304" pitchFamily="18" charset="0"/>
              </a:rPr>
              <a:t> ünsüzlerle ilişkilidir ve </a:t>
            </a:r>
            <a:r>
              <a:rPr lang="tr-TR" sz="1400" dirty="0" err="1" smtClean="0">
                <a:latin typeface="Book Antiqua" panose="02040602050305030304" pitchFamily="18" charset="0"/>
              </a:rPr>
              <a:t>dişsetinin</a:t>
            </a:r>
            <a:r>
              <a:rPr lang="tr-TR" sz="1400" dirty="0" smtClean="0">
                <a:latin typeface="Book Antiqua" panose="02040602050305030304" pitchFamily="18" charset="0"/>
              </a:rPr>
              <a:t> (diş çukurları) ön kısmıdır. Bu nedenle, dudaksıl, </a:t>
            </a:r>
            <a:r>
              <a:rPr lang="tr-TR" sz="1400" dirty="0" err="1" smtClean="0">
                <a:latin typeface="Book Antiqua" panose="02040602050305030304" pitchFamily="18" charset="0"/>
              </a:rPr>
              <a:t>dişsil</a:t>
            </a:r>
            <a:r>
              <a:rPr lang="tr-TR" sz="1400" dirty="0" smtClean="0">
                <a:latin typeface="Book Antiqua" panose="02040602050305030304" pitchFamily="18" charset="0"/>
              </a:rPr>
              <a:t> ve </a:t>
            </a:r>
            <a:r>
              <a:rPr lang="tr-TR" sz="1400" dirty="0" err="1" smtClean="0">
                <a:latin typeface="Book Antiqua" panose="02040602050305030304" pitchFamily="18" charset="0"/>
              </a:rPr>
              <a:t>dişyuvasıl</a:t>
            </a:r>
            <a:r>
              <a:rPr lang="tr-TR" sz="1400" dirty="0" smtClean="0">
                <a:latin typeface="Book Antiqua" panose="02040602050305030304" pitchFamily="18" charset="0"/>
              </a:rPr>
              <a:t>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alveolar</a:t>
            </a:r>
            <a:r>
              <a:rPr lang="tr-TR" sz="1400" dirty="0" smtClean="0">
                <a:latin typeface="Book Antiqua" panose="02040602050305030304" pitchFamily="18" charset="0"/>
              </a:rPr>
              <a:t>) ünsüzlerle ilişkilendirilmektedir. </a:t>
            </a:r>
          </a:p>
        </p:txBody>
      </p:sp>
      <p:pic>
        <p:nvPicPr>
          <p:cNvPr id="29" name="Resim 2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916832"/>
            <a:ext cx="3137002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ağ Ok 1"/>
          <p:cNvSpPr/>
          <p:nvPr/>
        </p:nvSpPr>
        <p:spPr>
          <a:xfrm>
            <a:off x="5364088" y="2924944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ağ Ok 29"/>
          <p:cNvSpPr/>
          <p:nvPr/>
        </p:nvSpPr>
        <p:spPr>
          <a:xfrm rot="5400000">
            <a:off x="6247645" y="2224325"/>
            <a:ext cx="989518" cy="2677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ağ Ok 30"/>
          <p:cNvSpPr/>
          <p:nvPr/>
        </p:nvSpPr>
        <p:spPr>
          <a:xfrm>
            <a:off x="5508104" y="4235767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etin kutusu 2"/>
          <p:cNvSpPr txBox="1"/>
          <p:nvPr/>
        </p:nvSpPr>
        <p:spPr>
          <a:xfrm>
            <a:off x="4355773" y="2863679"/>
            <a:ext cx="10075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latin typeface="Book Antiqua" panose="02040602050305030304" pitchFamily="18" charset="0"/>
              </a:rPr>
              <a:t>[konum]</a:t>
            </a:r>
            <a:endParaRPr lang="en-US" sz="1600" dirty="0"/>
          </a:p>
        </p:txBody>
      </p:sp>
      <p:sp>
        <p:nvSpPr>
          <p:cNvPr id="32" name="Metin kutusu 31"/>
          <p:cNvSpPr txBox="1"/>
          <p:nvPr/>
        </p:nvSpPr>
        <p:spPr>
          <a:xfrm>
            <a:off x="6372770" y="1484784"/>
            <a:ext cx="10075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latin typeface="Book Antiqua" panose="02040602050305030304" pitchFamily="18" charset="0"/>
              </a:rPr>
              <a:t>[</a:t>
            </a:r>
            <a:r>
              <a:rPr lang="tr-TR" sz="1600" b="1" dirty="0" err="1" smtClean="0">
                <a:latin typeface="Book Antiqua" panose="02040602050305030304" pitchFamily="18" charset="0"/>
              </a:rPr>
              <a:t>taçsı</a:t>
            </a:r>
            <a:r>
              <a:rPr lang="tr-TR" sz="1600" b="1" dirty="0" smtClean="0">
                <a:latin typeface="Book Antiqua" panose="02040602050305030304" pitchFamily="18" charset="0"/>
              </a:rPr>
              <a:t>]</a:t>
            </a:r>
            <a:endParaRPr lang="en-US" sz="1600" dirty="0"/>
          </a:p>
        </p:txBody>
      </p:sp>
      <p:sp>
        <p:nvSpPr>
          <p:cNvPr id="33" name="Metin kutusu 32"/>
          <p:cNvSpPr txBox="1"/>
          <p:nvPr/>
        </p:nvSpPr>
        <p:spPr>
          <a:xfrm>
            <a:off x="4932040" y="4179011"/>
            <a:ext cx="627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latin typeface="Book Antiqua" panose="02040602050305030304" pitchFamily="18" charset="0"/>
              </a:rPr>
              <a:t>[ön]</a:t>
            </a:r>
            <a:endParaRPr lang="en-US" sz="1600" dirty="0"/>
          </a:p>
        </p:txBody>
      </p:sp>
      <p:sp>
        <p:nvSpPr>
          <p:cNvPr id="34" name="Oval 33"/>
          <p:cNvSpPr/>
          <p:nvPr/>
        </p:nvSpPr>
        <p:spPr>
          <a:xfrm>
            <a:off x="6012160" y="3202233"/>
            <a:ext cx="216024" cy="22676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b="1" dirty="0">
                <a:latin typeface="Book Antiqua" panose="02040602050305030304" pitchFamily="18" charset="0"/>
              </a:rPr>
              <a:t>a</a:t>
            </a:r>
            <a:endParaRPr lang="en-US" sz="2400" b="1" dirty="0">
              <a:latin typeface="Book Antiqua" panose="02040602050305030304" pitchFamily="18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6300192" y="2914201"/>
            <a:ext cx="216024" cy="22676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b="1" dirty="0">
                <a:latin typeface="Book Antiqua" panose="02040602050305030304" pitchFamily="18" charset="0"/>
              </a:rPr>
              <a:t>b</a:t>
            </a:r>
            <a:endParaRPr lang="en-US" sz="2400" b="1" dirty="0">
              <a:latin typeface="Book Antiqua" panose="02040602050305030304" pitchFamily="18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6804248" y="2819750"/>
            <a:ext cx="216024" cy="22676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b="1" dirty="0" smtClean="0">
                <a:latin typeface="Book Antiqua" panose="02040602050305030304" pitchFamily="18" charset="0"/>
              </a:rPr>
              <a:t>c</a:t>
            </a:r>
            <a:endParaRPr lang="en-US" sz="2400" b="1" dirty="0">
              <a:latin typeface="Book Antiqua" panose="02040602050305030304" pitchFamily="18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7236296" y="2852936"/>
            <a:ext cx="216024" cy="22676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b="1" dirty="0" smtClean="0">
                <a:latin typeface="Book Antiqua" panose="02040602050305030304" pitchFamily="18" charset="0"/>
              </a:rPr>
              <a:t>d</a:t>
            </a:r>
            <a:endParaRPr lang="en-US" sz="2400" b="1" dirty="0">
              <a:latin typeface="Book Antiqua" panose="02040602050305030304" pitchFamily="18" charset="0"/>
            </a:endParaRPr>
          </a:p>
        </p:txBody>
      </p:sp>
      <p:sp>
        <p:nvSpPr>
          <p:cNvPr id="43" name="Metin kutusu 42"/>
          <p:cNvSpPr txBox="1"/>
          <p:nvPr/>
        </p:nvSpPr>
        <p:spPr>
          <a:xfrm>
            <a:off x="6084168" y="3986480"/>
            <a:ext cx="1440160" cy="70788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(a) /p/ [–ön, –</a:t>
            </a:r>
            <a:r>
              <a:rPr lang="tr-TR" sz="1000" dirty="0" err="1" smtClean="0">
                <a:solidFill>
                  <a:schemeClr val="bg1"/>
                </a:solidFill>
                <a:latin typeface="Book Antiqua" panose="02040602050305030304" pitchFamily="18" charset="0"/>
              </a:rPr>
              <a:t>taçsıl</a:t>
            </a:r>
            <a:r>
              <a:rPr lang="tr-TR" sz="1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]</a:t>
            </a:r>
            <a:endParaRPr lang="tr-TR" sz="1000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pPr algn="ctr"/>
            <a:r>
              <a:rPr lang="tr-TR" sz="1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(b) /t/  [+ön</a:t>
            </a:r>
            <a:r>
              <a:rPr lang="tr-TR" sz="1000" dirty="0">
                <a:solidFill>
                  <a:schemeClr val="bg1"/>
                </a:solidFill>
                <a:latin typeface="Book Antiqua" panose="02040602050305030304" pitchFamily="18" charset="0"/>
              </a:rPr>
              <a:t>, </a:t>
            </a:r>
            <a:r>
              <a:rPr lang="tr-TR" sz="1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+</a:t>
            </a:r>
            <a:r>
              <a:rPr lang="tr-TR" sz="1000" dirty="0" err="1" smtClean="0">
                <a:solidFill>
                  <a:schemeClr val="bg1"/>
                </a:solidFill>
                <a:latin typeface="Book Antiqua" panose="02040602050305030304" pitchFamily="18" charset="0"/>
              </a:rPr>
              <a:t>taçsıl</a:t>
            </a:r>
            <a:r>
              <a:rPr lang="tr-TR" sz="1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]</a:t>
            </a:r>
          </a:p>
          <a:p>
            <a:pPr algn="ctr"/>
            <a:r>
              <a:rPr lang="tr-TR" sz="1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(c) /c/  [–</a:t>
            </a:r>
            <a:r>
              <a:rPr lang="tr-TR" sz="1000" dirty="0">
                <a:solidFill>
                  <a:schemeClr val="bg1"/>
                </a:solidFill>
                <a:latin typeface="Book Antiqua" panose="02040602050305030304" pitchFamily="18" charset="0"/>
              </a:rPr>
              <a:t>ön, </a:t>
            </a:r>
            <a:r>
              <a:rPr lang="tr-TR" sz="1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+</a:t>
            </a:r>
            <a:r>
              <a:rPr lang="tr-TR" sz="1000" dirty="0" err="1" smtClean="0">
                <a:solidFill>
                  <a:schemeClr val="bg1"/>
                </a:solidFill>
                <a:latin typeface="Book Antiqua" panose="02040602050305030304" pitchFamily="18" charset="0"/>
              </a:rPr>
              <a:t>taçsıl</a:t>
            </a:r>
            <a:r>
              <a:rPr lang="tr-TR" sz="1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]</a:t>
            </a:r>
          </a:p>
          <a:p>
            <a:pPr algn="ctr"/>
            <a:r>
              <a:rPr lang="tr-TR" sz="1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(d) /k/ </a:t>
            </a:r>
            <a:r>
              <a:rPr lang="tr-TR" sz="1000" dirty="0">
                <a:solidFill>
                  <a:schemeClr val="bg1"/>
                </a:solidFill>
                <a:latin typeface="Book Antiqua" panose="02040602050305030304" pitchFamily="18" charset="0"/>
              </a:rPr>
              <a:t>[–ön, –</a:t>
            </a:r>
            <a:r>
              <a:rPr lang="tr-TR" sz="1000" dirty="0" err="1" smtClean="0">
                <a:solidFill>
                  <a:schemeClr val="bg1"/>
                </a:solidFill>
                <a:latin typeface="Book Antiqua" panose="02040602050305030304" pitchFamily="18" charset="0"/>
              </a:rPr>
              <a:t>taçsıl</a:t>
            </a:r>
            <a:r>
              <a:rPr lang="tr-TR" sz="1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]</a:t>
            </a:r>
            <a:endParaRPr lang="tr-TR" sz="10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1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9294303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latin typeface="+mj-lt"/>
              </a:rPr>
              <a:t>Üretici Sesbilim: </a:t>
            </a:r>
            <a:r>
              <a:rPr lang="tr-TR" sz="2800" dirty="0">
                <a:latin typeface="+mj-lt"/>
              </a:rPr>
              <a:t>Ayırıcı Özellikler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484047" y="1369495"/>
            <a:ext cx="8192409" cy="449353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tr-TR" sz="1400" b="1" dirty="0">
                <a:latin typeface="Book Antiqua" panose="02040602050305030304" pitchFamily="18" charset="0"/>
              </a:rPr>
              <a:t>C</a:t>
            </a:r>
            <a:r>
              <a:rPr lang="tr-TR" sz="1400" b="1" dirty="0" smtClean="0">
                <a:latin typeface="Book Antiqua" panose="02040602050305030304" pitchFamily="18" charset="0"/>
              </a:rPr>
              <a:t>) Ek Özellikler (</a:t>
            </a:r>
            <a:r>
              <a:rPr lang="tr-TR" sz="1400" b="1" i="1" dirty="0" err="1" smtClean="0">
                <a:latin typeface="Book Antiqua" panose="02040602050305030304" pitchFamily="18" charset="0"/>
              </a:rPr>
              <a:t>Additional</a:t>
            </a:r>
            <a:r>
              <a:rPr lang="tr-TR" sz="1400" b="1" i="1" dirty="0" smtClean="0">
                <a:latin typeface="Book Antiqua" panose="02040602050305030304" pitchFamily="18" charset="0"/>
              </a:rPr>
              <a:t> </a:t>
            </a:r>
            <a:r>
              <a:rPr lang="tr-TR" sz="1400" b="1" i="1" dirty="0" err="1" smtClean="0">
                <a:latin typeface="Book Antiqua" panose="02040602050305030304" pitchFamily="18" charset="0"/>
              </a:rPr>
              <a:t>Features</a:t>
            </a:r>
            <a:r>
              <a:rPr lang="tr-TR" sz="1400" b="1" dirty="0" smtClean="0">
                <a:latin typeface="Book Antiqua" panose="02040602050305030304" pitchFamily="18" charset="0"/>
              </a:rPr>
              <a:t>)</a:t>
            </a:r>
          </a:p>
          <a:p>
            <a:pPr lvl="1" algn="just"/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Patlayıcı ve </a:t>
            </a:r>
            <a:r>
              <a:rPr lang="tr-TR" sz="1400" dirty="0" err="1" smtClean="0">
                <a:latin typeface="Book Antiqua" panose="02040602050305030304" pitchFamily="18" charset="0"/>
              </a:rPr>
              <a:t>genizsil</a:t>
            </a:r>
            <a:r>
              <a:rPr lang="tr-TR" sz="1400" dirty="0" smtClean="0">
                <a:latin typeface="Book Antiqua" panose="02040602050305030304" pitchFamily="18" charset="0"/>
              </a:rPr>
              <a:t> ünsüzler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b="1" dirty="0" smtClean="0">
                <a:latin typeface="Book Antiqua" panose="02040602050305030304" pitchFamily="18" charset="0"/>
              </a:rPr>
              <a:t>[± sürekli] ünsüzler </a:t>
            </a:r>
            <a:r>
              <a:rPr lang="tr-TR" sz="1400" dirty="0" smtClean="0">
                <a:latin typeface="Book Antiqua" panose="02040602050305030304" pitchFamily="18" charset="0"/>
              </a:rPr>
              <a:t>(</a:t>
            </a:r>
            <a:r>
              <a:rPr lang="tr-TR" sz="1400" i="1" dirty="0" err="1" smtClean="0">
                <a:latin typeface="Book Antiqua" panose="02040602050305030304" pitchFamily="18" charset="0"/>
              </a:rPr>
              <a:t>continuant</a:t>
            </a:r>
            <a:r>
              <a:rPr lang="tr-TR" sz="1400" dirty="0" smtClean="0">
                <a:latin typeface="Book Antiqua" panose="02040602050305030304" pitchFamily="18" charset="0"/>
              </a:rPr>
              <a:t>), patlamalı ya da patlamalı olmayan ünsüzler arasındaki farklılığı gösterir. </a:t>
            </a:r>
          </a:p>
          <a:p>
            <a:pPr marL="171450" indent="-171450" algn="just">
              <a:buFontTx/>
              <a:buChar char="-"/>
            </a:pPr>
            <a:r>
              <a:rPr lang="tr-TR" sz="1400" b="1" dirty="0" smtClean="0">
                <a:latin typeface="Book Antiqua" panose="02040602050305030304" pitchFamily="18" charset="0"/>
              </a:rPr>
              <a:t>[± sızmalı</a:t>
            </a:r>
            <a:r>
              <a:rPr lang="tr-TR" sz="1400" b="1" dirty="0">
                <a:latin typeface="Book Antiqua" panose="02040602050305030304" pitchFamily="18" charset="0"/>
              </a:rPr>
              <a:t>]</a:t>
            </a:r>
            <a:r>
              <a:rPr lang="tr-TR" sz="1400" b="1" dirty="0" smtClean="0">
                <a:latin typeface="Book Antiqua" panose="02040602050305030304" pitchFamily="18" charset="0"/>
              </a:rPr>
              <a:t> ünsüzler </a:t>
            </a:r>
            <a:r>
              <a:rPr lang="tr-TR" sz="1400" dirty="0" smtClean="0">
                <a:latin typeface="Book Antiqua" panose="02040602050305030304" pitchFamily="18" charset="0"/>
              </a:rPr>
              <a:t>(</a:t>
            </a:r>
            <a:r>
              <a:rPr lang="tr-TR" sz="1400" i="1" dirty="0" err="1" smtClean="0">
                <a:latin typeface="Book Antiqua" panose="02040602050305030304" pitchFamily="18" charset="0"/>
              </a:rPr>
              <a:t>strident</a:t>
            </a:r>
            <a:r>
              <a:rPr lang="tr-TR" sz="1400" dirty="0" smtClean="0">
                <a:latin typeface="Book Antiqua" panose="02040602050305030304" pitchFamily="18" charset="0"/>
              </a:rPr>
              <a:t>), gürültülü ve daha az gürültülü sızmalı/sürtünücü ünsüzler arasındaki farklılığı gösterir.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err="1" smtClean="0">
                <a:latin typeface="Book Antiqua" panose="02040602050305030304" pitchFamily="18" charset="0"/>
              </a:rPr>
              <a:t>Jacobson</a:t>
            </a:r>
            <a:r>
              <a:rPr lang="tr-TR" sz="1400" dirty="0" smtClean="0">
                <a:latin typeface="Book Antiqua" panose="02040602050305030304" pitchFamily="18" charset="0"/>
              </a:rPr>
              <a:t> tarafından sunulan bu iki özelliğe, Chomsky ve Halle (1968), </a:t>
            </a:r>
            <a:r>
              <a:rPr lang="tr-TR" sz="1400" b="1" dirty="0">
                <a:latin typeface="Book Antiqua" panose="02040602050305030304" pitchFamily="18" charset="0"/>
              </a:rPr>
              <a:t>[± </a:t>
            </a:r>
            <a:r>
              <a:rPr lang="tr-TR" sz="1400" b="1" dirty="0" smtClean="0">
                <a:latin typeface="Book Antiqua" panose="02040602050305030304" pitchFamily="18" charset="0"/>
              </a:rPr>
              <a:t>gecikmeli] </a:t>
            </a:r>
            <a:r>
              <a:rPr lang="tr-TR" sz="1400" b="1" dirty="0">
                <a:latin typeface="Book Antiqua" panose="02040602050305030304" pitchFamily="18" charset="0"/>
              </a:rPr>
              <a:t>ünsüzler </a:t>
            </a:r>
            <a:r>
              <a:rPr lang="tr-TR" sz="1400" dirty="0" smtClean="0">
                <a:latin typeface="Book Antiqua" panose="02040602050305030304" pitchFamily="18" charset="0"/>
              </a:rPr>
              <a:t>(</a:t>
            </a:r>
            <a:r>
              <a:rPr lang="tr-TR" sz="1400" i="1" dirty="0" err="1" smtClean="0">
                <a:latin typeface="Book Antiqua" panose="02040602050305030304" pitchFamily="18" charset="0"/>
              </a:rPr>
              <a:t>delayed</a:t>
            </a:r>
            <a:r>
              <a:rPr lang="tr-TR" sz="1400" i="1" dirty="0" smtClean="0">
                <a:latin typeface="Book Antiqua" panose="02040602050305030304" pitchFamily="18" charset="0"/>
              </a:rPr>
              <a:t> </a:t>
            </a:r>
            <a:r>
              <a:rPr lang="tr-TR" sz="1400" i="1" dirty="0" err="1" smtClean="0">
                <a:latin typeface="Book Antiqua" panose="02040602050305030304" pitchFamily="18" charset="0"/>
              </a:rPr>
              <a:t>released</a:t>
            </a:r>
            <a:r>
              <a:rPr lang="tr-TR" sz="1400" dirty="0" smtClean="0">
                <a:latin typeface="Book Antiqua" panose="02040602050305030304" pitchFamily="18" charset="0"/>
              </a:rPr>
              <a:t>) özelliğini de eklemiştir. Bu özellik, düz patlamalılarla, </a:t>
            </a:r>
            <a:r>
              <a:rPr lang="tr-TR" sz="1400" dirty="0" err="1" smtClean="0">
                <a:latin typeface="Book Antiqua" panose="02040602050305030304" pitchFamily="18" charset="0"/>
              </a:rPr>
              <a:t>afrike</a:t>
            </a:r>
            <a:r>
              <a:rPr lang="tr-TR" sz="1400" dirty="0" smtClean="0">
                <a:latin typeface="Book Antiqua" panose="02040602050305030304" pitchFamily="18" charset="0"/>
              </a:rPr>
              <a:t> ünsüzler arasındaki farklılığı gösterir.</a:t>
            </a:r>
          </a:p>
          <a:p>
            <a:pPr algn="just"/>
            <a:endParaRPr lang="tr-TR" sz="1400" dirty="0">
              <a:latin typeface="Book Antiqua" panose="02040602050305030304" pitchFamily="18" charset="0"/>
            </a:endParaRPr>
          </a:p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	</a:t>
            </a:r>
            <a:r>
              <a:rPr lang="tr-TR" sz="2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t</a:t>
            </a:r>
            <a:r>
              <a:rPr lang="tr-TR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  [–gecikmeli]</a:t>
            </a:r>
          </a:p>
          <a:p>
            <a:pPr algn="just"/>
            <a:r>
              <a:rPr lang="tr-TR" dirty="0">
                <a:solidFill>
                  <a:srgbClr val="FF0000"/>
                </a:solidFill>
                <a:latin typeface="Book Antiqua" panose="02040602050305030304" pitchFamily="18" charset="0"/>
              </a:rPr>
              <a:t>	</a:t>
            </a:r>
            <a:r>
              <a:rPr lang="tr-TR" sz="2400" b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ts</a:t>
            </a:r>
            <a:r>
              <a:rPr lang="tr-TR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[+gecikmeli]</a:t>
            </a:r>
          </a:p>
        </p:txBody>
      </p:sp>
      <p:sp>
        <p:nvSpPr>
          <p:cNvPr id="4" name="Sağ Ayraç 3"/>
          <p:cNvSpPr/>
          <p:nvPr/>
        </p:nvSpPr>
        <p:spPr>
          <a:xfrm rot="5400000">
            <a:off x="1547664" y="2996952"/>
            <a:ext cx="432048" cy="1584176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69980674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latin typeface="+mj-lt"/>
              </a:rPr>
              <a:t>Üretici Sesbilim: </a:t>
            </a:r>
            <a:r>
              <a:rPr lang="tr-TR" sz="2800" dirty="0">
                <a:latin typeface="+mj-lt"/>
              </a:rPr>
              <a:t>Ayırıcı Özellikler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484047" y="1369495"/>
            <a:ext cx="819240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2" name="Metin kutusu 1"/>
          <p:cNvSpPr txBox="1"/>
          <p:nvPr/>
        </p:nvSpPr>
        <p:spPr>
          <a:xfrm>
            <a:off x="899592" y="1844824"/>
            <a:ext cx="1728192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Doğal Sınıflandırma</a:t>
            </a:r>
            <a:endParaRPr lang="en-US" b="1" dirty="0"/>
          </a:p>
        </p:txBody>
      </p:sp>
      <p:sp>
        <p:nvSpPr>
          <p:cNvPr id="6" name="Metin kutusu 5"/>
          <p:cNvSpPr txBox="1"/>
          <p:nvPr/>
        </p:nvSpPr>
        <p:spPr>
          <a:xfrm>
            <a:off x="3419872" y="1844823"/>
            <a:ext cx="1728192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Sesdizimsel Özellikler</a:t>
            </a:r>
            <a:endParaRPr lang="en-US" b="1" dirty="0"/>
          </a:p>
        </p:txBody>
      </p:sp>
      <p:sp>
        <p:nvSpPr>
          <p:cNvPr id="9" name="Metin kutusu 8"/>
          <p:cNvSpPr txBox="1"/>
          <p:nvPr/>
        </p:nvSpPr>
        <p:spPr>
          <a:xfrm>
            <a:off x="6084168" y="1844823"/>
            <a:ext cx="1728192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Sesbilimsel Kurallar</a:t>
            </a:r>
            <a:endParaRPr lang="en-US" b="1" dirty="0"/>
          </a:p>
        </p:txBody>
      </p:sp>
      <p:sp>
        <p:nvSpPr>
          <p:cNvPr id="10" name="Metin kutusu 9"/>
          <p:cNvSpPr txBox="1"/>
          <p:nvPr/>
        </p:nvSpPr>
        <p:spPr>
          <a:xfrm>
            <a:off x="500034" y="2902699"/>
            <a:ext cx="819240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tr-TR" dirty="0" smtClean="0">
                <a:latin typeface="Book Antiqua" panose="02040602050305030304" pitchFamily="18" charset="0"/>
              </a:rPr>
              <a:t>Ayırıcı Özellikler, belirli sayıda sesbilimsel parçadan oluşmakta ve Evrensel Dilbilgisi kuramının bir parçası olarak kabul edilmektedir.</a:t>
            </a:r>
          </a:p>
        </p:txBody>
      </p:sp>
      <p:sp>
        <p:nvSpPr>
          <p:cNvPr id="11" name="Metin kutusu 10"/>
          <p:cNvSpPr txBox="1"/>
          <p:nvPr/>
        </p:nvSpPr>
        <p:spPr>
          <a:xfrm>
            <a:off x="899592" y="3839869"/>
            <a:ext cx="331236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Tekli Özellikler (</a:t>
            </a:r>
            <a:r>
              <a:rPr lang="tr-TR" i="1" dirty="0" err="1" smtClean="0"/>
              <a:t>Unary</a:t>
            </a:r>
            <a:r>
              <a:rPr lang="tr-TR" i="1" dirty="0" smtClean="0"/>
              <a:t> </a:t>
            </a:r>
            <a:r>
              <a:rPr lang="tr-TR" i="1" dirty="0" err="1" smtClean="0"/>
              <a:t>Features</a:t>
            </a:r>
            <a:r>
              <a:rPr lang="tr-TR" dirty="0" smtClean="0"/>
              <a:t>)</a:t>
            </a:r>
            <a:endParaRPr lang="en-US" dirty="0"/>
          </a:p>
        </p:txBody>
      </p:sp>
      <p:sp>
        <p:nvSpPr>
          <p:cNvPr id="13" name="Metin kutusu 12"/>
          <p:cNvSpPr txBox="1"/>
          <p:nvPr/>
        </p:nvSpPr>
        <p:spPr>
          <a:xfrm>
            <a:off x="5004048" y="3839869"/>
            <a:ext cx="32403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İkili </a:t>
            </a:r>
            <a:r>
              <a:rPr lang="tr-TR" dirty="0"/>
              <a:t>Özellikler </a:t>
            </a:r>
            <a:r>
              <a:rPr lang="tr-TR" dirty="0" smtClean="0"/>
              <a:t>(</a:t>
            </a:r>
            <a:r>
              <a:rPr lang="tr-TR" i="1" dirty="0" err="1" smtClean="0"/>
              <a:t>Binary</a:t>
            </a:r>
            <a:r>
              <a:rPr lang="tr-TR" i="1" dirty="0" smtClean="0"/>
              <a:t> </a:t>
            </a:r>
            <a:r>
              <a:rPr lang="tr-TR" i="1" dirty="0" err="1"/>
              <a:t>Features</a:t>
            </a:r>
            <a:r>
              <a:rPr lang="tr-TR" dirty="0" smtClean="0"/>
              <a:t>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6228183" y="4179010"/>
            <a:ext cx="792089" cy="954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800" dirty="0">
                <a:solidFill>
                  <a:srgbClr val="FF0000"/>
                </a:solidFill>
              </a:rPr>
              <a:t>±</a:t>
            </a:r>
            <a:endParaRPr lang="en-US" sz="2800" dirty="0">
              <a:solidFill>
                <a:srgbClr val="FF0000"/>
              </a:solidFill>
            </a:endParaRPr>
          </a:p>
          <a:p>
            <a:pPr algn="ctr"/>
            <a:r>
              <a:rPr lang="tr-TR" sz="2800" dirty="0" smtClean="0">
                <a:solidFill>
                  <a:srgbClr val="FF0000"/>
                </a:solidFill>
              </a:rPr>
              <a:t>[ ]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77673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13.10.2016			 DKT203 - İpek Pınar Bekar			19</a:t>
            </a:r>
            <a:endParaRPr lang="tr-TR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500034" y="642918"/>
            <a:ext cx="8001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 smtClean="0">
                <a:latin typeface="+mj-lt"/>
              </a:rPr>
              <a:t>AYIRICI ÖZELLİK KURAMI (</a:t>
            </a:r>
            <a:r>
              <a:rPr lang="tr-TR" sz="2200" dirty="0" smtClean="0">
                <a:latin typeface="+mj-lt"/>
              </a:rPr>
              <a:t>Distinctive Feature Theory</a:t>
            </a:r>
            <a:r>
              <a:rPr lang="tr-TR" sz="2200" b="1" dirty="0" smtClean="0">
                <a:latin typeface="+mj-lt"/>
              </a:rPr>
              <a:t>)</a:t>
            </a:r>
            <a:endParaRPr lang="tr-TR" sz="2200" b="1" dirty="0">
              <a:latin typeface="+mj-lt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87312" y="1281135"/>
            <a:ext cx="8699530" cy="4862509"/>
          </a:xfrm>
        </p:spPr>
        <p:txBody>
          <a:bodyPr>
            <a:normAutofit/>
          </a:bodyPr>
          <a:lstStyle/>
          <a:p>
            <a:pPr algn="just"/>
            <a:r>
              <a:rPr lang="tr-TR" sz="1600" dirty="0" smtClean="0">
                <a:latin typeface="Book Antiqua" pitchFamily="18" charset="0"/>
                <a:cs typeface="Times" pitchFamily="18" charset="0"/>
              </a:rPr>
              <a:t>Konuşulanı duyarken ve çözümlerken de beyin, işitsel sinirlerden gelen sürekli ve iç içe verileri, önce sesbilimsel yapının işleyiş kuralları çerçevesinde çözümleyerek </a:t>
            </a:r>
            <a:r>
              <a:rPr lang="tr-TR" sz="1600" b="1" dirty="0" smtClean="0">
                <a:latin typeface="Book Antiqua" pitchFamily="18" charset="0"/>
                <a:cs typeface="Times" pitchFamily="18" charset="0"/>
              </a:rPr>
              <a:t>anlamlandırma </a:t>
            </a:r>
            <a:r>
              <a:rPr lang="tr-TR" sz="1600" dirty="0" smtClean="0">
                <a:latin typeface="Book Antiqua" pitchFamily="18" charset="0"/>
                <a:cs typeface="Times" pitchFamily="18" charset="0"/>
              </a:rPr>
              <a:t>sürecini başlatır.</a:t>
            </a:r>
          </a:p>
          <a:p>
            <a:pPr algn="just">
              <a:buFont typeface="Wingdings 3" pitchFamily="18" charset="2"/>
              <a:buNone/>
            </a:pPr>
            <a:endParaRPr lang="tr-TR" sz="1600" dirty="0" smtClean="0">
              <a:latin typeface="Book Antiqua" pitchFamily="18" charset="0"/>
              <a:cs typeface="Times" pitchFamily="18" charset="0"/>
            </a:endParaRPr>
          </a:p>
          <a:p>
            <a:pPr algn="just">
              <a:buNone/>
            </a:pPr>
            <a:r>
              <a:rPr lang="tr-TR" sz="1600" dirty="0" smtClean="0">
                <a:latin typeface="Book Antiqua" pitchFamily="18" charset="0"/>
                <a:cs typeface="Times" pitchFamily="18" charset="0"/>
              </a:rPr>
              <a:t>	Konuşma sesleri, </a:t>
            </a:r>
            <a:r>
              <a:rPr lang="tr-TR" sz="1600" i="1" dirty="0" smtClean="0">
                <a:latin typeface="Book Antiqua" pitchFamily="18" charset="0"/>
                <a:cs typeface="Times" pitchFamily="18" charset="0"/>
              </a:rPr>
              <a:t>Trubetzkoy</a:t>
            </a:r>
            <a:r>
              <a:rPr lang="tr-TR" sz="1600" dirty="0" smtClean="0">
                <a:latin typeface="Book Antiqua" pitchFamily="18" charset="0"/>
                <a:cs typeface="Times" pitchFamily="18" charset="0"/>
              </a:rPr>
              <a:t> ve </a:t>
            </a:r>
            <a:r>
              <a:rPr lang="tr-TR" sz="1600" i="1" dirty="0" smtClean="0">
                <a:latin typeface="Book Antiqua" pitchFamily="18" charset="0"/>
                <a:cs typeface="Times" pitchFamily="18" charset="0"/>
              </a:rPr>
              <a:t>Jacobson</a:t>
            </a:r>
            <a:r>
              <a:rPr lang="tr-TR" sz="1600" dirty="0" smtClean="0">
                <a:latin typeface="Book Antiqua" pitchFamily="18" charset="0"/>
                <a:cs typeface="Times" pitchFamily="18" charset="0"/>
              </a:rPr>
              <a:t>’un 1928’lerde ortaya koydukları sesbilim kuramında belirtildiği gibi </a:t>
            </a:r>
            <a:r>
              <a:rPr lang="tr-TR" sz="1600" b="1" dirty="0" smtClean="0">
                <a:latin typeface="Book Antiqua" pitchFamily="18" charset="0"/>
                <a:cs typeface="Times" pitchFamily="18" charset="0"/>
              </a:rPr>
              <a:t>ayırıcı özellikler </a:t>
            </a:r>
            <a:r>
              <a:rPr lang="tr-TR" sz="1600" dirty="0" smtClean="0">
                <a:latin typeface="Book Antiqua" pitchFamily="18" charset="0"/>
                <a:cs typeface="Times" pitchFamily="18" charset="0"/>
              </a:rPr>
              <a:t>taşırlar ve beyindeki yerleşimleri de böyle gerçekleşmektedir. Ayırıcı özellikler yoluyla elde edilen seslerarası ilişkiler, </a:t>
            </a:r>
            <a:r>
              <a:rPr lang="tr-TR" sz="1600" b="1" dirty="0" smtClean="0">
                <a:latin typeface="Book Antiqua" pitchFamily="18" charset="0"/>
                <a:cs typeface="Times" pitchFamily="18" charset="0"/>
              </a:rPr>
              <a:t>söyleyişin işleyiş düzenini </a:t>
            </a:r>
            <a:r>
              <a:rPr lang="tr-TR" sz="1600" dirty="0" smtClean="0">
                <a:latin typeface="Book Antiqua" pitchFamily="18" charset="0"/>
                <a:cs typeface="Times" pitchFamily="18" charset="0"/>
              </a:rPr>
              <a:t>de açıklar.</a:t>
            </a:r>
          </a:p>
        </p:txBody>
      </p:sp>
      <p:pic>
        <p:nvPicPr>
          <p:cNvPr id="5" name="Picture 4" descr="a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3786190"/>
            <a:ext cx="8198951" cy="2184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51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13.10.2016			 DKT203 - İpek Pınar Bekar			20</a:t>
            </a:r>
            <a:endParaRPr lang="tr-TR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500034" y="642918"/>
            <a:ext cx="8001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latin typeface="+mj-lt"/>
              </a:rPr>
              <a:t>AYIRICI ÖZELLİK KURAMI: </a:t>
            </a:r>
            <a:r>
              <a:rPr lang="tr-TR" sz="2000" dirty="0" smtClean="0">
                <a:latin typeface="+mj-lt"/>
              </a:rPr>
              <a:t>En Küçük Çiftler (</a:t>
            </a:r>
            <a:r>
              <a:rPr lang="tr-TR" sz="2000" i="1" dirty="0" smtClean="0">
                <a:latin typeface="+mj-lt"/>
              </a:rPr>
              <a:t>Minimal </a:t>
            </a:r>
            <a:r>
              <a:rPr lang="tr-TR" sz="2000" i="1" dirty="0" err="1" smtClean="0">
                <a:latin typeface="+mj-lt"/>
              </a:rPr>
              <a:t>Pairs</a:t>
            </a:r>
            <a:r>
              <a:rPr lang="tr-TR" sz="2000" dirty="0" smtClean="0">
                <a:latin typeface="+mj-lt"/>
              </a:rPr>
              <a:t>)</a:t>
            </a:r>
            <a:endParaRPr lang="tr-TR" sz="2000" b="1" dirty="0">
              <a:latin typeface="+mj-lt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58750" y="1424011"/>
            <a:ext cx="8699530" cy="4862509"/>
          </a:xfrm>
        </p:spPr>
        <p:txBody>
          <a:bodyPr>
            <a:normAutofit/>
          </a:bodyPr>
          <a:lstStyle/>
          <a:p>
            <a:pPr algn="just"/>
            <a:r>
              <a:rPr lang="tr-TR" sz="1800" dirty="0" smtClean="0">
                <a:latin typeface="Book Antiqua" pitchFamily="18" charset="0"/>
                <a:cs typeface="Times" pitchFamily="18" charset="0"/>
              </a:rPr>
              <a:t>Beyin, dilin anlatımsal değişkesini, tümcelerin tamamını depo ederek değil, tümceleri oluşturan sözcükleri, sesbirimleri, onların anlamlarını ve </a:t>
            </a:r>
            <a:r>
              <a:rPr lang="tr-TR" sz="1800" b="1" dirty="0" smtClean="0">
                <a:latin typeface="Book Antiqua" pitchFamily="18" charset="0"/>
                <a:cs typeface="Times" pitchFamily="18" charset="0"/>
              </a:rPr>
              <a:t>ayırıcı özelliklerini </a:t>
            </a:r>
            <a:r>
              <a:rPr lang="tr-TR" sz="1800" dirty="0" smtClean="0">
                <a:latin typeface="Book Antiqua" pitchFamily="18" charset="0"/>
                <a:cs typeface="Times" pitchFamily="18" charset="0"/>
              </a:rPr>
              <a:t>ve sözcükleri yerleştireceği örüntüleri depolayarak gerçekleştirir.</a:t>
            </a:r>
          </a:p>
          <a:p>
            <a:pPr algn="just"/>
            <a:endParaRPr lang="tr-TR" sz="1800" dirty="0" smtClean="0">
              <a:latin typeface="Book Antiqua" pitchFamily="18" charset="0"/>
              <a:cs typeface="Times" pitchFamily="18" charset="0"/>
            </a:endParaRPr>
          </a:p>
          <a:p>
            <a:pPr algn="just"/>
            <a:endParaRPr lang="tr-TR" sz="1800" dirty="0" smtClean="0">
              <a:latin typeface="Book Antiqua" pitchFamily="18" charset="0"/>
              <a:cs typeface="Times" pitchFamily="18" charset="0"/>
            </a:endParaRPr>
          </a:p>
          <a:p>
            <a:pPr algn="just">
              <a:buNone/>
            </a:pPr>
            <a:r>
              <a:rPr lang="tr-TR" sz="1800" dirty="0" smtClean="0">
                <a:latin typeface="Book Antiqua" pitchFamily="18" charset="0"/>
                <a:cs typeface="Times" pitchFamily="18" charset="0"/>
              </a:rPr>
              <a:t> </a:t>
            </a:r>
          </a:p>
          <a:p>
            <a:pPr algn="just"/>
            <a:endParaRPr lang="tr-TR" sz="1800" dirty="0" smtClean="0">
              <a:latin typeface="Book Antiqua" pitchFamily="18" charset="0"/>
              <a:cs typeface="Times" pitchFamily="18" charset="0"/>
            </a:endParaRPr>
          </a:p>
          <a:p>
            <a:pPr algn="just"/>
            <a:endParaRPr lang="tr-TR" sz="1800" dirty="0" smtClean="0">
              <a:latin typeface="Book Antiqua" pitchFamily="18" charset="0"/>
              <a:cs typeface="Times" pitchFamily="18" charset="0"/>
            </a:endParaRPr>
          </a:p>
          <a:p>
            <a:pPr algn="just"/>
            <a:endParaRPr lang="tr-TR" sz="1800" dirty="0" smtClean="0">
              <a:latin typeface="Book Antiqua" pitchFamily="18" charset="0"/>
              <a:cs typeface="Times" pitchFamily="18" charset="0"/>
            </a:endParaRPr>
          </a:p>
          <a:p>
            <a:pPr algn="just"/>
            <a:endParaRPr lang="tr-TR" sz="1800" dirty="0" smtClean="0">
              <a:latin typeface="Book Antiqua" pitchFamily="18" charset="0"/>
              <a:cs typeface="Times" pitchFamily="18" charset="0"/>
            </a:endParaRPr>
          </a:p>
          <a:p>
            <a:pPr algn="just"/>
            <a:r>
              <a:rPr lang="tr-TR" sz="1800" dirty="0" smtClean="0">
                <a:latin typeface="Book Antiqua" pitchFamily="18" charset="0"/>
                <a:cs typeface="Times" pitchFamily="18" charset="0"/>
              </a:rPr>
              <a:t>Araştırmalar, yalnızca dile ait olanların değil, yaşama özgü tüm imgelerin de fotokopi biçiminde bellekte tutulmadığını, o imgeyi oluşturan özelliklerin, yani </a:t>
            </a:r>
            <a:r>
              <a:rPr lang="tr-TR" sz="1800" b="1" dirty="0" smtClean="0">
                <a:latin typeface="Book Antiqua" pitchFamily="18" charset="0"/>
                <a:cs typeface="Times" pitchFamily="18" charset="0"/>
              </a:rPr>
              <a:t>ayırıcı özelliklerin </a:t>
            </a:r>
            <a:r>
              <a:rPr lang="tr-TR" sz="1800" dirty="0" smtClean="0">
                <a:latin typeface="Book Antiqua" pitchFamily="18" charset="0"/>
                <a:cs typeface="Times" pitchFamily="18" charset="0"/>
              </a:rPr>
              <a:t>yalnızca, nöronlar aracılığıyla saklandığını göstermektedir.</a:t>
            </a:r>
          </a:p>
        </p:txBody>
      </p:sp>
      <p:sp>
        <p:nvSpPr>
          <p:cNvPr id="9" name="Double Bracket 8"/>
          <p:cNvSpPr/>
          <p:nvPr/>
        </p:nvSpPr>
        <p:spPr>
          <a:xfrm>
            <a:off x="3214678" y="2928934"/>
            <a:ext cx="2571768" cy="1143008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           </a:t>
            </a:r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              /k</a:t>
            </a:r>
            <a:r>
              <a:rPr lang="tr-TR" dirty="0" smtClean="0">
                <a:solidFill>
                  <a:srgbClr val="FF0000"/>
                </a:solidFill>
              </a:rPr>
              <a:t>a</a:t>
            </a:r>
            <a:r>
              <a:rPr lang="tr-TR" dirty="0" smtClean="0"/>
              <a:t>l/       /k</a:t>
            </a:r>
            <a:r>
              <a:rPr lang="tr-TR" dirty="0" smtClean="0">
                <a:solidFill>
                  <a:srgbClr val="FF0000"/>
                </a:solidFill>
              </a:rPr>
              <a:t>e</a:t>
            </a:r>
            <a:r>
              <a:rPr lang="tr-TR" dirty="0" smtClean="0"/>
              <a:t>l/</a:t>
            </a:r>
          </a:p>
          <a:p>
            <a:pPr algn="just"/>
            <a:r>
              <a:rPr lang="tr-TR" dirty="0" smtClean="0"/>
              <a:t>düz          +           + </a:t>
            </a:r>
          </a:p>
          <a:p>
            <a:pPr algn="just"/>
            <a:r>
              <a:rPr lang="tr-TR" dirty="0" smtClean="0"/>
              <a:t>dar          +           +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öndil</a:t>
            </a:r>
            <a:r>
              <a:rPr lang="tr-TR" dirty="0" smtClean="0"/>
              <a:t>        -           + </a:t>
            </a:r>
          </a:p>
          <a:p>
            <a:pPr algn="ctr"/>
            <a:endParaRPr lang="tr-TR" dirty="0" smtClean="0"/>
          </a:p>
          <a:p>
            <a:pPr algn="ctr"/>
            <a:endParaRPr lang="tr-TR" dirty="0" smtClean="0"/>
          </a:p>
          <a:p>
            <a:pPr algn="ctr"/>
            <a:endParaRPr lang="tr-TR" dirty="0" smtClean="0"/>
          </a:p>
          <a:p>
            <a:pPr algn="ctr"/>
            <a:endParaRPr lang="tr-TR" dirty="0" smtClean="0"/>
          </a:p>
          <a:p>
            <a:pPr algn="ctr"/>
            <a:endParaRPr lang="tr-TR" dirty="0" smtClean="0"/>
          </a:p>
          <a:p>
            <a:pPr algn="ctr"/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755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9044</TotalTime>
  <Words>1472</Words>
  <Application>Microsoft Office PowerPoint</Application>
  <PresentationFormat>Ekran Gösterisi (4:3)</PresentationFormat>
  <Paragraphs>224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2" baseType="lpstr">
      <vt:lpstr>Book Antiqua</vt:lpstr>
      <vt:lpstr>Bookman Old Style</vt:lpstr>
      <vt:lpstr>Calibri</vt:lpstr>
      <vt:lpstr>Gill Sans MT</vt:lpstr>
      <vt:lpstr>Times</vt:lpstr>
      <vt:lpstr>Wingdings</vt:lpstr>
      <vt:lpstr>Wingdings 3</vt:lpstr>
      <vt:lpstr>Origin</vt:lpstr>
      <vt:lpstr> Türkçe Ses Dizgesinin İşleyişi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713</cp:revision>
  <dcterms:created xsi:type="dcterms:W3CDTF">2015-09-22T13:45:05Z</dcterms:created>
  <dcterms:modified xsi:type="dcterms:W3CDTF">2019-10-14T10:31:43Z</dcterms:modified>
</cp:coreProperties>
</file>