
<file path=[Content_Types].xml><?xml version="1.0" encoding="utf-8"?>
<Types xmlns="http://schemas.openxmlformats.org/package/2006/content-types">
  <Default Extension="wmf" ContentType="image/x-wmf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theme/themeOverride1.xml" ContentType="application/vnd.openxmlformats-officedocument.themeOverr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theme/themeOverride2.xml" ContentType="application/vnd.openxmlformats-officedocument.themeOverr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9" r:id="rId1"/>
  </p:sldMasterIdLst>
  <p:notesMasterIdLst>
    <p:notesMasterId r:id="rId51"/>
  </p:notesMasterIdLst>
  <p:handoutMasterIdLst>
    <p:handoutMasterId r:id="rId52"/>
  </p:handoutMasterIdLst>
  <p:sldIdLst>
    <p:sldId id="256" r:id="rId2"/>
    <p:sldId id="257" r:id="rId3"/>
    <p:sldId id="258" r:id="rId4"/>
    <p:sldId id="314" r:id="rId5"/>
    <p:sldId id="260" r:id="rId6"/>
    <p:sldId id="261" r:id="rId7"/>
    <p:sldId id="262" r:id="rId8"/>
    <p:sldId id="263" r:id="rId9"/>
    <p:sldId id="265" r:id="rId10"/>
    <p:sldId id="266" r:id="rId11"/>
    <p:sldId id="309" r:id="rId12"/>
    <p:sldId id="323" r:id="rId13"/>
    <p:sldId id="269" r:id="rId14"/>
    <p:sldId id="270" r:id="rId15"/>
    <p:sldId id="271" r:id="rId16"/>
    <p:sldId id="310" r:id="rId17"/>
    <p:sldId id="316" r:id="rId18"/>
    <p:sldId id="274" r:id="rId19"/>
    <p:sldId id="275" r:id="rId20"/>
    <p:sldId id="317" r:id="rId21"/>
    <p:sldId id="311" r:id="rId22"/>
    <p:sldId id="277" r:id="rId23"/>
    <p:sldId id="278" r:id="rId24"/>
    <p:sldId id="318" r:id="rId25"/>
    <p:sldId id="281" r:id="rId26"/>
    <p:sldId id="283" r:id="rId27"/>
    <p:sldId id="324" r:id="rId28"/>
    <p:sldId id="286" r:id="rId29"/>
    <p:sldId id="325" r:id="rId30"/>
    <p:sldId id="292" r:id="rId31"/>
    <p:sldId id="322" r:id="rId32"/>
    <p:sldId id="293" r:id="rId33"/>
    <p:sldId id="294" r:id="rId34"/>
    <p:sldId id="295" r:id="rId35"/>
    <p:sldId id="296" r:id="rId36"/>
    <p:sldId id="297" r:id="rId37"/>
    <p:sldId id="298" r:id="rId38"/>
    <p:sldId id="299" r:id="rId39"/>
    <p:sldId id="300" r:id="rId40"/>
    <p:sldId id="301" r:id="rId41"/>
    <p:sldId id="319" r:id="rId42"/>
    <p:sldId id="306" r:id="rId43"/>
    <p:sldId id="320" r:id="rId44"/>
    <p:sldId id="303" r:id="rId45"/>
    <p:sldId id="304" r:id="rId46"/>
    <p:sldId id="305" r:id="rId47"/>
    <p:sldId id="307" r:id="rId48"/>
    <p:sldId id="321" r:id="rId49"/>
    <p:sldId id="308" r:id="rId50"/>
  </p:sldIdLst>
  <p:sldSz cx="9144000" cy="6858000" type="screen4x3"/>
  <p:notesSz cx="6858000" cy="9144000"/>
  <p:kinsoku lang="ja-JP" invalStChars="、。，．・：；？！゛゜ヽヾゝゞ々ー’”）〕］｝〉》」』】°‰′″℃￠％ぁぃぅぇぉっゃゅょゎァィゥェォッャュョヮヵヶ!%),.:;?]}｡｣､･ｧｨｩｪｫｬｭｮｯｰﾞﾟ" invalEndChars="‘“（〔［｛〈《「『【￥＄$([\{｢￡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accent2"/>
        </a:solidFill>
        <a:latin typeface="Helvetica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accent2"/>
        </a:solidFill>
        <a:latin typeface="Helvetica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accent2"/>
        </a:solidFill>
        <a:latin typeface="Helvetica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accent2"/>
        </a:solidFill>
        <a:latin typeface="Helvetica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accent2"/>
        </a:solidFill>
        <a:latin typeface="Helvetica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2400" b="1" kern="1200">
        <a:solidFill>
          <a:schemeClr val="accent2"/>
        </a:solidFill>
        <a:latin typeface="Helvetica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sz="2400" b="1" kern="1200">
        <a:solidFill>
          <a:schemeClr val="accent2"/>
        </a:solidFill>
        <a:latin typeface="Helvetica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sz="2400" b="1" kern="1200">
        <a:solidFill>
          <a:schemeClr val="accent2"/>
        </a:solidFill>
        <a:latin typeface="Helvetica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sz="2400" b="1" kern="1200">
        <a:solidFill>
          <a:schemeClr val="accent2"/>
        </a:solidFill>
        <a:latin typeface="Helvetica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576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00FF"/>
    <a:srgbClr val="FF0000"/>
    <a:srgbClr val="800000"/>
    <a:srgbClr val="CCFF66"/>
    <a:srgbClr val="FFFF00"/>
    <a:srgbClr val="FF66FF"/>
    <a:srgbClr val="99CC00"/>
    <a:srgbClr val="00804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32787"/>
    <p:restoredTop sz="90929"/>
  </p:normalViewPr>
  <p:slideViewPr>
    <p:cSldViewPr>
      <p:cViewPr varScale="1">
        <p:scale>
          <a:sx n="115" d="100"/>
          <a:sy n="115" d="100"/>
        </p:scale>
        <p:origin x="2160" y="108"/>
      </p:cViewPr>
      <p:guideLst>
        <p:guide orient="horz" pos="2160"/>
        <p:guide pos="57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tableStyles" Target="tableStyles.xml"/><Relationship Id="rId8" Type="http://schemas.openxmlformats.org/officeDocument/2006/relationships/slide" Target="slides/slide7.xml"/><Relationship Id="rId51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487" tIns="44450" rIns="90487" bIns="444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tr-TR" smtClean="0"/>
              <a:t>Click to edit Master text styles</a:t>
            </a:r>
          </a:p>
          <a:p>
            <a:pPr lvl="1"/>
            <a:r>
              <a:rPr lang="en-US" altLang="tr-TR" smtClean="0"/>
              <a:t>Second level</a:t>
            </a:r>
          </a:p>
          <a:p>
            <a:pPr lvl="2"/>
            <a:r>
              <a:rPr lang="en-US" altLang="tr-TR" smtClean="0"/>
              <a:t>Third level</a:t>
            </a:r>
          </a:p>
          <a:p>
            <a:pPr lvl="3"/>
            <a:r>
              <a:rPr lang="en-US" altLang="tr-TR" smtClean="0"/>
              <a:t>Fourth level</a:t>
            </a:r>
          </a:p>
          <a:p>
            <a:pPr lvl="4"/>
            <a:r>
              <a:rPr lang="en-US" altLang="tr-TR" smtClean="0"/>
              <a:t>Fifth level</a:t>
            </a:r>
          </a:p>
        </p:txBody>
      </p:sp>
      <p:sp>
        <p:nvSpPr>
          <p:cNvPr id="2051" name="Rectangle 3"/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1149350" y="692150"/>
            <a:ext cx="4559300" cy="34163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8D99C85-BCC0-4F24-ADD1-3E41AEDDF66D}" type="slidenum">
              <a:rPr lang="en-US" altLang="tr-TR"/>
              <a:pPr/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11653025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36C5416-A56B-4A7F-96F7-8ABBBF019DA4}" type="slidenum">
              <a:rPr lang="en-US" altLang="tr-TR"/>
              <a:pPr/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14622691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86550" y="228600"/>
            <a:ext cx="2152650" cy="5791200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228600" y="228600"/>
            <a:ext cx="6305550" cy="5791200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815E1A4-B9B2-4CDA-A225-83E8DC0B41DC}" type="slidenum">
              <a:rPr lang="en-US" altLang="tr-TR"/>
              <a:pPr/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25808633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DD2B78F-E51B-4632-B88F-5D00671231BD}" type="slidenum">
              <a:rPr lang="en-US" altLang="tr-TR"/>
              <a:pPr/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17702207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3D60292-2C97-4A6D-AB04-75DB84D4712F}" type="slidenum">
              <a:rPr lang="en-US" altLang="tr-TR"/>
              <a:pPr/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14194676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228600" y="1295400"/>
            <a:ext cx="4229100" cy="472440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10100" y="1295400"/>
            <a:ext cx="4229100" cy="472440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FB5B02C-2668-44F8-BCF1-44766AE6358B}" type="slidenum">
              <a:rPr lang="en-US" altLang="tr-TR"/>
              <a:pPr/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30730176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4BD5BB5-C0AE-4552-90B6-CA483A65A283}" type="slidenum">
              <a:rPr lang="en-US" altLang="tr-TR"/>
              <a:pPr/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19853559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CD43556-9A1C-4AF9-9CDC-62867E84C685}" type="slidenum">
              <a:rPr lang="en-US" altLang="tr-TR"/>
              <a:pPr/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9878485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AB85724-AE1C-40B7-8795-FD66F60C6043}" type="slidenum">
              <a:rPr lang="en-US" altLang="tr-TR"/>
              <a:pPr/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16211720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AA0A8F6-ED6A-4605-9201-656F04691456}" type="slidenum">
              <a:rPr lang="en-US" altLang="tr-TR"/>
              <a:pPr/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27211319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3DC7EEA-B2FA-49D0-829E-64A4A32ADB2C}" type="slidenum">
              <a:rPr lang="en-US" altLang="tr-TR"/>
              <a:pPr/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19268865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28600" y="228600"/>
            <a:ext cx="861060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tr-TR" smtClean="0"/>
              <a:t>Click to edit Master title style</a:t>
            </a:r>
          </a:p>
        </p:txBody>
      </p:sp>
      <p:sp>
        <p:nvSpPr>
          <p:cNvPr id="9216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28600" y="1295400"/>
            <a:ext cx="8610600" cy="472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tr-TR" smtClean="0"/>
              <a:t>Click to edit Master text styles</a:t>
            </a:r>
          </a:p>
          <a:p>
            <a:pPr lvl="1"/>
            <a:r>
              <a:rPr lang="en-US" altLang="tr-TR" smtClean="0"/>
              <a:t>Second level</a:t>
            </a:r>
          </a:p>
          <a:p>
            <a:pPr lvl="2"/>
            <a:r>
              <a:rPr lang="en-US" altLang="tr-TR" smtClean="0"/>
              <a:t>Third level</a:t>
            </a:r>
          </a:p>
          <a:p>
            <a:pPr lvl="3"/>
            <a:r>
              <a:rPr lang="en-US" altLang="tr-TR" smtClean="0"/>
              <a:t>Fourth level</a:t>
            </a:r>
          </a:p>
          <a:p>
            <a:pPr lvl="4"/>
            <a:r>
              <a:rPr lang="en-US" altLang="tr-TR" smtClean="0"/>
              <a:t>Fifth level</a:t>
            </a:r>
          </a:p>
        </p:txBody>
      </p:sp>
      <p:sp>
        <p:nvSpPr>
          <p:cNvPr id="9216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b="0">
                <a:solidFill>
                  <a:schemeClr val="tx1"/>
                </a:solidFill>
                <a:latin typeface="Times" panose="02020603050405020304" pitchFamily="18" charset="0"/>
              </a:defRPr>
            </a:lvl1pPr>
          </a:lstStyle>
          <a:p>
            <a:endParaRPr lang="en-US" altLang="tr-TR"/>
          </a:p>
        </p:txBody>
      </p:sp>
      <p:sp>
        <p:nvSpPr>
          <p:cNvPr id="9216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b="0">
                <a:solidFill>
                  <a:schemeClr val="tx1"/>
                </a:solidFill>
                <a:latin typeface="Times" panose="02020603050405020304" pitchFamily="18" charset="0"/>
              </a:defRPr>
            </a:lvl1pPr>
          </a:lstStyle>
          <a:p>
            <a:endParaRPr lang="en-US" altLang="tr-TR"/>
          </a:p>
        </p:txBody>
      </p:sp>
      <p:sp>
        <p:nvSpPr>
          <p:cNvPr id="9216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="0">
                <a:solidFill>
                  <a:schemeClr val="tx1"/>
                </a:solidFill>
                <a:latin typeface="Times" panose="02020603050405020304" pitchFamily="18" charset="0"/>
              </a:defRPr>
            </a:lvl1pPr>
          </a:lstStyle>
          <a:p>
            <a:fld id="{1A3BD52F-DFAB-4ACF-B2B8-23F9B2F64D1D}" type="slidenum">
              <a:rPr lang="en-US" altLang="tr-TR"/>
              <a:pPr/>
              <a:t>‹#›</a:t>
            </a:fld>
            <a:endParaRPr lang="en-US" alt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3600" b="1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Helvetica" panose="020B0604020202020204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Helvetica" panose="020B0604020202020204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Helvetica" panose="020B0604020202020204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Helvetica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Helvetica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Helvetica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Helvetica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Helvetica" panose="020B060402020202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SzPct val="125000"/>
        <a:buFont typeface="Times" panose="02020603050405020304" pitchFamily="18" charset="0"/>
        <a:buChar char="•"/>
        <a:defRPr sz="28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SzPct val="125000"/>
        <a:buChar char="»"/>
        <a:defRPr sz="2400" b="1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SzPct val="125000"/>
        <a:buChar char="–"/>
        <a:defRPr sz="2000" b="1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•"/>
        <a:defRPr sz="2000" b="1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b="1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../../oklahoma%20animations/Hypothalmus.mov" TargetMode="External"/><Relationship Id="rId2" Type="http://schemas.openxmlformats.org/officeDocument/2006/relationships/slideLayout" Target="../slideLayouts/slideLayout6.xml"/><Relationship Id="rId1" Type="http://schemas.openxmlformats.org/officeDocument/2006/relationships/themeOverride" Target="../theme/themeOverride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../../oklahoma%20animations/Neural-Endocrine%20reflex.mov" TargetMode="External"/><Relationship Id="rId2" Type="http://schemas.openxmlformats.org/officeDocument/2006/relationships/slideLayout" Target="../slideLayouts/slideLayout6.xml"/><Relationship Id="rId1" Type="http://schemas.openxmlformats.org/officeDocument/2006/relationships/themeOverride" Target="../theme/themeOverride1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6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6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6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00088" y="1000125"/>
            <a:ext cx="7772400" cy="1143000"/>
          </a:xfrm>
          <a:noFill/>
          <a:ln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lIns="90487" tIns="44450" rIns="90487" bIns="44450" anchor="ctr"/>
          <a:lstStyle/>
          <a:p>
            <a:endParaRPr lang="en-US" altLang="tr-TR" sz="3600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85888" y="2600325"/>
            <a:ext cx="6400800" cy="1752600"/>
          </a:xfrm>
          <a:noFill/>
          <a:ln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lIns="90487" tIns="44450" rIns="90487" bIns="44450"/>
          <a:lstStyle/>
          <a:p>
            <a:pPr marL="342900" indent="-342900"/>
            <a:r>
              <a:rPr lang="tr-TR" altLang="tr-TR" sz="3600" dirty="0" err="1" smtClean="0"/>
              <a:t>Reproductive</a:t>
            </a:r>
            <a:r>
              <a:rPr lang="tr-TR" altLang="tr-TR" sz="3600" dirty="0" smtClean="0"/>
              <a:t> </a:t>
            </a:r>
            <a:r>
              <a:rPr lang="en-US" altLang="tr-TR" sz="3600" dirty="0" smtClean="0"/>
              <a:t>Endocrinology</a:t>
            </a:r>
            <a:endParaRPr lang="en-US" altLang="tr-TR" sz="3600" dirty="0"/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57163"/>
            <a:ext cx="9101138" cy="604837"/>
          </a:xfrm>
          <a:noFill/>
          <a:ln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lIns="90487" tIns="44450" rIns="90487" bIns="44450"/>
          <a:lstStyle/>
          <a:p>
            <a:pPr>
              <a:lnSpc>
                <a:spcPct val="101000"/>
              </a:lnSpc>
            </a:pPr>
            <a:r>
              <a:rPr lang="en-US" altLang="tr-TR" sz="3200"/>
              <a:t>Classification and Properties of Hormone</a:t>
            </a:r>
            <a:endParaRPr lang="en-US" altLang="tr-TR" sz="2800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990600"/>
            <a:ext cx="8288338" cy="5453063"/>
          </a:xfrm>
          <a:noFill/>
          <a:ln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63500" tIns="25400" rIns="63500" bIns="25400">
            <a:spAutoFit/>
          </a:bodyPr>
          <a:lstStyle/>
          <a:p>
            <a:pPr marL="463550" indent="-463550">
              <a:lnSpc>
                <a:spcPct val="89000"/>
              </a:lnSpc>
              <a:spcBef>
                <a:spcPct val="43000"/>
              </a:spcBef>
              <a:buFont typeface="Times" panose="02020603050405020304" pitchFamily="18" charset="0"/>
              <a:buNone/>
              <a:tabLst>
                <a:tab pos="850900" algn="l"/>
              </a:tabLst>
            </a:pPr>
            <a:r>
              <a:rPr lang="en-US" altLang="tr-TR" sz="2400"/>
              <a:t>A.	Site of Production</a:t>
            </a:r>
          </a:p>
          <a:p>
            <a:pPr marL="463550" indent="-463550">
              <a:lnSpc>
                <a:spcPct val="89000"/>
              </a:lnSpc>
              <a:spcBef>
                <a:spcPct val="43000"/>
              </a:spcBef>
              <a:buFont typeface="Times" panose="02020603050405020304" pitchFamily="18" charset="0"/>
              <a:buNone/>
              <a:tabLst>
                <a:tab pos="850900" algn="l"/>
              </a:tabLst>
            </a:pPr>
            <a:r>
              <a:rPr lang="en-US" altLang="tr-TR" sz="2400"/>
              <a:t>B.	Type of action</a:t>
            </a:r>
          </a:p>
          <a:p>
            <a:pPr marL="463550" indent="-463550">
              <a:lnSpc>
                <a:spcPct val="89000"/>
              </a:lnSpc>
              <a:spcBef>
                <a:spcPct val="43000"/>
              </a:spcBef>
              <a:buFont typeface="Times" panose="02020603050405020304" pitchFamily="18" charset="0"/>
              <a:buNone/>
              <a:tabLst>
                <a:tab pos="850900" algn="l"/>
              </a:tabLst>
            </a:pPr>
            <a:r>
              <a:rPr lang="en-US" altLang="tr-TR" sz="2400"/>
              <a:t>	1.	Primary hormone of reproduction</a:t>
            </a:r>
          </a:p>
          <a:p>
            <a:pPr marL="463550" indent="-463550">
              <a:lnSpc>
                <a:spcPct val="89000"/>
              </a:lnSpc>
              <a:spcBef>
                <a:spcPct val="43000"/>
              </a:spcBef>
              <a:buFont typeface="Times" panose="02020603050405020304" pitchFamily="18" charset="0"/>
              <a:buNone/>
              <a:tabLst>
                <a:tab pos="850900" algn="l"/>
              </a:tabLst>
            </a:pPr>
            <a:r>
              <a:rPr lang="en-US" altLang="tr-TR" sz="2400"/>
              <a:t>	2.	Metabolic hormone</a:t>
            </a:r>
          </a:p>
          <a:p>
            <a:pPr marL="463550" indent="-463550">
              <a:lnSpc>
                <a:spcPct val="89000"/>
              </a:lnSpc>
              <a:spcBef>
                <a:spcPct val="43000"/>
              </a:spcBef>
              <a:buFont typeface="Times" panose="02020603050405020304" pitchFamily="18" charset="0"/>
              <a:buNone/>
              <a:tabLst>
                <a:tab pos="850900" algn="l"/>
              </a:tabLst>
            </a:pPr>
            <a:r>
              <a:rPr lang="en-US" altLang="tr-TR" sz="2400"/>
              <a:t>C.	Chemical Structure</a:t>
            </a:r>
          </a:p>
          <a:p>
            <a:pPr marL="463550" indent="-463550">
              <a:lnSpc>
                <a:spcPct val="89000"/>
              </a:lnSpc>
              <a:spcBef>
                <a:spcPct val="43000"/>
              </a:spcBef>
              <a:buFont typeface="Times" panose="02020603050405020304" pitchFamily="18" charset="0"/>
              <a:buNone/>
              <a:tabLst>
                <a:tab pos="850900" algn="l"/>
              </a:tabLst>
            </a:pPr>
            <a:r>
              <a:rPr lang="en-US" altLang="tr-TR" sz="2400"/>
              <a:t>	1.  General structure</a:t>
            </a:r>
          </a:p>
          <a:p>
            <a:pPr marL="1377950" lvl="2" indent="-342900">
              <a:tabLst>
                <a:tab pos="850900" algn="l"/>
              </a:tabLst>
            </a:pPr>
            <a:r>
              <a:rPr lang="en-US" altLang="tr-TR"/>
              <a:t>Proteins and polypeptides</a:t>
            </a:r>
          </a:p>
          <a:p>
            <a:pPr marL="1377950" lvl="2" indent="-342900">
              <a:tabLst>
                <a:tab pos="850900" algn="l"/>
              </a:tabLst>
            </a:pPr>
            <a:r>
              <a:rPr lang="en-US" altLang="tr-TR"/>
              <a:t>Steroids</a:t>
            </a:r>
          </a:p>
          <a:p>
            <a:pPr marL="1377950" lvl="2" indent="-342900">
              <a:tabLst>
                <a:tab pos="850900" algn="l"/>
              </a:tabLst>
            </a:pPr>
            <a:r>
              <a:rPr lang="en-US" altLang="tr-TR"/>
              <a:t>Fatty acids</a:t>
            </a:r>
          </a:p>
          <a:p>
            <a:pPr marL="1377950" lvl="2" indent="-342900">
              <a:tabLst>
                <a:tab pos="850900" algn="l"/>
              </a:tabLst>
            </a:pPr>
            <a:r>
              <a:rPr lang="en-US" altLang="tr-TR"/>
              <a:t>Modified amino acid</a:t>
            </a:r>
          </a:p>
          <a:p>
            <a:pPr marL="463550" indent="-463550">
              <a:buFont typeface="Times" panose="02020603050405020304" pitchFamily="18" charset="0"/>
              <a:buNone/>
              <a:tabLst>
                <a:tab pos="850900" algn="l"/>
              </a:tabLst>
            </a:pPr>
            <a:r>
              <a:rPr lang="en-US" altLang="tr-TR" sz="2400"/>
              <a:t>	2.  Size</a:t>
            </a:r>
            <a:endParaRPr lang="en-US" altLang="tr-TR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5" grpId="0" build="p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57163"/>
            <a:ext cx="9101138" cy="681037"/>
          </a:xfrm>
          <a:noFill/>
          <a:ln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lIns="90487" tIns="44450" rIns="90487" bIns="44450"/>
          <a:lstStyle/>
          <a:p>
            <a:pPr>
              <a:lnSpc>
                <a:spcPct val="101000"/>
              </a:lnSpc>
            </a:pPr>
            <a:r>
              <a:rPr lang="en-US" altLang="tr-TR" sz="3200"/>
              <a:t>Classification and Properties of Hormone</a:t>
            </a:r>
            <a:endParaRPr lang="en-US" altLang="tr-TR" sz="2800"/>
          </a:p>
        </p:txBody>
      </p:sp>
      <p:sp>
        <p:nvSpPr>
          <p:cNvPr id="788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990600"/>
            <a:ext cx="8288338" cy="5453063"/>
          </a:xfrm>
          <a:noFill/>
          <a:ln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63500" tIns="25400" rIns="63500" bIns="25400">
            <a:spAutoFit/>
          </a:bodyPr>
          <a:lstStyle/>
          <a:p>
            <a:pPr marL="463550" indent="-463550">
              <a:lnSpc>
                <a:spcPct val="89000"/>
              </a:lnSpc>
              <a:spcBef>
                <a:spcPct val="43000"/>
              </a:spcBef>
              <a:buFont typeface="Times" panose="02020603050405020304" pitchFamily="18" charset="0"/>
              <a:buNone/>
              <a:tabLst>
                <a:tab pos="850900" algn="l"/>
              </a:tabLst>
            </a:pPr>
            <a:r>
              <a:rPr lang="en-US" altLang="tr-TR" sz="2400">
                <a:solidFill>
                  <a:srgbClr val="0000FF"/>
                </a:solidFill>
              </a:rPr>
              <a:t>A.	Site of Production</a:t>
            </a:r>
            <a:endParaRPr lang="en-US" altLang="tr-TR" sz="2400"/>
          </a:p>
          <a:p>
            <a:pPr marL="463550" indent="-463550">
              <a:lnSpc>
                <a:spcPct val="89000"/>
              </a:lnSpc>
              <a:spcBef>
                <a:spcPct val="43000"/>
              </a:spcBef>
              <a:buFont typeface="Times" panose="02020603050405020304" pitchFamily="18" charset="0"/>
              <a:buNone/>
              <a:tabLst>
                <a:tab pos="850900" algn="l"/>
              </a:tabLst>
            </a:pPr>
            <a:r>
              <a:rPr lang="en-US" altLang="tr-TR" sz="2400">
                <a:solidFill>
                  <a:schemeClr val="bg2"/>
                </a:solidFill>
              </a:rPr>
              <a:t>B.	Type of action</a:t>
            </a:r>
          </a:p>
          <a:p>
            <a:pPr marL="463550" indent="-463550">
              <a:lnSpc>
                <a:spcPct val="89000"/>
              </a:lnSpc>
              <a:spcBef>
                <a:spcPct val="43000"/>
              </a:spcBef>
              <a:buFont typeface="Times" panose="02020603050405020304" pitchFamily="18" charset="0"/>
              <a:buNone/>
              <a:tabLst>
                <a:tab pos="850900" algn="l"/>
              </a:tabLst>
            </a:pPr>
            <a:r>
              <a:rPr lang="en-US" altLang="tr-TR" sz="2400">
                <a:solidFill>
                  <a:schemeClr val="bg2"/>
                </a:solidFill>
              </a:rPr>
              <a:t>	1.	Primary hormone of reproduction</a:t>
            </a:r>
          </a:p>
          <a:p>
            <a:pPr marL="463550" indent="-463550">
              <a:lnSpc>
                <a:spcPct val="89000"/>
              </a:lnSpc>
              <a:spcBef>
                <a:spcPct val="43000"/>
              </a:spcBef>
              <a:buFont typeface="Times" panose="02020603050405020304" pitchFamily="18" charset="0"/>
              <a:buNone/>
              <a:tabLst>
                <a:tab pos="850900" algn="l"/>
              </a:tabLst>
            </a:pPr>
            <a:r>
              <a:rPr lang="en-US" altLang="tr-TR" sz="2400">
                <a:solidFill>
                  <a:schemeClr val="bg2"/>
                </a:solidFill>
              </a:rPr>
              <a:t>	2.	Metabolic hormone</a:t>
            </a:r>
          </a:p>
          <a:p>
            <a:pPr marL="463550" indent="-463550">
              <a:lnSpc>
                <a:spcPct val="89000"/>
              </a:lnSpc>
              <a:spcBef>
                <a:spcPct val="43000"/>
              </a:spcBef>
              <a:buFont typeface="Times" panose="02020603050405020304" pitchFamily="18" charset="0"/>
              <a:buNone/>
              <a:tabLst>
                <a:tab pos="850900" algn="l"/>
              </a:tabLst>
            </a:pPr>
            <a:r>
              <a:rPr lang="en-US" altLang="tr-TR" sz="2400">
                <a:solidFill>
                  <a:schemeClr val="bg2"/>
                </a:solidFill>
              </a:rPr>
              <a:t>C.	Chemical Structure</a:t>
            </a:r>
          </a:p>
          <a:p>
            <a:pPr marL="463550" indent="-463550">
              <a:lnSpc>
                <a:spcPct val="89000"/>
              </a:lnSpc>
              <a:spcBef>
                <a:spcPct val="43000"/>
              </a:spcBef>
              <a:buFont typeface="Times" panose="02020603050405020304" pitchFamily="18" charset="0"/>
              <a:buNone/>
              <a:tabLst>
                <a:tab pos="850900" algn="l"/>
              </a:tabLst>
            </a:pPr>
            <a:r>
              <a:rPr lang="en-US" altLang="tr-TR" sz="2400">
                <a:solidFill>
                  <a:schemeClr val="bg2"/>
                </a:solidFill>
              </a:rPr>
              <a:t>	1.  General structure</a:t>
            </a:r>
          </a:p>
          <a:p>
            <a:pPr marL="1377950" lvl="2" indent="-342900">
              <a:tabLst>
                <a:tab pos="850900" algn="l"/>
              </a:tabLst>
            </a:pPr>
            <a:r>
              <a:rPr lang="en-US" altLang="tr-TR">
                <a:solidFill>
                  <a:schemeClr val="bg2"/>
                </a:solidFill>
              </a:rPr>
              <a:t>Proteins and polypeptides</a:t>
            </a:r>
          </a:p>
          <a:p>
            <a:pPr marL="1377950" lvl="2" indent="-342900">
              <a:tabLst>
                <a:tab pos="850900" algn="l"/>
              </a:tabLst>
            </a:pPr>
            <a:r>
              <a:rPr lang="en-US" altLang="tr-TR">
                <a:solidFill>
                  <a:schemeClr val="bg2"/>
                </a:solidFill>
              </a:rPr>
              <a:t>Steroids</a:t>
            </a:r>
          </a:p>
          <a:p>
            <a:pPr marL="1377950" lvl="2" indent="-342900">
              <a:tabLst>
                <a:tab pos="850900" algn="l"/>
              </a:tabLst>
            </a:pPr>
            <a:r>
              <a:rPr lang="en-US" altLang="tr-TR">
                <a:solidFill>
                  <a:schemeClr val="bg2"/>
                </a:solidFill>
              </a:rPr>
              <a:t>Fatty acids</a:t>
            </a:r>
          </a:p>
          <a:p>
            <a:pPr marL="1377950" lvl="2" indent="-342900">
              <a:tabLst>
                <a:tab pos="850900" algn="l"/>
              </a:tabLst>
            </a:pPr>
            <a:r>
              <a:rPr lang="en-US" altLang="tr-TR">
                <a:solidFill>
                  <a:schemeClr val="bg2"/>
                </a:solidFill>
              </a:rPr>
              <a:t>Modified amino acid</a:t>
            </a:r>
            <a:endParaRPr lang="en-US" altLang="tr-TR" sz="2400">
              <a:solidFill>
                <a:schemeClr val="bg2"/>
              </a:solidFill>
            </a:endParaRPr>
          </a:p>
          <a:p>
            <a:pPr marL="463550" indent="-463550">
              <a:buFont typeface="Times" panose="02020603050405020304" pitchFamily="18" charset="0"/>
              <a:buNone/>
              <a:tabLst>
                <a:tab pos="850900" algn="l"/>
              </a:tabLst>
            </a:pPr>
            <a:r>
              <a:rPr lang="en-US" altLang="tr-TR" sz="2400">
                <a:solidFill>
                  <a:schemeClr val="bg2"/>
                </a:solidFill>
              </a:rPr>
              <a:t>	2.  Size</a:t>
            </a:r>
            <a:endParaRPr lang="en-US" altLang="tr-TR">
              <a:solidFill>
                <a:schemeClr val="bg2"/>
              </a:solidFill>
            </a:endParaRPr>
          </a:p>
        </p:txBody>
      </p:sp>
    </p:spTree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731597" y="1628800"/>
            <a:ext cx="5288666" cy="38288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030278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lIns="90487" tIns="44450" rIns="90487" bIns="44450"/>
          <a:lstStyle/>
          <a:p>
            <a:r>
              <a:rPr lang="en-US" altLang="tr-TR"/>
              <a:t>Function of Hypothalamus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066800"/>
            <a:ext cx="7772400" cy="5334000"/>
          </a:xfrm>
          <a:noFill/>
          <a:ln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0487" tIns="44450" rIns="90487" bIns="44450"/>
          <a:lstStyle/>
          <a:p>
            <a:r>
              <a:rPr lang="en-US" altLang="tr-TR" sz="2400"/>
              <a:t>appetite</a:t>
            </a:r>
          </a:p>
          <a:p>
            <a:r>
              <a:rPr lang="en-US" altLang="tr-TR" sz="2400"/>
              <a:t>thirst</a:t>
            </a:r>
          </a:p>
          <a:p>
            <a:r>
              <a:rPr lang="en-US" altLang="tr-TR" sz="2400"/>
              <a:t>body temperature</a:t>
            </a:r>
          </a:p>
          <a:p>
            <a:r>
              <a:rPr lang="en-US" altLang="tr-TR" sz="2400"/>
              <a:t>vasomotor activity</a:t>
            </a:r>
          </a:p>
          <a:p>
            <a:r>
              <a:rPr lang="en-US" altLang="tr-TR" sz="2400"/>
              <a:t>emotion</a:t>
            </a:r>
          </a:p>
          <a:p>
            <a:r>
              <a:rPr lang="en-US" altLang="tr-TR" sz="2400"/>
              <a:t>use of body nutrient reserves</a:t>
            </a:r>
          </a:p>
          <a:p>
            <a:r>
              <a:rPr lang="en-US" altLang="tr-TR" sz="2400"/>
              <a:t>activity of intestine</a:t>
            </a:r>
          </a:p>
          <a:p>
            <a:r>
              <a:rPr lang="en-US" altLang="tr-TR" sz="2400"/>
              <a:t>sleep</a:t>
            </a:r>
          </a:p>
          <a:p>
            <a:pPr>
              <a:buClr>
                <a:srgbClr val="0000FF"/>
              </a:buClr>
            </a:pPr>
            <a:r>
              <a:rPr lang="en-US" altLang="tr-TR" sz="2400">
                <a:solidFill>
                  <a:srgbClr val="0000FF"/>
                </a:solidFill>
              </a:rPr>
              <a:t>sexual behavior</a:t>
            </a:r>
          </a:p>
          <a:p>
            <a:pPr>
              <a:buClr>
                <a:srgbClr val="0000FF"/>
              </a:buClr>
            </a:pPr>
            <a:r>
              <a:rPr lang="en-US" altLang="tr-TR" sz="2400">
                <a:solidFill>
                  <a:srgbClr val="0000FF"/>
                </a:solidFill>
              </a:rPr>
              <a:t>Production and release of releasing hormones</a:t>
            </a:r>
            <a:endParaRPr lang="en-US" altLang="tr-TR" sz="2400">
              <a:solidFill>
                <a:srgbClr val="FAFD00"/>
              </a:solidFill>
            </a:endParaRPr>
          </a:p>
        </p:txBody>
      </p:sp>
    </p:spTree>
  </p:cSld>
  <p:clrMapOvr>
    <a:masterClrMapping/>
  </p:clrMapOvr>
  <p:transition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44450" y="246063"/>
            <a:ext cx="9039225" cy="673100"/>
          </a:xfrm>
          <a:noFill/>
          <a:ln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lIns="90487" tIns="44450" rIns="90487" bIns="44450"/>
          <a:lstStyle/>
          <a:p>
            <a:r>
              <a:rPr lang="en-US" altLang="tr-TR" sz="3200"/>
              <a:t>Releasing Hormones of the Hypothalamus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3350" y="1295400"/>
            <a:ext cx="8950325" cy="3749675"/>
          </a:xfrm>
          <a:noFill/>
          <a:ln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63500" tIns="25400" rIns="63500" bIns="25400">
            <a:spAutoFit/>
          </a:bodyPr>
          <a:lstStyle/>
          <a:p>
            <a:pPr>
              <a:lnSpc>
                <a:spcPct val="89000"/>
              </a:lnSpc>
              <a:spcBef>
                <a:spcPct val="44000"/>
              </a:spcBef>
              <a:buFont typeface="Times" panose="02020603050405020304" pitchFamily="18" charset="0"/>
              <a:buNone/>
            </a:pPr>
            <a:r>
              <a:rPr lang="en-US" altLang="tr-TR"/>
              <a:t>A.	Structure</a:t>
            </a:r>
          </a:p>
          <a:p>
            <a:pPr marL="800100" lvl="1" indent="-342900">
              <a:lnSpc>
                <a:spcPct val="89000"/>
              </a:lnSpc>
              <a:spcBef>
                <a:spcPct val="44000"/>
              </a:spcBef>
              <a:buSzPct val="150000"/>
              <a:buFontTx/>
              <a:buChar char="•"/>
            </a:pPr>
            <a:r>
              <a:rPr lang="en-US" altLang="tr-TR"/>
              <a:t>short chain polypeptides (3 - 44 amino acids)</a:t>
            </a:r>
          </a:p>
          <a:p>
            <a:pPr marL="800100" lvl="1" indent="-342900">
              <a:lnSpc>
                <a:spcPct val="89000"/>
              </a:lnSpc>
              <a:spcBef>
                <a:spcPct val="44000"/>
              </a:spcBef>
              <a:buFontTx/>
              <a:buNone/>
            </a:pPr>
            <a:endParaRPr lang="en-US" altLang="tr-TR"/>
          </a:p>
          <a:p>
            <a:pPr>
              <a:buFont typeface="Times" panose="02020603050405020304" pitchFamily="18" charset="0"/>
              <a:buNone/>
            </a:pPr>
            <a:r>
              <a:rPr lang="en-US" altLang="tr-TR"/>
              <a:t>B.	General Function</a:t>
            </a:r>
          </a:p>
          <a:p>
            <a:pPr marL="800100" lvl="1" indent="-342900">
              <a:buSzPct val="150000"/>
              <a:buFontTx/>
              <a:buChar char="•"/>
            </a:pPr>
            <a:r>
              <a:rPr lang="en-US" altLang="tr-TR"/>
              <a:t>to cause the release of trophic hormones from the anterior pituitary gland</a:t>
            </a:r>
          </a:p>
          <a:p>
            <a:endParaRPr lang="en-US" altLang="tr-TR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5" grpId="0" build="p" autoUpdateAnimBg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8994775" cy="766763"/>
          </a:xfrm>
          <a:noFill/>
          <a:ln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lIns="90487" tIns="44450" rIns="90487" bIns="44450"/>
          <a:lstStyle/>
          <a:p>
            <a:r>
              <a:rPr lang="en-US" altLang="tr-TR" sz="3200"/>
              <a:t>Releasing Hormones of the Hypothalamus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1963" y="793750"/>
            <a:ext cx="8189912" cy="5029200"/>
          </a:xfrm>
          <a:noFill/>
          <a:ln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0487" tIns="44450" rIns="90487" bIns="44450"/>
          <a:lstStyle/>
          <a:p>
            <a:pPr>
              <a:lnSpc>
                <a:spcPct val="89000"/>
              </a:lnSpc>
              <a:spcBef>
                <a:spcPct val="44000"/>
              </a:spcBef>
              <a:buFont typeface="Times" panose="02020603050405020304" pitchFamily="18" charset="0"/>
              <a:buNone/>
            </a:pPr>
            <a:r>
              <a:rPr lang="en-US" altLang="tr-TR"/>
              <a:t>C.Hormones</a:t>
            </a:r>
          </a:p>
          <a:p>
            <a:pPr lvl="1">
              <a:lnSpc>
                <a:spcPct val="89000"/>
              </a:lnSpc>
              <a:spcBef>
                <a:spcPct val="44000"/>
              </a:spcBef>
              <a:buSzPct val="150000"/>
              <a:buFontTx/>
              <a:buChar char="•"/>
            </a:pPr>
            <a:r>
              <a:rPr lang="en-US" altLang="tr-TR">
                <a:solidFill>
                  <a:srgbClr val="0000FF"/>
                </a:solidFill>
              </a:rPr>
              <a:t>Gonadotropin releasing hormone (GnRH)</a:t>
            </a:r>
            <a:endParaRPr lang="en-US" altLang="tr-TR">
              <a:solidFill>
                <a:srgbClr val="FAFD00"/>
              </a:solidFill>
            </a:endParaRPr>
          </a:p>
          <a:p>
            <a:pPr lvl="2">
              <a:lnSpc>
                <a:spcPct val="89000"/>
              </a:lnSpc>
              <a:spcBef>
                <a:spcPct val="44000"/>
              </a:spcBef>
              <a:buSzPct val="150000"/>
              <a:buFontTx/>
              <a:buChar char="»"/>
            </a:pPr>
            <a:r>
              <a:rPr lang="en-US" altLang="tr-TR"/>
              <a:t>LH, FSH release</a:t>
            </a:r>
          </a:p>
          <a:p>
            <a:pPr lvl="1">
              <a:lnSpc>
                <a:spcPct val="89000"/>
              </a:lnSpc>
              <a:spcBef>
                <a:spcPct val="44000"/>
              </a:spcBef>
              <a:buSzPct val="150000"/>
              <a:buFontTx/>
              <a:buChar char="•"/>
            </a:pPr>
            <a:r>
              <a:rPr lang="en-US" altLang="tr-TR">
                <a:solidFill>
                  <a:srgbClr val="0000FF"/>
                </a:solidFill>
              </a:rPr>
              <a:t>Thyrotrophin releasing hormone (TRH)</a:t>
            </a:r>
            <a:r>
              <a:rPr lang="en-US" altLang="tr-TR">
                <a:solidFill>
                  <a:srgbClr val="FAFD00"/>
                </a:solidFill>
              </a:rPr>
              <a:t> </a:t>
            </a:r>
          </a:p>
          <a:p>
            <a:pPr lvl="2">
              <a:lnSpc>
                <a:spcPct val="89000"/>
              </a:lnSpc>
              <a:spcBef>
                <a:spcPct val="44000"/>
              </a:spcBef>
              <a:buSzPct val="150000"/>
              <a:buFontTx/>
              <a:buChar char="»"/>
            </a:pPr>
            <a:r>
              <a:rPr lang="en-US" altLang="tr-TR"/>
              <a:t>TSH</a:t>
            </a:r>
            <a:r>
              <a:rPr lang="en-US" altLang="tr-TR" baseline="-25000"/>
              <a:t>  </a:t>
            </a:r>
            <a:r>
              <a:rPr lang="en-US" altLang="tr-TR"/>
              <a:t>and prolactin release</a:t>
            </a:r>
          </a:p>
          <a:p>
            <a:pPr lvl="1">
              <a:lnSpc>
                <a:spcPct val="89000"/>
              </a:lnSpc>
              <a:spcBef>
                <a:spcPct val="44000"/>
              </a:spcBef>
              <a:buSzPct val="150000"/>
              <a:buFontTx/>
              <a:buChar char="•"/>
            </a:pPr>
            <a:r>
              <a:rPr lang="en-US" altLang="tr-TR">
                <a:solidFill>
                  <a:srgbClr val="0000FF"/>
                </a:solidFill>
              </a:rPr>
              <a:t>Corticotrophin releasing hormone (CRH)</a:t>
            </a:r>
            <a:endParaRPr lang="en-US" altLang="tr-TR">
              <a:solidFill>
                <a:srgbClr val="FAFD00"/>
              </a:solidFill>
            </a:endParaRPr>
          </a:p>
          <a:p>
            <a:pPr lvl="2">
              <a:lnSpc>
                <a:spcPct val="89000"/>
              </a:lnSpc>
              <a:spcBef>
                <a:spcPct val="44000"/>
              </a:spcBef>
              <a:buSzPct val="150000"/>
              <a:buFontTx/>
              <a:buChar char="»"/>
            </a:pPr>
            <a:r>
              <a:rPr lang="en-US" altLang="tr-TR"/>
              <a:t>ACTH release</a:t>
            </a:r>
          </a:p>
          <a:p>
            <a:pPr lvl="1">
              <a:lnSpc>
                <a:spcPct val="89000"/>
              </a:lnSpc>
              <a:spcBef>
                <a:spcPct val="44000"/>
              </a:spcBef>
              <a:buSzPct val="150000"/>
              <a:buFontTx/>
              <a:buChar char="•"/>
            </a:pPr>
            <a:r>
              <a:rPr lang="en-US" altLang="tr-TR"/>
              <a:t>Growth hormone releasing hormone (GH-RH)</a:t>
            </a:r>
          </a:p>
          <a:p>
            <a:pPr lvl="1">
              <a:lnSpc>
                <a:spcPct val="89000"/>
              </a:lnSpc>
              <a:spcBef>
                <a:spcPct val="44000"/>
              </a:spcBef>
              <a:buSzPct val="150000"/>
              <a:buFontTx/>
              <a:buChar char="•"/>
            </a:pPr>
            <a:r>
              <a:rPr lang="en-US" altLang="tr-TR"/>
              <a:t>Somatostatin (growth hormone inhibiting hormone)</a:t>
            </a:r>
          </a:p>
        </p:txBody>
      </p:sp>
    </p:spTree>
  </p:cSld>
  <p:clrMapOvr>
    <a:masterClrMapping/>
  </p:clrMapOvr>
  <p:transition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3581400"/>
            <a:ext cx="1828800" cy="914400"/>
          </a:xfrm>
        </p:spPr>
        <p:txBody>
          <a:bodyPr/>
          <a:lstStyle/>
          <a:p>
            <a:r>
              <a:rPr lang="en-US" altLang="tr-TR" sz="1800">
                <a:solidFill>
                  <a:schemeClr val="tx1"/>
                </a:solidFill>
              </a:rPr>
              <a:t>Cells of the Anterior Pituitary</a:t>
            </a:r>
          </a:p>
        </p:txBody>
      </p:sp>
      <p:pic>
        <p:nvPicPr>
          <p:cNvPr id="80899" name="Picture 3" descr="&#10;pituitary.jpg                                                  000060AA&#10;Parrish HD                     ABA78158:"/>
          <p:cNvPicPr>
            <a:picLocks noChangeAspect="1" noChangeArrowheads="1"/>
          </p:cNvPicPr>
          <p:nvPr/>
        </p:nvPicPr>
        <p:blipFill>
          <a:blip r:embed="rId2">
            <a:lum bright="-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68525" y="0"/>
            <a:ext cx="6975475" cy="6877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0900" name="Rectangle 4"/>
          <p:cNvSpPr>
            <a:spLocks noChangeArrowheads="1"/>
          </p:cNvSpPr>
          <p:nvPr/>
        </p:nvSpPr>
        <p:spPr bwMode="auto">
          <a:xfrm>
            <a:off x="152400" y="4572000"/>
            <a:ext cx="1574800" cy="19431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>
            <a:spAutoFit/>
          </a:bodyPr>
          <a:lstStyle>
            <a:lvl1pPr marL="233363" indent="-233363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buFontTx/>
              <a:buChar char="•"/>
            </a:pPr>
            <a:r>
              <a:rPr lang="en-US" altLang="tr-TR" sz="2000">
                <a:solidFill>
                  <a:srgbClr val="0000FF"/>
                </a:solidFill>
                <a:latin typeface="Helvetica" panose="020B0604020202020204" pitchFamily="34" charset="0"/>
              </a:rPr>
              <a:t>LH</a:t>
            </a:r>
          </a:p>
          <a:p>
            <a:pPr>
              <a:buFontTx/>
              <a:buChar char="•"/>
            </a:pPr>
            <a:r>
              <a:rPr lang="en-US" altLang="tr-TR" sz="2000">
                <a:solidFill>
                  <a:srgbClr val="0000FF"/>
                </a:solidFill>
                <a:latin typeface="Helvetica" panose="020B0604020202020204" pitchFamily="34" charset="0"/>
              </a:rPr>
              <a:t>FSH</a:t>
            </a:r>
          </a:p>
          <a:p>
            <a:pPr>
              <a:buFontTx/>
              <a:buChar char="•"/>
            </a:pPr>
            <a:r>
              <a:rPr lang="en-US" altLang="tr-TR" sz="2000">
                <a:solidFill>
                  <a:srgbClr val="0000FF"/>
                </a:solidFill>
                <a:latin typeface="Helvetica" panose="020B0604020202020204" pitchFamily="34" charset="0"/>
              </a:rPr>
              <a:t>Prolactin</a:t>
            </a:r>
            <a:endParaRPr lang="en-US" altLang="tr-TR" sz="2000">
              <a:latin typeface="Helvetica" panose="020B0604020202020204" pitchFamily="34" charset="0"/>
            </a:endParaRPr>
          </a:p>
          <a:p>
            <a:pPr>
              <a:buFontTx/>
              <a:buChar char="•"/>
            </a:pPr>
            <a:r>
              <a:rPr lang="en-US" altLang="tr-TR" sz="2000">
                <a:latin typeface="Helvetica" panose="020B0604020202020204" pitchFamily="34" charset="0"/>
              </a:rPr>
              <a:t>STH</a:t>
            </a:r>
          </a:p>
          <a:p>
            <a:pPr>
              <a:buFontTx/>
              <a:buChar char="•"/>
            </a:pPr>
            <a:r>
              <a:rPr lang="en-US" altLang="tr-TR" sz="2000">
                <a:latin typeface="Helvetica" panose="020B0604020202020204" pitchFamily="34" charset="0"/>
              </a:rPr>
              <a:t>TSH</a:t>
            </a:r>
          </a:p>
          <a:p>
            <a:pPr>
              <a:buFontTx/>
              <a:buChar char="•"/>
            </a:pPr>
            <a:r>
              <a:rPr lang="en-US" altLang="tr-TR" sz="2000">
                <a:solidFill>
                  <a:srgbClr val="0000FF"/>
                </a:solidFill>
                <a:latin typeface="Helvetica" panose="020B0604020202020204" pitchFamily="34" charset="0"/>
              </a:rPr>
              <a:t>ACTH</a:t>
            </a:r>
            <a:endParaRPr lang="en-US" altLang="tr-TR" sz="2000">
              <a:latin typeface="Helvetica" panose="020B0604020202020204" pitchFamily="34" charset="0"/>
            </a:endParaRPr>
          </a:p>
        </p:txBody>
      </p:sp>
      <p:sp>
        <p:nvSpPr>
          <p:cNvPr id="80901" name="Text Box 5"/>
          <p:cNvSpPr txBox="1">
            <a:spLocks noChangeArrowheads="1"/>
          </p:cNvSpPr>
          <p:nvPr/>
        </p:nvSpPr>
        <p:spPr bwMode="auto">
          <a:xfrm>
            <a:off x="4191000" y="0"/>
            <a:ext cx="2284413" cy="457200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tx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altLang="tr-TR">
                <a:solidFill>
                  <a:srgbClr val="FFFFFF"/>
                </a:solidFill>
              </a:rPr>
              <a:t>Hypothalamus</a:t>
            </a:r>
          </a:p>
        </p:txBody>
      </p:sp>
      <p:sp>
        <p:nvSpPr>
          <p:cNvPr id="80902" name="Text Box 6"/>
          <p:cNvSpPr txBox="1">
            <a:spLocks noChangeArrowheads="1"/>
          </p:cNvSpPr>
          <p:nvPr/>
        </p:nvSpPr>
        <p:spPr bwMode="auto">
          <a:xfrm>
            <a:off x="3962400" y="1066800"/>
            <a:ext cx="1082675" cy="822325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tx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en-US" altLang="tr-TR">
                <a:solidFill>
                  <a:srgbClr val="FAFD00"/>
                </a:solidFill>
              </a:rPr>
              <a:t>Nerve Cells</a:t>
            </a:r>
          </a:p>
        </p:txBody>
      </p:sp>
      <p:sp>
        <p:nvSpPr>
          <p:cNvPr id="80903" name="Line 7"/>
          <p:cNvSpPr>
            <a:spLocks noChangeShapeType="1"/>
          </p:cNvSpPr>
          <p:nvPr/>
        </p:nvSpPr>
        <p:spPr bwMode="auto">
          <a:xfrm flipH="1" flipV="1">
            <a:off x="3505200" y="1143000"/>
            <a:ext cx="533400" cy="304800"/>
          </a:xfrm>
          <a:prstGeom prst="line">
            <a:avLst/>
          </a:prstGeom>
          <a:noFill/>
          <a:ln w="38100">
            <a:solidFill>
              <a:srgbClr val="FAFD00"/>
            </a:solidFill>
            <a:round/>
            <a:headEnd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80904" name="Line 8"/>
          <p:cNvSpPr>
            <a:spLocks noChangeShapeType="1"/>
          </p:cNvSpPr>
          <p:nvPr/>
        </p:nvSpPr>
        <p:spPr bwMode="auto">
          <a:xfrm>
            <a:off x="4876800" y="1447800"/>
            <a:ext cx="685800" cy="152400"/>
          </a:xfrm>
          <a:prstGeom prst="line">
            <a:avLst/>
          </a:prstGeom>
          <a:noFill/>
          <a:ln w="38100">
            <a:solidFill>
              <a:srgbClr val="FAFD00"/>
            </a:solidFill>
            <a:round/>
            <a:headEnd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80905" name="Text Box 9"/>
          <p:cNvSpPr txBox="1">
            <a:spLocks noChangeArrowheads="1"/>
          </p:cNvSpPr>
          <p:nvPr/>
        </p:nvSpPr>
        <p:spPr bwMode="auto">
          <a:xfrm>
            <a:off x="0" y="2133600"/>
            <a:ext cx="2133600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en-US" altLang="tr-TR" sz="2000">
                <a:solidFill>
                  <a:schemeClr val="tx1"/>
                </a:solidFill>
              </a:rPr>
              <a:t>Superior hypophyseal artery</a:t>
            </a:r>
          </a:p>
        </p:txBody>
      </p:sp>
      <p:sp>
        <p:nvSpPr>
          <p:cNvPr id="80906" name="Text Box 10"/>
          <p:cNvSpPr txBox="1">
            <a:spLocks noChangeArrowheads="1"/>
          </p:cNvSpPr>
          <p:nvPr/>
        </p:nvSpPr>
        <p:spPr bwMode="auto">
          <a:xfrm>
            <a:off x="6324600" y="3429000"/>
            <a:ext cx="22098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en-US" altLang="tr-TR" sz="2000">
                <a:solidFill>
                  <a:schemeClr val="tx1"/>
                </a:solidFill>
              </a:rPr>
              <a:t>Hypophyseal portal vessels</a:t>
            </a:r>
          </a:p>
        </p:txBody>
      </p:sp>
      <p:sp>
        <p:nvSpPr>
          <p:cNvPr id="80907" name="Text Box 11"/>
          <p:cNvSpPr txBox="1">
            <a:spLocks noChangeArrowheads="1"/>
          </p:cNvSpPr>
          <p:nvPr/>
        </p:nvSpPr>
        <p:spPr bwMode="auto">
          <a:xfrm>
            <a:off x="2057400" y="5943600"/>
            <a:ext cx="16002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en-US" altLang="tr-TR" sz="2000">
                <a:solidFill>
                  <a:schemeClr val="tx1"/>
                </a:solidFill>
              </a:rPr>
              <a:t>Capillary plexus</a:t>
            </a:r>
          </a:p>
        </p:txBody>
      </p:sp>
      <p:sp>
        <p:nvSpPr>
          <p:cNvPr id="80908" name="Text Box 12"/>
          <p:cNvSpPr txBox="1">
            <a:spLocks noChangeArrowheads="1"/>
          </p:cNvSpPr>
          <p:nvPr/>
        </p:nvSpPr>
        <p:spPr bwMode="auto">
          <a:xfrm>
            <a:off x="7620000" y="4495800"/>
            <a:ext cx="15240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en-US" altLang="tr-TR">
                <a:solidFill>
                  <a:schemeClr val="tx1"/>
                </a:solidFill>
              </a:rPr>
              <a:t>Posterior pituitary</a:t>
            </a:r>
          </a:p>
        </p:txBody>
      </p:sp>
      <p:sp>
        <p:nvSpPr>
          <p:cNvPr id="80909" name="Line 13"/>
          <p:cNvSpPr>
            <a:spLocks noChangeShapeType="1"/>
          </p:cNvSpPr>
          <p:nvPr/>
        </p:nvSpPr>
        <p:spPr bwMode="auto">
          <a:xfrm flipV="1">
            <a:off x="3352800" y="5867400"/>
            <a:ext cx="1066800" cy="4572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80910" name="Line 14"/>
          <p:cNvSpPr>
            <a:spLocks noChangeShapeType="1"/>
          </p:cNvSpPr>
          <p:nvPr/>
        </p:nvSpPr>
        <p:spPr bwMode="auto">
          <a:xfrm flipH="1">
            <a:off x="4800600" y="3810000"/>
            <a:ext cx="1752600" cy="4572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80911" name="Line 15"/>
          <p:cNvSpPr>
            <a:spLocks noChangeShapeType="1"/>
          </p:cNvSpPr>
          <p:nvPr/>
        </p:nvSpPr>
        <p:spPr bwMode="auto">
          <a:xfrm>
            <a:off x="1828800" y="2819400"/>
            <a:ext cx="1676400" cy="8382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80912" name="Line 16"/>
          <p:cNvSpPr>
            <a:spLocks noChangeShapeType="1"/>
          </p:cNvSpPr>
          <p:nvPr/>
        </p:nvSpPr>
        <p:spPr bwMode="auto">
          <a:xfrm flipH="1">
            <a:off x="7010400" y="4800600"/>
            <a:ext cx="609600" cy="762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80913" name="Line 17"/>
          <p:cNvSpPr>
            <a:spLocks noChangeShapeType="1"/>
          </p:cNvSpPr>
          <p:nvPr/>
        </p:nvSpPr>
        <p:spPr bwMode="auto">
          <a:xfrm>
            <a:off x="1828800" y="4876800"/>
            <a:ext cx="2362200" cy="4572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80914" name="Text Box 18"/>
          <p:cNvSpPr txBox="1">
            <a:spLocks noChangeArrowheads="1"/>
          </p:cNvSpPr>
          <p:nvPr/>
        </p:nvSpPr>
        <p:spPr bwMode="auto">
          <a:xfrm>
            <a:off x="6019800" y="2971800"/>
            <a:ext cx="23622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en-US" altLang="tr-TR" sz="2000">
                <a:solidFill>
                  <a:schemeClr val="tx1"/>
                </a:solidFill>
              </a:rPr>
              <a:t>Capillary plexus</a:t>
            </a:r>
          </a:p>
        </p:txBody>
      </p:sp>
      <p:sp>
        <p:nvSpPr>
          <p:cNvPr id="80915" name="Line 19"/>
          <p:cNvSpPr>
            <a:spLocks noChangeShapeType="1"/>
          </p:cNvSpPr>
          <p:nvPr/>
        </p:nvSpPr>
        <p:spPr bwMode="auto">
          <a:xfrm flipH="1">
            <a:off x="5181600" y="3200400"/>
            <a:ext cx="990600" cy="3810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80916" name="Text Box 20"/>
          <p:cNvSpPr txBox="1">
            <a:spLocks noChangeArrowheads="1"/>
          </p:cNvSpPr>
          <p:nvPr/>
        </p:nvSpPr>
        <p:spPr bwMode="auto">
          <a:xfrm>
            <a:off x="457200" y="228600"/>
            <a:ext cx="1616075" cy="1187450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tx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en-US" altLang="tr-TR">
                <a:solidFill>
                  <a:srgbClr val="FAFD00"/>
                </a:solidFill>
              </a:rPr>
              <a:t>Preoptic nuclei cell</a:t>
            </a:r>
          </a:p>
        </p:txBody>
      </p:sp>
      <p:sp>
        <p:nvSpPr>
          <p:cNvPr id="80917" name="Line 21"/>
          <p:cNvSpPr>
            <a:spLocks noChangeShapeType="1"/>
          </p:cNvSpPr>
          <p:nvPr/>
        </p:nvSpPr>
        <p:spPr bwMode="auto">
          <a:xfrm>
            <a:off x="1828800" y="914400"/>
            <a:ext cx="685800" cy="228600"/>
          </a:xfrm>
          <a:prstGeom prst="line">
            <a:avLst/>
          </a:prstGeom>
          <a:noFill/>
          <a:ln w="38100">
            <a:solidFill>
              <a:srgbClr val="FAFD00"/>
            </a:solidFill>
            <a:round/>
            <a:headEnd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tr-TR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6" name="Rectangle 4"/>
          <p:cNvSpPr>
            <a:spLocks noGrp="1" noChangeArrowheads="1"/>
          </p:cNvSpPr>
          <p:nvPr>
            <p:ph type="title"/>
          </p:nvPr>
        </p:nvSpPr>
        <p:spPr>
          <a:xfrm>
            <a:off x="228600" y="2438400"/>
            <a:ext cx="8610600" cy="762000"/>
          </a:xfrm>
        </p:spPr>
        <p:txBody>
          <a:bodyPr/>
          <a:lstStyle/>
          <a:p>
            <a:r>
              <a:rPr lang="en-US" altLang="tr-TR">
                <a:hlinkClick r:id="rId3" action="ppaction://hlinkfile"/>
              </a:rPr>
              <a:t>Hypothalamus and </a:t>
            </a:r>
            <a:br>
              <a:rPr lang="en-US" altLang="tr-TR">
                <a:hlinkClick r:id="rId3" action="ppaction://hlinkfile"/>
              </a:rPr>
            </a:br>
            <a:r>
              <a:rPr lang="en-US" altLang="tr-TR">
                <a:hlinkClick r:id="rId3" action="ppaction://hlinkfile"/>
              </a:rPr>
              <a:t>Anterior Pituitary Gland</a:t>
            </a:r>
            <a:endParaRPr lang="en-US" alt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228600"/>
            <a:ext cx="8610600" cy="420688"/>
          </a:xfrm>
          <a:noFill/>
          <a:ln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lIns="90487" tIns="44450" rIns="90487" bIns="44450"/>
          <a:lstStyle/>
          <a:p>
            <a:r>
              <a:rPr lang="en-US" altLang="tr-TR"/>
              <a:t>Anterior Pituitary Hormones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881063"/>
            <a:ext cx="8755062" cy="5029200"/>
          </a:xfrm>
          <a:noFill/>
          <a:ln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0487" tIns="44450" rIns="90487" bIns="44450"/>
          <a:lstStyle/>
          <a:p>
            <a:pPr marL="463550" indent="-463550">
              <a:buFont typeface="Times" panose="02020603050405020304" pitchFamily="18" charset="0"/>
              <a:buNone/>
            </a:pPr>
            <a:r>
              <a:rPr lang="en-US" altLang="tr-TR"/>
              <a:t>A.	Structure</a:t>
            </a:r>
          </a:p>
          <a:p>
            <a:pPr marL="463550" indent="-463550">
              <a:buFont typeface="Times" panose="02020603050405020304" pitchFamily="18" charset="0"/>
              <a:buNone/>
            </a:pPr>
            <a:r>
              <a:rPr lang="en-US" altLang="tr-TR"/>
              <a:t>	1.	glycoproteins or proteins</a:t>
            </a:r>
          </a:p>
          <a:p>
            <a:pPr marL="463550" indent="-463550">
              <a:buFont typeface="Times" panose="02020603050405020304" pitchFamily="18" charset="0"/>
              <a:buNone/>
            </a:pPr>
            <a:r>
              <a:rPr lang="en-US" altLang="tr-TR"/>
              <a:t>B.	Hormones</a:t>
            </a:r>
          </a:p>
          <a:p>
            <a:pPr marL="463550" indent="-463550">
              <a:buFont typeface="Times" panose="02020603050405020304" pitchFamily="18" charset="0"/>
              <a:buNone/>
            </a:pPr>
            <a:r>
              <a:rPr lang="en-US" altLang="tr-TR"/>
              <a:t>	1.	gonadotropins</a:t>
            </a:r>
          </a:p>
          <a:p>
            <a:pPr marL="1317625" lvl="1" indent="-333375"/>
            <a:r>
              <a:rPr lang="en-US" altLang="tr-TR"/>
              <a:t>Follicle stimulating hormone (FSH)</a:t>
            </a:r>
          </a:p>
          <a:p>
            <a:pPr marL="1317625" lvl="1" indent="-333375"/>
            <a:r>
              <a:rPr lang="en-US" altLang="tr-TR"/>
              <a:t>Luteinizing hormone (LH)</a:t>
            </a:r>
          </a:p>
          <a:p>
            <a:pPr marL="1317625" lvl="1" indent="-333375"/>
            <a:r>
              <a:rPr lang="en-US" altLang="tr-TR"/>
              <a:t>Prolactin	</a:t>
            </a:r>
          </a:p>
        </p:txBody>
      </p:sp>
    </p:spTree>
  </p:cSld>
  <p:clrMapOvr>
    <a:masterClrMapping/>
  </p:clrMapOvr>
  <p:transition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lIns="90487" tIns="44450" rIns="90487" bIns="44450"/>
          <a:lstStyle/>
          <a:p>
            <a:r>
              <a:rPr lang="en-US" altLang="tr-TR"/>
              <a:t>Anterior Pituitary Hormones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0487" tIns="44450" rIns="90487" bIns="44450"/>
          <a:lstStyle/>
          <a:p>
            <a:pPr>
              <a:buFont typeface="Times" panose="02020603050405020304" pitchFamily="18" charset="0"/>
              <a:buNone/>
            </a:pPr>
            <a:r>
              <a:rPr lang="en-US" altLang="tr-TR"/>
              <a:t>2.Other trophic hormones</a:t>
            </a:r>
          </a:p>
          <a:p>
            <a:pPr lvl="1">
              <a:buFontTx/>
              <a:buChar char="•"/>
            </a:pPr>
            <a:r>
              <a:rPr lang="en-US" altLang="tr-TR"/>
              <a:t>Adrenal Corticotropin (ACTH)</a:t>
            </a:r>
          </a:p>
          <a:p>
            <a:pPr lvl="1">
              <a:buFontTx/>
              <a:buChar char="•"/>
            </a:pPr>
            <a:r>
              <a:rPr lang="en-US" altLang="tr-TR"/>
              <a:t>thyroid stimulating hormone (TSH) </a:t>
            </a:r>
          </a:p>
          <a:p>
            <a:pPr lvl="1">
              <a:buFontTx/>
              <a:buChar char="•"/>
            </a:pPr>
            <a:r>
              <a:rPr lang="en-US" altLang="tr-TR"/>
              <a:t>growth hormone (GH or STH)</a:t>
            </a:r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2438400"/>
            <a:ext cx="7924800" cy="1143000"/>
          </a:xfrm>
          <a:noFill/>
          <a:ln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lIns="90487" tIns="44450" rIns="90487" bIns="44450"/>
          <a:lstStyle/>
          <a:p>
            <a:r>
              <a:rPr lang="en-US" altLang="tr-TR"/>
              <a:t>What is the function of the endocrine system?</a:t>
            </a:r>
          </a:p>
        </p:txBody>
      </p:sp>
    </p:spTree>
  </p:cSld>
  <p:clrMapOvr>
    <a:masterClrMapping/>
  </p:clrMapOvr>
  <p:transition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tr-TR"/>
              <a:t>Structure of LH, FSH and TSH</a:t>
            </a:r>
          </a:p>
        </p:txBody>
      </p:sp>
      <p:sp>
        <p:nvSpPr>
          <p:cNvPr id="931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tr-TR"/>
              <a:t>Made of 2 amino acid chains</a:t>
            </a:r>
            <a:br>
              <a:rPr lang="en-US" altLang="tr-TR"/>
            </a:br>
            <a:r>
              <a:rPr lang="en-US" altLang="tr-TR"/>
              <a:t/>
            </a:r>
            <a:br>
              <a:rPr lang="en-US" altLang="tr-TR"/>
            </a:br>
            <a:r>
              <a:rPr lang="en-US" altLang="tr-TR"/>
              <a:t/>
            </a:r>
            <a:br>
              <a:rPr lang="en-US" altLang="tr-TR"/>
            </a:br>
            <a:r>
              <a:rPr lang="en-US" altLang="tr-TR"/>
              <a:t/>
            </a:r>
            <a:br>
              <a:rPr lang="en-US" altLang="tr-TR"/>
            </a:br>
            <a:endParaRPr lang="en-US" altLang="tr-TR"/>
          </a:p>
          <a:p>
            <a:r>
              <a:rPr lang="en-US" altLang="tr-TR">
                <a:latin typeface="Symbol" panose="05050102010706020507" pitchFamily="18" charset="2"/>
              </a:rPr>
              <a:t>a</a:t>
            </a:r>
            <a:r>
              <a:rPr lang="en-US" altLang="tr-TR"/>
              <a:t> chains are the same</a:t>
            </a:r>
          </a:p>
          <a:p>
            <a:r>
              <a:rPr lang="en-US" altLang="tr-TR">
                <a:latin typeface="Symbol" panose="05050102010706020507" pitchFamily="18" charset="2"/>
              </a:rPr>
              <a:t>b</a:t>
            </a:r>
            <a:r>
              <a:rPr lang="en-US" altLang="tr-TR"/>
              <a:t> chains differ and give specificity</a:t>
            </a:r>
          </a:p>
        </p:txBody>
      </p:sp>
      <p:sp>
        <p:nvSpPr>
          <p:cNvPr id="93188" name="Rectangle 4"/>
          <p:cNvSpPr>
            <a:spLocks noChangeArrowheads="1"/>
          </p:cNvSpPr>
          <p:nvPr/>
        </p:nvSpPr>
        <p:spPr bwMode="auto">
          <a:xfrm>
            <a:off x="1022350" y="3352800"/>
            <a:ext cx="37941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r>
              <a:rPr lang="en-US" altLang="tr-TR" sz="2800" b="0">
                <a:solidFill>
                  <a:schemeClr val="tx1"/>
                </a:solidFill>
                <a:latin typeface="Symbol" panose="05050102010706020507" pitchFamily="18" charset="2"/>
              </a:rPr>
              <a:t>b</a:t>
            </a:r>
          </a:p>
        </p:txBody>
      </p:sp>
      <p:sp>
        <p:nvSpPr>
          <p:cNvPr id="93189" name="Rectangle 5"/>
          <p:cNvSpPr>
            <a:spLocks noChangeArrowheads="1"/>
          </p:cNvSpPr>
          <p:nvPr/>
        </p:nvSpPr>
        <p:spPr bwMode="auto">
          <a:xfrm>
            <a:off x="990600" y="2133600"/>
            <a:ext cx="407988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r>
              <a:rPr lang="en-US" altLang="tr-TR" sz="2800" b="0">
                <a:solidFill>
                  <a:schemeClr val="tx1"/>
                </a:solidFill>
                <a:latin typeface="Symbol" panose="05050102010706020507" pitchFamily="18" charset="2"/>
              </a:rPr>
              <a:t>a</a:t>
            </a:r>
          </a:p>
        </p:txBody>
      </p:sp>
      <p:sp>
        <p:nvSpPr>
          <p:cNvPr id="93190" name="Line 6"/>
          <p:cNvSpPr>
            <a:spLocks noChangeShapeType="1"/>
          </p:cNvSpPr>
          <p:nvPr/>
        </p:nvSpPr>
        <p:spPr bwMode="auto">
          <a:xfrm>
            <a:off x="1616075" y="2392363"/>
            <a:ext cx="5181600" cy="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93191" name="Line 7"/>
          <p:cNvSpPr>
            <a:spLocks noChangeShapeType="1"/>
          </p:cNvSpPr>
          <p:nvPr/>
        </p:nvSpPr>
        <p:spPr bwMode="auto">
          <a:xfrm>
            <a:off x="1616075" y="3611563"/>
            <a:ext cx="5181600" cy="0"/>
          </a:xfrm>
          <a:prstGeom prst="line">
            <a:avLst/>
          </a:prstGeom>
          <a:noFill/>
          <a:ln w="57150">
            <a:solidFill>
              <a:srgbClr val="0080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93192" name="Line 8"/>
          <p:cNvSpPr>
            <a:spLocks noChangeShapeType="1"/>
          </p:cNvSpPr>
          <p:nvPr/>
        </p:nvSpPr>
        <p:spPr bwMode="auto">
          <a:xfrm>
            <a:off x="2682875" y="2392363"/>
            <a:ext cx="0" cy="381000"/>
          </a:xfrm>
          <a:prstGeom prst="line">
            <a:avLst/>
          </a:prstGeom>
          <a:noFill/>
          <a:ln w="57150">
            <a:solidFill>
              <a:srgbClr val="0000FF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93193" name="Line 9"/>
          <p:cNvSpPr>
            <a:spLocks noChangeShapeType="1"/>
          </p:cNvSpPr>
          <p:nvPr/>
        </p:nvSpPr>
        <p:spPr bwMode="auto">
          <a:xfrm>
            <a:off x="5654675" y="2392363"/>
            <a:ext cx="0" cy="381000"/>
          </a:xfrm>
          <a:prstGeom prst="line">
            <a:avLst/>
          </a:prstGeom>
          <a:noFill/>
          <a:ln w="57150">
            <a:solidFill>
              <a:srgbClr val="0000FF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93194" name="Line 10"/>
          <p:cNvSpPr>
            <a:spLocks noChangeShapeType="1"/>
          </p:cNvSpPr>
          <p:nvPr/>
        </p:nvSpPr>
        <p:spPr bwMode="auto">
          <a:xfrm>
            <a:off x="2682875" y="3230563"/>
            <a:ext cx="0" cy="381000"/>
          </a:xfrm>
          <a:prstGeom prst="line">
            <a:avLst/>
          </a:prstGeom>
          <a:noFill/>
          <a:ln w="57150">
            <a:solidFill>
              <a:srgbClr val="0000FF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93195" name="Line 11"/>
          <p:cNvSpPr>
            <a:spLocks noChangeShapeType="1"/>
          </p:cNvSpPr>
          <p:nvPr/>
        </p:nvSpPr>
        <p:spPr bwMode="auto">
          <a:xfrm>
            <a:off x="5654675" y="3230563"/>
            <a:ext cx="0" cy="381000"/>
          </a:xfrm>
          <a:prstGeom prst="line">
            <a:avLst/>
          </a:prstGeom>
          <a:noFill/>
          <a:ln w="57150">
            <a:solidFill>
              <a:srgbClr val="0000FF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93196" name="Text Box 12"/>
          <p:cNvSpPr txBox="1">
            <a:spLocks noChangeArrowheads="1"/>
          </p:cNvSpPr>
          <p:nvPr/>
        </p:nvSpPr>
        <p:spPr bwMode="auto">
          <a:xfrm>
            <a:off x="2530475" y="2773363"/>
            <a:ext cx="354013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/>
            <a:r>
              <a:rPr lang="en-US" altLang="tr-TR" sz="2000">
                <a:solidFill>
                  <a:schemeClr val="tx1"/>
                </a:solidFill>
                <a:latin typeface="Arial" panose="020B0604020202020204" pitchFamily="34" charset="0"/>
              </a:rPr>
              <a:t>S</a:t>
            </a:r>
          </a:p>
        </p:txBody>
      </p:sp>
      <p:sp>
        <p:nvSpPr>
          <p:cNvPr id="93197" name="Text Box 13"/>
          <p:cNvSpPr txBox="1">
            <a:spLocks noChangeArrowheads="1"/>
          </p:cNvSpPr>
          <p:nvPr/>
        </p:nvSpPr>
        <p:spPr bwMode="auto">
          <a:xfrm>
            <a:off x="5502275" y="2773363"/>
            <a:ext cx="354013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/>
            <a:r>
              <a:rPr lang="en-US" altLang="tr-TR" sz="2000">
                <a:solidFill>
                  <a:schemeClr val="tx1"/>
                </a:solidFill>
                <a:latin typeface="Arial" panose="020B0604020202020204" pitchFamily="34" charset="0"/>
              </a:rPr>
              <a:t>S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23" name="Picture 3" descr="&#10;pituitary.jpg                                                  000060AA&#10;Parrish HD                     ABA78158:"/>
          <p:cNvPicPr>
            <a:picLocks noChangeAspect="1" noChangeArrowheads="1"/>
          </p:cNvPicPr>
          <p:nvPr/>
        </p:nvPicPr>
        <p:blipFill>
          <a:blip r:embed="rId2">
            <a:lum bright="-14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68525" y="0"/>
            <a:ext cx="6975475" cy="6877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1925" name="Text Box 5"/>
          <p:cNvSpPr txBox="1">
            <a:spLocks noChangeArrowheads="1"/>
          </p:cNvSpPr>
          <p:nvPr/>
        </p:nvSpPr>
        <p:spPr bwMode="auto">
          <a:xfrm>
            <a:off x="6769100" y="61913"/>
            <a:ext cx="2284413" cy="457200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tx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altLang="tr-TR">
                <a:solidFill>
                  <a:srgbClr val="FFFFFF"/>
                </a:solidFill>
              </a:rPr>
              <a:t>Hypothalamus</a:t>
            </a:r>
          </a:p>
        </p:txBody>
      </p:sp>
      <p:sp>
        <p:nvSpPr>
          <p:cNvPr id="81926" name="Text Box 6"/>
          <p:cNvSpPr txBox="1">
            <a:spLocks noChangeArrowheads="1"/>
          </p:cNvSpPr>
          <p:nvPr/>
        </p:nvSpPr>
        <p:spPr bwMode="auto">
          <a:xfrm>
            <a:off x="3886200" y="1295400"/>
            <a:ext cx="1082675" cy="822325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tx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en-US" altLang="tr-TR">
                <a:solidFill>
                  <a:srgbClr val="FAFD00"/>
                </a:solidFill>
              </a:rPr>
              <a:t>Nerve Cells</a:t>
            </a:r>
          </a:p>
        </p:txBody>
      </p:sp>
      <p:sp>
        <p:nvSpPr>
          <p:cNvPr id="81927" name="Line 7"/>
          <p:cNvSpPr>
            <a:spLocks noChangeShapeType="1"/>
          </p:cNvSpPr>
          <p:nvPr/>
        </p:nvSpPr>
        <p:spPr bwMode="auto">
          <a:xfrm flipH="1" flipV="1">
            <a:off x="3505200" y="1219200"/>
            <a:ext cx="533400" cy="457200"/>
          </a:xfrm>
          <a:prstGeom prst="line">
            <a:avLst/>
          </a:prstGeom>
          <a:noFill/>
          <a:ln w="38100">
            <a:solidFill>
              <a:srgbClr val="FAFD00"/>
            </a:solidFill>
            <a:round/>
            <a:headEnd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81928" name="Line 8"/>
          <p:cNvSpPr>
            <a:spLocks noChangeShapeType="1"/>
          </p:cNvSpPr>
          <p:nvPr/>
        </p:nvSpPr>
        <p:spPr bwMode="auto">
          <a:xfrm flipV="1">
            <a:off x="4724400" y="1752600"/>
            <a:ext cx="381000" cy="0"/>
          </a:xfrm>
          <a:prstGeom prst="line">
            <a:avLst/>
          </a:prstGeom>
          <a:noFill/>
          <a:ln w="38100">
            <a:solidFill>
              <a:srgbClr val="FAFD00"/>
            </a:solidFill>
            <a:round/>
            <a:headEnd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81932" name="Text Box 12"/>
          <p:cNvSpPr txBox="1">
            <a:spLocks noChangeArrowheads="1"/>
          </p:cNvSpPr>
          <p:nvPr/>
        </p:nvSpPr>
        <p:spPr bwMode="auto">
          <a:xfrm>
            <a:off x="7620000" y="4495800"/>
            <a:ext cx="15240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en-US" altLang="tr-TR">
                <a:solidFill>
                  <a:schemeClr val="tx1"/>
                </a:solidFill>
              </a:rPr>
              <a:t>Posterior pituitary</a:t>
            </a:r>
          </a:p>
        </p:txBody>
      </p:sp>
      <p:sp>
        <p:nvSpPr>
          <p:cNvPr id="81936" name="Line 16"/>
          <p:cNvSpPr>
            <a:spLocks noChangeShapeType="1"/>
          </p:cNvSpPr>
          <p:nvPr/>
        </p:nvSpPr>
        <p:spPr bwMode="auto">
          <a:xfrm flipH="1">
            <a:off x="7010400" y="4800600"/>
            <a:ext cx="609600" cy="762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81937" name="Line 17"/>
          <p:cNvSpPr>
            <a:spLocks noChangeShapeType="1"/>
          </p:cNvSpPr>
          <p:nvPr/>
        </p:nvSpPr>
        <p:spPr bwMode="auto">
          <a:xfrm>
            <a:off x="1905000" y="5029200"/>
            <a:ext cx="1752600" cy="3048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81940" name="Rectangle 20"/>
          <p:cNvSpPr>
            <a:spLocks noChangeArrowheads="1"/>
          </p:cNvSpPr>
          <p:nvPr/>
        </p:nvSpPr>
        <p:spPr bwMode="auto">
          <a:xfrm>
            <a:off x="7604125" y="5334000"/>
            <a:ext cx="1450975" cy="7239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/>
          <a:p>
            <a:pPr>
              <a:buFontTx/>
              <a:buChar char="•"/>
            </a:pPr>
            <a:r>
              <a:rPr lang="en-US" altLang="tr-TR" sz="2000">
                <a:solidFill>
                  <a:srgbClr val="0000FF"/>
                </a:solidFill>
              </a:rPr>
              <a:t> Oxytocin</a:t>
            </a:r>
            <a:endParaRPr lang="en-US" altLang="tr-TR" sz="2000">
              <a:solidFill>
                <a:schemeClr val="tx1"/>
              </a:solidFill>
            </a:endParaRPr>
          </a:p>
          <a:p>
            <a:pPr>
              <a:buFontTx/>
              <a:buChar char="•"/>
            </a:pPr>
            <a:r>
              <a:rPr lang="en-US" altLang="tr-TR" sz="2000">
                <a:solidFill>
                  <a:schemeClr val="tx1"/>
                </a:solidFill>
              </a:rPr>
              <a:t> ADH</a:t>
            </a:r>
          </a:p>
        </p:txBody>
      </p:sp>
      <p:sp>
        <p:nvSpPr>
          <p:cNvPr id="81941" name="Text Box 21"/>
          <p:cNvSpPr txBox="1">
            <a:spLocks noChangeArrowheads="1"/>
          </p:cNvSpPr>
          <p:nvPr/>
        </p:nvSpPr>
        <p:spPr bwMode="auto">
          <a:xfrm>
            <a:off x="6400800" y="1066800"/>
            <a:ext cx="2438400" cy="822325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tx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en-US" altLang="tr-TR">
                <a:solidFill>
                  <a:srgbClr val="FAFD00"/>
                </a:solidFill>
              </a:rPr>
              <a:t>Paraventricular nuclei cell</a:t>
            </a:r>
          </a:p>
        </p:txBody>
      </p:sp>
      <p:sp>
        <p:nvSpPr>
          <p:cNvPr id="81942" name="Text Box 22"/>
          <p:cNvSpPr txBox="1">
            <a:spLocks noChangeArrowheads="1"/>
          </p:cNvSpPr>
          <p:nvPr/>
        </p:nvSpPr>
        <p:spPr bwMode="auto">
          <a:xfrm>
            <a:off x="4572000" y="381000"/>
            <a:ext cx="1844675" cy="822325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tx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en-US" altLang="tr-TR">
                <a:solidFill>
                  <a:srgbClr val="FAFD00"/>
                </a:solidFill>
              </a:rPr>
              <a:t>Supraoptic nuclei cell</a:t>
            </a:r>
          </a:p>
        </p:txBody>
      </p:sp>
      <p:sp>
        <p:nvSpPr>
          <p:cNvPr id="81944" name="Line 24"/>
          <p:cNvSpPr>
            <a:spLocks noChangeShapeType="1"/>
          </p:cNvSpPr>
          <p:nvPr/>
        </p:nvSpPr>
        <p:spPr bwMode="auto">
          <a:xfrm flipH="1">
            <a:off x="5486400" y="1143000"/>
            <a:ext cx="76200" cy="381000"/>
          </a:xfrm>
          <a:prstGeom prst="line">
            <a:avLst/>
          </a:prstGeom>
          <a:noFill/>
          <a:ln w="38100">
            <a:solidFill>
              <a:srgbClr val="FAFD00"/>
            </a:solidFill>
            <a:round/>
            <a:headEnd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81945" name="Line 25"/>
          <p:cNvSpPr>
            <a:spLocks noChangeShapeType="1"/>
          </p:cNvSpPr>
          <p:nvPr/>
        </p:nvSpPr>
        <p:spPr bwMode="auto">
          <a:xfrm flipH="1">
            <a:off x="6324600" y="1524000"/>
            <a:ext cx="533400" cy="152400"/>
          </a:xfrm>
          <a:prstGeom prst="line">
            <a:avLst/>
          </a:prstGeom>
          <a:noFill/>
          <a:ln w="38100">
            <a:solidFill>
              <a:srgbClr val="FAFD00"/>
            </a:solidFill>
            <a:round/>
            <a:headEnd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8192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572000"/>
            <a:ext cx="1828800" cy="914400"/>
          </a:xfrm>
        </p:spPr>
        <p:txBody>
          <a:bodyPr/>
          <a:lstStyle/>
          <a:p>
            <a:r>
              <a:rPr lang="en-US" altLang="tr-TR" sz="1600">
                <a:solidFill>
                  <a:schemeClr val="tx1"/>
                </a:solidFill>
              </a:rPr>
              <a:t>Anterior Pituitary</a:t>
            </a:r>
          </a:p>
        </p:txBody>
      </p:sp>
      <p:sp>
        <p:nvSpPr>
          <p:cNvPr id="81946" name="Text Box 26"/>
          <p:cNvSpPr txBox="1">
            <a:spLocks noChangeArrowheads="1"/>
          </p:cNvSpPr>
          <p:nvPr/>
        </p:nvSpPr>
        <p:spPr bwMode="auto">
          <a:xfrm>
            <a:off x="6096000" y="3505200"/>
            <a:ext cx="23622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en-US" altLang="tr-TR" sz="2000">
                <a:solidFill>
                  <a:schemeClr val="tx1"/>
                </a:solidFill>
              </a:rPr>
              <a:t>Capillary plexus</a:t>
            </a:r>
          </a:p>
        </p:txBody>
      </p:sp>
      <p:sp>
        <p:nvSpPr>
          <p:cNvPr id="81947" name="Line 27"/>
          <p:cNvSpPr>
            <a:spLocks noChangeShapeType="1"/>
          </p:cNvSpPr>
          <p:nvPr/>
        </p:nvSpPr>
        <p:spPr bwMode="auto">
          <a:xfrm flipH="1">
            <a:off x="6477000" y="3962400"/>
            <a:ext cx="457200" cy="12954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tr-TR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772" name="Picture 4" descr="hypothalamus nuclei.jpg                                        000060AA&#10;Parrish HD                     ABA78158: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685800"/>
            <a:ext cx="8202613" cy="6016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228600"/>
            <a:ext cx="8610600" cy="508000"/>
          </a:xfrm>
          <a:noFill/>
          <a:ln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0487" tIns="44450" rIns="90487" bIns="44450"/>
          <a:lstStyle/>
          <a:p>
            <a:r>
              <a:rPr lang="en-US" altLang="tr-TR" sz="2800">
                <a:solidFill>
                  <a:schemeClr val="tx1"/>
                </a:solidFill>
              </a:rPr>
              <a:t>Hypothalamus</a:t>
            </a:r>
          </a:p>
        </p:txBody>
      </p:sp>
      <p:sp>
        <p:nvSpPr>
          <p:cNvPr id="32773" name="Text Box 5"/>
          <p:cNvSpPr txBox="1">
            <a:spLocks noChangeArrowheads="1"/>
          </p:cNvSpPr>
          <p:nvPr/>
        </p:nvSpPr>
        <p:spPr bwMode="auto">
          <a:xfrm>
            <a:off x="5791200" y="4495800"/>
            <a:ext cx="3124200" cy="1187450"/>
          </a:xfrm>
          <a:prstGeom prst="rect">
            <a:avLst/>
          </a:prstGeom>
          <a:noFill/>
          <a:ln>
            <a:noFill/>
          </a:ln>
          <a:effectLst>
            <a:outerShdw dist="17961" dir="2700000" algn="ctr" rotWithShape="0">
              <a:srgbClr val="000000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en-US" altLang="tr-TR">
                <a:solidFill>
                  <a:srgbClr val="0000FF"/>
                </a:solidFill>
              </a:rPr>
              <a:t>Nuclei that produce posterior pituitary hormones</a:t>
            </a:r>
          </a:p>
        </p:txBody>
      </p:sp>
      <p:grpSp>
        <p:nvGrpSpPr>
          <p:cNvPr id="32776" name="Group 8"/>
          <p:cNvGrpSpPr>
            <a:grpSpLocks/>
          </p:cNvGrpSpPr>
          <p:nvPr/>
        </p:nvGrpSpPr>
        <p:grpSpPr bwMode="auto">
          <a:xfrm>
            <a:off x="2971800" y="1752600"/>
            <a:ext cx="2895600" cy="2971800"/>
            <a:chOff x="1872" y="1104"/>
            <a:chExt cx="1824" cy="1872"/>
          </a:xfrm>
        </p:grpSpPr>
        <p:sp>
          <p:nvSpPr>
            <p:cNvPr id="32774" name="Line 6"/>
            <p:cNvSpPr>
              <a:spLocks noChangeShapeType="1"/>
            </p:cNvSpPr>
            <p:nvPr/>
          </p:nvSpPr>
          <p:spPr bwMode="auto">
            <a:xfrm flipH="1" flipV="1">
              <a:off x="1872" y="2256"/>
              <a:ext cx="1776" cy="72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 type="stealth" w="med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32775" name="Line 7"/>
            <p:cNvSpPr>
              <a:spLocks noChangeShapeType="1"/>
            </p:cNvSpPr>
            <p:nvPr/>
          </p:nvSpPr>
          <p:spPr bwMode="auto">
            <a:xfrm flipH="1" flipV="1">
              <a:off x="2016" y="1104"/>
              <a:ext cx="1680" cy="1776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 type="stealth" w="med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27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25413"/>
            <a:ext cx="9131300" cy="719137"/>
          </a:xfrm>
          <a:noFill/>
          <a:ln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lIns="90487" tIns="44450" rIns="90487" bIns="44450"/>
          <a:lstStyle/>
          <a:p>
            <a:r>
              <a:rPr lang="en-US" altLang="tr-TR" sz="3200"/>
              <a:t>Posterior Pituitary Hormones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838200"/>
            <a:ext cx="8058150" cy="2927350"/>
          </a:xfrm>
          <a:noFill/>
          <a:ln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63500" tIns="25400" rIns="63500" bIns="25400">
            <a:spAutoFit/>
          </a:bodyPr>
          <a:lstStyle/>
          <a:p>
            <a:pPr>
              <a:spcBef>
                <a:spcPct val="44000"/>
              </a:spcBef>
              <a:buFont typeface="Times" panose="02020603050405020304" pitchFamily="18" charset="0"/>
              <a:buNone/>
            </a:pPr>
            <a:r>
              <a:rPr lang="en-US" altLang="tr-TR" sz="2400"/>
              <a:t>A.Structure</a:t>
            </a:r>
          </a:p>
          <a:p>
            <a:pPr marL="800100" lvl="1" indent="-342900">
              <a:spcBef>
                <a:spcPct val="44000"/>
              </a:spcBef>
              <a:buFontTx/>
              <a:buChar char="•"/>
            </a:pPr>
            <a:r>
              <a:rPr lang="en-US" altLang="tr-TR"/>
              <a:t>polypeptides (9 amino acids)</a:t>
            </a:r>
          </a:p>
          <a:p>
            <a:pPr>
              <a:spcBef>
                <a:spcPct val="44000"/>
              </a:spcBef>
              <a:buFont typeface="Times" panose="02020603050405020304" pitchFamily="18" charset="0"/>
              <a:buNone/>
            </a:pPr>
            <a:r>
              <a:rPr lang="en-US" altLang="tr-TR" sz="2400"/>
              <a:t>B.	Hormone</a:t>
            </a:r>
          </a:p>
          <a:p>
            <a:pPr marL="800100" lvl="1" indent="-342900">
              <a:spcBef>
                <a:spcPct val="44000"/>
              </a:spcBef>
              <a:buFontTx/>
              <a:buChar char="•"/>
            </a:pPr>
            <a:r>
              <a:rPr lang="en-US" altLang="tr-TR"/>
              <a:t>Oxytocin - contraction of smooth muscle</a:t>
            </a:r>
          </a:p>
          <a:p>
            <a:pPr>
              <a:spcBef>
                <a:spcPct val="44000"/>
              </a:spcBef>
              <a:buFont typeface="Times" panose="02020603050405020304" pitchFamily="18" charset="0"/>
              <a:buNone/>
            </a:pPr>
            <a:endParaRPr lang="en-US" altLang="tr-TR" sz="2400"/>
          </a:p>
        </p:txBody>
      </p:sp>
    </p:spTree>
  </p:cSld>
  <p:clrMapOvr>
    <a:masterClrMapping/>
  </p:clrMapOvr>
  <p:transition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tr-TR"/>
              <a:t>Placental Hormones</a:t>
            </a:r>
          </a:p>
        </p:txBody>
      </p:sp>
      <p:sp>
        <p:nvSpPr>
          <p:cNvPr id="1013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282575" indent="-282575"/>
            <a:r>
              <a:rPr lang="en-US" altLang="tr-TR"/>
              <a:t>Equine Chorionic Gonadotropin (eCG)</a:t>
            </a:r>
          </a:p>
          <a:p>
            <a:pPr marL="1081088" lvl="1" indent="-457200"/>
            <a:r>
              <a:rPr lang="en-US" altLang="tr-TR"/>
              <a:t>Formation of accessory CL and maintains pregnancy</a:t>
            </a:r>
          </a:p>
          <a:p>
            <a:pPr marL="282575" indent="-282575"/>
            <a:r>
              <a:rPr lang="en-US" altLang="tr-TR"/>
              <a:t>Human Chorionic Gonadotropin (HCG)</a:t>
            </a:r>
          </a:p>
          <a:p>
            <a:pPr marL="1081088" lvl="1" indent="-457200"/>
            <a:r>
              <a:rPr lang="en-US" altLang="tr-TR"/>
              <a:t>Maintains primate CL and pregnancy</a:t>
            </a:r>
          </a:p>
          <a:p>
            <a:pPr marL="282575" indent="-282575"/>
            <a:r>
              <a:rPr lang="en-US" altLang="tr-TR"/>
              <a:t>Placental Lactogen (PL)</a:t>
            </a:r>
          </a:p>
          <a:p>
            <a:pPr marL="1081088" lvl="1" indent="-457200"/>
            <a:r>
              <a:rPr lang="en-US" altLang="tr-TR"/>
              <a:t>Development of the mammary gland in the mother</a:t>
            </a:r>
          </a:p>
          <a:p>
            <a:pPr marL="282575" indent="-282575"/>
            <a:r>
              <a:rPr lang="en-US" altLang="tr-TR"/>
              <a:t>Steroids - Estrogen and Progesterone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>
          <a:xfrm>
            <a:off x="349250" y="195263"/>
            <a:ext cx="8413750" cy="377825"/>
          </a:xfrm>
          <a:noFill/>
          <a:ln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lIns="90487" tIns="44450" rIns="90487" bIns="44450"/>
          <a:lstStyle/>
          <a:p>
            <a:pPr>
              <a:lnSpc>
                <a:spcPct val="104000"/>
              </a:lnSpc>
            </a:pPr>
            <a:r>
              <a:rPr lang="en-US" altLang="tr-TR" sz="3200"/>
              <a:t>Gonadal Polypeptide Hormones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1625" y="804863"/>
            <a:ext cx="8636000" cy="3279775"/>
          </a:xfrm>
          <a:noFill/>
          <a:ln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63500" tIns="25400" rIns="63500" bIns="25400">
            <a:spAutoFit/>
          </a:bodyPr>
          <a:lstStyle/>
          <a:p>
            <a:pPr marL="533400" indent="-533400">
              <a:lnSpc>
                <a:spcPct val="85000"/>
              </a:lnSpc>
              <a:spcBef>
                <a:spcPct val="40000"/>
              </a:spcBef>
            </a:pPr>
            <a:r>
              <a:rPr lang="en-US" altLang="tr-TR"/>
              <a:t>Relaxin</a:t>
            </a:r>
            <a:endParaRPr lang="en-US" altLang="tr-TR" sz="2000"/>
          </a:p>
          <a:p>
            <a:pPr marL="1031875" lvl="1" indent="-457200">
              <a:lnSpc>
                <a:spcPct val="85000"/>
              </a:lnSpc>
              <a:spcBef>
                <a:spcPct val="40000"/>
              </a:spcBef>
              <a:buSzTx/>
            </a:pPr>
            <a:r>
              <a:rPr lang="en-US" altLang="tr-TR"/>
              <a:t>Secreted by CL during pregnancy.</a:t>
            </a:r>
          </a:p>
          <a:p>
            <a:pPr marL="1031875" lvl="1" indent="-457200">
              <a:lnSpc>
                <a:spcPct val="85000"/>
              </a:lnSpc>
              <a:spcBef>
                <a:spcPct val="40000"/>
              </a:spcBef>
              <a:buSzTx/>
            </a:pPr>
            <a:r>
              <a:rPr lang="en-US" altLang="tr-TR"/>
              <a:t>Parturition</a:t>
            </a:r>
          </a:p>
          <a:p>
            <a:pPr marL="533400" indent="-533400">
              <a:lnSpc>
                <a:spcPct val="85000"/>
              </a:lnSpc>
              <a:spcBef>
                <a:spcPct val="40000"/>
              </a:spcBef>
            </a:pPr>
            <a:r>
              <a:rPr lang="en-US" altLang="tr-TR"/>
              <a:t>Inhibin</a:t>
            </a:r>
          </a:p>
          <a:p>
            <a:pPr marL="1031875" lvl="1" indent="-457200">
              <a:lnSpc>
                <a:spcPct val="85000"/>
              </a:lnSpc>
              <a:spcBef>
                <a:spcPct val="40000"/>
              </a:spcBef>
              <a:buSzTx/>
            </a:pPr>
            <a:r>
              <a:rPr lang="en-US" altLang="tr-TR"/>
              <a:t>Inhibits FSH release</a:t>
            </a:r>
          </a:p>
          <a:p>
            <a:pPr marL="533400" indent="-533400"/>
            <a:endParaRPr lang="en-US" altLang="tr-TR"/>
          </a:p>
        </p:txBody>
      </p:sp>
    </p:spTree>
  </p:cSld>
  <p:clrMapOvr>
    <a:masterClrMapping/>
  </p:clrMapOvr>
  <p:transition/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>
          <a:xfrm>
            <a:off x="471488" y="427038"/>
            <a:ext cx="8020050" cy="250825"/>
          </a:xfrm>
          <a:noFill/>
          <a:ln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lIns="90487" tIns="44450" rIns="90487" bIns="44450"/>
          <a:lstStyle/>
          <a:p>
            <a:pPr>
              <a:lnSpc>
                <a:spcPct val="104000"/>
              </a:lnSpc>
            </a:pPr>
            <a:r>
              <a:rPr lang="en-US" altLang="tr-TR"/>
              <a:t>Gonadal Steroids</a:t>
            </a:r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143000"/>
            <a:ext cx="7381875" cy="2128838"/>
          </a:xfrm>
          <a:noFill/>
          <a:ln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63500" tIns="25400" rIns="63500" bIns="25400">
            <a:spAutoFit/>
          </a:bodyPr>
          <a:lstStyle/>
          <a:p>
            <a:pPr marL="509588" indent="-509588">
              <a:lnSpc>
                <a:spcPct val="85000"/>
              </a:lnSpc>
              <a:spcBef>
                <a:spcPct val="40000"/>
              </a:spcBef>
              <a:buFont typeface="Times" panose="02020603050405020304" pitchFamily="18" charset="0"/>
              <a:buNone/>
              <a:tabLst>
                <a:tab pos="4114800" algn="l"/>
              </a:tabLst>
            </a:pPr>
            <a:r>
              <a:rPr lang="en-US" altLang="tr-TR"/>
              <a:t>A.	General</a:t>
            </a:r>
            <a:endParaRPr lang="en-US" altLang="tr-TR" sz="2000"/>
          </a:p>
          <a:p>
            <a:pPr marL="1085850" lvl="1" indent="-461963">
              <a:lnSpc>
                <a:spcPct val="85000"/>
              </a:lnSpc>
              <a:spcBef>
                <a:spcPct val="40000"/>
              </a:spcBef>
              <a:tabLst>
                <a:tab pos="4114800" algn="l"/>
              </a:tabLst>
            </a:pPr>
            <a:r>
              <a:rPr lang="en-US" altLang="tr-TR"/>
              <a:t>Origin - ovary, testis, adrenal</a:t>
            </a:r>
          </a:p>
          <a:p>
            <a:pPr marL="1085850" lvl="1" indent="-461963">
              <a:lnSpc>
                <a:spcPct val="85000"/>
              </a:lnSpc>
              <a:spcBef>
                <a:spcPct val="40000"/>
              </a:spcBef>
              <a:tabLst>
                <a:tab pos="4114800" algn="l"/>
              </a:tabLst>
            </a:pPr>
            <a:r>
              <a:rPr lang="en-US" altLang="tr-TR"/>
              <a:t>Structure</a:t>
            </a:r>
          </a:p>
          <a:p>
            <a:pPr marL="509588" indent="-509588">
              <a:tabLst>
                <a:tab pos="4114800" algn="l"/>
              </a:tabLst>
            </a:pPr>
            <a:endParaRPr lang="en-US" altLang="tr-TR"/>
          </a:p>
        </p:txBody>
      </p:sp>
      <p:pic>
        <p:nvPicPr>
          <p:cNvPr id="2" name="Resim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91680" y="3290348"/>
            <a:ext cx="5544616" cy="3090980"/>
          </a:xfrm>
          <a:prstGeom prst="rect">
            <a:avLst/>
          </a:prstGeom>
        </p:spPr>
      </p:pic>
    </p:spTree>
  </p:cSld>
  <p:clrMapOvr>
    <a:masterClrMapping/>
  </p:clrMapOvr>
  <p:transition/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tr-TR" dirty="0"/>
              <a:t>Steroid</a:t>
            </a:r>
            <a:br>
              <a:rPr lang="en-US" altLang="tr-TR" dirty="0"/>
            </a:br>
            <a:r>
              <a:rPr lang="en-US" altLang="tr-TR" dirty="0"/>
              <a:t>Synthesis</a:t>
            </a:r>
            <a:endParaRPr lang="tr-TR" dirty="0"/>
          </a:p>
        </p:txBody>
      </p:sp>
      <p:pic>
        <p:nvPicPr>
          <p:cNvPr id="6" name="İçerik Yer Tutucusu 5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101199" y="1795000"/>
            <a:ext cx="4865401" cy="3725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821944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7" name="Rectangle 3"/>
          <p:cNvSpPr>
            <a:spLocks noGrp="1" noChangeArrowheads="1"/>
          </p:cNvSpPr>
          <p:nvPr>
            <p:ph type="title"/>
          </p:nvPr>
        </p:nvSpPr>
        <p:spPr>
          <a:xfrm>
            <a:off x="627063" y="341313"/>
            <a:ext cx="7424737" cy="252412"/>
          </a:xfrm>
          <a:noFill/>
          <a:ln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lIns="90487" tIns="44450" rIns="90487" bIns="44450"/>
          <a:lstStyle/>
          <a:p>
            <a:pPr>
              <a:lnSpc>
                <a:spcPct val="104000"/>
              </a:lnSpc>
            </a:pPr>
            <a:r>
              <a:rPr lang="en-US" altLang="tr-TR"/>
              <a:t>Gonadal Steroids Cont.</a:t>
            </a:r>
          </a:p>
        </p:txBody>
      </p:sp>
      <p:sp>
        <p:nvSpPr>
          <p:cNvPr id="47108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152400" y="815975"/>
            <a:ext cx="8899525" cy="3686175"/>
          </a:xfrm>
          <a:noFill/>
          <a:ln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63500" tIns="25400" rIns="63500" bIns="25400">
            <a:spAutoFit/>
          </a:bodyPr>
          <a:lstStyle/>
          <a:p>
            <a:pPr marL="533400" indent="-533400">
              <a:lnSpc>
                <a:spcPct val="86000"/>
              </a:lnSpc>
              <a:spcBef>
                <a:spcPct val="40000"/>
              </a:spcBef>
              <a:buSzTx/>
              <a:buFont typeface="Times" panose="02020603050405020304" pitchFamily="18" charset="0"/>
              <a:buAutoNum type="alphaUcPeriod"/>
            </a:pPr>
            <a:r>
              <a:rPr lang="en-US" altLang="tr-TR"/>
              <a:t>General Cont.</a:t>
            </a:r>
          </a:p>
          <a:p>
            <a:pPr marL="914400" lvl="1" indent="-457200">
              <a:lnSpc>
                <a:spcPct val="86000"/>
              </a:lnSpc>
              <a:spcBef>
                <a:spcPct val="40000"/>
              </a:spcBef>
            </a:pPr>
            <a:r>
              <a:rPr lang="en-US" altLang="tr-TR"/>
              <a:t>Solubility</a:t>
            </a:r>
          </a:p>
          <a:p>
            <a:pPr marL="1295400" lvl="2" indent="-381000">
              <a:lnSpc>
                <a:spcPct val="86000"/>
              </a:lnSpc>
              <a:spcBef>
                <a:spcPct val="40000"/>
              </a:spcBef>
            </a:pPr>
            <a:r>
              <a:rPr lang="en-US" altLang="tr-TR"/>
              <a:t>Bound to a binding protein for transport</a:t>
            </a:r>
          </a:p>
          <a:p>
            <a:pPr marL="533400" indent="-533400">
              <a:lnSpc>
                <a:spcPct val="86000"/>
              </a:lnSpc>
              <a:spcBef>
                <a:spcPct val="40000"/>
              </a:spcBef>
              <a:buSzTx/>
              <a:buFont typeface="Times" panose="02020603050405020304" pitchFamily="18" charset="0"/>
              <a:buAutoNum type="alphaUcPeriod" startAt="2"/>
            </a:pPr>
            <a:r>
              <a:rPr lang="en-US" altLang="tr-TR"/>
              <a:t>Type of Steroids</a:t>
            </a:r>
          </a:p>
          <a:p>
            <a:pPr marL="914400" lvl="1" indent="-457200">
              <a:lnSpc>
                <a:spcPct val="86000"/>
              </a:lnSpc>
              <a:spcBef>
                <a:spcPct val="40000"/>
              </a:spcBef>
            </a:pPr>
            <a:r>
              <a:rPr lang="en-US" altLang="tr-TR"/>
              <a:t>Androgens - Testosterone</a:t>
            </a:r>
          </a:p>
          <a:p>
            <a:pPr marL="914400" lvl="1" indent="-457200">
              <a:lnSpc>
                <a:spcPct val="86000"/>
              </a:lnSpc>
              <a:spcBef>
                <a:spcPct val="40000"/>
              </a:spcBef>
            </a:pPr>
            <a:r>
              <a:rPr lang="en-US" altLang="tr-TR"/>
              <a:t>Estrogen - Estradiol</a:t>
            </a:r>
          </a:p>
          <a:p>
            <a:pPr marL="914400" lvl="1" indent="-457200">
              <a:lnSpc>
                <a:spcPct val="86000"/>
              </a:lnSpc>
              <a:spcBef>
                <a:spcPct val="40000"/>
              </a:spcBef>
            </a:pPr>
            <a:r>
              <a:rPr lang="en-US" altLang="tr-TR"/>
              <a:t>Progestin - Progesterone</a:t>
            </a:r>
            <a:endParaRPr lang="en-US" altLang="tr-TR" sz="2000"/>
          </a:p>
        </p:txBody>
      </p:sp>
    </p:spTree>
  </p:cSld>
  <p:clrMapOvr>
    <a:masterClrMapping/>
  </p:clrMapOvr>
  <p:transition/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101199" y="1821800"/>
            <a:ext cx="4865401" cy="3671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54297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152400"/>
            <a:ext cx="8382000" cy="1143000"/>
          </a:xfrm>
          <a:noFill/>
          <a:ln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lIns="90487" tIns="44450" rIns="90487" bIns="44450"/>
          <a:lstStyle/>
          <a:p>
            <a:r>
              <a:rPr lang="en-US" altLang="tr-TR"/>
              <a:t>Integration of Body Functions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51000"/>
            <a:ext cx="8458200" cy="3505200"/>
          </a:xfrm>
          <a:noFill/>
          <a:ln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63500" tIns="25400" rIns="63500" bIns="25400">
            <a:spAutoFit/>
          </a:bodyPr>
          <a:lstStyle/>
          <a:p>
            <a:pPr>
              <a:buSzPct val="150000"/>
            </a:pPr>
            <a:r>
              <a:rPr lang="en-US" altLang="tr-TR"/>
              <a:t>nervous and endocrine systems are similar</a:t>
            </a:r>
          </a:p>
          <a:p>
            <a:pPr>
              <a:buSzPct val="150000"/>
            </a:pPr>
            <a:r>
              <a:rPr lang="en-US" altLang="tr-TR"/>
              <a:t>nervous system</a:t>
            </a:r>
          </a:p>
          <a:p>
            <a:pPr marL="800100" lvl="1" indent="-342900"/>
            <a:r>
              <a:rPr lang="en-US" altLang="tr-TR"/>
              <a:t>seconds</a:t>
            </a:r>
          </a:p>
          <a:p>
            <a:pPr>
              <a:buSzPct val="150000"/>
            </a:pPr>
            <a:r>
              <a:rPr lang="en-US" altLang="tr-TR"/>
              <a:t>endocrine system</a:t>
            </a:r>
          </a:p>
          <a:p>
            <a:pPr marL="800100" lvl="1" indent="-342900"/>
            <a:r>
              <a:rPr lang="en-US" altLang="tr-TR"/>
              <a:t>minutes and hours</a:t>
            </a:r>
          </a:p>
          <a:p>
            <a:pPr>
              <a:spcBef>
                <a:spcPct val="45000"/>
              </a:spcBef>
              <a:buFont typeface="Times" panose="02020603050405020304" pitchFamily="18" charset="0"/>
              <a:buNone/>
            </a:pPr>
            <a:endParaRPr lang="en-US" altLang="tr-TR" sz="1600"/>
          </a:p>
          <a:p>
            <a:endParaRPr lang="en-US" altLang="tr-TR" sz="1600"/>
          </a:p>
        </p:txBody>
      </p:sp>
    </p:spTree>
  </p:cSld>
  <p:clrMapOvr>
    <a:masterClrMapping/>
  </p:clrMapOvr>
  <p:transition/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title"/>
          </p:nvPr>
        </p:nvSpPr>
        <p:spPr>
          <a:xfrm>
            <a:off x="1633538" y="257175"/>
            <a:ext cx="5538787" cy="252413"/>
          </a:xfrm>
          <a:noFill/>
          <a:ln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lIns="90487" tIns="44450" rIns="90487" bIns="44450"/>
          <a:lstStyle/>
          <a:p>
            <a:pPr>
              <a:lnSpc>
                <a:spcPct val="104000"/>
              </a:lnSpc>
            </a:pPr>
            <a:r>
              <a:rPr lang="en-US" altLang="tr-TR"/>
              <a:t>Other Hormones</a:t>
            </a:r>
          </a:p>
        </p:txBody>
      </p:sp>
      <p:sp>
        <p:nvSpPr>
          <p:cNvPr id="583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08000" y="1046163"/>
            <a:ext cx="8112125" cy="2046287"/>
          </a:xfrm>
          <a:noFill/>
          <a:ln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63500" tIns="25400" rIns="63500" bIns="25400">
            <a:spAutoFit/>
          </a:bodyPr>
          <a:lstStyle/>
          <a:p>
            <a:pPr marL="533400" indent="-533400">
              <a:lnSpc>
                <a:spcPct val="85000"/>
              </a:lnSpc>
              <a:spcBef>
                <a:spcPct val="40000"/>
              </a:spcBef>
              <a:buFont typeface="Times" panose="02020603050405020304" pitchFamily="18" charset="0"/>
              <a:buNone/>
            </a:pPr>
            <a:r>
              <a:rPr lang="en-US" altLang="tr-TR"/>
              <a:t>A.	Prostaglandins</a:t>
            </a:r>
            <a:endParaRPr lang="en-US" altLang="tr-TR" sz="2000"/>
          </a:p>
          <a:p>
            <a:pPr marL="1031875" lvl="1" indent="-457200">
              <a:lnSpc>
                <a:spcPct val="85000"/>
              </a:lnSpc>
              <a:spcBef>
                <a:spcPct val="40000"/>
              </a:spcBef>
              <a:buFont typeface="Times" panose="02020603050405020304" pitchFamily="18" charset="0"/>
              <a:buAutoNum type="arabicPeriod"/>
            </a:pPr>
            <a:r>
              <a:rPr lang="en-US" altLang="tr-TR"/>
              <a:t>PGF</a:t>
            </a:r>
            <a:r>
              <a:rPr lang="en-US" altLang="tr-TR" baseline="-25000"/>
              <a:t>2</a:t>
            </a:r>
            <a:r>
              <a:rPr lang="en-US" altLang="tr-TR" baseline="-25000">
                <a:latin typeface="Symbol" panose="05050102010706020507" pitchFamily="18" charset="2"/>
              </a:rPr>
              <a:t>a</a:t>
            </a:r>
          </a:p>
          <a:p>
            <a:pPr marL="1031875" lvl="1" indent="-457200">
              <a:buFont typeface="Times" panose="02020603050405020304" pitchFamily="18" charset="0"/>
              <a:buAutoNum type="arabicPeriod"/>
            </a:pPr>
            <a:r>
              <a:rPr lang="en-US" altLang="tr-TR"/>
              <a:t>PGE</a:t>
            </a:r>
            <a:r>
              <a:rPr lang="en-US" altLang="tr-TR" baseline="-25000"/>
              <a:t>2</a:t>
            </a:r>
            <a:r>
              <a:rPr lang="en-US" altLang="tr-TR" baseline="-25000">
                <a:latin typeface="Symbol" panose="05050102010706020507" pitchFamily="18" charset="2"/>
                <a:sym typeface="Symbol" panose="05050102010706020507" pitchFamily="18" charset="2"/>
              </a:rPr>
              <a:t>a</a:t>
            </a:r>
          </a:p>
          <a:p>
            <a:pPr marL="1031875" lvl="1" indent="-457200">
              <a:lnSpc>
                <a:spcPct val="85000"/>
              </a:lnSpc>
              <a:spcBef>
                <a:spcPct val="40000"/>
              </a:spcBef>
              <a:buFont typeface="Times" panose="02020603050405020304" pitchFamily="18" charset="0"/>
              <a:buAutoNum type="arabicPeriod"/>
            </a:pPr>
            <a:endParaRPr lang="en-US" altLang="tr-TR"/>
          </a:p>
        </p:txBody>
      </p:sp>
    </p:spTree>
  </p:cSld>
  <p:clrMapOvr>
    <a:masterClrMapping/>
  </p:clrMapOvr>
  <p:transition/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6506" name="Group 10"/>
          <p:cNvGrpSpPr>
            <a:grpSpLocks/>
          </p:cNvGrpSpPr>
          <p:nvPr/>
        </p:nvGrpSpPr>
        <p:grpSpPr bwMode="auto">
          <a:xfrm>
            <a:off x="2947988" y="1119188"/>
            <a:ext cx="2997200" cy="938212"/>
            <a:chOff x="2288" y="102"/>
            <a:chExt cx="1888" cy="591"/>
          </a:xfrm>
        </p:grpSpPr>
        <p:sp>
          <p:nvSpPr>
            <p:cNvPr id="106500" name="Freeform 4"/>
            <p:cNvSpPr>
              <a:spLocks/>
            </p:cNvSpPr>
            <p:nvPr/>
          </p:nvSpPr>
          <p:spPr bwMode="auto">
            <a:xfrm>
              <a:off x="2288" y="192"/>
              <a:ext cx="1387" cy="501"/>
            </a:xfrm>
            <a:custGeom>
              <a:avLst/>
              <a:gdLst>
                <a:gd name="T0" fmla="*/ 1264 w 1387"/>
                <a:gd name="T1" fmla="*/ 48 h 501"/>
                <a:gd name="T2" fmla="*/ 1120 w 1387"/>
                <a:gd name="T3" fmla="*/ 144 h 501"/>
                <a:gd name="T4" fmla="*/ 976 w 1387"/>
                <a:gd name="T5" fmla="*/ 48 h 501"/>
                <a:gd name="T6" fmla="*/ 832 w 1387"/>
                <a:gd name="T7" fmla="*/ 144 h 501"/>
                <a:gd name="T8" fmla="*/ 688 w 1387"/>
                <a:gd name="T9" fmla="*/ 0 h 501"/>
                <a:gd name="T10" fmla="*/ 480 w 1387"/>
                <a:gd name="T11" fmla="*/ 0 h 501"/>
                <a:gd name="T12" fmla="*/ 448 w 1387"/>
                <a:gd name="T13" fmla="*/ 144 h 501"/>
                <a:gd name="T14" fmla="*/ 256 w 1387"/>
                <a:gd name="T15" fmla="*/ 48 h 501"/>
                <a:gd name="T16" fmla="*/ 75 w 1387"/>
                <a:gd name="T17" fmla="*/ 96 h 501"/>
                <a:gd name="T18" fmla="*/ 0 w 1387"/>
                <a:gd name="T19" fmla="*/ 283 h 501"/>
                <a:gd name="T20" fmla="*/ 101 w 1387"/>
                <a:gd name="T21" fmla="*/ 443 h 501"/>
                <a:gd name="T22" fmla="*/ 256 w 1387"/>
                <a:gd name="T23" fmla="*/ 501 h 501"/>
                <a:gd name="T24" fmla="*/ 448 w 1387"/>
                <a:gd name="T25" fmla="*/ 389 h 501"/>
                <a:gd name="T26" fmla="*/ 528 w 1387"/>
                <a:gd name="T27" fmla="*/ 501 h 501"/>
                <a:gd name="T28" fmla="*/ 704 w 1387"/>
                <a:gd name="T29" fmla="*/ 501 h 501"/>
                <a:gd name="T30" fmla="*/ 832 w 1387"/>
                <a:gd name="T31" fmla="*/ 299 h 501"/>
                <a:gd name="T32" fmla="*/ 971 w 1387"/>
                <a:gd name="T33" fmla="*/ 400 h 501"/>
                <a:gd name="T34" fmla="*/ 1131 w 1387"/>
                <a:gd name="T35" fmla="*/ 320 h 501"/>
                <a:gd name="T36" fmla="*/ 1280 w 1387"/>
                <a:gd name="T37" fmla="*/ 427 h 501"/>
                <a:gd name="T38" fmla="*/ 1387 w 1387"/>
                <a:gd name="T39" fmla="*/ 331 h 5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387" h="501">
                  <a:moveTo>
                    <a:pt x="1264" y="48"/>
                  </a:moveTo>
                  <a:lnTo>
                    <a:pt x="1120" y="144"/>
                  </a:lnTo>
                  <a:lnTo>
                    <a:pt x="976" y="48"/>
                  </a:lnTo>
                  <a:lnTo>
                    <a:pt x="832" y="144"/>
                  </a:lnTo>
                  <a:lnTo>
                    <a:pt x="688" y="0"/>
                  </a:lnTo>
                  <a:cubicBezTo>
                    <a:pt x="618" y="0"/>
                    <a:pt x="549" y="0"/>
                    <a:pt x="480" y="0"/>
                  </a:cubicBezTo>
                  <a:lnTo>
                    <a:pt x="448" y="144"/>
                  </a:lnTo>
                  <a:lnTo>
                    <a:pt x="256" y="48"/>
                  </a:lnTo>
                  <a:lnTo>
                    <a:pt x="75" y="96"/>
                  </a:lnTo>
                  <a:lnTo>
                    <a:pt x="0" y="283"/>
                  </a:lnTo>
                  <a:lnTo>
                    <a:pt x="101" y="443"/>
                  </a:lnTo>
                  <a:lnTo>
                    <a:pt x="256" y="501"/>
                  </a:lnTo>
                  <a:lnTo>
                    <a:pt x="448" y="389"/>
                  </a:lnTo>
                  <a:lnTo>
                    <a:pt x="528" y="501"/>
                  </a:lnTo>
                  <a:lnTo>
                    <a:pt x="704" y="501"/>
                  </a:lnTo>
                  <a:lnTo>
                    <a:pt x="832" y="299"/>
                  </a:lnTo>
                  <a:lnTo>
                    <a:pt x="971" y="400"/>
                  </a:lnTo>
                  <a:lnTo>
                    <a:pt x="1131" y="320"/>
                  </a:lnTo>
                  <a:lnTo>
                    <a:pt x="1280" y="427"/>
                  </a:lnTo>
                  <a:lnTo>
                    <a:pt x="1387" y="331"/>
                  </a:lnTo>
                </a:path>
              </a:pathLst>
            </a:custGeom>
            <a:noFill/>
            <a:ln w="2857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06501" name="Line 5"/>
            <p:cNvSpPr>
              <a:spLocks noChangeShapeType="1"/>
            </p:cNvSpPr>
            <p:nvPr/>
          </p:nvSpPr>
          <p:spPr bwMode="auto">
            <a:xfrm>
              <a:off x="2784" y="240"/>
              <a:ext cx="19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06502" name="Line 6"/>
            <p:cNvSpPr>
              <a:spLocks noChangeShapeType="1"/>
            </p:cNvSpPr>
            <p:nvPr/>
          </p:nvSpPr>
          <p:spPr bwMode="auto">
            <a:xfrm>
              <a:off x="2811" y="635"/>
              <a:ext cx="19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06503" name="Line 7"/>
            <p:cNvSpPr>
              <a:spLocks noChangeShapeType="1"/>
            </p:cNvSpPr>
            <p:nvPr/>
          </p:nvSpPr>
          <p:spPr bwMode="auto">
            <a:xfrm flipV="1">
              <a:off x="2379" y="272"/>
              <a:ext cx="155" cy="4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06504" name="Line 8"/>
            <p:cNvSpPr>
              <a:spLocks noChangeShapeType="1"/>
            </p:cNvSpPr>
            <p:nvPr/>
          </p:nvSpPr>
          <p:spPr bwMode="auto">
            <a:xfrm>
              <a:off x="2400" y="587"/>
              <a:ext cx="139" cy="5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06505" name="Text Box 9"/>
            <p:cNvSpPr txBox="1">
              <a:spLocks noChangeArrowheads="1"/>
            </p:cNvSpPr>
            <p:nvPr/>
          </p:nvSpPr>
          <p:spPr bwMode="auto">
            <a:xfrm>
              <a:off x="3504" y="102"/>
              <a:ext cx="672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tr-TR" sz="2000">
                  <a:solidFill>
                    <a:schemeClr val="tx1"/>
                  </a:solidFill>
                </a:rPr>
                <a:t>COOH</a:t>
              </a:r>
            </a:p>
          </p:txBody>
        </p:sp>
      </p:grpSp>
      <p:grpSp>
        <p:nvGrpSpPr>
          <p:cNvPr id="106553" name="Group 57"/>
          <p:cNvGrpSpPr>
            <a:grpSpLocks/>
          </p:cNvGrpSpPr>
          <p:nvPr/>
        </p:nvGrpSpPr>
        <p:grpSpPr bwMode="auto">
          <a:xfrm>
            <a:off x="2959100" y="2511425"/>
            <a:ext cx="2974975" cy="1069975"/>
            <a:chOff x="3098" y="1581"/>
            <a:chExt cx="1874" cy="674"/>
          </a:xfrm>
        </p:grpSpPr>
        <p:sp>
          <p:nvSpPr>
            <p:cNvPr id="106522" name="Freeform 26"/>
            <p:cNvSpPr>
              <a:spLocks/>
            </p:cNvSpPr>
            <p:nvPr/>
          </p:nvSpPr>
          <p:spPr bwMode="auto">
            <a:xfrm>
              <a:off x="3387" y="1632"/>
              <a:ext cx="1173" cy="384"/>
            </a:xfrm>
            <a:custGeom>
              <a:avLst/>
              <a:gdLst>
                <a:gd name="T0" fmla="*/ 922 w 1045"/>
                <a:gd name="T1" fmla="*/ 75 h 347"/>
                <a:gd name="T2" fmla="*/ 821 w 1045"/>
                <a:gd name="T3" fmla="*/ 11 h 347"/>
                <a:gd name="T4" fmla="*/ 736 w 1045"/>
                <a:gd name="T5" fmla="*/ 80 h 347"/>
                <a:gd name="T6" fmla="*/ 629 w 1045"/>
                <a:gd name="T7" fmla="*/ 0 h 347"/>
                <a:gd name="T8" fmla="*/ 554 w 1045"/>
                <a:gd name="T9" fmla="*/ 101 h 347"/>
                <a:gd name="T10" fmla="*/ 426 w 1045"/>
                <a:gd name="T11" fmla="*/ 112 h 347"/>
                <a:gd name="T12" fmla="*/ 362 w 1045"/>
                <a:gd name="T13" fmla="*/ 11 h 347"/>
                <a:gd name="T14" fmla="*/ 218 w 1045"/>
                <a:gd name="T15" fmla="*/ 128 h 347"/>
                <a:gd name="T16" fmla="*/ 69 w 1045"/>
                <a:gd name="T17" fmla="*/ 69 h 347"/>
                <a:gd name="T18" fmla="*/ 0 w 1045"/>
                <a:gd name="T19" fmla="*/ 208 h 347"/>
                <a:gd name="T20" fmla="*/ 80 w 1045"/>
                <a:gd name="T21" fmla="*/ 325 h 347"/>
                <a:gd name="T22" fmla="*/ 229 w 1045"/>
                <a:gd name="T23" fmla="*/ 272 h 347"/>
                <a:gd name="T24" fmla="*/ 336 w 1045"/>
                <a:gd name="T25" fmla="*/ 347 h 347"/>
                <a:gd name="T26" fmla="*/ 416 w 1045"/>
                <a:gd name="T27" fmla="*/ 256 h 347"/>
                <a:gd name="T28" fmla="*/ 554 w 1045"/>
                <a:gd name="T29" fmla="*/ 320 h 347"/>
                <a:gd name="T30" fmla="*/ 656 w 1045"/>
                <a:gd name="T31" fmla="*/ 224 h 347"/>
                <a:gd name="T32" fmla="*/ 773 w 1045"/>
                <a:gd name="T33" fmla="*/ 315 h 347"/>
                <a:gd name="T34" fmla="*/ 874 w 1045"/>
                <a:gd name="T35" fmla="*/ 208 h 347"/>
                <a:gd name="T36" fmla="*/ 992 w 1045"/>
                <a:gd name="T37" fmla="*/ 293 h 347"/>
                <a:gd name="T38" fmla="*/ 1045 w 1045"/>
                <a:gd name="T39" fmla="*/ 240 h 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045" h="347">
                  <a:moveTo>
                    <a:pt x="922" y="75"/>
                  </a:moveTo>
                  <a:lnTo>
                    <a:pt x="821" y="11"/>
                  </a:lnTo>
                  <a:lnTo>
                    <a:pt x="736" y="80"/>
                  </a:lnTo>
                  <a:lnTo>
                    <a:pt x="629" y="0"/>
                  </a:lnTo>
                  <a:lnTo>
                    <a:pt x="554" y="101"/>
                  </a:lnTo>
                  <a:lnTo>
                    <a:pt x="426" y="112"/>
                  </a:lnTo>
                  <a:lnTo>
                    <a:pt x="362" y="11"/>
                  </a:lnTo>
                  <a:lnTo>
                    <a:pt x="218" y="128"/>
                  </a:lnTo>
                  <a:lnTo>
                    <a:pt x="69" y="69"/>
                  </a:lnTo>
                  <a:lnTo>
                    <a:pt x="0" y="208"/>
                  </a:lnTo>
                  <a:lnTo>
                    <a:pt x="80" y="325"/>
                  </a:lnTo>
                  <a:lnTo>
                    <a:pt x="229" y="272"/>
                  </a:lnTo>
                  <a:lnTo>
                    <a:pt x="336" y="347"/>
                  </a:lnTo>
                  <a:lnTo>
                    <a:pt x="416" y="256"/>
                  </a:lnTo>
                  <a:lnTo>
                    <a:pt x="554" y="320"/>
                  </a:lnTo>
                  <a:lnTo>
                    <a:pt x="656" y="224"/>
                  </a:lnTo>
                  <a:lnTo>
                    <a:pt x="773" y="315"/>
                  </a:lnTo>
                  <a:cubicBezTo>
                    <a:pt x="875" y="201"/>
                    <a:pt x="874" y="152"/>
                    <a:pt x="874" y="208"/>
                  </a:cubicBezTo>
                  <a:lnTo>
                    <a:pt x="992" y="293"/>
                  </a:lnTo>
                  <a:lnTo>
                    <a:pt x="1045" y="240"/>
                  </a:lnTo>
                </a:path>
              </a:pathLst>
            </a:custGeom>
            <a:noFill/>
            <a:ln w="2857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06523" name="Line 27"/>
            <p:cNvSpPr>
              <a:spLocks noChangeShapeType="1"/>
            </p:cNvSpPr>
            <p:nvPr/>
          </p:nvSpPr>
          <p:spPr bwMode="auto">
            <a:xfrm flipV="1">
              <a:off x="3873" y="1712"/>
              <a:ext cx="139" cy="1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06524" name="Line 28"/>
            <p:cNvSpPr>
              <a:spLocks noChangeShapeType="1"/>
            </p:cNvSpPr>
            <p:nvPr/>
          </p:nvSpPr>
          <p:spPr bwMode="auto">
            <a:xfrm flipV="1">
              <a:off x="3755" y="1892"/>
              <a:ext cx="80" cy="85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06527" name="Rectangle 31"/>
            <p:cNvSpPr>
              <a:spLocks noChangeArrowheads="1"/>
            </p:cNvSpPr>
            <p:nvPr/>
          </p:nvSpPr>
          <p:spPr bwMode="auto">
            <a:xfrm rot="-2598369">
              <a:off x="3590" y="1680"/>
              <a:ext cx="213" cy="4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2857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06526" name="Line 30"/>
            <p:cNvSpPr>
              <a:spLocks noChangeShapeType="1"/>
            </p:cNvSpPr>
            <p:nvPr/>
          </p:nvSpPr>
          <p:spPr bwMode="auto">
            <a:xfrm flipV="1">
              <a:off x="3632" y="1637"/>
              <a:ext cx="155" cy="13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06529" name="Line 33"/>
            <p:cNvSpPr>
              <a:spLocks noChangeShapeType="1"/>
            </p:cNvSpPr>
            <p:nvPr/>
          </p:nvSpPr>
          <p:spPr bwMode="auto">
            <a:xfrm flipH="1">
              <a:off x="3248" y="1707"/>
              <a:ext cx="224" cy="85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06530" name="Line 34"/>
            <p:cNvSpPr>
              <a:spLocks noChangeShapeType="1"/>
            </p:cNvSpPr>
            <p:nvPr/>
          </p:nvSpPr>
          <p:spPr bwMode="auto">
            <a:xfrm flipH="1" flipV="1">
              <a:off x="3264" y="1952"/>
              <a:ext cx="219" cy="31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06531" name="Text Box 35"/>
            <p:cNvSpPr txBox="1">
              <a:spLocks noChangeArrowheads="1"/>
            </p:cNvSpPr>
            <p:nvPr/>
          </p:nvSpPr>
          <p:spPr bwMode="auto">
            <a:xfrm>
              <a:off x="3098" y="1657"/>
              <a:ext cx="214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tr-TR" sz="2000">
                  <a:solidFill>
                    <a:schemeClr val="tx1"/>
                  </a:solidFill>
                </a:rPr>
                <a:t>o</a:t>
              </a:r>
            </a:p>
          </p:txBody>
        </p:sp>
        <p:sp>
          <p:nvSpPr>
            <p:cNvPr id="106532" name="Text Box 36"/>
            <p:cNvSpPr txBox="1">
              <a:spLocks noChangeArrowheads="1"/>
            </p:cNvSpPr>
            <p:nvPr/>
          </p:nvSpPr>
          <p:spPr bwMode="auto">
            <a:xfrm>
              <a:off x="3104" y="1833"/>
              <a:ext cx="214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tr-TR" sz="2000">
                  <a:solidFill>
                    <a:schemeClr val="tx1"/>
                  </a:solidFill>
                </a:rPr>
                <a:t>o</a:t>
              </a:r>
            </a:p>
          </p:txBody>
        </p:sp>
        <p:sp>
          <p:nvSpPr>
            <p:cNvPr id="106534" name="Line 38"/>
            <p:cNvSpPr>
              <a:spLocks noChangeShapeType="1"/>
            </p:cNvSpPr>
            <p:nvPr/>
          </p:nvSpPr>
          <p:spPr bwMode="auto">
            <a:xfrm>
              <a:off x="3206" y="1841"/>
              <a:ext cx="0" cy="69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06535" name="Line 39"/>
            <p:cNvSpPr>
              <a:spLocks noChangeShapeType="1"/>
            </p:cNvSpPr>
            <p:nvPr/>
          </p:nvSpPr>
          <p:spPr bwMode="auto">
            <a:xfrm>
              <a:off x="3638" y="1776"/>
              <a:ext cx="0" cy="14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06536" name="Line 40"/>
            <p:cNvSpPr>
              <a:spLocks noChangeShapeType="1"/>
            </p:cNvSpPr>
            <p:nvPr/>
          </p:nvSpPr>
          <p:spPr bwMode="auto">
            <a:xfrm>
              <a:off x="4011" y="1984"/>
              <a:ext cx="0" cy="69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06537" name="Text Box 41"/>
            <p:cNvSpPr txBox="1">
              <a:spLocks noChangeArrowheads="1"/>
            </p:cNvSpPr>
            <p:nvPr/>
          </p:nvSpPr>
          <p:spPr bwMode="auto">
            <a:xfrm>
              <a:off x="4376" y="1581"/>
              <a:ext cx="596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tr-TR" sz="2000">
                  <a:solidFill>
                    <a:schemeClr val="tx1"/>
                  </a:solidFill>
                </a:rPr>
                <a:t>COOH</a:t>
              </a:r>
            </a:p>
          </p:txBody>
        </p:sp>
        <p:sp>
          <p:nvSpPr>
            <p:cNvPr id="106538" name="Text Box 42"/>
            <p:cNvSpPr txBox="1">
              <a:spLocks noChangeArrowheads="1"/>
            </p:cNvSpPr>
            <p:nvPr/>
          </p:nvSpPr>
          <p:spPr bwMode="auto">
            <a:xfrm>
              <a:off x="3896" y="2005"/>
              <a:ext cx="720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tr-TR" sz="2000">
                  <a:solidFill>
                    <a:schemeClr val="tx1"/>
                  </a:solidFill>
                </a:rPr>
                <a:t>OOH</a:t>
              </a:r>
            </a:p>
          </p:txBody>
        </p:sp>
      </p:grpSp>
      <p:grpSp>
        <p:nvGrpSpPr>
          <p:cNvPr id="106590" name="Group 94"/>
          <p:cNvGrpSpPr>
            <a:grpSpLocks/>
          </p:cNvGrpSpPr>
          <p:nvPr/>
        </p:nvGrpSpPr>
        <p:grpSpPr bwMode="auto">
          <a:xfrm>
            <a:off x="2959100" y="3959225"/>
            <a:ext cx="2974975" cy="1069975"/>
            <a:chOff x="3194" y="2292"/>
            <a:chExt cx="1874" cy="674"/>
          </a:xfrm>
        </p:grpSpPr>
        <p:sp>
          <p:nvSpPr>
            <p:cNvPr id="106539" name="Freeform 43"/>
            <p:cNvSpPr>
              <a:spLocks/>
            </p:cNvSpPr>
            <p:nvPr/>
          </p:nvSpPr>
          <p:spPr bwMode="auto">
            <a:xfrm>
              <a:off x="3483" y="2343"/>
              <a:ext cx="1173" cy="384"/>
            </a:xfrm>
            <a:custGeom>
              <a:avLst/>
              <a:gdLst>
                <a:gd name="T0" fmla="*/ 922 w 1045"/>
                <a:gd name="T1" fmla="*/ 75 h 347"/>
                <a:gd name="T2" fmla="*/ 821 w 1045"/>
                <a:gd name="T3" fmla="*/ 11 h 347"/>
                <a:gd name="T4" fmla="*/ 736 w 1045"/>
                <a:gd name="T5" fmla="*/ 80 h 347"/>
                <a:gd name="T6" fmla="*/ 629 w 1045"/>
                <a:gd name="T7" fmla="*/ 0 h 347"/>
                <a:gd name="T8" fmla="*/ 554 w 1045"/>
                <a:gd name="T9" fmla="*/ 101 h 347"/>
                <a:gd name="T10" fmla="*/ 426 w 1045"/>
                <a:gd name="T11" fmla="*/ 112 h 347"/>
                <a:gd name="T12" fmla="*/ 362 w 1045"/>
                <a:gd name="T13" fmla="*/ 11 h 347"/>
                <a:gd name="T14" fmla="*/ 218 w 1045"/>
                <a:gd name="T15" fmla="*/ 128 h 347"/>
                <a:gd name="T16" fmla="*/ 69 w 1045"/>
                <a:gd name="T17" fmla="*/ 69 h 347"/>
                <a:gd name="T18" fmla="*/ 0 w 1045"/>
                <a:gd name="T19" fmla="*/ 208 h 347"/>
                <a:gd name="T20" fmla="*/ 80 w 1045"/>
                <a:gd name="T21" fmla="*/ 325 h 347"/>
                <a:gd name="T22" fmla="*/ 229 w 1045"/>
                <a:gd name="T23" fmla="*/ 272 h 347"/>
                <a:gd name="T24" fmla="*/ 336 w 1045"/>
                <a:gd name="T25" fmla="*/ 347 h 347"/>
                <a:gd name="T26" fmla="*/ 416 w 1045"/>
                <a:gd name="T27" fmla="*/ 256 h 347"/>
                <a:gd name="T28" fmla="*/ 554 w 1045"/>
                <a:gd name="T29" fmla="*/ 320 h 347"/>
                <a:gd name="T30" fmla="*/ 656 w 1045"/>
                <a:gd name="T31" fmla="*/ 224 h 347"/>
                <a:gd name="T32" fmla="*/ 773 w 1045"/>
                <a:gd name="T33" fmla="*/ 315 h 347"/>
                <a:gd name="T34" fmla="*/ 874 w 1045"/>
                <a:gd name="T35" fmla="*/ 208 h 347"/>
                <a:gd name="T36" fmla="*/ 992 w 1045"/>
                <a:gd name="T37" fmla="*/ 293 h 347"/>
                <a:gd name="T38" fmla="*/ 1045 w 1045"/>
                <a:gd name="T39" fmla="*/ 240 h 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045" h="347">
                  <a:moveTo>
                    <a:pt x="922" y="75"/>
                  </a:moveTo>
                  <a:lnTo>
                    <a:pt x="821" y="11"/>
                  </a:lnTo>
                  <a:lnTo>
                    <a:pt x="736" y="80"/>
                  </a:lnTo>
                  <a:lnTo>
                    <a:pt x="629" y="0"/>
                  </a:lnTo>
                  <a:lnTo>
                    <a:pt x="554" y="101"/>
                  </a:lnTo>
                  <a:lnTo>
                    <a:pt x="426" y="112"/>
                  </a:lnTo>
                  <a:lnTo>
                    <a:pt x="362" y="11"/>
                  </a:lnTo>
                  <a:lnTo>
                    <a:pt x="218" y="128"/>
                  </a:lnTo>
                  <a:lnTo>
                    <a:pt x="69" y="69"/>
                  </a:lnTo>
                  <a:lnTo>
                    <a:pt x="0" y="208"/>
                  </a:lnTo>
                  <a:lnTo>
                    <a:pt x="80" y="325"/>
                  </a:lnTo>
                  <a:lnTo>
                    <a:pt x="229" y="272"/>
                  </a:lnTo>
                  <a:lnTo>
                    <a:pt x="336" y="347"/>
                  </a:lnTo>
                  <a:lnTo>
                    <a:pt x="416" y="256"/>
                  </a:lnTo>
                  <a:lnTo>
                    <a:pt x="554" y="320"/>
                  </a:lnTo>
                  <a:lnTo>
                    <a:pt x="656" y="224"/>
                  </a:lnTo>
                  <a:lnTo>
                    <a:pt x="773" y="315"/>
                  </a:lnTo>
                  <a:cubicBezTo>
                    <a:pt x="875" y="201"/>
                    <a:pt x="874" y="152"/>
                    <a:pt x="874" y="208"/>
                  </a:cubicBezTo>
                  <a:lnTo>
                    <a:pt x="992" y="293"/>
                  </a:lnTo>
                  <a:lnTo>
                    <a:pt x="1045" y="240"/>
                  </a:lnTo>
                </a:path>
              </a:pathLst>
            </a:custGeom>
            <a:noFill/>
            <a:ln w="2857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06540" name="Line 44"/>
            <p:cNvSpPr>
              <a:spLocks noChangeShapeType="1"/>
            </p:cNvSpPr>
            <p:nvPr/>
          </p:nvSpPr>
          <p:spPr bwMode="auto">
            <a:xfrm flipV="1">
              <a:off x="3969" y="2423"/>
              <a:ext cx="139" cy="1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06541" name="Line 45"/>
            <p:cNvSpPr>
              <a:spLocks noChangeShapeType="1"/>
            </p:cNvSpPr>
            <p:nvPr/>
          </p:nvSpPr>
          <p:spPr bwMode="auto">
            <a:xfrm flipV="1">
              <a:off x="3851" y="2603"/>
              <a:ext cx="80" cy="85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06542" name="Rectangle 46"/>
            <p:cNvSpPr>
              <a:spLocks noChangeArrowheads="1"/>
            </p:cNvSpPr>
            <p:nvPr/>
          </p:nvSpPr>
          <p:spPr bwMode="auto">
            <a:xfrm rot="-2598369">
              <a:off x="3686" y="2391"/>
              <a:ext cx="213" cy="4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06543" name="Line 47"/>
            <p:cNvSpPr>
              <a:spLocks noChangeShapeType="1"/>
            </p:cNvSpPr>
            <p:nvPr/>
          </p:nvSpPr>
          <p:spPr bwMode="auto">
            <a:xfrm flipV="1">
              <a:off x="3728" y="2348"/>
              <a:ext cx="155" cy="13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06544" name="Line 48"/>
            <p:cNvSpPr>
              <a:spLocks noChangeShapeType="1"/>
            </p:cNvSpPr>
            <p:nvPr/>
          </p:nvSpPr>
          <p:spPr bwMode="auto">
            <a:xfrm flipH="1">
              <a:off x="3344" y="2418"/>
              <a:ext cx="224" cy="85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06545" name="Line 49"/>
            <p:cNvSpPr>
              <a:spLocks noChangeShapeType="1"/>
            </p:cNvSpPr>
            <p:nvPr/>
          </p:nvSpPr>
          <p:spPr bwMode="auto">
            <a:xfrm flipH="1" flipV="1">
              <a:off x="3360" y="2663"/>
              <a:ext cx="219" cy="31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06546" name="Text Box 50"/>
            <p:cNvSpPr txBox="1">
              <a:spLocks noChangeArrowheads="1"/>
            </p:cNvSpPr>
            <p:nvPr/>
          </p:nvSpPr>
          <p:spPr bwMode="auto">
            <a:xfrm>
              <a:off x="3194" y="2368"/>
              <a:ext cx="214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tr-TR" sz="2000">
                  <a:solidFill>
                    <a:schemeClr val="tx1"/>
                  </a:solidFill>
                </a:rPr>
                <a:t>o</a:t>
              </a:r>
            </a:p>
          </p:txBody>
        </p:sp>
        <p:sp>
          <p:nvSpPr>
            <p:cNvPr id="106547" name="Text Box 51"/>
            <p:cNvSpPr txBox="1">
              <a:spLocks noChangeArrowheads="1"/>
            </p:cNvSpPr>
            <p:nvPr/>
          </p:nvSpPr>
          <p:spPr bwMode="auto">
            <a:xfrm>
              <a:off x="3200" y="2544"/>
              <a:ext cx="214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tr-TR" sz="2000">
                  <a:solidFill>
                    <a:schemeClr val="tx1"/>
                  </a:solidFill>
                </a:rPr>
                <a:t>o</a:t>
              </a:r>
            </a:p>
          </p:txBody>
        </p:sp>
        <p:sp>
          <p:nvSpPr>
            <p:cNvPr id="106548" name="Line 52"/>
            <p:cNvSpPr>
              <a:spLocks noChangeShapeType="1"/>
            </p:cNvSpPr>
            <p:nvPr/>
          </p:nvSpPr>
          <p:spPr bwMode="auto">
            <a:xfrm>
              <a:off x="3302" y="2552"/>
              <a:ext cx="0" cy="69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06549" name="Line 53"/>
            <p:cNvSpPr>
              <a:spLocks noChangeShapeType="1"/>
            </p:cNvSpPr>
            <p:nvPr/>
          </p:nvSpPr>
          <p:spPr bwMode="auto">
            <a:xfrm>
              <a:off x="3734" y="2487"/>
              <a:ext cx="0" cy="14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06550" name="Line 54"/>
            <p:cNvSpPr>
              <a:spLocks noChangeShapeType="1"/>
            </p:cNvSpPr>
            <p:nvPr/>
          </p:nvSpPr>
          <p:spPr bwMode="auto">
            <a:xfrm>
              <a:off x="4107" y="2695"/>
              <a:ext cx="0" cy="69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06551" name="Text Box 55"/>
            <p:cNvSpPr txBox="1">
              <a:spLocks noChangeArrowheads="1"/>
            </p:cNvSpPr>
            <p:nvPr/>
          </p:nvSpPr>
          <p:spPr bwMode="auto">
            <a:xfrm>
              <a:off x="4472" y="2292"/>
              <a:ext cx="596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tr-TR" sz="2000">
                  <a:solidFill>
                    <a:schemeClr val="tx1"/>
                  </a:solidFill>
                </a:rPr>
                <a:t>COOH</a:t>
              </a:r>
            </a:p>
          </p:txBody>
        </p:sp>
        <p:sp>
          <p:nvSpPr>
            <p:cNvPr id="106552" name="Text Box 56"/>
            <p:cNvSpPr txBox="1">
              <a:spLocks noChangeArrowheads="1"/>
            </p:cNvSpPr>
            <p:nvPr/>
          </p:nvSpPr>
          <p:spPr bwMode="auto">
            <a:xfrm>
              <a:off x="3992" y="2716"/>
              <a:ext cx="720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tr-TR" sz="2000">
                  <a:solidFill>
                    <a:schemeClr val="tx1"/>
                  </a:solidFill>
                </a:rPr>
                <a:t>OH</a:t>
              </a:r>
            </a:p>
          </p:txBody>
        </p:sp>
      </p:grpSp>
      <p:grpSp>
        <p:nvGrpSpPr>
          <p:cNvPr id="106592" name="Group 96"/>
          <p:cNvGrpSpPr>
            <a:grpSpLocks/>
          </p:cNvGrpSpPr>
          <p:nvPr/>
        </p:nvGrpSpPr>
        <p:grpSpPr bwMode="auto">
          <a:xfrm>
            <a:off x="381000" y="5499100"/>
            <a:ext cx="2711450" cy="1254125"/>
            <a:chOff x="3456" y="36"/>
            <a:chExt cx="1708" cy="790"/>
          </a:xfrm>
        </p:grpSpPr>
        <p:sp>
          <p:nvSpPr>
            <p:cNvPr id="106554" name="Freeform 58"/>
            <p:cNvSpPr>
              <a:spLocks/>
            </p:cNvSpPr>
            <p:nvPr/>
          </p:nvSpPr>
          <p:spPr bwMode="auto">
            <a:xfrm>
              <a:off x="3579" y="193"/>
              <a:ext cx="1173" cy="384"/>
            </a:xfrm>
            <a:custGeom>
              <a:avLst/>
              <a:gdLst>
                <a:gd name="T0" fmla="*/ 922 w 1045"/>
                <a:gd name="T1" fmla="*/ 75 h 347"/>
                <a:gd name="T2" fmla="*/ 821 w 1045"/>
                <a:gd name="T3" fmla="*/ 11 h 347"/>
                <a:gd name="T4" fmla="*/ 736 w 1045"/>
                <a:gd name="T5" fmla="*/ 80 h 347"/>
                <a:gd name="T6" fmla="*/ 629 w 1045"/>
                <a:gd name="T7" fmla="*/ 0 h 347"/>
                <a:gd name="T8" fmla="*/ 554 w 1045"/>
                <a:gd name="T9" fmla="*/ 101 h 347"/>
                <a:gd name="T10" fmla="*/ 426 w 1045"/>
                <a:gd name="T11" fmla="*/ 112 h 347"/>
                <a:gd name="T12" fmla="*/ 362 w 1045"/>
                <a:gd name="T13" fmla="*/ 11 h 347"/>
                <a:gd name="T14" fmla="*/ 218 w 1045"/>
                <a:gd name="T15" fmla="*/ 128 h 347"/>
                <a:gd name="T16" fmla="*/ 69 w 1045"/>
                <a:gd name="T17" fmla="*/ 69 h 347"/>
                <a:gd name="T18" fmla="*/ 0 w 1045"/>
                <a:gd name="T19" fmla="*/ 208 h 347"/>
                <a:gd name="T20" fmla="*/ 80 w 1045"/>
                <a:gd name="T21" fmla="*/ 325 h 347"/>
                <a:gd name="T22" fmla="*/ 229 w 1045"/>
                <a:gd name="T23" fmla="*/ 272 h 347"/>
                <a:gd name="T24" fmla="*/ 336 w 1045"/>
                <a:gd name="T25" fmla="*/ 347 h 347"/>
                <a:gd name="T26" fmla="*/ 416 w 1045"/>
                <a:gd name="T27" fmla="*/ 256 h 347"/>
                <a:gd name="T28" fmla="*/ 554 w 1045"/>
                <a:gd name="T29" fmla="*/ 320 h 347"/>
                <a:gd name="T30" fmla="*/ 656 w 1045"/>
                <a:gd name="T31" fmla="*/ 224 h 347"/>
                <a:gd name="T32" fmla="*/ 773 w 1045"/>
                <a:gd name="T33" fmla="*/ 315 h 347"/>
                <a:gd name="T34" fmla="*/ 874 w 1045"/>
                <a:gd name="T35" fmla="*/ 208 h 347"/>
                <a:gd name="T36" fmla="*/ 992 w 1045"/>
                <a:gd name="T37" fmla="*/ 293 h 347"/>
                <a:gd name="T38" fmla="*/ 1045 w 1045"/>
                <a:gd name="T39" fmla="*/ 240 h 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045" h="347">
                  <a:moveTo>
                    <a:pt x="922" y="75"/>
                  </a:moveTo>
                  <a:lnTo>
                    <a:pt x="821" y="11"/>
                  </a:lnTo>
                  <a:lnTo>
                    <a:pt x="736" y="80"/>
                  </a:lnTo>
                  <a:lnTo>
                    <a:pt x="629" y="0"/>
                  </a:lnTo>
                  <a:lnTo>
                    <a:pt x="554" y="101"/>
                  </a:lnTo>
                  <a:lnTo>
                    <a:pt x="426" y="112"/>
                  </a:lnTo>
                  <a:lnTo>
                    <a:pt x="362" y="11"/>
                  </a:lnTo>
                  <a:lnTo>
                    <a:pt x="218" y="128"/>
                  </a:lnTo>
                  <a:lnTo>
                    <a:pt x="69" y="69"/>
                  </a:lnTo>
                  <a:lnTo>
                    <a:pt x="0" y="208"/>
                  </a:lnTo>
                  <a:lnTo>
                    <a:pt x="80" y="325"/>
                  </a:lnTo>
                  <a:lnTo>
                    <a:pt x="229" y="272"/>
                  </a:lnTo>
                  <a:lnTo>
                    <a:pt x="336" y="347"/>
                  </a:lnTo>
                  <a:lnTo>
                    <a:pt x="416" y="256"/>
                  </a:lnTo>
                  <a:lnTo>
                    <a:pt x="554" y="320"/>
                  </a:lnTo>
                  <a:lnTo>
                    <a:pt x="656" y="224"/>
                  </a:lnTo>
                  <a:lnTo>
                    <a:pt x="773" y="315"/>
                  </a:lnTo>
                  <a:cubicBezTo>
                    <a:pt x="875" y="201"/>
                    <a:pt x="874" y="152"/>
                    <a:pt x="874" y="208"/>
                  </a:cubicBezTo>
                  <a:lnTo>
                    <a:pt x="992" y="293"/>
                  </a:lnTo>
                  <a:lnTo>
                    <a:pt x="1045" y="240"/>
                  </a:lnTo>
                </a:path>
              </a:pathLst>
            </a:custGeom>
            <a:noFill/>
            <a:ln w="2857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06555" name="Line 59"/>
            <p:cNvSpPr>
              <a:spLocks noChangeShapeType="1"/>
            </p:cNvSpPr>
            <p:nvPr/>
          </p:nvSpPr>
          <p:spPr bwMode="auto">
            <a:xfrm flipV="1">
              <a:off x="4065" y="273"/>
              <a:ext cx="139" cy="1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06556" name="Line 60"/>
            <p:cNvSpPr>
              <a:spLocks noChangeShapeType="1"/>
            </p:cNvSpPr>
            <p:nvPr/>
          </p:nvSpPr>
          <p:spPr bwMode="auto">
            <a:xfrm flipV="1">
              <a:off x="3947" y="453"/>
              <a:ext cx="80" cy="85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06557" name="Rectangle 61"/>
            <p:cNvSpPr>
              <a:spLocks noChangeArrowheads="1"/>
            </p:cNvSpPr>
            <p:nvPr/>
          </p:nvSpPr>
          <p:spPr bwMode="auto">
            <a:xfrm rot="-2598369">
              <a:off x="3782" y="241"/>
              <a:ext cx="213" cy="4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06558" name="Line 62"/>
            <p:cNvSpPr>
              <a:spLocks noChangeShapeType="1"/>
            </p:cNvSpPr>
            <p:nvPr/>
          </p:nvSpPr>
          <p:spPr bwMode="auto">
            <a:xfrm flipV="1">
              <a:off x="3824" y="198"/>
              <a:ext cx="155" cy="13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06560" name="Line 64"/>
            <p:cNvSpPr>
              <a:spLocks noChangeShapeType="1"/>
            </p:cNvSpPr>
            <p:nvPr/>
          </p:nvSpPr>
          <p:spPr bwMode="auto">
            <a:xfrm flipH="1">
              <a:off x="3600" y="544"/>
              <a:ext cx="75" cy="8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06561" name="Text Box 65"/>
            <p:cNvSpPr txBox="1">
              <a:spLocks noChangeArrowheads="1"/>
            </p:cNvSpPr>
            <p:nvPr/>
          </p:nvSpPr>
          <p:spPr bwMode="auto">
            <a:xfrm>
              <a:off x="3456" y="36"/>
              <a:ext cx="240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tr-TR" sz="2000">
                  <a:solidFill>
                    <a:schemeClr val="tx1"/>
                  </a:solidFill>
                </a:rPr>
                <a:t>O</a:t>
              </a:r>
            </a:p>
          </p:txBody>
        </p:sp>
        <p:sp>
          <p:nvSpPr>
            <p:cNvPr id="106562" name="Text Box 66"/>
            <p:cNvSpPr txBox="1">
              <a:spLocks noChangeArrowheads="1"/>
            </p:cNvSpPr>
            <p:nvPr/>
          </p:nvSpPr>
          <p:spPr bwMode="auto">
            <a:xfrm>
              <a:off x="3456" y="576"/>
              <a:ext cx="356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tr-TR" sz="2000">
                  <a:solidFill>
                    <a:schemeClr val="tx1"/>
                  </a:solidFill>
                </a:rPr>
                <a:t>OH</a:t>
              </a:r>
            </a:p>
          </p:txBody>
        </p:sp>
        <p:sp>
          <p:nvSpPr>
            <p:cNvPr id="106564" name="Line 68"/>
            <p:cNvSpPr>
              <a:spLocks noChangeShapeType="1"/>
            </p:cNvSpPr>
            <p:nvPr/>
          </p:nvSpPr>
          <p:spPr bwMode="auto">
            <a:xfrm>
              <a:off x="3830" y="337"/>
              <a:ext cx="0" cy="14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06565" name="Line 69"/>
            <p:cNvSpPr>
              <a:spLocks noChangeShapeType="1"/>
            </p:cNvSpPr>
            <p:nvPr/>
          </p:nvSpPr>
          <p:spPr bwMode="auto">
            <a:xfrm>
              <a:off x="4203" y="545"/>
              <a:ext cx="0" cy="69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06566" name="Text Box 70"/>
            <p:cNvSpPr txBox="1">
              <a:spLocks noChangeArrowheads="1"/>
            </p:cNvSpPr>
            <p:nvPr/>
          </p:nvSpPr>
          <p:spPr bwMode="auto">
            <a:xfrm>
              <a:off x="4568" y="142"/>
              <a:ext cx="596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tr-TR" sz="2000">
                  <a:solidFill>
                    <a:schemeClr val="tx1"/>
                  </a:solidFill>
                </a:rPr>
                <a:t>COOH</a:t>
              </a:r>
            </a:p>
          </p:txBody>
        </p:sp>
        <p:sp>
          <p:nvSpPr>
            <p:cNvPr id="106567" name="Text Box 71"/>
            <p:cNvSpPr txBox="1">
              <a:spLocks noChangeArrowheads="1"/>
            </p:cNvSpPr>
            <p:nvPr/>
          </p:nvSpPr>
          <p:spPr bwMode="auto">
            <a:xfrm>
              <a:off x="4088" y="566"/>
              <a:ext cx="720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tr-TR" sz="2000">
                  <a:solidFill>
                    <a:schemeClr val="tx1"/>
                  </a:solidFill>
                </a:rPr>
                <a:t>OH</a:t>
              </a:r>
            </a:p>
          </p:txBody>
        </p:sp>
        <p:sp>
          <p:nvSpPr>
            <p:cNvPr id="106582" name="Line 86"/>
            <p:cNvSpPr>
              <a:spLocks noChangeShapeType="1"/>
            </p:cNvSpPr>
            <p:nvPr/>
          </p:nvSpPr>
          <p:spPr bwMode="auto">
            <a:xfrm>
              <a:off x="3600" y="219"/>
              <a:ext cx="37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06583" name="Line 87"/>
            <p:cNvSpPr>
              <a:spLocks noChangeShapeType="1"/>
            </p:cNvSpPr>
            <p:nvPr/>
          </p:nvSpPr>
          <p:spPr bwMode="auto">
            <a:xfrm>
              <a:off x="3626" y="205"/>
              <a:ext cx="37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</p:grpSp>
      <p:grpSp>
        <p:nvGrpSpPr>
          <p:cNvPr id="106610" name="Group 114"/>
          <p:cNvGrpSpPr>
            <a:grpSpLocks/>
          </p:cNvGrpSpPr>
          <p:nvPr/>
        </p:nvGrpSpPr>
        <p:grpSpPr bwMode="auto">
          <a:xfrm>
            <a:off x="6169025" y="5383213"/>
            <a:ext cx="2746375" cy="1398587"/>
            <a:chOff x="3552" y="3391"/>
            <a:chExt cx="1730" cy="881"/>
          </a:xfrm>
        </p:grpSpPr>
        <p:sp>
          <p:nvSpPr>
            <p:cNvPr id="106568" name="Freeform 72"/>
            <p:cNvSpPr>
              <a:spLocks/>
            </p:cNvSpPr>
            <p:nvPr/>
          </p:nvSpPr>
          <p:spPr bwMode="auto">
            <a:xfrm>
              <a:off x="3697" y="3601"/>
              <a:ext cx="1173" cy="384"/>
            </a:xfrm>
            <a:custGeom>
              <a:avLst/>
              <a:gdLst>
                <a:gd name="T0" fmla="*/ 922 w 1045"/>
                <a:gd name="T1" fmla="*/ 75 h 347"/>
                <a:gd name="T2" fmla="*/ 821 w 1045"/>
                <a:gd name="T3" fmla="*/ 11 h 347"/>
                <a:gd name="T4" fmla="*/ 736 w 1045"/>
                <a:gd name="T5" fmla="*/ 80 h 347"/>
                <a:gd name="T6" fmla="*/ 629 w 1045"/>
                <a:gd name="T7" fmla="*/ 0 h 347"/>
                <a:gd name="T8" fmla="*/ 554 w 1045"/>
                <a:gd name="T9" fmla="*/ 101 h 347"/>
                <a:gd name="T10" fmla="*/ 426 w 1045"/>
                <a:gd name="T11" fmla="*/ 112 h 347"/>
                <a:gd name="T12" fmla="*/ 362 w 1045"/>
                <a:gd name="T13" fmla="*/ 11 h 347"/>
                <a:gd name="T14" fmla="*/ 218 w 1045"/>
                <a:gd name="T15" fmla="*/ 128 h 347"/>
                <a:gd name="T16" fmla="*/ 69 w 1045"/>
                <a:gd name="T17" fmla="*/ 69 h 347"/>
                <a:gd name="T18" fmla="*/ 0 w 1045"/>
                <a:gd name="T19" fmla="*/ 208 h 347"/>
                <a:gd name="T20" fmla="*/ 80 w 1045"/>
                <a:gd name="T21" fmla="*/ 325 h 347"/>
                <a:gd name="T22" fmla="*/ 229 w 1045"/>
                <a:gd name="T23" fmla="*/ 272 h 347"/>
                <a:gd name="T24" fmla="*/ 336 w 1045"/>
                <a:gd name="T25" fmla="*/ 347 h 347"/>
                <a:gd name="T26" fmla="*/ 416 w 1045"/>
                <a:gd name="T27" fmla="*/ 256 h 347"/>
                <a:gd name="T28" fmla="*/ 554 w 1045"/>
                <a:gd name="T29" fmla="*/ 320 h 347"/>
                <a:gd name="T30" fmla="*/ 656 w 1045"/>
                <a:gd name="T31" fmla="*/ 224 h 347"/>
                <a:gd name="T32" fmla="*/ 773 w 1045"/>
                <a:gd name="T33" fmla="*/ 315 h 347"/>
                <a:gd name="T34" fmla="*/ 874 w 1045"/>
                <a:gd name="T35" fmla="*/ 208 h 347"/>
                <a:gd name="T36" fmla="*/ 992 w 1045"/>
                <a:gd name="T37" fmla="*/ 293 h 347"/>
                <a:gd name="T38" fmla="*/ 1045 w 1045"/>
                <a:gd name="T39" fmla="*/ 240 h 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045" h="347">
                  <a:moveTo>
                    <a:pt x="922" y="75"/>
                  </a:moveTo>
                  <a:lnTo>
                    <a:pt x="821" y="11"/>
                  </a:lnTo>
                  <a:lnTo>
                    <a:pt x="736" y="80"/>
                  </a:lnTo>
                  <a:lnTo>
                    <a:pt x="629" y="0"/>
                  </a:lnTo>
                  <a:lnTo>
                    <a:pt x="554" y="101"/>
                  </a:lnTo>
                  <a:lnTo>
                    <a:pt x="426" y="112"/>
                  </a:lnTo>
                  <a:lnTo>
                    <a:pt x="362" y="11"/>
                  </a:lnTo>
                  <a:lnTo>
                    <a:pt x="218" y="128"/>
                  </a:lnTo>
                  <a:lnTo>
                    <a:pt x="69" y="69"/>
                  </a:lnTo>
                  <a:lnTo>
                    <a:pt x="0" y="208"/>
                  </a:lnTo>
                  <a:lnTo>
                    <a:pt x="80" y="325"/>
                  </a:lnTo>
                  <a:lnTo>
                    <a:pt x="229" y="272"/>
                  </a:lnTo>
                  <a:lnTo>
                    <a:pt x="336" y="347"/>
                  </a:lnTo>
                  <a:lnTo>
                    <a:pt x="416" y="256"/>
                  </a:lnTo>
                  <a:lnTo>
                    <a:pt x="554" y="320"/>
                  </a:lnTo>
                  <a:lnTo>
                    <a:pt x="656" y="224"/>
                  </a:lnTo>
                  <a:lnTo>
                    <a:pt x="773" y="315"/>
                  </a:lnTo>
                  <a:cubicBezTo>
                    <a:pt x="875" y="201"/>
                    <a:pt x="874" y="152"/>
                    <a:pt x="874" y="208"/>
                  </a:cubicBezTo>
                  <a:lnTo>
                    <a:pt x="992" y="293"/>
                  </a:lnTo>
                  <a:lnTo>
                    <a:pt x="1045" y="240"/>
                  </a:lnTo>
                </a:path>
              </a:pathLst>
            </a:custGeom>
            <a:noFill/>
            <a:ln w="2857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06569" name="Line 73"/>
            <p:cNvSpPr>
              <a:spLocks noChangeShapeType="1"/>
            </p:cNvSpPr>
            <p:nvPr/>
          </p:nvSpPr>
          <p:spPr bwMode="auto">
            <a:xfrm flipV="1">
              <a:off x="4183" y="3681"/>
              <a:ext cx="139" cy="1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06570" name="Line 74"/>
            <p:cNvSpPr>
              <a:spLocks noChangeShapeType="1"/>
            </p:cNvSpPr>
            <p:nvPr/>
          </p:nvSpPr>
          <p:spPr bwMode="auto">
            <a:xfrm flipV="1">
              <a:off x="4065" y="3861"/>
              <a:ext cx="80" cy="85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06571" name="Rectangle 75"/>
            <p:cNvSpPr>
              <a:spLocks noChangeArrowheads="1"/>
            </p:cNvSpPr>
            <p:nvPr/>
          </p:nvSpPr>
          <p:spPr bwMode="auto">
            <a:xfrm rot="-2598369">
              <a:off x="3900" y="3649"/>
              <a:ext cx="213" cy="4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06572" name="Line 76"/>
            <p:cNvSpPr>
              <a:spLocks noChangeShapeType="1"/>
            </p:cNvSpPr>
            <p:nvPr/>
          </p:nvSpPr>
          <p:spPr bwMode="auto">
            <a:xfrm flipV="1">
              <a:off x="3942" y="3606"/>
              <a:ext cx="155" cy="13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06578" name="Line 82"/>
            <p:cNvSpPr>
              <a:spLocks noChangeShapeType="1"/>
            </p:cNvSpPr>
            <p:nvPr/>
          </p:nvSpPr>
          <p:spPr bwMode="auto">
            <a:xfrm>
              <a:off x="3948" y="3745"/>
              <a:ext cx="0" cy="14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06579" name="Line 83"/>
            <p:cNvSpPr>
              <a:spLocks noChangeShapeType="1"/>
            </p:cNvSpPr>
            <p:nvPr/>
          </p:nvSpPr>
          <p:spPr bwMode="auto">
            <a:xfrm>
              <a:off x="4321" y="3953"/>
              <a:ext cx="0" cy="69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06580" name="Text Box 84"/>
            <p:cNvSpPr txBox="1">
              <a:spLocks noChangeArrowheads="1"/>
            </p:cNvSpPr>
            <p:nvPr/>
          </p:nvSpPr>
          <p:spPr bwMode="auto">
            <a:xfrm>
              <a:off x="4686" y="3550"/>
              <a:ext cx="596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tr-TR" sz="2000">
                  <a:solidFill>
                    <a:schemeClr val="tx1"/>
                  </a:solidFill>
                </a:rPr>
                <a:t>COOH</a:t>
              </a:r>
            </a:p>
          </p:txBody>
        </p:sp>
        <p:sp>
          <p:nvSpPr>
            <p:cNvPr id="106581" name="Text Box 85"/>
            <p:cNvSpPr txBox="1">
              <a:spLocks noChangeArrowheads="1"/>
            </p:cNvSpPr>
            <p:nvPr/>
          </p:nvSpPr>
          <p:spPr bwMode="auto">
            <a:xfrm>
              <a:off x="4206" y="3974"/>
              <a:ext cx="720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tr-TR" sz="2000">
                  <a:solidFill>
                    <a:schemeClr val="tx1"/>
                  </a:solidFill>
                </a:rPr>
                <a:t>OH</a:t>
              </a:r>
            </a:p>
          </p:txBody>
        </p:sp>
        <p:sp>
          <p:nvSpPr>
            <p:cNvPr id="106585" name="Line 89"/>
            <p:cNvSpPr>
              <a:spLocks noChangeShapeType="1"/>
            </p:cNvSpPr>
            <p:nvPr/>
          </p:nvSpPr>
          <p:spPr bwMode="auto">
            <a:xfrm flipH="1">
              <a:off x="3696" y="3990"/>
              <a:ext cx="75" cy="8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06587" name="Text Box 91"/>
            <p:cNvSpPr txBox="1">
              <a:spLocks noChangeArrowheads="1"/>
            </p:cNvSpPr>
            <p:nvPr/>
          </p:nvSpPr>
          <p:spPr bwMode="auto">
            <a:xfrm>
              <a:off x="3552" y="4022"/>
              <a:ext cx="356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tr-TR" sz="2000">
                  <a:solidFill>
                    <a:schemeClr val="tx1"/>
                  </a:solidFill>
                </a:rPr>
                <a:t>OH</a:t>
              </a:r>
            </a:p>
          </p:txBody>
        </p:sp>
        <p:sp>
          <p:nvSpPr>
            <p:cNvPr id="106589" name="Line 93"/>
            <p:cNvSpPr>
              <a:spLocks noChangeShapeType="1"/>
            </p:cNvSpPr>
            <p:nvPr/>
          </p:nvSpPr>
          <p:spPr bwMode="auto">
            <a:xfrm>
              <a:off x="3723" y="3577"/>
              <a:ext cx="48" cy="87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06593" name="Text Box 97"/>
            <p:cNvSpPr txBox="1">
              <a:spLocks noChangeArrowheads="1"/>
            </p:cNvSpPr>
            <p:nvPr/>
          </p:nvSpPr>
          <p:spPr bwMode="auto">
            <a:xfrm>
              <a:off x="3580" y="3391"/>
              <a:ext cx="356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tr-TR" sz="2000">
                  <a:solidFill>
                    <a:schemeClr val="tx1"/>
                  </a:solidFill>
                </a:rPr>
                <a:t>OH</a:t>
              </a:r>
            </a:p>
          </p:txBody>
        </p:sp>
      </p:grpSp>
      <p:sp>
        <p:nvSpPr>
          <p:cNvPr id="106596" name="Text Box 100"/>
          <p:cNvSpPr txBox="1">
            <a:spLocks noChangeArrowheads="1"/>
          </p:cNvSpPr>
          <p:nvPr/>
        </p:nvSpPr>
        <p:spPr bwMode="auto">
          <a:xfrm>
            <a:off x="152400" y="381000"/>
            <a:ext cx="2971800" cy="137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tr-TR">
                <a:solidFill>
                  <a:schemeClr val="tx1"/>
                </a:solidFill>
              </a:rPr>
              <a:t>Prostaglandins</a:t>
            </a:r>
          </a:p>
          <a:p>
            <a:pPr>
              <a:lnSpc>
                <a:spcPct val="50000"/>
              </a:lnSpc>
              <a:spcBef>
                <a:spcPct val="50000"/>
              </a:spcBef>
              <a:buFontTx/>
              <a:buChar char="•"/>
            </a:pPr>
            <a:r>
              <a:rPr lang="en-US" altLang="tr-TR" sz="2000">
                <a:solidFill>
                  <a:schemeClr val="tx1"/>
                </a:solidFill>
              </a:rPr>
              <a:t>Many tissues</a:t>
            </a:r>
          </a:p>
          <a:p>
            <a:pPr>
              <a:lnSpc>
                <a:spcPct val="50000"/>
              </a:lnSpc>
              <a:spcBef>
                <a:spcPct val="50000"/>
              </a:spcBef>
              <a:buFontTx/>
              <a:buChar char="•"/>
            </a:pPr>
            <a:r>
              <a:rPr lang="en-US" altLang="tr-TR" sz="2000">
                <a:solidFill>
                  <a:schemeClr val="tx1"/>
                </a:solidFill>
              </a:rPr>
              <a:t>Local effects</a:t>
            </a:r>
          </a:p>
          <a:p>
            <a:pPr>
              <a:lnSpc>
                <a:spcPct val="50000"/>
              </a:lnSpc>
              <a:spcBef>
                <a:spcPct val="50000"/>
              </a:spcBef>
              <a:buFontTx/>
              <a:buChar char="•"/>
            </a:pPr>
            <a:r>
              <a:rPr lang="en-US" altLang="tr-TR" sz="2000">
                <a:solidFill>
                  <a:schemeClr val="tx1"/>
                </a:solidFill>
              </a:rPr>
              <a:t>Degraded in lung</a:t>
            </a:r>
            <a:endParaRPr lang="en-US" altLang="tr-TR">
              <a:solidFill>
                <a:schemeClr val="tx1"/>
              </a:solidFill>
            </a:endParaRPr>
          </a:p>
        </p:txBody>
      </p:sp>
      <p:sp>
        <p:nvSpPr>
          <p:cNvPr id="106597" name="Text Box 101"/>
          <p:cNvSpPr txBox="1">
            <a:spLocks noChangeArrowheads="1"/>
          </p:cNvSpPr>
          <p:nvPr/>
        </p:nvSpPr>
        <p:spPr bwMode="auto">
          <a:xfrm>
            <a:off x="3265488" y="152400"/>
            <a:ext cx="2362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tr-TR">
                <a:solidFill>
                  <a:srgbClr val="0000FF"/>
                </a:solidFill>
              </a:rPr>
              <a:t>Phospholipids</a:t>
            </a:r>
            <a:endParaRPr lang="en-US" altLang="tr-TR"/>
          </a:p>
        </p:txBody>
      </p:sp>
      <p:sp>
        <p:nvSpPr>
          <p:cNvPr id="106598" name="Line 102"/>
          <p:cNvSpPr>
            <a:spLocks noChangeShapeType="1"/>
          </p:cNvSpPr>
          <p:nvPr/>
        </p:nvSpPr>
        <p:spPr bwMode="auto">
          <a:xfrm>
            <a:off x="4446588" y="533400"/>
            <a:ext cx="0" cy="6096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106599" name="Line 103"/>
          <p:cNvSpPr>
            <a:spLocks noChangeShapeType="1"/>
          </p:cNvSpPr>
          <p:nvPr/>
        </p:nvSpPr>
        <p:spPr bwMode="auto">
          <a:xfrm flipH="1">
            <a:off x="4495800" y="838200"/>
            <a:ext cx="1905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106600" name="Text Box 104"/>
          <p:cNvSpPr txBox="1">
            <a:spLocks noChangeArrowheads="1"/>
          </p:cNvSpPr>
          <p:nvPr/>
        </p:nvSpPr>
        <p:spPr bwMode="auto">
          <a:xfrm>
            <a:off x="6373813" y="614363"/>
            <a:ext cx="90646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tr-TR"/>
              <a:t>PLA</a:t>
            </a:r>
            <a:r>
              <a:rPr lang="en-US" altLang="tr-TR" baseline="-25000"/>
              <a:t>2</a:t>
            </a:r>
            <a:endParaRPr lang="en-US" altLang="tr-TR"/>
          </a:p>
        </p:txBody>
      </p:sp>
      <p:sp>
        <p:nvSpPr>
          <p:cNvPr id="106601" name="Line 105"/>
          <p:cNvSpPr>
            <a:spLocks noChangeShapeType="1"/>
          </p:cNvSpPr>
          <p:nvPr/>
        </p:nvSpPr>
        <p:spPr bwMode="auto">
          <a:xfrm>
            <a:off x="4446588" y="2133600"/>
            <a:ext cx="0" cy="4572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106602" name="Line 106"/>
          <p:cNvSpPr>
            <a:spLocks noChangeShapeType="1"/>
          </p:cNvSpPr>
          <p:nvPr/>
        </p:nvSpPr>
        <p:spPr bwMode="auto">
          <a:xfrm flipH="1">
            <a:off x="4530725" y="2293938"/>
            <a:ext cx="1828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106603" name="Text Box 107"/>
          <p:cNvSpPr txBox="1">
            <a:spLocks noChangeArrowheads="1"/>
          </p:cNvSpPr>
          <p:nvPr/>
        </p:nvSpPr>
        <p:spPr bwMode="auto">
          <a:xfrm>
            <a:off x="6324600" y="2065338"/>
            <a:ext cx="2692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tr-TR"/>
              <a:t>Cyclo-oxygenase</a:t>
            </a:r>
          </a:p>
        </p:txBody>
      </p:sp>
      <p:sp>
        <p:nvSpPr>
          <p:cNvPr id="106604" name="Text Box 108"/>
          <p:cNvSpPr txBox="1">
            <a:spLocks noChangeArrowheads="1"/>
          </p:cNvSpPr>
          <p:nvPr/>
        </p:nvSpPr>
        <p:spPr bwMode="auto">
          <a:xfrm>
            <a:off x="6705600" y="2438400"/>
            <a:ext cx="2263775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tr-TR" i="1">
                <a:solidFill>
                  <a:srgbClr val="800000"/>
                </a:solidFill>
              </a:rPr>
              <a:t>Inhibited by aspirin</a:t>
            </a:r>
          </a:p>
        </p:txBody>
      </p:sp>
      <p:sp>
        <p:nvSpPr>
          <p:cNvPr id="106605" name="Line 109"/>
          <p:cNvSpPr>
            <a:spLocks noChangeShapeType="1"/>
          </p:cNvSpPr>
          <p:nvPr/>
        </p:nvSpPr>
        <p:spPr bwMode="auto">
          <a:xfrm>
            <a:off x="4446588" y="3505200"/>
            <a:ext cx="0" cy="4572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106606" name="Text Box 110"/>
          <p:cNvSpPr txBox="1">
            <a:spLocks noChangeArrowheads="1"/>
          </p:cNvSpPr>
          <p:nvPr/>
        </p:nvSpPr>
        <p:spPr bwMode="auto">
          <a:xfrm>
            <a:off x="111125" y="3624263"/>
            <a:ext cx="2133600" cy="1222375"/>
          </a:xfrm>
          <a:prstGeom prst="rect">
            <a:avLst/>
          </a:prstGeom>
          <a:noFill/>
          <a:ln>
            <a:noFill/>
          </a:ln>
          <a:effectLst>
            <a:outerShdw dist="17961" dir="2700000" algn="ctr" rotWithShape="0">
              <a:srgbClr val="000000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lnSpc>
                <a:spcPct val="55000"/>
              </a:lnSpc>
              <a:spcBef>
                <a:spcPct val="50000"/>
              </a:spcBef>
              <a:buFontTx/>
              <a:buChar char="•"/>
            </a:pPr>
            <a:r>
              <a:rPr lang="en-US" altLang="tr-TR" sz="2000">
                <a:solidFill>
                  <a:srgbClr val="FF0000"/>
                </a:solidFill>
              </a:rPr>
              <a:t>Vasodilation</a:t>
            </a:r>
          </a:p>
          <a:p>
            <a:pPr>
              <a:lnSpc>
                <a:spcPct val="55000"/>
              </a:lnSpc>
              <a:spcBef>
                <a:spcPct val="50000"/>
              </a:spcBef>
              <a:buFontTx/>
              <a:buChar char="•"/>
            </a:pPr>
            <a:r>
              <a:rPr lang="en-US" altLang="tr-TR" sz="2000">
                <a:solidFill>
                  <a:srgbClr val="FF0000"/>
                </a:solidFill>
              </a:rPr>
              <a:t>Maintain CL</a:t>
            </a:r>
          </a:p>
          <a:p>
            <a:pPr>
              <a:lnSpc>
                <a:spcPct val="55000"/>
              </a:lnSpc>
              <a:spcBef>
                <a:spcPct val="50000"/>
              </a:spcBef>
              <a:buFontTx/>
              <a:buChar char="•"/>
            </a:pPr>
            <a:r>
              <a:rPr lang="en-US" altLang="tr-TR" sz="2000">
                <a:solidFill>
                  <a:srgbClr val="FF0000"/>
                </a:solidFill>
              </a:rPr>
              <a:t>Ovulation</a:t>
            </a:r>
          </a:p>
          <a:p>
            <a:pPr>
              <a:lnSpc>
                <a:spcPct val="55000"/>
              </a:lnSpc>
              <a:spcBef>
                <a:spcPct val="50000"/>
              </a:spcBef>
              <a:buFontTx/>
              <a:buChar char="•"/>
            </a:pPr>
            <a:r>
              <a:rPr lang="en-US" altLang="tr-TR" sz="2000">
                <a:solidFill>
                  <a:srgbClr val="FF0000"/>
                </a:solidFill>
              </a:rPr>
              <a:t>Implantation</a:t>
            </a:r>
          </a:p>
        </p:txBody>
      </p:sp>
      <p:sp>
        <p:nvSpPr>
          <p:cNvPr id="106607" name="Text Box 111"/>
          <p:cNvSpPr txBox="1">
            <a:spLocks noChangeArrowheads="1"/>
          </p:cNvSpPr>
          <p:nvPr/>
        </p:nvSpPr>
        <p:spPr bwMode="auto">
          <a:xfrm>
            <a:off x="6705600" y="3579813"/>
            <a:ext cx="2438400" cy="1543050"/>
          </a:xfrm>
          <a:prstGeom prst="rect">
            <a:avLst/>
          </a:prstGeom>
          <a:noFill/>
          <a:ln>
            <a:noFill/>
          </a:ln>
          <a:effectLst>
            <a:outerShdw dist="17961" dir="2700000" algn="ctr" rotWithShape="0">
              <a:srgbClr val="000000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lnSpc>
                <a:spcPct val="55000"/>
              </a:lnSpc>
              <a:spcBef>
                <a:spcPct val="50000"/>
              </a:spcBef>
              <a:buFontTx/>
              <a:buChar char="•"/>
            </a:pPr>
            <a:r>
              <a:rPr lang="en-US" altLang="tr-TR" sz="2000">
                <a:solidFill>
                  <a:srgbClr val="FF0000"/>
                </a:solidFill>
              </a:rPr>
              <a:t>Vasoconstriction</a:t>
            </a:r>
          </a:p>
          <a:p>
            <a:pPr>
              <a:lnSpc>
                <a:spcPct val="55000"/>
              </a:lnSpc>
              <a:spcBef>
                <a:spcPct val="50000"/>
              </a:spcBef>
              <a:buFontTx/>
              <a:buChar char="•"/>
            </a:pPr>
            <a:r>
              <a:rPr lang="en-US" altLang="tr-TR" sz="2000">
                <a:solidFill>
                  <a:srgbClr val="FF0000"/>
                </a:solidFill>
              </a:rPr>
              <a:t>CL regression</a:t>
            </a:r>
          </a:p>
          <a:p>
            <a:pPr>
              <a:lnSpc>
                <a:spcPct val="55000"/>
              </a:lnSpc>
              <a:spcBef>
                <a:spcPct val="50000"/>
              </a:spcBef>
              <a:buFontTx/>
              <a:buChar char="•"/>
            </a:pPr>
            <a:r>
              <a:rPr lang="en-US" altLang="tr-TR" sz="2000">
                <a:solidFill>
                  <a:srgbClr val="FF0000"/>
                </a:solidFill>
              </a:rPr>
              <a:t>Ovulation</a:t>
            </a:r>
          </a:p>
          <a:p>
            <a:pPr>
              <a:lnSpc>
                <a:spcPct val="55000"/>
              </a:lnSpc>
              <a:spcBef>
                <a:spcPct val="50000"/>
              </a:spcBef>
              <a:buFontTx/>
              <a:buChar char="•"/>
            </a:pPr>
            <a:r>
              <a:rPr lang="en-US" altLang="tr-TR" sz="2000">
                <a:solidFill>
                  <a:srgbClr val="FF0000"/>
                </a:solidFill>
              </a:rPr>
              <a:t>Parturition</a:t>
            </a:r>
          </a:p>
          <a:p>
            <a:pPr>
              <a:lnSpc>
                <a:spcPct val="55000"/>
              </a:lnSpc>
              <a:spcBef>
                <a:spcPct val="50000"/>
              </a:spcBef>
              <a:buFontTx/>
              <a:buChar char="•"/>
            </a:pPr>
            <a:r>
              <a:rPr lang="en-US" altLang="tr-TR" sz="2000">
                <a:solidFill>
                  <a:srgbClr val="FF0000"/>
                </a:solidFill>
              </a:rPr>
              <a:t>Sperm transport</a:t>
            </a:r>
          </a:p>
        </p:txBody>
      </p:sp>
      <p:sp>
        <p:nvSpPr>
          <p:cNvPr id="106608" name="Text Box 112"/>
          <p:cNvSpPr txBox="1">
            <a:spLocks noChangeArrowheads="1"/>
          </p:cNvSpPr>
          <p:nvPr/>
        </p:nvSpPr>
        <p:spPr bwMode="auto">
          <a:xfrm>
            <a:off x="914400" y="5181600"/>
            <a:ext cx="11969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tr-TR"/>
              <a:t>PGE</a:t>
            </a:r>
            <a:r>
              <a:rPr lang="en-US" altLang="tr-TR" baseline="-25000"/>
              <a:t>2</a:t>
            </a:r>
            <a:endParaRPr lang="en-US" altLang="tr-TR"/>
          </a:p>
        </p:txBody>
      </p:sp>
      <p:sp>
        <p:nvSpPr>
          <p:cNvPr id="106609" name="Text Box 113"/>
          <p:cNvSpPr txBox="1">
            <a:spLocks noChangeArrowheads="1"/>
          </p:cNvSpPr>
          <p:nvPr/>
        </p:nvSpPr>
        <p:spPr bwMode="auto">
          <a:xfrm>
            <a:off x="6858000" y="5181600"/>
            <a:ext cx="11969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tr-TR"/>
              <a:t>PGF</a:t>
            </a:r>
            <a:r>
              <a:rPr lang="en-US" altLang="tr-TR" baseline="-25000"/>
              <a:t>2</a:t>
            </a:r>
            <a:endParaRPr lang="en-US" altLang="tr-TR"/>
          </a:p>
        </p:txBody>
      </p:sp>
      <p:sp>
        <p:nvSpPr>
          <p:cNvPr id="106611" name="Line 115"/>
          <p:cNvSpPr>
            <a:spLocks noChangeShapeType="1"/>
          </p:cNvSpPr>
          <p:nvPr/>
        </p:nvSpPr>
        <p:spPr bwMode="auto">
          <a:xfrm flipH="1">
            <a:off x="3200400" y="4800600"/>
            <a:ext cx="944563" cy="914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106612" name="Line 116"/>
          <p:cNvSpPr>
            <a:spLocks noChangeShapeType="1"/>
          </p:cNvSpPr>
          <p:nvPr/>
        </p:nvSpPr>
        <p:spPr bwMode="auto">
          <a:xfrm>
            <a:off x="4837113" y="4776788"/>
            <a:ext cx="1163637" cy="8382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106613" name="Text Box 117"/>
          <p:cNvSpPr txBox="1">
            <a:spLocks noChangeArrowheads="1"/>
          </p:cNvSpPr>
          <p:nvPr/>
        </p:nvSpPr>
        <p:spPr bwMode="auto">
          <a:xfrm>
            <a:off x="2057400" y="4114800"/>
            <a:ext cx="11969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tr-TR"/>
              <a:t>PGH</a:t>
            </a:r>
            <a:r>
              <a:rPr lang="en-US" altLang="tr-TR" baseline="-25000"/>
              <a:t>2</a:t>
            </a:r>
            <a:endParaRPr lang="en-US" altLang="tr-TR"/>
          </a:p>
        </p:txBody>
      </p:sp>
      <p:sp>
        <p:nvSpPr>
          <p:cNvPr id="106614" name="Text Box 118"/>
          <p:cNvSpPr txBox="1">
            <a:spLocks noChangeArrowheads="1"/>
          </p:cNvSpPr>
          <p:nvPr/>
        </p:nvSpPr>
        <p:spPr bwMode="auto">
          <a:xfrm>
            <a:off x="1905000" y="2743200"/>
            <a:ext cx="11969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tr-TR"/>
              <a:t>PGG</a:t>
            </a:r>
            <a:r>
              <a:rPr lang="en-US" altLang="tr-TR" baseline="-25000"/>
              <a:t>2</a:t>
            </a:r>
            <a:endParaRPr lang="en-US" altLang="tr-TR"/>
          </a:p>
        </p:txBody>
      </p:sp>
      <p:sp>
        <p:nvSpPr>
          <p:cNvPr id="106615" name="Text Box 119"/>
          <p:cNvSpPr txBox="1">
            <a:spLocks noChangeArrowheads="1"/>
          </p:cNvSpPr>
          <p:nvPr/>
        </p:nvSpPr>
        <p:spPr bwMode="auto">
          <a:xfrm>
            <a:off x="5692775" y="1349375"/>
            <a:ext cx="26892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tr-TR"/>
              <a:t>Arachidonic Acid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066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065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066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066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6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066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066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6596" grpId="0" autoUpdateAnimBg="0"/>
      <p:bldP spid="106604" grpId="0" autoUpdateAnimBg="0"/>
      <p:bldP spid="106606" grpId="0" autoUpdateAnimBg="0"/>
      <p:bldP spid="106607" grpId="0" autoUpdateAnimBg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lIns="90487" tIns="44450" rIns="90487" bIns="44450"/>
          <a:lstStyle/>
          <a:p>
            <a:r>
              <a:rPr lang="en-US" altLang="tr-TR"/>
              <a:t>Other Hormones</a:t>
            </a:r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0487" tIns="44450" rIns="90487" bIns="44450"/>
          <a:lstStyle/>
          <a:p>
            <a:pPr marL="508000" indent="-508000">
              <a:lnSpc>
                <a:spcPct val="85000"/>
              </a:lnSpc>
              <a:spcBef>
                <a:spcPct val="40000"/>
              </a:spcBef>
              <a:buFont typeface="Times" panose="02020603050405020304" pitchFamily="18" charset="0"/>
              <a:buNone/>
            </a:pPr>
            <a:r>
              <a:rPr lang="en-US" altLang="tr-TR"/>
              <a:t>B.	Melatonin</a:t>
            </a:r>
            <a:endParaRPr lang="en-US" altLang="tr-TR" sz="2000"/>
          </a:p>
          <a:p>
            <a:pPr marL="1143000" lvl="1" indent="-520700">
              <a:lnSpc>
                <a:spcPct val="85000"/>
              </a:lnSpc>
              <a:spcBef>
                <a:spcPct val="40000"/>
              </a:spcBef>
              <a:buFontTx/>
              <a:buNone/>
            </a:pPr>
            <a:r>
              <a:rPr lang="en-US" altLang="tr-TR"/>
              <a:t>1.	Secreted from the pineal gland.</a:t>
            </a:r>
          </a:p>
          <a:p>
            <a:pPr marL="1143000" lvl="1" indent="-520700">
              <a:lnSpc>
                <a:spcPct val="85000"/>
              </a:lnSpc>
              <a:spcBef>
                <a:spcPct val="40000"/>
              </a:spcBef>
              <a:buFontTx/>
              <a:buNone/>
            </a:pPr>
            <a:r>
              <a:rPr lang="en-US" altLang="tr-TR"/>
              <a:t>2.	Is a modified amino acid</a:t>
            </a:r>
          </a:p>
          <a:p>
            <a:pPr marL="1143000" lvl="1" indent="-520700">
              <a:lnSpc>
                <a:spcPct val="85000"/>
              </a:lnSpc>
              <a:spcBef>
                <a:spcPct val="40000"/>
              </a:spcBef>
              <a:buFontTx/>
              <a:buNone/>
            </a:pPr>
            <a:r>
              <a:rPr lang="en-US" altLang="tr-TR"/>
              <a:t>3.	Functions to integrate effects of light on reproductive processes.</a:t>
            </a:r>
          </a:p>
          <a:p>
            <a:pPr marL="508000" indent="-508000"/>
            <a:endParaRPr lang="en-US" altLang="tr-TR"/>
          </a:p>
        </p:txBody>
      </p:sp>
    </p:spTree>
  </p:cSld>
  <p:clrMapOvr>
    <a:masterClrMapping/>
  </p:clrMapOvr>
  <p:transition/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lIns="90487" tIns="44450" rIns="90487" bIns="44450"/>
          <a:lstStyle/>
          <a:p>
            <a:r>
              <a:rPr lang="en-US" altLang="tr-TR"/>
              <a:t>Other Hormones</a:t>
            </a:r>
          </a:p>
        </p:txBody>
      </p:sp>
      <p:sp>
        <p:nvSpPr>
          <p:cNvPr id="6144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0487" tIns="44450" rIns="90487" bIns="44450"/>
          <a:lstStyle/>
          <a:p>
            <a:pPr marL="533400" indent="-533400">
              <a:lnSpc>
                <a:spcPct val="85000"/>
              </a:lnSpc>
              <a:spcBef>
                <a:spcPct val="40000"/>
              </a:spcBef>
              <a:buFont typeface="Times" panose="02020603050405020304" pitchFamily="18" charset="0"/>
              <a:buNone/>
            </a:pPr>
            <a:r>
              <a:rPr lang="en-US" altLang="tr-TR"/>
              <a:t>C.	Human Menopausal Gonadotropin (hMG)</a:t>
            </a:r>
            <a:endParaRPr lang="en-US" altLang="tr-TR" sz="2000"/>
          </a:p>
          <a:p>
            <a:pPr marL="1079500" lvl="1" indent="-457200">
              <a:lnSpc>
                <a:spcPct val="85000"/>
              </a:lnSpc>
              <a:spcBef>
                <a:spcPct val="40000"/>
              </a:spcBef>
              <a:buSzTx/>
              <a:buFont typeface="Times" panose="02020603050405020304" pitchFamily="18" charset="0"/>
              <a:buAutoNum type="arabicPeriod"/>
            </a:pPr>
            <a:r>
              <a:rPr lang="en-US" altLang="tr-TR"/>
              <a:t>Anterior pituitary gland</a:t>
            </a:r>
          </a:p>
          <a:p>
            <a:pPr marL="1574800" lvl="2" indent="-381000">
              <a:lnSpc>
                <a:spcPct val="85000"/>
              </a:lnSpc>
              <a:spcBef>
                <a:spcPct val="40000"/>
              </a:spcBef>
              <a:buSzTx/>
              <a:buFont typeface="Times" panose="02020603050405020304" pitchFamily="18" charset="0"/>
              <a:buChar char="»"/>
            </a:pPr>
            <a:r>
              <a:rPr lang="en-US" altLang="tr-TR" sz="2400"/>
              <a:t>Secreted in menopause, FSH-like activity</a:t>
            </a:r>
          </a:p>
          <a:p>
            <a:pPr marL="1574800" lvl="2" indent="-381000">
              <a:lnSpc>
                <a:spcPct val="85000"/>
              </a:lnSpc>
              <a:spcBef>
                <a:spcPct val="40000"/>
              </a:spcBef>
              <a:buSzTx/>
              <a:buFont typeface="Times" panose="02020603050405020304" pitchFamily="18" charset="0"/>
              <a:buChar char="»"/>
            </a:pPr>
            <a:r>
              <a:rPr lang="en-US" altLang="tr-TR" sz="2400"/>
              <a:t>Isolated from urine</a:t>
            </a:r>
          </a:p>
          <a:p>
            <a:pPr marL="1917700" lvl="3" indent="-381000">
              <a:lnSpc>
                <a:spcPct val="85000"/>
              </a:lnSpc>
              <a:spcBef>
                <a:spcPct val="40000"/>
              </a:spcBef>
              <a:buFont typeface="Times" panose="02020603050405020304" pitchFamily="18" charset="0"/>
              <a:buAutoNum type="alphaLcPeriod"/>
            </a:pPr>
            <a:r>
              <a:rPr lang="en-US" altLang="tr-TR" sz="2400"/>
              <a:t>Perganol - superovulation</a:t>
            </a:r>
            <a:endParaRPr lang="en-US" altLang="tr-TR"/>
          </a:p>
        </p:txBody>
      </p:sp>
    </p:spTree>
  </p:cSld>
  <p:clrMapOvr>
    <a:masterClrMapping/>
  </p:clrMapOvr>
  <p:transition/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57163"/>
            <a:ext cx="9101138" cy="881062"/>
          </a:xfrm>
          <a:noFill/>
          <a:ln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lIns="90487" tIns="44450" rIns="90487" bIns="44450"/>
          <a:lstStyle/>
          <a:p>
            <a:pPr>
              <a:lnSpc>
                <a:spcPct val="101000"/>
              </a:lnSpc>
            </a:pPr>
            <a:r>
              <a:rPr lang="en-US" altLang="tr-TR" sz="2800"/>
              <a:t>Classification and Properties of Hormone</a:t>
            </a:r>
          </a:p>
        </p:txBody>
      </p:sp>
      <p:sp>
        <p:nvSpPr>
          <p:cNvPr id="624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0850" y="1530350"/>
            <a:ext cx="8288338" cy="5430838"/>
          </a:xfrm>
          <a:noFill/>
          <a:ln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63500" tIns="25400" rIns="63500" bIns="25400">
            <a:spAutoFit/>
          </a:bodyPr>
          <a:lstStyle/>
          <a:p>
            <a:pPr marL="463550" indent="-463550">
              <a:lnSpc>
                <a:spcPct val="89000"/>
              </a:lnSpc>
              <a:spcBef>
                <a:spcPct val="43000"/>
              </a:spcBef>
              <a:buFont typeface="Times" panose="02020603050405020304" pitchFamily="18" charset="0"/>
              <a:buNone/>
              <a:tabLst>
                <a:tab pos="850900" algn="l"/>
              </a:tabLst>
            </a:pPr>
            <a:r>
              <a:rPr lang="en-US" altLang="tr-TR"/>
              <a:t>A.	Site of Production</a:t>
            </a:r>
          </a:p>
          <a:p>
            <a:pPr marL="463550" indent="-463550">
              <a:lnSpc>
                <a:spcPct val="89000"/>
              </a:lnSpc>
              <a:spcBef>
                <a:spcPct val="43000"/>
              </a:spcBef>
              <a:buFont typeface="Times" panose="02020603050405020304" pitchFamily="18" charset="0"/>
              <a:buNone/>
              <a:tabLst>
                <a:tab pos="850900" algn="l"/>
              </a:tabLst>
            </a:pPr>
            <a:endParaRPr lang="en-US" altLang="tr-TR"/>
          </a:p>
          <a:p>
            <a:pPr marL="463550" indent="-463550">
              <a:lnSpc>
                <a:spcPct val="89000"/>
              </a:lnSpc>
              <a:spcBef>
                <a:spcPct val="43000"/>
              </a:spcBef>
              <a:buFont typeface="Times" panose="02020603050405020304" pitchFamily="18" charset="0"/>
              <a:buNone/>
              <a:tabLst>
                <a:tab pos="850900" algn="l"/>
              </a:tabLst>
            </a:pPr>
            <a:r>
              <a:rPr lang="en-US" altLang="tr-TR"/>
              <a:t>B.	Type of action</a:t>
            </a:r>
          </a:p>
          <a:p>
            <a:pPr marL="463550" indent="-463550">
              <a:lnSpc>
                <a:spcPct val="89000"/>
              </a:lnSpc>
              <a:spcBef>
                <a:spcPct val="43000"/>
              </a:spcBef>
              <a:buFont typeface="Times" panose="02020603050405020304" pitchFamily="18" charset="0"/>
              <a:buNone/>
              <a:tabLst>
                <a:tab pos="850900" algn="l"/>
              </a:tabLst>
            </a:pPr>
            <a:r>
              <a:rPr lang="en-US" altLang="tr-TR"/>
              <a:t>	1.	Primary hormone of reproduction </a:t>
            </a:r>
          </a:p>
          <a:p>
            <a:pPr marL="1377950" lvl="2" indent="-342900">
              <a:lnSpc>
                <a:spcPct val="89000"/>
              </a:lnSpc>
              <a:spcBef>
                <a:spcPct val="43000"/>
              </a:spcBef>
              <a:buFontTx/>
              <a:buNone/>
              <a:tabLst>
                <a:tab pos="850900" algn="l"/>
              </a:tabLst>
            </a:pPr>
            <a:r>
              <a:rPr lang="en-US" altLang="tr-TR" sz="2400"/>
              <a:t>(FSH, LH, estradiol, progesterone)</a:t>
            </a:r>
            <a:endParaRPr lang="en-US" altLang="tr-TR"/>
          </a:p>
          <a:p>
            <a:pPr marL="463550" indent="-463550">
              <a:lnSpc>
                <a:spcPct val="89000"/>
              </a:lnSpc>
              <a:spcBef>
                <a:spcPct val="43000"/>
              </a:spcBef>
              <a:buFont typeface="Times" panose="02020603050405020304" pitchFamily="18" charset="0"/>
              <a:buNone/>
              <a:tabLst>
                <a:tab pos="850900" algn="l"/>
              </a:tabLst>
            </a:pPr>
            <a:r>
              <a:rPr lang="en-US" altLang="tr-TR"/>
              <a:t>	2.	Metabolic hormone </a:t>
            </a:r>
          </a:p>
          <a:p>
            <a:pPr marL="1377950" lvl="2" indent="-342900">
              <a:lnSpc>
                <a:spcPct val="89000"/>
              </a:lnSpc>
              <a:spcBef>
                <a:spcPct val="43000"/>
              </a:spcBef>
              <a:buFontTx/>
              <a:buNone/>
              <a:tabLst>
                <a:tab pos="850900" algn="l"/>
              </a:tabLst>
            </a:pPr>
            <a:r>
              <a:rPr lang="en-US" altLang="tr-TR" sz="2400"/>
              <a:t>(thyroxin, insulin, STH)</a:t>
            </a:r>
          </a:p>
          <a:p>
            <a:pPr marL="463550" indent="-463550">
              <a:lnSpc>
                <a:spcPct val="89000"/>
              </a:lnSpc>
              <a:spcBef>
                <a:spcPct val="43000"/>
              </a:spcBef>
              <a:buFont typeface="Times" panose="02020603050405020304" pitchFamily="18" charset="0"/>
              <a:buNone/>
              <a:tabLst>
                <a:tab pos="850900" algn="l"/>
              </a:tabLst>
            </a:pPr>
            <a:endParaRPr lang="en-US" altLang="tr-TR"/>
          </a:p>
          <a:p>
            <a:pPr marL="463550" indent="-463550">
              <a:lnSpc>
                <a:spcPct val="90000"/>
              </a:lnSpc>
              <a:tabLst>
                <a:tab pos="850900" algn="l"/>
              </a:tabLst>
            </a:pPr>
            <a:endParaRPr lang="en-US" altLang="tr-TR"/>
          </a:p>
        </p:txBody>
      </p:sp>
    </p:spTree>
  </p:cSld>
  <p:clrMapOvr>
    <a:masterClrMapping/>
  </p:clrMapOvr>
  <p:transition/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lIns="90487" tIns="44450" rIns="90487" bIns="44450"/>
          <a:lstStyle/>
          <a:p>
            <a:r>
              <a:rPr lang="en-US" altLang="tr-TR" sz="2800"/>
              <a:t>Classification and Properties of Hormone</a:t>
            </a:r>
          </a:p>
        </p:txBody>
      </p:sp>
      <p:sp>
        <p:nvSpPr>
          <p:cNvPr id="64516" name="Rectangle 4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tr-TR"/>
              <a:t>Chemical Structure</a:t>
            </a:r>
          </a:p>
          <a:p>
            <a:pPr lvl="1"/>
            <a:r>
              <a:rPr lang="en-US" altLang="tr-TR">
                <a:solidFill>
                  <a:srgbClr val="0000FF"/>
                </a:solidFill>
              </a:rPr>
              <a:t>Polypeptides</a:t>
            </a:r>
            <a:r>
              <a:rPr lang="en-US" altLang="tr-TR"/>
              <a:t> - hypothalamic</a:t>
            </a:r>
          </a:p>
          <a:p>
            <a:pPr lvl="1"/>
            <a:r>
              <a:rPr lang="en-US" altLang="tr-TR">
                <a:solidFill>
                  <a:srgbClr val="0000FF"/>
                </a:solidFill>
              </a:rPr>
              <a:t>Protein</a:t>
            </a:r>
            <a:r>
              <a:rPr lang="en-US" altLang="tr-TR"/>
              <a:t> - pituitary, gonad</a:t>
            </a:r>
          </a:p>
          <a:p>
            <a:pPr lvl="1"/>
            <a:r>
              <a:rPr lang="en-US" altLang="tr-TR">
                <a:solidFill>
                  <a:srgbClr val="0000FF"/>
                </a:solidFill>
              </a:rPr>
              <a:t>Steroids</a:t>
            </a:r>
            <a:r>
              <a:rPr lang="en-US" altLang="tr-TR"/>
              <a:t> - gonad, adrenal</a:t>
            </a:r>
          </a:p>
          <a:p>
            <a:pPr lvl="1"/>
            <a:r>
              <a:rPr lang="en-US" altLang="tr-TR">
                <a:solidFill>
                  <a:srgbClr val="0000FF"/>
                </a:solidFill>
              </a:rPr>
              <a:t>Fatty acid</a:t>
            </a:r>
            <a:r>
              <a:rPr lang="en-US" altLang="tr-TR"/>
              <a:t> - many sources, prostaglandins</a:t>
            </a:r>
          </a:p>
          <a:p>
            <a:pPr lvl="1"/>
            <a:r>
              <a:rPr lang="en-US" altLang="tr-TR">
                <a:solidFill>
                  <a:srgbClr val="0000FF"/>
                </a:solidFill>
              </a:rPr>
              <a:t>Modified amino acid</a:t>
            </a:r>
            <a:r>
              <a:rPr lang="en-US" altLang="tr-TR"/>
              <a:t> - pineal</a:t>
            </a:r>
          </a:p>
        </p:txBody>
      </p:sp>
    </p:spTree>
  </p:cSld>
  <p:clrMapOvr>
    <a:masterClrMapping/>
  </p:clrMapOvr>
  <p:transition/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title"/>
          </p:nvPr>
        </p:nvSpPr>
        <p:spPr>
          <a:xfrm>
            <a:off x="142875" y="266700"/>
            <a:ext cx="8810625" cy="344488"/>
          </a:xfrm>
          <a:noFill/>
          <a:ln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0487" tIns="44450" rIns="90487" bIns="44450"/>
          <a:lstStyle/>
          <a:p>
            <a:pPr>
              <a:lnSpc>
                <a:spcPct val="92000"/>
              </a:lnSpc>
            </a:pPr>
            <a:r>
              <a:rPr lang="en-US" altLang="tr-TR" sz="2400">
                <a:solidFill>
                  <a:schemeClr val="tx1"/>
                </a:solidFill>
              </a:rPr>
              <a:t>Chemical Structure of Hormones</a:t>
            </a:r>
          </a:p>
        </p:txBody>
      </p:sp>
      <p:sp>
        <p:nvSpPr>
          <p:cNvPr id="65539" name="Rectangle 3"/>
          <p:cNvSpPr>
            <a:spLocks noChangeArrowheads="1"/>
          </p:cNvSpPr>
          <p:nvPr/>
        </p:nvSpPr>
        <p:spPr bwMode="auto">
          <a:xfrm>
            <a:off x="141288" y="804863"/>
            <a:ext cx="8994775" cy="4044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>
            <a:spAutoFit/>
          </a:bodyPr>
          <a:lstStyle>
            <a:lvl1pPr>
              <a:tabLst>
                <a:tab pos="1651000" algn="l"/>
                <a:tab pos="4460875" algn="l"/>
                <a:tab pos="5778500" algn="l"/>
                <a:tab pos="7604125" algn="l"/>
              </a:tabLs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>
              <a:tabLst>
                <a:tab pos="1651000" algn="l"/>
                <a:tab pos="4460875" algn="l"/>
                <a:tab pos="5778500" algn="l"/>
                <a:tab pos="7604125" algn="l"/>
              </a:tabLs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>
              <a:tabLst>
                <a:tab pos="1651000" algn="l"/>
                <a:tab pos="4460875" algn="l"/>
                <a:tab pos="5778500" algn="l"/>
                <a:tab pos="7604125" algn="l"/>
              </a:tabLs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>
              <a:tabLst>
                <a:tab pos="1651000" algn="l"/>
                <a:tab pos="4460875" algn="l"/>
                <a:tab pos="5778500" algn="l"/>
                <a:tab pos="7604125" algn="l"/>
              </a:tabLs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>
              <a:tabLst>
                <a:tab pos="1651000" algn="l"/>
                <a:tab pos="4460875" algn="l"/>
                <a:tab pos="5778500" algn="l"/>
                <a:tab pos="7604125" algn="l"/>
              </a:tabLs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1651000" algn="l"/>
                <a:tab pos="4460875" algn="l"/>
                <a:tab pos="5778500" algn="l"/>
                <a:tab pos="7604125" algn="l"/>
              </a:tabLs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1651000" algn="l"/>
                <a:tab pos="4460875" algn="l"/>
                <a:tab pos="5778500" algn="l"/>
                <a:tab pos="7604125" algn="l"/>
              </a:tabLs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1651000" algn="l"/>
                <a:tab pos="4460875" algn="l"/>
                <a:tab pos="5778500" algn="l"/>
                <a:tab pos="7604125" algn="l"/>
              </a:tabLs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1651000" algn="l"/>
                <a:tab pos="4460875" algn="l"/>
                <a:tab pos="5778500" algn="l"/>
                <a:tab pos="7604125" algn="l"/>
              </a:tabLs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spcBef>
                <a:spcPct val="20000"/>
              </a:spcBef>
            </a:pPr>
            <a:r>
              <a:rPr lang="en-US" altLang="tr-TR" sz="2000" u="sng">
                <a:latin typeface="Helvetica" panose="020B0604020202020204" pitchFamily="34" charset="0"/>
              </a:rPr>
              <a:t>polypeptide	modified amino acid	protein</a:t>
            </a:r>
            <a:r>
              <a:rPr lang="en-US" altLang="tr-TR" sz="2000">
                <a:latin typeface="Helvetica" panose="020B0604020202020204" pitchFamily="34" charset="0"/>
              </a:rPr>
              <a:t>	</a:t>
            </a:r>
            <a:r>
              <a:rPr lang="en-US" altLang="tr-TR" sz="2000" u="sng">
                <a:latin typeface="Helvetica" panose="020B0604020202020204" pitchFamily="34" charset="0"/>
              </a:rPr>
              <a:t>sex steroid	fatty acid</a:t>
            </a:r>
          </a:p>
          <a:p>
            <a:pPr>
              <a:spcBef>
                <a:spcPct val="20000"/>
              </a:spcBef>
            </a:pPr>
            <a:r>
              <a:rPr lang="en-US" altLang="tr-TR" sz="2000">
                <a:latin typeface="Helvetica" panose="020B0604020202020204" pitchFamily="34" charset="0"/>
              </a:rPr>
              <a:t>GnRh	melatonin	LH 	Estradiol	PGF</a:t>
            </a:r>
          </a:p>
          <a:p>
            <a:pPr>
              <a:spcBef>
                <a:spcPct val="20000"/>
              </a:spcBef>
            </a:pPr>
            <a:r>
              <a:rPr lang="en-US" altLang="tr-TR" sz="2000">
                <a:latin typeface="Helvetica" panose="020B0604020202020204" pitchFamily="34" charset="0"/>
              </a:rPr>
              <a:t>TRH		FSH 	Progesterone</a:t>
            </a:r>
          </a:p>
          <a:p>
            <a:pPr>
              <a:spcBef>
                <a:spcPct val="20000"/>
              </a:spcBef>
            </a:pPr>
            <a:r>
              <a:rPr lang="en-US" altLang="tr-TR" sz="2000">
                <a:latin typeface="Helvetica" panose="020B0604020202020204" pitchFamily="34" charset="0"/>
              </a:rPr>
              <a:t>CRH		Prolactin	Testosterone</a:t>
            </a:r>
          </a:p>
          <a:p>
            <a:pPr>
              <a:spcBef>
                <a:spcPct val="20000"/>
              </a:spcBef>
            </a:pPr>
            <a:r>
              <a:rPr lang="en-US" altLang="tr-TR" sz="2000">
                <a:latin typeface="Helvetica" panose="020B0604020202020204" pitchFamily="34" charset="0"/>
              </a:rPr>
              <a:t>GHRH		ACTH</a:t>
            </a:r>
          </a:p>
          <a:p>
            <a:pPr>
              <a:spcBef>
                <a:spcPct val="20000"/>
              </a:spcBef>
            </a:pPr>
            <a:r>
              <a:rPr lang="en-US" altLang="tr-TR" sz="2000">
                <a:latin typeface="Helvetica" panose="020B0604020202020204" pitchFamily="34" charset="0"/>
              </a:rPr>
              <a:t>Somatistatin		TSH</a:t>
            </a:r>
          </a:p>
          <a:p>
            <a:pPr>
              <a:spcBef>
                <a:spcPct val="20000"/>
              </a:spcBef>
            </a:pPr>
            <a:r>
              <a:rPr lang="en-US" altLang="tr-TR" sz="2000">
                <a:latin typeface="Helvetica" panose="020B0604020202020204" pitchFamily="34" charset="0"/>
              </a:rPr>
              <a:t>Oxytocin		GH or STH</a:t>
            </a:r>
          </a:p>
          <a:p>
            <a:pPr>
              <a:spcBef>
                <a:spcPct val="20000"/>
              </a:spcBef>
            </a:pPr>
            <a:r>
              <a:rPr lang="en-US" altLang="tr-TR" sz="2000">
                <a:latin typeface="Helvetica" panose="020B0604020202020204" pitchFamily="34" charset="0"/>
              </a:rPr>
              <a:t>		Relaxin</a:t>
            </a:r>
          </a:p>
          <a:p>
            <a:pPr>
              <a:spcBef>
                <a:spcPct val="20000"/>
              </a:spcBef>
            </a:pPr>
            <a:r>
              <a:rPr lang="en-US" altLang="tr-TR" sz="2000">
                <a:latin typeface="Helvetica" panose="020B0604020202020204" pitchFamily="34" charset="0"/>
              </a:rPr>
              <a:t>		Inhibin</a:t>
            </a:r>
          </a:p>
          <a:p>
            <a:pPr>
              <a:spcBef>
                <a:spcPct val="20000"/>
              </a:spcBef>
            </a:pPr>
            <a:endParaRPr lang="en-US" altLang="tr-TR" sz="2000">
              <a:latin typeface="Helvetica" panose="020B0604020202020204" pitchFamily="34" charset="0"/>
            </a:endParaRPr>
          </a:p>
          <a:p>
            <a:pPr>
              <a:spcBef>
                <a:spcPct val="20000"/>
              </a:spcBef>
            </a:pPr>
            <a:r>
              <a:rPr lang="en-US" altLang="tr-TR" sz="2000">
                <a:latin typeface="Helvetica" panose="020B0604020202020204" pitchFamily="34" charset="0"/>
              </a:rPr>
              <a:t>			</a:t>
            </a:r>
          </a:p>
        </p:txBody>
      </p:sp>
      <p:sp>
        <p:nvSpPr>
          <p:cNvPr id="65540" name="Rectangle 4"/>
          <p:cNvSpPr>
            <a:spLocks noChangeArrowheads="1"/>
          </p:cNvSpPr>
          <p:nvPr/>
        </p:nvSpPr>
        <p:spPr bwMode="auto">
          <a:xfrm>
            <a:off x="8277225" y="1381125"/>
            <a:ext cx="307975" cy="279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63500" tIns="25400" rIns="63500" bIns="25400">
            <a:spAutoFit/>
          </a:bodyPr>
          <a:lstStyle/>
          <a:p>
            <a:pPr>
              <a:lnSpc>
                <a:spcPct val="125000"/>
              </a:lnSpc>
            </a:pPr>
            <a:r>
              <a:rPr lang="en-US" altLang="tr-TR" sz="1200">
                <a:solidFill>
                  <a:schemeClr val="tx1"/>
                </a:solidFill>
              </a:rPr>
              <a:t>2</a:t>
            </a:r>
            <a:r>
              <a:rPr lang="en-US" altLang="tr-TR" sz="1200">
                <a:solidFill>
                  <a:schemeClr val="tx1"/>
                </a:solidFill>
                <a:latin typeface="Symbol" panose="05050102010706020507" pitchFamily="18" charset="2"/>
              </a:rPr>
              <a:t></a:t>
            </a:r>
          </a:p>
        </p:txBody>
      </p:sp>
    </p:spTree>
  </p:cSld>
  <p:clrMapOvr>
    <a:masterClrMapping/>
  </p:clrMapOvr>
  <p:transition/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ChangeArrowheads="1"/>
          </p:cNvSpPr>
          <p:nvPr>
            <p:ph type="title"/>
          </p:nvPr>
        </p:nvSpPr>
        <p:spPr>
          <a:xfrm>
            <a:off x="1066800" y="227013"/>
            <a:ext cx="6892925" cy="230187"/>
          </a:xfrm>
          <a:noFill/>
          <a:ln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0487" tIns="44450" rIns="90487" bIns="44450"/>
          <a:lstStyle/>
          <a:p>
            <a:pPr>
              <a:lnSpc>
                <a:spcPct val="92000"/>
              </a:lnSpc>
            </a:pPr>
            <a:r>
              <a:rPr lang="en-US" altLang="tr-TR" sz="2400">
                <a:solidFill>
                  <a:schemeClr val="tx1"/>
                </a:solidFill>
              </a:rPr>
              <a:t>Chemical Structure of Hormones</a:t>
            </a:r>
          </a:p>
        </p:txBody>
      </p:sp>
      <p:sp>
        <p:nvSpPr>
          <p:cNvPr id="67587" name="Rectangle 3"/>
          <p:cNvSpPr>
            <a:spLocks noChangeArrowheads="1"/>
          </p:cNvSpPr>
          <p:nvPr/>
        </p:nvSpPr>
        <p:spPr bwMode="auto">
          <a:xfrm>
            <a:off x="1085850" y="533400"/>
            <a:ext cx="6762750" cy="361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762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3500" tIns="25400" rIns="63500" bIns="25400">
            <a:spAutoFit/>
          </a:bodyPr>
          <a:lstStyle>
            <a:lvl1pPr marL="342900" indent="-342900">
              <a:tabLst>
                <a:tab pos="1155700" algn="l"/>
                <a:tab pos="3098800" algn="l"/>
                <a:tab pos="4000500" algn="l"/>
                <a:tab pos="5613400" algn="l"/>
                <a:tab pos="6972300" algn="l"/>
              </a:tabLs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800100" indent="-342900">
              <a:tabLst>
                <a:tab pos="1155700" algn="l"/>
                <a:tab pos="3098800" algn="l"/>
                <a:tab pos="4000500" algn="l"/>
                <a:tab pos="5613400" algn="l"/>
                <a:tab pos="6972300" algn="l"/>
              </a:tabLs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257300" indent="-342900">
              <a:tabLst>
                <a:tab pos="1155700" algn="l"/>
                <a:tab pos="3098800" algn="l"/>
                <a:tab pos="4000500" algn="l"/>
                <a:tab pos="5613400" algn="l"/>
                <a:tab pos="6972300" algn="l"/>
              </a:tabLs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714500" indent="-342900">
              <a:tabLst>
                <a:tab pos="1155700" algn="l"/>
                <a:tab pos="3098800" algn="l"/>
                <a:tab pos="4000500" algn="l"/>
                <a:tab pos="5613400" algn="l"/>
                <a:tab pos="6972300" algn="l"/>
              </a:tabLs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171700" indent="-342900">
              <a:tabLst>
                <a:tab pos="1155700" algn="l"/>
                <a:tab pos="3098800" algn="l"/>
                <a:tab pos="4000500" algn="l"/>
                <a:tab pos="5613400" algn="l"/>
                <a:tab pos="6972300" algn="l"/>
              </a:tabLs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628900" indent="-342900" eaLnBrk="0" fontAlgn="base" hangingPunct="0">
              <a:spcBef>
                <a:spcPct val="0"/>
              </a:spcBef>
              <a:spcAft>
                <a:spcPct val="0"/>
              </a:spcAft>
              <a:tabLst>
                <a:tab pos="1155700" algn="l"/>
                <a:tab pos="3098800" algn="l"/>
                <a:tab pos="4000500" algn="l"/>
                <a:tab pos="5613400" algn="l"/>
                <a:tab pos="6972300" algn="l"/>
              </a:tabLs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3086100" indent="-342900" eaLnBrk="0" fontAlgn="base" hangingPunct="0">
              <a:spcBef>
                <a:spcPct val="0"/>
              </a:spcBef>
              <a:spcAft>
                <a:spcPct val="0"/>
              </a:spcAft>
              <a:tabLst>
                <a:tab pos="1155700" algn="l"/>
                <a:tab pos="3098800" algn="l"/>
                <a:tab pos="4000500" algn="l"/>
                <a:tab pos="5613400" algn="l"/>
                <a:tab pos="6972300" algn="l"/>
              </a:tabLs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543300" indent="-342900" eaLnBrk="0" fontAlgn="base" hangingPunct="0">
              <a:spcBef>
                <a:spcPct val="0"/>
              </a:spcBef>
              <a:spcAft>
                <a:spcPct val="0"/>
              </a:spcAft>
              <a:tabLst>
                <a:tab pos="1155700" algn="l"/>
                <a:tab pos="3098800" algn="l"/>
                <a:tab pos="4000500" algn="l"/>
                <a:tab pos="5613400" algn="l"/>
                <a:tab pos="6972300" algn="l"/>
              </a:tabLs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4000500" indent="-342900" eaLnBrk="0" fontAlgn="base" hangingPunct="0">
              <a:spcBef>
                <a:spcPct val="0"/>
              </a:spcBef>
              <a:spcAft>
                <a:spcPct val="0"/>
              </a:spcAft>
              <a:tabLst>
                <a:tab pos="1155700" algn="l"/>
                <a:tab pos="3098800" algn="l"/>
                <a:tab pos="4000500" algn="l"/>
                <a:tab pos="5613400" algn="l"/>
                <a:tab pos="6972300" algn="l"/>
              </a:tabLs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lnSpc>
                <a:spcPct val="102000"/>
              </a:lnSpc>
              <a:spcBef>
                <a:spcPct val="51000"/>
              </a:spcBef>
            </a:pPr>
            <a:r>
              <a:rPr lang="en-US" altLang="tr-TR" sz="2000">
                <a:latin typeface="Helvetica" panose="020B0604020202020204" pitchFamily="34" charset="0"/>
              </a:rPr>
              <a:t>Molecular size of hormones that regulate reproduction</a:t>
            </a:r>
          </a:p>
        </p:txBody>
      </p:sp>
      <p:sp>
        <p:nvSpPr>
          <p:cNvPr id="67589" name="Line 5"/>
          <p:cNvSpPr>
            <a:spLocks noChangeShapeType="1"/>
          </p:cNvSpPr>
          <p:nvPr/>
        </p:nvSpPr>
        <p:spPr bwMode="auto">
          <a:xfrm flipV="1">
            <a:off x="2133600" y="1371600"/>
            <a:ext cx="4724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67590" name="Rectangle 6"/>
          <p:cNvSpPr>
            <a:spLocks noChangeArrowheads="1"/>
          </p:cNvSpPr>
          <p:nvPr/>
        </p:nvSpPr>
        <p:spPr bwMode="auto">
          <a:xfrm>
            <a:off x="2247900" y="838200"/>
            <a:ext cx="4695825" cy="560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762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3500" tIns="25400" rIns="63500" bIns="25400">
            <a:spAutoFit/>
          </a:bodyPr>
          <a:lstStyle>
            <a:lvl1pPr marL="342900" indent="-342900">
              <a:tabLst>
                <a:tab pos="2235200" algn="l"/>
                <a:tab pos="4000500" algn="l"/>
                <a:tab pos="4864100" algn="l"/>
                <a:tab pos="5613400" algn="l"/>
                <a:tab pos="6972300" algn="l"/>
              </a:tabLs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800100" indent="-342900">
              <a:tabLst>
                <a:tab pos="2235200" algn="l"/>
                <a:tab pos="4000500" algn="l"/>
                <a:tab pos="4864100" algn="l"/>
                <a:tab pos="5613400" algn="l"/>
                <a:tab pos="6972300" algn="l"/>
              </a:tabLs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257300" indent="-342900">
              <a:tabLst>
                <a:tab pos="2235200" algn="l"/>
                <a:tab pos="4000500" algn="l"/>
                <a:tab pos="4864100" algn="l"/>
                <a:tab pos="5613400" algn="l"/>
                <a:tab pos="6972300" algn="l"/>
              </a:tabLs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714500" indent="-342900">
              <a:tabLst>
                <a:tab pos="2235200" algn="l"/>
                <a:tab pos="4000500" algn="l"/>
                <a:tab pos="4864100" algn="l"/>
                <a:tab pos="5613400" algn="l"/>
                <a:tab pos="6972300" algn="l"/>
              </a:tabLs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171700" indent="-342900">
              <a:tabLst>
                <a:tab pos="2235200" algn="l"/>
                <a:tab pos="4000500" algn="l"/>
                <a:tab pos="4864100" algn="l"/>
                <a:tab pos="5613400" algn="l"/>
                <a:tab pos="6972300" algn="l"/>
              </a:tabLs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628900" indent="-342900" eaLnBrk="0" fontAlgn="base" hangingPunct="0">
              <a:spcBef>
                <a:spcPct val="0"/>
              </a:spcBef>
              <a:spcAft>
                <a:spcPct val="0"/>
              </a:spcAft>
              <a:tabLst>
                <a:tab pos="2235200" algn="l"/>
                <a:tab pos="4000500" algn="l"/>
                <a:tab pos="4864100" algn="l"/>
                <a:tab pos="5613400" algn="l"/>
                <a:tab pos="6972300" algn="l"/>
              </a:tabLs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3086100" indent="-342900" eaLnBrk="0" fontAlgn="base" hangingPunct="0">
              <a:spcBef>
                <a:spcPct val="0"/>
              </a:spcBef>
              <a:spcAft>
                <a:spcPct val="0"/>
              </a:spcAft>
              <a:tabLst>
                <a:tab pos="2235200" algn="l"/>
                <a:tab pos="4000500" algn="l"/>
                <a:tab pos="4864100" algn="l"/>
                <a:tab pos="5613400" algn="l"/>
                <a:tab pos="6972300" algn="l"/>
              </a:tabLs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543300" indent="-342900" eaLnBrk="0" fontAlgn="base" hangingPunct="0">
              <a:spcBef>
                <a:spcPct val="0"/>
              </a:spcBef>
              <a:spcAft>
                <a:spcPct val="0"/>
              </a:spcAft>
              <a:tabLst>
                <a:tab pos="2235200" algn="l"/>
                <a:tab pos="4000500" algn="l"/>
                <a:tab pos="4864100" algn="l"/>
                <a:tab pos="5613400" algn="l"/>
                <a:tab pos="6972300" algn="l"/>
              </a:tabLs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4000500" indent="-342900" eaLnBrk="0" fontAlgn="base" hangingPunct="0">
              <a:spcBef>
                <a:spcPct val="0"/>
              </a:spcBef>
              <a:spcAft>
                <a:spcPct val="0"/>
              </a:spcAft>
              <a:tabLst>
                <a:tab pos="2235200" algn="l"/>
                <a:tab pos="4000500" algn="l"/>
                <a:tab pos="4864100" algn="l"/>
                <a:tab pos="5613400" algn="l"/>
                <a:tab pos="6972300" algn="l"/>
              </a:tabLs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lnSpc>
                <a:spcPct val="167000"/>
              </a:lnSpc>
              <a:spcBef>
                <a:spcPct val="84000"/>
              </a:spcBef>
            </a:pPr>
            <a:r>
              <a:rPr lang="en-US" altLang="tr-TR" sz="2000">
                <a:latin typeface="Helvetica" panose="020B0604020202020204" pitchFamily="34" charset="0"/>
              </a:rPr>
              <a:t>Hormone	Molecular Weight</a:t>
            </a:r>
          </a:p>
        </p:txBody>
      </p:sp>
      <p:sp>
        <p:nvSpPr>
          <p:cNvPr id="67591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2133600" y="1354138"/>
            <a:ext cx="5407025" cy="5099050"/>
          </a:xfrm>
          <a:noFill/>
          <a:ln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0487" tIns="44450" rIns="90487" bIns="44450"/>
          <a:lstStyle/>
          <a:p>
            <a:pPr marL="2290763" indent="-2290763">
              <a:lnSpc>
                <a:spcPct val="90000"/>
              </a:lnSpc>
              <a:buFont typeface="Times" panose="02020603050405020304" pitchFamily="18" charset="0"/>
              <a:buNone/>
            </a:pPr>
            <a:r>
              <a:rPr lang="en-US" altLang="tr-TR" sz="2000"/>
              <a:t>FSH	30,000 to 37,000</a:t>
            </a:r>
          </a:p>
          <a:p>
            <a:pPr marL="2290763" indent="-2290763">
              <a:lnSpc>
                <a:spcPct val="90000"/>
              </a:lnSpc>
              <a:buFont typeface="Times" panose="02020603050405020304" pitchFamily="18" charset="0"/>
              <a:buNone/>
            </a:pPr>
            <a:r>
              <a:rPr lang="en-US" altLang="tr-TR" sz="2000"/>
              <a:t>LH	26,000 to 32,000</a:t>
            </a:r>
          </a:p>
          <a:p>
            <a:pPr marL="2290763" indent="-2290763">
              <a:lnSpc>
                <a:spcPct val="90000"/>
              </a:lnSpc>
              <a:buFont typeface="Times" panose="02020603050405020304" pitchFamily="18" charset="0"/>
              <a:buNone/>
            </a:pPr>
            <a:r>
              <a:rPr lang="en-US" altLang="tr-TR" sz="2000"/>
              <a:t>Prolactin	23,000 to 25,000</a:t>
            </a:r>
          </a:p>
          <a:p>
            <a:pPr marL="2290763" indent="-2290763">
              <a:lnSpc>
                <a:spcPct val="90000"/>
              </a:lnSpc>
              <a:buFont typeface="Times" panose="02020603050405020304" pitchFamily="18" charset="0"/>
              <a:buNone/>
            </a:pPr>
            <a:r>
              <a:rPr lang="en-US" altLang="tr-TR" sz="2000"/>
              <a:t>HCG	37,700</a:t>
            </a:r>
          </a:p>
          <a:p>
            <a:pPr marL="2290763" indent="-2290763">
              <a:lnSpc>
                <a:spcPct val="90000"/>
              </a:lnSpc>
              <a:buFont typeface="Times" panose="02020603050405020304" pitchFamily="18" charset="0"/>
              <a:buNone/>
            </a:pPr>
            <a:r>
              <a:rPr lang="en-US" altLang="tr-TR" sz="2000"/>
              <a:t>eCG	28,000</a:t>
            </a:r>
          </a:p>
          <a:p>
            <a:pPr marL="2290763" indent="-2290763">
              <a:lnSpc>
                <a:spcPct val="90000"/>
              </a:lnSpc>
              <a:buFont typeface="Times" panose="02020603050405020304" pitchFamily="18" charset="0"/>
              <a:buNone/>
            </a:pPr>
            <a:r>
              <a:rPr lang="en-US" altLang="tr-TR" sz="2000"/>
              <a:t>Inhibin	&gt;10,000</a:t>
            </a:r>
          </a:p>
          <a:p>
            <a:pPr marL="2290763" indent="-2290763">
              <a:lnSpc>
                <a:spcPct val="90000"/>
              </a:lnSpc>
              <a:buFont typeface="Times" panose="02020603050405020304" pitchFamily="18" charset="0"/>
              <a:buNone/>
            </a:pPr>
            <a:r>
              <a:rPr lang="en-US" altLang="tr-TR" sz="2000"/>
              <a:t>Relaxin	6,500</a:t>
            </a:r>
          </a:p>
          <a:p>
            <a:pPr marL="2290763" indent="-2290763">
              <a:lnSpc>
                <a:spcPct val="90000"/>
              </a:lnSpc>
              <a:buFont typeface="Times" panose="02020603050405020304" pitchFamily="18" charset="0"/>
              <a:buNone/>
            </a:pPr>
            <a:r>
              <a:rPr lang="en-US" altLang="tr-TR" sz="2000"/>
              <a:t>ACTH	4,500</a:t>
            </a:r>
          </a:p>
          <a:p>
            <a:pPr marL="2290763" indent="-2290763">
              <a:lnSpc>
                <a:spcPct val="90000"/>
              </a:lnSpc>
              <a:buFont typeface="Times" panose="02020603050405020304" pitchFamily="18" charset="0"/>
              <a:buNone/>
            </a:pPr>
            <a:r>
              <a:rPr lang="en-US" altLang="tr-TR" sz="2000"/>
              <a:t>Oxytocin	1,007</a:t>
            </a:r>
          </a:p>
          <a:p>
            <a:pPr marL="2290763" indent="-2290763">
              <a:lnSpc>
                <a:spcPct val="90000"/>
              </a:lnSpc>
              <a:buFont typeface="Times" panose="02020603050405020304" pitchFamily="18" charset="0"/>
              <a:buNone/>
            </a:pPr>
            <a:r>
              <a:rPr lang="en-US" altLang="tr-TR" sz="2000"/>
              <a:t>GnRH	1,200</a:t>
            </a:r>
          </a:p>
          <a:p>
            <a:pPr marL="2290763" indent="-2290763">
              <a:lnSpc>
                <a:spcPct val="90000"/>
              </a:lnSpc>
              <a:buFont typeface="Times" panose="02020603050405020304" pitchFamily="18" charset="0"/>
              <a:buNone/>
            </a:pPr>
            <a:r>
              <a:rPr lang="en-US" altLang="tr-TR" sz="2000"/>
              <a:t>Estradiol	300</a:t>
            </a:r>
          </a:p>
          <a:p>
            <a:pPr marL="2290763" indent="-2290763">
              <a:lnSpc>
                <a:spcPct val="90000"/>
              </a:lnSpc>
              <a:buFont typeface="Times" panose="02020603050405020304" pitchFamily="18" charset="0"/>
              <a:buNone/>
            </a:pPr>
            <a:r>
              <a:rPr lang="en-US" altLang="tr-TR" sz="2000"/>
              <a:t>Testosterone	300</a:t>
            </a:r>
          </a:p>
          <a:p>
            <a:pPr marL="2290763" indent="-2290763">
              <a:lnSpc>
                <a:spcPct val="90000"/>
              </a:lnSpc>
              <a:buFont typeface="Times" panose="02020603050405020304" pitchFamily="18" charset="0"/>
              <a:buNone/>
            </a:pPr>
            <a:r>
              <a:rPr lang="en-US" altLang="tr-TR" sz="2000"/>
              <a:t>Progesterone	300</a:t>
            </a:r>
          </a:p>
          <a:p>
            <a:pPr marL="2290763" indent="-2290763">
              <a:lnSpc>
                <a:spcPct val="90000"/>
              </a:lnSpc>
              <a:buFont typeface="Times" panose="02020603050405020304" pitchFamily="18" charset="0"/>
              <a:buNone/>
            </a:pPr>
            <a:r>
              <a:rPr lang="en-US" altLang="tr-TR" sz="2000"/>
              <a:t>PGF	300</a:t>
            </a:r>
          </a:p>
        </p:txBody>
      </p:sp>
      <p:sp>
        <p:nvSpPr>
          <p:cNvPr id="67592" name="Rectangle 8"/>
          <p:cNvSpPr>
            <a:spLocks noChangeArrowheads="1"/>
          </p:cNvSpPr>
          <p:nvPr/>
        </p:nvSpPr>
        <p:spPr bwMode="auto">
          <a:xfrm>
            <a:off x="2667000" y="6569075"/>
            <a:ext cx="307975" cy="288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63500" tIns="25400" rIns="63500" bIns="25400">
            <a:spAutoFit/>
          </a:bodyPr>
          <a:lstStyle/>
          <a:p>
            <a:pPr>
              <a:lnSpc>
                <a:spcPct val="130000"/>
              </a:lnSpc>
            </a:pPr>
            <a:r>
              <a:rPr lang="en-US" altLang="tr-TR" sz="1200">
                <a:solidFill>
                  <a:schemeClr val="tx1"/>
                </a:solidFill>
              </a:rPr>
              <a:t>2</a:t>
            </a:r>
            <a:r>
              <a:rPr lang="en-US" altLang="tr-TR" sz="1200">
                <a:solidFill>
                  <a:schemeClr val="tx1"/>
                </a:solidFill>
                <a:latin typeface="Symbol" panose="05050102010706020507" pitchFamily="18" charset="2"/>
              </a:rPr>
              <a:t></a:t>
            </a:r>
          </a:p>
        </p:txBody>
      </p:sp>
      <p:sp>
        <p:nvSpPr>
          <p:cNvPr id="67593" name="Line 9"/>
          <p:cNvSpPr>
            <a:spLocks noChangeShapeType="1"/>
          </p:cNvSpPr>
          <p:nvPr/>
        </p:nvSpPr>
        <p:spPr bwMode="auto">
          <a:xfrm flipV="1">
            <a:off x="2133600" y="949325"/>
            <a:ext cx="4724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tr-TR"/>
          </a:p>
        </p:txBody>
      </p:sp>
    </p:spTree>
  </p:cSld>
  <p:clrMapOvr>
    <a:masterClrMapping/>
  </p:clrMapOvr>
  <p:transition/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ChangeArrowheads="1"/>
          </p:cNvSpPr>
          <p:nvPr>
            <p:ph type="title"/>
          </p:nvPr>
        </p:nvSpPr>
        <p:spPr>
          <a:xfrm>
            <a:off x="111125" y="203200"/>
            <a:ext cx="8794750" cy="344488"/>
          </a:xfrm>
          <a:noFill/>
          <a:ln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0487" tIns="44450" rIns="90487" bIns="44450"/>
          <a:lstStyle/>
          <a:p>
            <a:pPr>
              <a:lnSpc>
                <a:spcPct val="92000"/>
              </a:lnSpc>
            </a:pPr>
            <a:r>
              <a:rPr lang="en-US" altLang="tr-TR" sz="2800">
                <a:solidFill>
                  <a:schemeClr val="tx1"/>
                </a:solidFill>
              </a:rPr>
              <a:t>Chemical Structure of Hormones Cont.</a:t>
            </a:r>
          </a:p>
        </p:txBody>
      </p:sp>
      <p:sp>
        <p:nvSpPr>
          <p:cNvPr id="686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619250" y="1054100"/>
            <a:ext cx="6305550" cy="4619625"/>
          </a:xfrm>
          <a:noFill/>
          <a:ln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0487" tIns="44450" rIns="90487" bIns="44450"/>
          <a:lstStyle/>
          <a:p>
            <a:pPr>
              <a:buFont typeface="Times" panose="02020603050405020304" pitchFamily="18" charset="0"/>
              <a:buNone/>
            </a:pPr>
            <a:r>
              <a:rPr lang="en-US" altLang="tr-TR"/>
              <a:t>Polypeptide and protein hormones</a:t>
            </a:r>
          </a:p>
          <a:p>
            <a:pPr lvl="1">
              <a:buFontTx/>
              <a:buNone/>
            </a:pPr>
            <a:r>
              <a:rPr lang="en-US" altLang="tr-TR"/>
              <a:t>are made of peptide bonds</a:t>
            </a:r>
          </a:p>
          <a:p>
            <a:endParaRPr lang="en-US" altLang="tr-TR"/>
          </a:p>
        </p:txBody>
      </p:sp>
      <p:pic>
        <p:nvPicPr>
          <p:cNvPr id="68612" name="Picture 4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0800" y="2438400"/>
            <a:ext cx="3771900" cy="2984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8613" name="Rectangle 5"/>
          <p:cNvSpPr>
            <a:spLocks noChangeArrowheads="1"/>
          </p:cNvSpPr>
          <p:nvPr/>
        </p:nvSpPr>
        <p:spPr bwMode="auto">
          <a:xfrm>
            <a:off x="14288" y="5765800"/>
            <a:ext cx="9070975" cy="638175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tx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/>
          <a:p>
            <a:r>
              <a:rPr lang="en-US" altLang="tr-TR" sz="3600">
                <a:solidFill>
                  <a:srgbClr val="008000"/>
                </a:solidFill>
              </a:rPr>
              <a:t>These hormones can </a:t>
            </a:r>
            <a:r>
              <a:rPr lang="en-US" altLang="tr-TR" sz="3600" u="sng">
                <a:solidFill>
                  <a:srgbClr val="008000"/>
                </a:solidFill>
              </a:rPr>
              <a:t>not</a:t>
            </a:r>
            <a:r>
              <a:rPr lang="en-US" altLang="tr-TR" sz="3600">
                <a:solidFill>
                  <a:srgbClr val="008000"/>
                </a:solidFill>
              </a:rPr>
              <a:t> be given orally!</a:t>
            </a:r>
          </a:p>
        </p:txBody>
      </p:sp>
    </p:spTree>
  </p:cSld>
  <p:clrMapOvr>
    <a:masterClrMapping/>
  </p:clrMapOvr>
  <p:transition/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 noChangeArrowheads="1"/>
          </p:cNvSpPr>
          <p:nvPr>
            <p:ph type="title"/>
          </p:nvPr>
        </p:nvSpPr>
        <p:spPr>
          <a:xfrm>
            <a:off x="111125" y="171450"/>
            <a:ext cx="9004300" cy="344488"/>
          </a:xfrm>
          <a:noFill/>
          <a:ln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0487" tIns="44450" rIns="90487" bIns="44450"/>
          <a:lstStyle/>
          <a:p>
            <a:pPr>
              <a:lnSpc>
                <a:spcPct val="92000"/>
              </a:lnSpc>
            </a:pPr>
            <a:r>
              <a:rPr lang="en-US" altLang="tr-TR" sz="3200">
                <a:solidFill>
                  <a:schemeClr val="tx1"/>
                </a:solidFill>
              </a:rPr>
              <a:t>Chemical Structure of Hormones Cont.</a:t>
            </a:r>
          </a:p>
        </p:txBody>
      </p:sp>
      <p:sp>
        <p:nvSpPr>
          <p:cNvPr id="696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2250" y="1006475"/>
            <a:ext cx="2292350" cy="822325"/>
          </a:xfrm>
          <a:noFill/>
          <a:ln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0487" tIns="44450" rIns="90487" bIns="44450"/>
          <a:lstStyle/>
          <a:p>
            <a:pPr>
              <a:buFont typeface="Times" panose="02020603050405020304" pitchFamily="18" charset="0"/>
              <a:buNone/>
            </a:pPr>
            <a:r>
              <a:rPr lang="en-US" altLang="tr-TR" sz="4000"/>
              <a:t>Steroids</a:t>
            </a:r>
          </a:p>
          <a:p>
            <a:endParaRPr lang="en-US" altLang="tr-TR" sz="4000"/>
          </a:p>
        </p:txBody>
      </p:sp>
      <p:pic>
        <p:nvPicPr>
          <p:cNvPr id="69636" name="Picture 4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76350" y="998538"/>
            <a:ext cx="7232650" cy="4684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 useBgFill="1">
        <p:nvSpPr>
          <p:cNvPr id="69637" name="Rectangle 5"/>
          <p:cNvSpPr>
            <a:spLocks noChangeArrowheads="1"/>
          </p:cNvSpPr>
          <p:nvPr/>
        </p:nvSpPr>
        <p:spPr bwMode="auto">
          <a:xfrm>
            <a:off x="985838" y="2841625"/>
            <a:ext cx="1279525" cy="500063"/>
          </a:xfrm>
          <a:prstGeom prst="rect">
            <a:avLst/>
          </a:prstGeom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69638" name="Rectangle 6"/>
          <p:cNvSpPr>
            <a:spLocks noChangeArrowheads="1"/>
          </p:cNvSpPr>
          <p:nvPr/>
        </p:nvSpPr>
        <p:spPr bwMode="auto">
          <a:xfrm>
            <a:off x="762000" y="2914650"/>
            <a:ext cx="2057400" cy="29845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63500" tIns="25400" rIns="63500" bIns="25400">
            <a:spAutoFit/>
          </a:bodyPr>
          <a:lstStyle/>
          <a:p>
            <a:pPr>
              <a:lnSpc>
                <a:spcPct val="90000"/>
              </a:lnSpc>
            </a:pPr>
            <a:r>
              <a:rPr lang="en-US" altLang="tr-TR" sz="1800">
                <a:solidFill>
                  <a:schemeClr val="tx1"/>
                </a:solidFill>
              </a:rPr>
              <a:t>PROGESTERONE</a:t>
            </a:r>
          </a:p>
        </p:txBody>
      </p:sp>
      <p:sp>
        <p:nvSpPr>
          <p:cNvPr id="69639" name="Rectangle 7"/>
          <p:cNvSpPr>
            <a:spLocks noChangeArrowheads="1"/>
          </p:cNvSpPr>
          <p:nvPr/>
        </p:nvSpPr>
        <p:spPr bwMode="auto">
          <a:xfrm>
            <a:off x="1123950" y="3748088"/>
            <a:ext cx="1308100" cy="317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63500" tIns="25400" rIns="63500" bIns="25400">
            <a:spAutoFit/>
          </a:bodyPr>
          <a:lstStyle/>
          <a:p>
            <a:pPr>
              <a:lnSpc>
                <a:spcPct val="97000"/>
              </a:lnSpc>
            </a:pPr>
            <a:r>
              <a:rPr lang="en-US" altLang="tr-TR" sz="1800">
                <a:solidFill>
                  <a:schemeClr val="tx1"/>
                </a:solidFill>
              </a:rPr>
              <a:t>CORTISOL</a:t>
            </a:r>
          </a:p>
        </p:txBody>
      </p:sp>
      <p:sp>
        <p:nvSpPr>
          <p:cNvPr id="69640" name="Line 8"/>
          <p:cNvSpPr>
            <a:spLocks noChangeShapeType="1"/>
          </p:cNvSpPr>
          <p:nvPr/>
        </p:nvSpPr>
        <p:spPr bwMode="auto">
          <a:xfrm>
            <a:off x="1619250" y="3228975"/>
            <a:ext cx="0" cy="4095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69641" name="Rectangle 9"/>
          <p:cNvSpPr>
            <a:spLocks noChangeArrowheads="1"/>
          </p:cNvSpPr>
          <p:nvPr/>
        </p:nvSpPr>
        <p:spPr bwMode="auto">
          <a:xfrm>
            <a:off x="427038" y="5892800"/>
            <a:ext cx="8232775" cy="638175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tx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/>
          <a:p>
            <a:r>
              <a:rPr lang="en-US" altLang="tr-TR" sz="3600">
                <a:solidFill>
                  <a:srgbClr val="008000"/>
                </a:solidFill>
              </a:rPr>
              <a:t>These hormones can be given orally!</a:t>
            </a:r>
          </a:p>
        </p:txBody>
      </p:sp>
    </p:spTree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2743200"/>
            <a:ext cx="8610600" cy="762000"/>
          </a:xfrm>
        </p:spPr>
        <p:txBody>
          <a:bodyPr/>
          <a:lstStyle/>
          <a:p>
            <a:r>
              <a:rPr lang="en-US" altLang="tr-TR">
                <a:solidFill>
                  <a:srgbClr val="0000FF"/>
                </a:solidFill>
                <a:hlinkClick r:id="rId3" action="ppaction://hlinkfile"/>
              </a:rPr>
              <a:t>Neuro-endocrine Response 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0"/>
            <a:ext cx="8610600" cy="609600"/>
          </a:xfrm>
          <a:noFill/>
          <a:ln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0487" tIns="44450" rIns="90487" bIns="44450"/>
          <a:lstStyle/>
          <a:p>
            <a:r>
              <a:rPr lang="en-US" altLang="tr-TR">
                <a:solidFill>
                  <a:schemeClr val="tx1"/>
                </a:solidFill>
              </a:rPr>
              <a:t>Mechanism of Hormone Action</a:t>
            </a:r>
          </a:p>
        </p:txBody>
      </p:sp>
      <p:pic>
        <p:nvPicPr>
          <p:cNvPr id="70660" name="Picture 4" descr="hormone1.jpg                                                   00033B51Macintosh HD                   B8AA0ACE: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533400"/>
            <a:ext cx="7056438" cy="6083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tr-TR">
                <a:solidFill>
                  <a:schemeClr val="tx1"/>
                </a:solidFill>
              </a:rPr>
              <a:t>Mechanism of Hormone Action</a:t>
            </a:r>
          </a:p>
        </p:txBody>
      </p:sp>
      <p:pic>
        <p:nvPicPr>
          <p:cNvPr id="102403" name="Picture 3" descr="hormone2.jpg                                                   00033B51Macintosh HD                   B8AA0ACE: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1143000"/>
            <a:ext cx="8231188" cy="4546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5781" name="Picture 5" descr="lhreceptor.jpg                                                 00033B51Macintosh HD                   B8AA0ACE: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914400"/>
            <a:ext cx="8231188" cy="54371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5779" name="Rectangle 3"/>
          <p:cNvSpPr>
            <a:spLocks noGrp="1" noChangeArrowheads="1"/>
          </p:cNvSpPr>
          <p:nvPr>
            <p:ph type="title"/>
          </p:nvPr>
        </p:nvSpPr>
        <p:spPr>
          <a:xfrm>
            <a:off x="304800" y="0"/>
            <a:ext cx="8610600" cy="704850"/>
          </a:xfrm>
          <a:noFill/>
          <a:ln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0487" tIns="44450" rIns="90487" bIns="44450"/>
          <a:lstStyle/>
          <a:p>
            <a:r>
              <a:rPr lang="en-US" altLang="tr-TR">
                <a:solidFill>
                  <a:schemeClr val="tx1"/>
                </a:solidFill>
              </a:rPr>
              <a:t>Receptor Structure</a:t>
            </a:r>
          </a:p>
        </p:txBody>
      </p:sp>
    </p:spTree>
  </p:cSld>
  <p:clrMapOvr>
    <a:masterClrMapping/>
  </p:clrMapOvr>
  <p:transition/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544" name="Rectangle 96"/>
          <p:cNvSpPr>
            <a:spLocks noChangeArrowheads="1"/>
          </p:cNvSpPr>
          <p:nvPr/>
        </p:nvSpPr>
        <p:spPr bwMode="auto">
          <a:xfrm>
            <a:off x="152400" y="1639888"/>
            <a:ext cx="8839200" cy="381000"/>
          </a:xfrm>
          <a:prstGeom prst="rect">
            <a:avLst/>
          </a:prstGeom>
          <a:solidFill>
            <a:srgbClr val="CCCCCC"/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10445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155575"/>
            <a:ext cx="9131300" cy="344488"/>
          </a:xfrm>
          <a:noFill/>
          <a:ln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0487" tIns="44450" rIns="90487" bIns="44450"/>
          <a:lstStyle/>
          <a:p>
            <a:pPr>
              <a:lnSpc>
                <a:spcPct val="92000"/>
              </a:lnSpc>
            </a:pPr>
            <a:r>
              <a:rPr lang="en-US" altLang="tr-TR" sz="2800">
                <a:solidFill>
                  <a:schemeClr val="tx1"/>
                </a:solidFill>
              </a:rPr>
              <a:t>Mechanism of Hormone Action</a:t>
            </a:r>
          </a:p>
        </p:txBody>
      </p:sp>
      <p:sp>
        <p:nvSpPr>
          <p:cNvPr id="104474" name="Freeform 26"/>
          <p:cNvSpPr>
            <a:spLocks/>
          </p:cNvSpPr>
          <p:nvPr/>
        </p:nvSpPr>
        <p:spPr bwMode="auto">
          <a:xfrm>
            <a:off x="2611438" y="1370013"/>
            <a:ext cx="1133475" cy="644525"/>
          </a:xfrm>
          <a:custGeom>
            <a:avLst/>
            <a:gdLst>
              <a:gd name="T0" fmla="*/ 0 w 714"/>
              <a:gd name="T1" fmla="*/ 0 h 406"/>
              <a:gd name="T2" fmla="*/ 267 w 714"/>
              <a:gd name="T3" fmla="*/ 0 h 406"/>
              <a:gd name="T4" fmla="*/ 357 w 714"/>
              <a:gd name="T5" fmla="*/ 81 h 406"/>
              <a:gd name="T6" fmla="*/ 446 w 714"/>
              <a:gd name="T7" fmla="*/ 0 h 406"/>
              <a:gd name="T8" fmla="*/ 714 w 714"/>
              <a:gd name="T9" fmla="*/ 0 h 406"/>
              <a:gd name="T10" fmla="*/ 714 w 714"/>
              <a:gd name="T11" fmla="*/ 406 h 406"/>
              <a:gd name="T12" fmla="*/ 0 w 714"/>
              <a:gd name="T13" fmla="*/ 406 h 406"/>
              <a:gd name="T14" fmla="*/ 0 w 714"/>
              <a:gd name="T15" fmla="*/ 0 h 40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714" h="406">
                <a:moveTo>
                  <a:pt x="0" y="0"/>
                </a:moveTo>
                <a:lnTo>
                  <a:pt x="267" y="0"/>
                </a:lnTo>
                <a:lnTo>
                  <a:pt x="357" y="81"/>
                </a:lnTo>
                <a:lnTo>
                  <a:pt x="446" y="0"/>
                </a:lnTo>
                <a:lnTo>
                  <a:pt x="714" y="0"/>
                </a:lnTo>
                <a:lnTo>
                  <a:pt x="714" y="406"/>
                </a:lnTo>
                <a:lnTo>
                  <a:pt x="0" y="406"/>
                </a:lnTo>
                <a:lnTo>
                  <a:pt x="0" y="0"/>
                </a:lnTo>
                <a:close/>
              </a:path>
            </a:pathLst>
          </a:custGeom>
          <a:solidFill>
            <a:srgbClr val="FFCC66"/>
          </a:solidFill>
          <a:ln w="28575" cmpd="sng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  <p:sp>
        <p:nvSpPr>
          <p:cNvPr id="104477" name="Rectangle 29"/>
          <p:cNvSpPr>
            <a:spLocks noChangeArrowheads="1"/>
          </p:cNvSpPr>
          <p:nvPr/>
        </p:nvSpPr>
        <p:spPr bwMode="auto">
          <a:xfrm>
            <a:off x="2673350" y="1700213"/>
            <a:ext cx="990600" cy="274637"/>
          </a:xfrm>
          <a:prstGeom prst="rect">
            <a:avLst/>
          </a:prstGeom>
          <a:solidFill>
            <a:srgbClr val="FFCC6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altLang="tr-TR" sz="1800">
                <a:solidFill>
                  <a:srgbClr val="000000"/>
                </a:solidFill>
              </a:rPr>
              <a:t>Receptor</a:t>
            </a:r>
            <a:endParaRPr lang="en-US" altLang="tr-TR"/>
          </a:p>
        </p:txBody>
      </p:sp>
      <p:sp>
        <p:nvSpPr>
          <p:cNvPr id="104486" name="Line 38"/>
          <p:cNvSpPr>
            <a:spLocks noChangeShapeType="1"/>
          </p:cNvSpPr>
          <p:nvPr/>
        </p:nvSpPr>
        <p:spPr bwMode="auto">
          <a:xfrm flipV="1">
            <a:off x="4724400" y="2895600"/>
            <a:ext cx="1219200" cy="1524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104487" name="Rectangle 39"/>
          <p:cNvSpPr>
            <a:spLocks noChangeArrowheads="1"/>
          </p:cNvSpPr>
          <p:nvPr/>
        </p:nvSpPr>
        <p:spPr bwMode="auto">
          <a:xfrm>
            <a:off x="7391400" y="3124200"/>
            <a:ext cx="152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algn="ctr"/>
            <a:r>
              <a:rPr lang="en-US" altLang="tr-TR" sz="1500">
                <a:solidFill>
                  <a:srgbClr val="000000"/>
                </a:solidFill>
              </a:rPr>
              <a:t>Protein Kinase A</a:t>
            </a:r>
          </a:p>
          <a:p>
            <a:pPr algn="ctr"/>
            <a:r>
              <a:rPr lang="en-US" altLang="tr-TR" sz="1500">
                <a:solidFill>
                  <a:srgbClr val="000000"/>
                </a:solidFill>
              </a:rPr>
              <a:t>(PKA)</a:t>
            </a:r>
            <a:endParaRPr lang="en-US" altLang="tr-TR"/>
          </a:p>
        </p:txBody>
      </p:sp>
      <p:grpSp>
        <p:nvGrpSpPr>
          <p:cNvPr id="104584" name="Group 136"/>
          <p:cNvGrpSpPr>
            <a:grpSpLocks/>
          </p:cNvGrpSpPr>
          <p:nvPr/>
        </p:nvGrpSpPr>
        <p:grpSpPr bwMode="auto">
          <a:xfrm>
            <a:off x="5943600" y="4648200"/>
            <a:ext cx="2978150" cy="1906588"/>
            <a:chOff x="3744" y="2928"/>
            <a:chExt cx="1876" cy="1201"/>
          </a:xfrm>
        </p:grpSpPr>
        <p:sp>
          <p:nvSpPr>
            <p:cNvPr id="104488" name="Oval 40"/>
            <p:cNvSpPr>
              <a:spLocks noChangeArrowheads="1"/>
            </p:cNvSpPr>
            <p:nvPr/>
          </p:nvSpPr>
          <p:spPr bwMode="auto">
            <a:xfrm>
              <a:off x="3744" y="2928"/>
              <a:ext cx="1876" cy="1201"/>
            </a:xfrm>
            <a:prstGeom prst="ellipse">
              <a:avLst/>
            </a:prstGeom>
            <a:solidFill>
              <a:srgbClr val="CCCCCC"/>
            </a:solidFill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tr-TR" altLang="tr-TR"/>
            </a:p>
          </p:txBody>
        </p:sp>
        <p:sp>
          <p:nvSpPr>
            <p:cNvPr id="104489" name="Rectangle 41"/>
            <p:cNvSpPr>
              <a:spLocks noChangeArrowheads="1"/>
            </p:cNvSpPr>
            <p:nvPr/>
          </p:nvSpPr>
          <p:spPr bwMode="auto">
            <a:xfrm>
              <a:off x="3792" y="3456"/>
              <a:ext cx="623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altLang="tr-TR" sz="2000">
                  <a:solidFill>
                    <a:srgbClr val="000000"/>
                  </a:solidFill>
                </a:rPr>
                <a:t>Nucleus</a:t>
              </a:r>
              <a:endParaRPr lang="en-US" altLang="tr-TR" sz="2000"/>
            </a:p>
          </p:txBody>
        </p:sp>
        <p:grpSp>
          <p:nvGrpSpPr>
            <p:cNvPr id="104492" name="Group 44"/>
            <p:cNvGrpSpPr>
              <a:grpSpLocks/>
            </p:cNvGrpSpPr>
            <p:nvPr/>
          </p:nvGrpSpPr>
          <p:grpSpPr bwMode="auto">
            <a:xfrm>
              <a:off x="4512" y="3456"/>
              <a:ext cx="962" cy="153"/>
              <a:chOff x="3221" y="3229"/>
              <a:chExt cx="962" cy="153"/>
            </a:xfrm>
          </p:grpSpPr>
          <p:sp>
            <p:nvSpPr>
              <p:cNvPr id="104490" name="Freeform 42"/>
              <p:cNvSpPr>
                <a:spLocks/>
              </p:cNvSpPr>
              <p:nvPr/>
            </p:nvSpPr>
            <p:spPr bwMode="auto">
              <a:xfrm>
                <a:off x="3251" y="3229"/>
                <a:ext cx="912" cy="135"/>
              </a:xfrm>
              <a:custGeom>
                <a:avLst/>
                <a:gdLst>
                  <a:gd name="T0" fmla="*/ 0 w 912"/>
                  <a:gd name="T1" fmla="*/ 135 h 135"/>
                  <a:gd name="T2" fmla="*/ 10 w 912"/>
                  <a:gd name="T3" fmla="*/ 90 h 135"/>
                  <a:gd name="T4" fmla="*/ 40 w 912"/>
                  <a:gd name="T5" fmla="*/ 45 h 135"/>
                  <a:gd name="T6" fmla="*/ 89 w 912"/>
                  <a:gd name="T7" fmla="*/ 27 h 135"/>
                  <a:gd name="T8" fmla="*/ 129 w 912"/>
                  <a:gd name="T9" fmla="*/ 72 h 135"/>
                  <a:gd name="T10" fmla="*/ 159 w 912"/>
                  <a:gd name="T11" fmla="*/ 117 h 135"/>
                  <a:gd name="T12" fmla="*/ 208 w 912"/>
                  <a:gd name="T13" fmla="*/ 135 h 135"/>
                  <a:gd name="T14" fmla="*/ 258 w 912"/>
                  <a:gd name="T15" fmla="*/ 108 h 135"/>
                  <a:gd name="T16" fmla="*/ 278 w 912"/>
                  <a:gd name="T17" fmla="*/ 63 h 135"/>
                  <a:gd name="T18" fmla="*/ 327 w 912"/>
                  <a:gd name="T19" fmla="*/ 27 h 135"/>
                  <a:gd name="T20" fmla="*/ 377 w 912"/>
                  <a:gd name="T21" fmla="*/ 45 h 135"/>
                  <a:gd name="T22" fmla="*/ 397 w 912"/>
                  <a:gd name="T23" fmla="*/ 90 h 135"/>
                  <a:gd name="T24" fmla="*/ 446 w 912"/>
                  <a:gd name="T25" fmla="*/ 126 h 135"/>
                  <a:gd name="T26" fmla="*/ 496 w 912"/>
                  <a:gd name="T27" fmla="*/ 135 h 135"/>
                  <a:gd name="T28" fmla="*/ 526 w 912"/>
                  <a:gd name="T29" fmla="*/ 90 h 135"/>
                  <a:gd name="T30" fmla="*/ 555 w 912"/>
                  <a:gd name="T31" fmla="*/ 45 h 135"/>
                  <a:gd name="T32" fmla="*/ 605 w 912"/>
                  <a:gd name="T33" fmla="*/ 18 h 135"/>
                  <a:gd name="T34" fmla="*/ 654 w 912"/>
                  <a:gd name="T35" fmla="*/ 36 h 135"/>
                  <a:gd name="T36" fmla="*/ 684 w 912"/>
                  <a:gd name="T37" fmla="*/ 81 h 135"/>
                  <a:gd name="T38" fmla="*/ 734 w 912"/>
                  <a:gd name="T39" fmla="*/ 126 h 135"/>
                  <a:gd name="T40" fmla="*/ 783 w 912"/>
                  <a:gd name="T41" fmla="*/ 135 h 135"/>
                  <a:gd name="T42" fmla="*/ 823 w 912"/>
                  <a:gd name="T43" fmla="*/ 90 h 135"/>
                  <a:gd name="T44" fmla="*/ 853 w 912"/>
                  <a:gd name="T45" fmla="*/ 45 h 135"/>
                  <a:gd name="T46" fmla="*/ 902 w 912"/>
                  <a:gd name="T47" fmla="*/ 9 h 135"/>
                  <a:gd name="T48" fmla="*/ 912 w 912"/>
                  <a:gd name="T49" fmla="*/ 0 h 135"/>
                  <a:gd name="T50" fmla="*/ 912 w 912"/>
                  <a:gd name="T51" fmla="*/ 0 h 1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</a:cxnLst>
                <a:rect l="0" t="0" r="r" b="b"/>
                <a:pathLst>
                  <a:path w="912" h="135">
                    <a:moveTo>
                      <a:pt x="0" y="135"/>
                    </a:moveTo>
                    <a:lnTo>
                      <a:pt x="10" y="90"/>
                    </a:lnTo>
                    <a:lnTo>
                      <a:pt x="40" y="45"/>
                    </a:lnTo>
                    <a:lnTo>
                      <a:pt x="89" y="27"/>
                    </a:lnTo>
                    <a:lnTo>
                      <a:pt x="129" y="72"/>
                    </a:lnTo>
                    <a:lnTo>
                      <a:pt x="159" y="117"/>
                    </a:lnTo>
                    <a:lnTo>
                      <a:pt x="208" y="135"/>
                    </a:lnTo>
                    <a:lnTo>
                      <a:pt x="258" y="108"/>
                    </a:lnTo>
                    <a:lnTo>
                      <a:pt x="278" y="63"/>
                    </a:lnTo>
                    <a:lnTo>
                      <a:pt x="327" y="27"/>
                    </a:lnTo>
                    <a:lnTo>
                      <a:pt x="377" y="45"/>
                    </a:lnTo>
                    <a:lnTo>
                      <a:pt x="397" y="90"/>
                    </a:lnTo>
                    <a:lnTo>
                      <a:pt x="446" y="126"/>
                    </a:lnTo>
                    <a:lnTo>
                      <a:pt x="496" y="135"/>
                    </a:lnTo>
                    <a:lnTo>
                      <a:pt x="526" y="90"/>
                    </a:lnTo>
                    <a:lnTo>
                      <a:pt x="555" y="45"/>
                    </a:lnTo>
                    <a:lnTo>
                      <a:pt x="605" y="18"/>
                    </a:lnTo>
                    <a:lnTo>
                      <a:pt x="654" y="36"/>
                    </a:lnTo>
                    <a:lnTo>
                      <a:pt x="684" y="81"/>
                    </a:lnTo>
                    <a:lnTo>
                      <a:pt x="734" y="126"/>
                    </a:lnTo>
                    <a:lnTo>
                      <a:pt x="783" y="135"/>
                    </a:lnTo>
                    <a:lnTo>
                      <a:pt x="823" y="90"/>
                    </a:lnTo>
                    <a:lnTo>
                      <a:pt x="853" y="45"/>
                    </a:lnTo>
                    <a:lnTo>
                      <a:pt x="902" y="9"/>
                    </a:lnTo>
                    <a:lnTo>
                      <a:pt x="912" y="0"/>
                    </a:lnTo>
                    <a:lnTo>
                      <a:pt x="912" y="0"/>
                    </a:lnTo>
                  </a:path>
                </a:pathLst>
              </a:custGeom>
              <a:noFill/>
              <a:ln w="28575" cmpd="sng">
                <a:solidFill>
                  <a:srgbClr val="0000FF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104491" name="Freeform 43"/>
              <p:cNvSpPr>
                <a:spLocks/>
              </p:cNvSpPr>
              <p:nvPr/>
            </p:nvSpPr>
            <p:spPr bwMode="auto">
              <a:xfrm>
                <a:off x="3221" y="3265"/>
                <a:ext cx="962" cy="117"/>
              </a:xfrm>
              <a:custGeom>
                <a:avLst/>
                <a:gdLst>
                  <a:gd name="T0" fmla="*/ 0 w 962"/>
                  <a:gd name="T1" fmla="*/ 0 h 117"/>
                  <a:gd name="T2" fmla="*/ 40 w 962"/>
                  <a:gd name="T3" fmla="*/ 45 h 117"/>
                  <a:gd name="T4" fmla="*/ 70 w 962"/>
                  <a:gd name="T5" fmla="*/ 90 h 117"/>
                  <a:gd name="T6" fmla="*/ 119 w 962"/>
                  <a:gd name="T7" fmla="*/ 90 h 117"/>
                  <a:gd name="T8" fmla="*/ 169 w 962"/>
                  <a:gd name="T9" fmla="*/ 72 h 117"/>
                  <a:gd name="T10" fmla="*/ 199 w 962"/>
                  <a:gd name="T11" fmla="*/ 27 h 117"/>
                  <a:gd name="T12" fmla="*/ 258 w 962"/>
                  <a:gd name="T13" fmla="*/ 9 h 117"/>
                  <a:gd name="T14" fmla="*/ 308 w 962"/>
                  <a:gd name="T15" fmla="*/ 45 h 117"/>
                  <a:gd name="T16" fmla="*/ 347 w 962"/>
                  <a:gd name="T17" fmla="*/ 90 h 117"/>
                  <a:gd name="T18" fmla="*/ 397 w 962"/>
                  <a:gd name="T19" fmla="*/ 99 h 117"/>
                  <a:gd name="T20" fmla="*/ 446 w 962"/>
                  <a:gd name="T21" fmla="*/ 72 h 117"/>
                  <a:gd name="T22" fmla="*/ 466 w 962"/>
                  <a:gd name="T23" fmla="*/ 27 h 117"/>
                  <a:gd name="T24" fmla="*/ 516 w 962"/>
                  <a:gd name="T25" fmla="*/ 18 h 117"/>
                  <a:gd name="T26" fmla="*/ 565 w 962"/>
                  <a:gd name="T27" fmla="*/ 36 h 117"/>
                  <a:gd name="T28" fmla="*/ 605 w 962"/>
                  <a:gd name="T29" fmla="*/ 81 h 117"/>
                  <a:gd name="T30" fmla="*/ 655 w 962"/>
                  <a:gd name="T31" fmla="*/ 99 h 117"/>
                  <a:gd name="T32" fmla="*/ 704 w 962"/>
                  <a:gd name="T33" fmla="*/ 90 h 117"/>
                  <a:gd name="T34" fmla="*/ 754 w 962"/>
                  <a:gd name="T35" fmla="*/ 54 h 117"/>
                  <a:gd name="T36" fmla="*/ 803 w 962"/>
                  <a:gd name="T37" fmla="*/ 27 h 117"/>
                  <a:gd name="T38" fmla="*/ 853 w 962"/>
                  <a:gd name="T39" fmla="*/ 45 h 117"/>
                  <a:gd name="T40" fmla="*/ 903 w 962"/>
                  <a:gd name="T41" fmla="*/ 81 h 117"/>
                  <a:gd name="T42" fmla="*/ 952 w 962"/>
                  <a:gd name="T43" fmla="*/ 108 h 117"/>
                  <a:gd name="T44" fmla="*/ 962 w 962"/>
                  <a:gd name="T45" fmla="*/ 117 h 117"/>
                  <a:gd name="T46" fmla="*/ 962 w 962"/>
                  <a:gd name="T47" fmla="*/ 117 h 1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</a:cxnLst>
                <a:rect l="0" t="0" r="r" b="b"/>
                <a:pathLst>
                  <a:path w="962" h="117">
                    <a:moveTo>
                      <a:pt x="0" y="0"/>
                    </a:moveTo>
                    <a:lnTo>
                      <a:pt x="40" y="45"/>
                    </a:lnTo>
                    <a:lnTo>
                      <a:pt x="70" y="90"/>
                    </a:lnTo>
                    <a:lnTo>
                      <a:pt x="119" y="90"/>
                    </a:lnTo>
                    <a:lnTo>
                      <a:pt x="169" y="72"/>
                    </a:lnTo>
                    <a:lnTo>
                      <a:pt x="199" y="27"/>
                    </a:lnTo>
                    <a:lnTo>
                      <a:pt x="258" y="9"/>
                    </a:lnTo>
                    <a:lnTo>
                      <a:pt x="308" y="45"/>
                    </a:lnTo>
                    <a:lnTo>
                      <a:pt x="347" y="90"/>
                    </a:lnTo>
                    <a:lnTo>
                      <a:pt x="397" y="99"/>
                    </a:lnTo>
                    <a:lnTo>
                      <a:pt x="446" y="72"/>
                    </a:lnTo>
                    <a:lnTo>
                      <a:pt x="466" y="27"/>
                    </a:lnTo>
                    <a:lnTo>
                      <a:pt x="516" y="18"/>
                    </a:lnTo>
                    <a:lnTo>
                      <a:pt x="565" y="36"/>
                    </a:lnTo>
                    <a:lnTo>
                      <a:pt x="605" y="81"/>
                    </a:lnTo>
                    <a:lnTo>
                      <a:pt x="655" y="99"/>
                    </a:lnTo>
                    <a:lnTo>
                      <a:pt x="704" y="90"/>
                    </a:lnTo>
                    <a:lnTo>
                      <a:pt x="754" y="54"/>
                    </a:lnTo>
                    <a:lnTo>
                      <a:pt x="803" y="27"/>
                    </a:lnTo>
                    <a:lnTo>
                      <a:pt x="853" y="45"/>
                    </a:lnTo>
                    <a:lnTo>
                      <a:pt x="903" y="81"/>
                    </a:lnTo>
                    <a:lnTo>
                      <a:pt x="952" y="108"/>
                    </a:lnTo>
                    <a:lnTo>
                      <a:pt x="962" y="117"/>
                    </a:lnTo>
                    <a:lnTo>
                      <a:pt x="962" y="117"/>
                    </a:lnTo>
                  </a:path>
                </a:pathLst>
              </a:custGeom>
              <a:noFill/>
              <a:ln w="28575" cmpd="sng">
                <a:solidFill>
                  <a:srgbClr val="0000FF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</p:grpSp>
        <p:sp>
          <p:nvSpPr>
            <p:cNvPr id="104493" name="Rectangle 45"/>
            <p:cNvSpPr>
              <a:spLocks noChangeArrowheads="1"/>
            </p:cNvSpPr>
            <p:nvPr/>
          </p:nvSpPr>
          <p:spPr bwMode="auto">
            <a:xfrm>
              <a:off x="4848" y="3600"/>
              <a:ext cx="348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altLang="tr-TR" sz="2000">
                  <a:solidFill>
                    <a:srgbClr val="000000"/>
                  </a:solidFill>
                </a:rPr>
                <a:t>DNA</a:t>
              </a:r>
              <a:endParaRPr lang="en-US" altLang="tr-TR" sz="2000"/>
            </a:p>
          </p:txBody>
        </p:sp>
        <p:grpSp>
          <p:nvGrpSpPr>
            <p:cNvPr id="104581" name="Group 133"/>
            <p:cNvGrpSpPr>
              <a:grpSpLocks/>
            </p:cNvGrpSpPr>
            <p:nvPr/>
          </p:nvGrpSpPr>
          <p:grpSpPr bwMode="auto">
            <a:xfrm>
              <a:off x="4512" y="3168"/>
              <a:ext cx="816" cy="288"/>
              <a:chOff x="4464" y="3168"/>
              <a:chExt cx="816" cy="288"/>
            </a:xfrm>
          </p:grpSpPr>
          <p:sp>
            <p:nvSpPr>
              <p:cNvPr id="104580" name="AutoShape 132"/>
              <p:cNvSpPr>
                <a:spLocks noChangeArrowheads="1"/>
              </p:cNvSpPr>
              <p:nvPr/>
            </p:nvSpPr>
            <p:spPr bwMode="auto">
              <a:xfrm>
                <a:off x="4464" y="3168"/>
                <a:ext cx="816" cy="288"/>
              </a:xfrm>
              <a:prstGeom prst="roundRect">
                <a:avLst>
                  <a:gd name="adj" fmla="val 16667"/>
                </a:avLst>
              </a:prstGeom>
              <a:solidFill>
                <a:srgbClr val="FFCC66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104494" name="Rectangle 46"/>
              <p:cNvSpPr>
                <a:spLocks noChangeArrowheads="1"/>
              </p:cNvSpPr>
              <p:nvPr/>
            </p:nvSpPr>
            <p:spPr bwMode="auto">
              <a:xfrm>
                <a:off x="4560" y="3216"/>
                <a:ext cx="676" cy="1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altLang="tr-TR" sz="2000">
                    <a:solidFill>
                      <a:srgbClr val="000000"/>
                    </a:solidFill>
                  </a:rPr>
                  <a:t>Histones</a:t>
                </a:r>
                <a:endParaRPr lang="en-US" altLang="tr-TR" sz="2000"/>
              </a:p>
            </p:txBody>
          </p:sp>
        </p:grpSp>
      </p:grpSp>
      <p:sp>
        <p:nvSpPr>
          <p:cNvPr id="104501" name="Rectangle 53"/>
          <p:cNvSpPr>
            <a:spLocks noChangeArrowheads="1"/>
          </p:cNvSpPr>
          <p:nvPr/>
        </p:nvSpPr>
        <p:spPr bwMode="auto">
          <a:xfrm>
            <a:off x="2705100" y="5929313"/>
            <a:ext cx="81280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altLang="tr-TR" sz="1500">
                <a:solidFill>
                  <a:srgbClr val="000000"/>
                </a:solidFill>
              </a:rPr>
              <a:t>  Protein </a:t>
            </a:r>
            <a:endParaRPr lang="en-US" altLang="tr-TR"/>
          </a:p>
        </p:txBody>
      </p:sp>
      <p:sp>
        <p:nvSpPr>
          <p:cNvPr id="104502" name="Rectangle 54"/>
          <p:cNvSpPr>
            <a:spLocks noChangeArrowheads="1"/>
          </p:cNvSpPr>
          <p:nvPr/>
        </p:nvSpPr>
        <p:spPr bwMode="auto">
          <a:xfrm>
            <a:off x="2705100" y="6129338"/>
            <a:ext cx="900113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altLang="tr-TR" sz="1500">
                <a:solidFill>
                  <a:srgbClr val="000000"/>
                </a:solidFill>
              </a:rPr>
              <a:t>Synthesis</a:t>
            </a:r>
            <a:endParaRPr lang="en-US" altLang="tr-TR"/>
          </a:p>
        </p:txBody>
      </p:sp>
      <p:sp>
        <p:nvSpPr>
          <p:cNvPr id="104503" name="Rectangle 55"/>
          <p:cNvSpPr>
            <a:spLocks noChangeArrowheads="1"/>
          </p:cNvSpPr>
          <p:nvPr/>
        </p:nvSpPr>
        <p:spPr bwMode="auto">
          <a:xfrm>
            <a:off x="2705100" y="6330950"/>
            <a:ext cx="954088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altLang="tr-TR" sz="1500">
                <a:solidFill>
                  <a:srgbClr val="000000"/>
                </a:solidFill>
              </a:rPr>
              <a:t>(Enzymes)</a:t>
            </a:r>
            <a:endParaRPr lang="en-US" altLang="tr-TR"/>
          </a:p>
        </p:txBody>
      </p:sp>
      <p:grpSp>
        <p:nvGrpSpPr>
          <p:cNvPr id="104596" name="Group 148"/>
          <p:cNvGrpSpPr>
            <a:grpSpLocks/>
          </p:cNvGrpSpPr>
          <p:nvPr/>
        </p:nvGrpSpPr>
        <p:grpSpPr bwMode="auto">
          <a:xfrm>
            <a:off x="4267200" y="5791200"/>
            <a:ext cx="3124200" cy="685800"/>
            <a:chOff x="2688" y="3648"/>
            <a:chExt cx="1968" cy="432"/>
          </a:xfrm>
        </p:grpSpPr>
        <p:sp>
          <p:nvSpPr>
            <p:cNvPr id="104500" name="Rectangle 52"/>
            <p:cNvSpPr>
              <a:spLocks noChangeArrowheads="1"/>
            </p:cNvSpPr>
            <p:nvPr/>
          </p:nvSpPr>
          <p:spPr bwMode="auto">
            <a:xfrm>
              <a:off x="3264" y="3936"/>
              <a:ext cx="368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altLang="tr-TR" sz="1500">
                  <a:solidFill>
                    <a:srgbClr val="000000"/>
                  </a:solidFill>
                </a:rPr>
                <a:t>mRNA</a:t>
              </a:r>
              <a:endParaRPr lang="en-US" altLang="tr-TR"/>
            </a:p>
          </p:txBody>
        </p:sp>
        <p:sp>
          <p:nvSpPr>
            <p:cNvPr id="104508" name="Line 60"/>
            <p:cNvSpPr>
              <a:spLocks noChangeShapeType="1"/>
            </p:cNvSpPr>
            <p:nvPr/>
          </p:nvSpPr>
          <p:spPr bwMode="auto">
            <a:xfrm flipH="1">
              <a:off x="2688" y="3648"/>
              <a:ext cx="1968" cy="336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tr-TR"/>
            </a:p>
          </p:txBody>
        </p:sp>
      </p:grpSp>
      <p:sp>
        <p:nvSpPr>
          <p:cNvPr id="104517" name="Rectangle 69"/>
          <p:cNvSpPr>
            <a:spLocks noChangeArrowheads="1"/>
          </p:cNvSpPr>
          <p:nvPr/>
        </p:nvSpPr>
        <p:spPr bwMode="auto">
          <a:xfrm>
            <a:off x="6000750" y="1679575"/>
            <a:ext cx="222885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altLang="tr-TR" sz="2000">
                <a:solidFill>
                  <a:srgbClr val="000000"/>
                </a:solidFill>
              </a:rPr>
              <a:t>Plasma Membrane</a:t>
            </a:r>
            <a:endParaRPr lang="en-US" altLang="tr-TR" sz="2000"/>
          </a:p>
        </p:txBody>
      </p:sp>
      <p:sp>
        <p:nvSpPr>
          <p:cNvPr id="104454" name="Line 6"/>
          <p:cNvSpPr>
            <a:spLocks noChangeShapeType="1"/>
          </p:cNvSpPr>
          <p:nvPr/>
        </p:nvSpPr>
        <p:spPr bwMode="auto">
          <a:xfrm flipH="1">
            <a:off x="1676400" y="3810000"/>
            <a:ext cx="625475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tr-TR"/>
          </a:p>
        </p:txBody>
      </p:sp>
      <p:sp useBgFill="1">
        <p:nvSpPr>
          <p:cNvPr id="104455" name="Rectangle 7"/>
          <p:cNvSpPr>
            <a:spLocks noChangeArrowheads="1"/>
          </p:cNvSpPr>
          <p:nvPr/>
        </p:nvSpPr>
        <p:spPr bwMode="auto">
          <a:xfrm>
            <a:off x="2501900" y="5722938"/>
            <a:ext cx="1379538" cy="928687"/>
          </a:xfrm>
          <a:prstGeom prst="rect">
            <a:avLst/>
          </a:prstGeom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104461" name="Rectangle 13"/>
          <p:cNvSpPr>
            <a:spLocks noChangeArrowheads="1"/>
          </p:cNvSpPr>
          <p:nvPr/>
        </p:nvSpPr>
        <p:spPr bwMode="auto">
          <a:xfrm>
            <a:off x="3778250" y="463550"/>
            <a:ext cx="5367338" cy="1063625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tx1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/>
          <a:p>
            <a:pPr algn="ctr"/>
            <a:r>
              <a:rPr lang="en-US" altLang="tr-TR" sz="3200">
                <a:solidFill>
                  <a:srgbClr val="008000"/>
                </a:solidFill>
              </a:rPr>
              <a:t>Protein Hormones</a:t>
            </a:r>
          </a:p>
          <a:p>
            <a:pPr algn="ctr"/>
            <a:r>
              <a:rPr lang="en-US" altLang="tr-TR" sz="3200">
                <a:solidFill>
                  <a:srgbClr val="008000"/>
                </a:solidFill>
              </a:rPr>
              <a:t>(cAMP second messenger)</a:t>
            </a:r>
          </a:p>
        </p:txBody>
      </p:sp>
      <p:sp>
        <p:nvSpPr>
          <p:cNvPr id="104468" name="Rectangle 20"/>
          <p:cNvSpPr>
            <a:spLocks noChangeArrowheads="1"/>
          </p:cNvSpPr>
          <p:nvPr/>
        </p:nvSpPr>
        <p:spPr bwMode="auto">
          <a:xfrm>
            <a:off x="4254500" y="5334000"/>
            <a:ext cx="1384300" cy="317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63500" tIns="25400" rIns="63500" bIns="25400">
            <a:spAutoFit/>
          </a:bodyPr>
          <a:lstStyle/>
          <a:p>
            <a:pPr>
              <a:lnSpc>
                <a:spcPct val="97000"/>
              </a:lnSpc>
            </a:pPr>
            <a:r>
              <a:rPr lang="en-US" altLang="tr-TR" sz="1800">
                <a:solidFill>
                  <a:schemeClr val="tx1"/>
                </a:solidFill>
              </a:rPr>
              <a:t>Cholesterol</a:t>
            </a:r>
          </a:p>
        </p:txBody>
      </p:sp>
      <p:sp>
        <p:nvSpPr>
          <p:cNvPr id="104470" name="Rectangle 22"/>
          <p:cNvSpPr>
            <a:spLocks noChangeArrowheads="1"/>
          </p:cNvSpPr>
          <p:nvPr/>
        </p:nvSpPr>
        <p:spPr bwMode="auto">
          <a:xfrm>
            <a:off x="3757613" y="1633538"/>
            <a:ext cx="533400" cy="381000"/>
          </a:xfrm>
          <a:prstGeom prst="rect">
            <a:avLst/>
          </a:prstGeom>
          <a:solidFill>
            <a:schemeClr val="hlink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tr-TR">
                <a:solidFill>
                  <a:schemeClr val="bg1"/>
                </a:solidFill>
              </a:rPr>
              <a:t>G</a:t>
            </a:r>
          </a:p>
        </p:txBody>
      </p:sp>
      <p:grpSp>
        <p:nvGrpSpPr>
          <p:cNvPr id="104541" name="Group 93"/>
          <p:cNvGrpSpPr>
            <a:grpSpLocks/>
          </p:cNvGrpSpPr>
          <p:nvPr/>
        </p:nvGrpSpPr>
        <p:grpSpPr bwMode="auto">
          <a:xfrm>
            <a:off x="1828800" y="2028825"/>
            <a:ext cx="2819400" cy="387350"/>
            <a:chOff x="1152" y="1283"/>
            <a:chExt cx="1776" cy="244"/>
          </a:xfrm>
        </p:grpSpPr>
        <p:sp>
          <p:nvSpPr>
            <p:cNvPr id="104471" name="Rectangle 23"/>
            <p:cNvSpPr>
              <a:spLocks noChangeArrowheads="1"/>
            </p:cNvSpPr>
            <p:nvPr/>
          </p:nvSpPr>
          <p:spPr bwMode="auto">
            <a:xfrm>
              <a:off x="1152" y="1283"/>
              <a:ext cx="1776" cy="240"/>
            </a:xfrm>
            <a:prstGeom prst="rect">
              <a:avLst/>
            </a:prstGeom>
            <a:solidFill>
              <a:schemeClr val="folHlink"/>
            </a:solidFill>
            <a:ln w="2857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104521" name="Text Box 73"/>
            <p:cNvSpPr txBox="1">
              <a:spLocks noChangeArrowheads="1"/>
            </p:cNvSpPr>
            <p:nvPr/>
          </p:nvSpPr>
          <p:spPr bwMode="auto">
            <a:xfrm>
              <a:off x="1344" y="1296"/>
              <a:ext cx="1388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US" altLang="tr-TR" sz="1800">
                  <a:solidFill>
                    <a:schemeClr val="tx1"/>
                  </a:solidFill>
                </a:rPr>
                <a:t>Adenylate Cyclase</a:t>
              </a:r>
            </a:p>
          </p:txBody>
        </p:sp>
      </p:grpSp>
      <p:grpSp>
        <p:nvGrpSpPr>
          <p:cNvPr id="104576" name="Group 128"/>
          <p:cNvGrpSpPr>
            <a:grpSpLocks/>
          </p:cNvGrpSpPr>
          <p:nvPr/>
        </p:nvGrpSpPr>
        <p:grpSpPr bwMode="auto">
          <a:xfrm>
            <a:off x="5943600" y="2698750"/>
            <a:ext cx="1398588" cy="969963"/>
            <a:chOff x="3696" y="1728"/>
            <a:chExt cx="881" cy="611"/>
          </a:xfrm>
        </p:grpSpPr>
        <p:grpSp>
          <p:nvGrpSpPr>
            <p:cNvPr id="104531" name="Group 83"/>
            <p:cNvGrpSpPr>
              <a:grpSpLocks/>
            </p:cNvGrpSpPr>
            <p:nvPr/>
          </p:nvGrpSpPr>
          <p:grpSpPr bwMode="auto">
            <a:xfrm>
              <a:off x="3704" y="2089"/>
              <a:ext cx="873" cy="250"/>
              <a:chOff x="3699" y="2089"/>
              <a:chExt cx="873" cy="250"/>
            </a:xfrm>
          </p:grpSpPr>
          <p:sp>
            <p:nvSpPr>
              <p:cNvPr id="104522" name="Rectangle 74"/>
              <p:cNvSpPr>
                <a:spLocks noChangeArrowheads="1"/>
              </p:cNvSpPr>
              <p:nvPr/>
            </p:nvSpPr>
            <p:spPr bwMode="auto">
              <a:xfrm>
                <a:off x="3708" y="2112"/>
                <a:ext cx="864" cy="192"/>
              </a:xfrm>
              <a:prstGeom prst="rect">
                <a:avLst/>
              </a:prstGeom>
              <a:solidFill>
                <a:schemeClr val="accent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endParaRPr lang="tr-TR" altLang="tr-TR"/>
              </a:p>
            </p:txBody>
          </p:sp>
          <p:sp>
            <p:nvSpPr>
              <p:cNvPr id="104526" name="Text Box 78"/>
              <p:cNvSpPr txBox="1">
                <a:spLocks noChangeArrowheads="1"/>
              </p:cNvSpPr>
              <p:nvPr/>
            </p:nvSpPr>
            <p:spPr bwMode="auto">
              <a:xfrm>
                <a:off x="3699" y="2089"/>
                <a:ext cx="192" cy="2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tr-TR" sz="2000"/>
                  <a:t>C</a:t>
                </a:r>
              </a:p>
            </p:txBody>
          </p:sp>
        </p:grpSp>
        <p:grpSp>
          <p:nvGrpSpPr>
            <p:cNvPr id="104564" name="Group 116"/>
            <p:cNvGrpSpPr>
              <a:grpSpLocks/>
            </p:cNvGrpSpPr>
            <p:nvPr/>
          </p:nvGrpSpPr>
          <p:grpSpPr bwMode="auto">
            <a:xfrm>
              <a:off x="3696" y="1728"/>
              <a:ext cx="876" cy="419"/>
              <a:chOff x="3696" y="1728"/>
              <a:chExt cx="876" cy="419"/>
            </a:xfrm>
          </p:grpSpPr>
          <p:grpSp>
            <p:nvGrpSpPr>
              <p:cNvPr id="104530" name="Group 82"/>
              <p:cNvGrpSpPr>
                <a:grpSpLocks/>
              </p:cNvGrpSpPr>
              <p:nvPr/>
            </p:nvGrpSpPr>
            <p:grpSpPr bwMode="auto">
              <a:xfrm>
                <a:off x="3696" y="1897"/>
                <a:ext cx="876" cy="250"/>
                <a:chOff x="3696" y="1897"/>
                <a:chExt cx="876" cy="250"/>
              </a:xfrm>
            </p:grpSpPr>
            <p:sp>
              <p:nvSpPr>
                <p:cNvPr id="104523" name="Freeform 75"/>
                <p:cNvSpPr>
                  <a:spLocks/>
                </p:cNvSpPr>
                <p:nvPr/>
              </p:nvSpPr>
              <p:spPr bwMode="auto">
                <a:xfrm>
                  <a:off x="3708" y="1920"/>
                  <a:ext cx="864" cy="192"/>
                </a:xfrm>
                <a:custGeom>
                  <a:avLst/>
                  <a:gdLst>
                    <a:gd name="T0" fmla="*/ 0 w 864"/>
                    <a:gd name="T1" fmla="*/ 192 h 192"/>
                    <a:gd name="T2" fmla="*/ 864 w 864"/>
                    <a:gd name="T3" fmla="*/ 192 h 192"/>
                    <a:gd name="T4" fmla="*/ 864 w 864"/>
                    <a:gd name="T5" fmla="*/ 0 h 192"/>
                    <a:gd name="T6" fmla="*/ 576 w 864"/>
                    <a:gd name="T7" fmla="*/ 0 h 192"/>
                    <a:gd name="T8" fmla="*/ 432 w 864"/>
                    <a:gd name="T9" fmla="*/ 144 h 192"/>
                    <a:gd name="T10" fmla="*/ 240 w 864"/>
                    <a:gd name="T11" fmla="*/ 0 h 192"/>
                    <a:gd name="T12" fmla="*/ 0 w 864"/>
                    <a:gd name="T13" fmla="*/ 0 h 192"/>
                    <a:gd name="T14" fmla="*/ 0 w 864"/>
                    <a:gd name="T15" fmla="*/ 192 h 19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864" h="192">
                      <a:moveTo>
                        <a:pt x="0" y="192"/>
                      </a:moveTo>
                      <a:lnTo>
                        <a:pt x="864" y="192"/>
                      </a:lnTo>
                      <a:lnTo>
                        <a:pt x="864" y="0"/>
                      </a:lnTo>
                      <a:lnTo>
                        <a:pt x="576" y="0"/>
                      </a:lnTo>
                      <a:lnTo>
                        <a:pt x="432" y="144"/>
                      </a:lnTo>
                      <a:lnTo>
                        <a:pt x="240" y="0"/>
                      </a:lnTo>
                      <a:lnTo>
                        <a:pt x="0" y="0"/>
                      </a:lnTo>
                      <a:lnTo>
                        <a:pt x="0" y="192"/>
                      </a:lnTo>
                      <a:close/>
                    </a:path>
                  </a:pathLst>
                </a:custGeom>
                <a:solidFill>
                  <a:schemeClr val="accent1"/>
                </a:solidFill>
                <a:ln w="12700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tr-TR"/>
                </a:p>
              </p:txBody>
            </p:sp>
            <p:sp>
              <p:nvSpPr>
                <p:cNvPr id="104524" name="Text Box 76"/>
                <p:cNvSpPr txBox="1">
                  <a:spLocks noChangeArrowheads="1"/>
                </p:cNvSpPr>
                <p:nvPr/>
              </p:nvSpPr>
              <p:spPr bwMode="auto">
                <a:xfrm>
                  <a:off x="3696" y="1897"/>
                  <a:ext cx="232" cy="25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en-US" altLang="tr-TR" sz="2000"/>
                    <a:t>R</a:t>
                  </a:r>
                  <a:endParaRPr lang="en-US" altLang="tr-TR"/>
                </a:p>
              </p:txBody>
            </p:sp>
          </p:grpSp>
          <p:grpSp>
            <p:nvGrpSpPr>
              <p:cNvPr id="104534" name="Group 86"/>
              <p:cNvGrpSpPr>
                <a:grpSpLocks/>
              </p:cNvGrpSpPr>
              <p:nvPr/>
            </p:nvGrpSpPr>
            <p:grpSpPr bwMode="auto">
              <a:xfrm>
                <a:off x="3847" y="1728"/>
                <a:ext cx="624" cy="336"/>
                <a:chOff x="2736" y="1536"/>
                <a:chExt cx="624" cy="336"/>
              </a:xfrm>
            </p:grpSpPr>
            <p:sp>
              <p:nvSpPr>
                <p:cNvPr id="104535" name="Freeform 87"/>
                <p:cNvSpPr>
                  <a:spLocks/>
                </p:cNvSpPr>
                <p:nvPr/>
              </p:nvSpPr>
              <p:spPr bwMode="auto">
                <a:xfrm>
                  <a:off x="2736" y="1536"/>
                  <a:ext cx="624" cy="336"/>
                </a:xfrm>
                <a:custGeom>
                  <a:avLst/>
                  <a:gdLst>
                    <a:gd name="T0" fmla="*/ 0 w 624"/>
                    <a:gd name="T1" fmla="*/ 192 h 336"/>
                    <a:gd name="T2" fmla="*/ 96 w 624"/>
                    <a:gd name="T3" fmla="*/ 192 h 336"/>
                    <a:gd name="T4" fmla="*/ 288 w 624"/>
                    <a:gd name="T5" fmla="*/ 336 h 336"/>
                    <a:gd name="T6" fmla="*/ 432 w 624"/>
                    <a:gd name="T7" fmla="*/ 192 h 336"/>
                    <a:gd name="T8" fmla="*/ 624 w 624"/>
                    <a:gd name="T9" fmla="*/ 192 h 336"/>
                    <a:gd name="T10" fmla="*/ 624 w 624"/>
                    <a:gd name="T11" fmla="*/ 0 h 336"/>
                    <a:gd name="T12" fmla="*/ 0 w 624"/>
                    <a:gd name="T13" fmla="*/ 0 h 336"/>
                    <a:gd name="T14" fmla="*/ 0 w 624"/>
                    <a:gd name="T15" fmla="*/ 192 h 33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624" h="336">
                      <a:moveTo>
                        <a:pt x="0" y="192"/>
                      </a:moveTo>
                      <a:lnTo>
                        <a:pt x="96" y="192"/>
                      </a:lnTo>
                      <a:lnTo>
                        <a:pt x="288" y="336"/>
                      </a:lnTo>
                      <a:lnTo>
                        <a:pt x="432" y="192"/>
                      </a:lnTo>
                      <a:lnTo>
                        <a:pt x="624" y="192"/>
                      </a:lnTo>
                      <a:lnTo>
                        <a:pt x="624" y="0"/>
                      </a:lnTo>
                      <a:lnTo>
                        <a:pt x="0" y="0"/>
                      </a:lnTo>
                      <a:lnTo>
                        <a:pt x="0" y="192"/>
                      </a:lnTo>
                      <a:close/>
                    </a:path>
                  </a:pathLst>
                </a:custGeom>
                <a:solidFill>
                  <a:srgbClr val="FF0000"/>
                </a:solidFill>
                <a:ln w="12700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tr-TR"/>
                </a:p>
              </p:txBody>
            </p:sp>
            <p:sp>
              <p:nvSpPr>
                <p:cNvPr id="104536" name="Rectangle 88"/>
                <p:cNvSpPr>
                  <a:spLocks noChangeArrowheads="1"/>
                </p:cNvSpPr>
                <p:nvPr/>
              </p:nvSpPr>
              <p:spPr bwMode="auto">
                <a:xfrm>
                  <a:off x="2837" y="1551"/>
                  <a:ext cx="400" cy="173"/>
                </a:xfrm>
                <a:prstGeom prst="rect">
                  <a:avLst/>
                </a:prstGeom>
                <a:solidFill>
                  <a:srgbClr val="FF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0" tIns="0" rIns="0" bIns="0">
                  <a:spAutoFit/>
                </a:bodyPr>
                <a:lstStyle/>
                <a:p>
                  <a:r>
                    <a:rPr lang="en-US" altLang="tr-TR" sz="1800">
                      <a:solidFill>
                        <a:srgbClr val="000000"/>
                      </a:solidFill>
                    </a:rPr>
                    <a:t>cAMP</a:t>
                  </a:r>
                  <a:endParaRPr lang="en-US" altLang="tr-TR"/>
                </a:p>
              </p:txBody>
            </p:sp>
          </p:grpSp>
        </p:grpSp>
      </p:grpSp>
      <p:grpSp>
        <p:nvGrpSpPr>
          <p:cNvPr id="104577" name="Group 129"/>
          <p:cNvGrpSpPr>
            <a:grpSpLocks/>
          </p:cNvGrpSpPr>
          <p:nvPr/>
        </p:nvGrpSpPr>
        <p:grpSpPr bwMode="auto">
          <a:xfrm>
            <a:off x="5943600" y="2362200"/>
            <a:ext cx="1395413" cy="1692275"/>
            <a:chOff x="3744" y="1488"/>
            <a:chExt cx="879" cy="1066"/>
          </a:xfrm>
        </p:grpSpPr>
        <p:grpSp>
          <p:nvGrpSpPr>
            <p:cNvPr id="104537" name="Group 89"/>
            <p:cNvGrpSpPr>
              <a:grpSpLocks/>
            </p:cNvGrpSpPr>
            <p:nvPr/>
          </p:nvGrpSpPr>
          <p:grpSpPr bwMode="auto">
            <a:xfrm>
              <a:off x="3750" y="2304"/>
              <a:ext cx="873" cy="250"/>
              <a:chOff x="3699" y="2089"/>
              <a:chExt cx="873" cy="250"/>
            </a:xfrm>
          </p:grpSpPr>
          <p:sp>
            <p:nvSpPr>
              <p:cNvPr id="104538" name="Rectangle 90"/>
              <p:cNvSpPr>
                <a:spLocks noChangeArrowheads="1"/>
              </p:cNvSpPr>
              <p:nvPr/>
            </p:nvSpPr>
            <p:spPr bwMode="auto">
              <a:xfrm>
                <a:off x="3708" y="2112"/>
                <a:ext cx="864" cy="192"/>
              </a:xfrm>
              <a:prstGeom prst="rect">
                <a:avLst/>
              </a:prstGeom>
              <a:solidFill>
                <a:schemeClr val="accent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endParaRPr lang="tr-TR" altLang="tr-TR"/>
              </a:p>
            </p:txBody>
          </p:sp>
          <p:sp>
            <p:nvSpPr>
              <p:cNvPr id="104539" name="Text Box 91"/>
              <p:cNvSpPr txBox="1">
                <a:spLocks noChangeArrowheads="1"/>
              </p:cNvSpPr>
              <p:nvPr/>
            </p:nvSpPr>
            <p:spPr bwMode="auto">
              <a:xfrm>
                <a:off x="3699" y="2089"/>
                <a:ext cx="192" cy="2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tr-TR" sz="2000"/>
                  <a:t>C</a:t>
                </a:r>
              </a:p>
            </p:txBody>
          </p:sp>
        </p:grpSp>
        <p:grpSp>
          <p:nvGrpSpPr>
            <p:cNvPr id="104551" name="Group 103"/>
            <p:cNvGrpSpPr>
              <a:grpSpLocks/>
            </p:cNvGrpSpPr>
            <p:nvPr/>
          </p:nvGrpSpPr>
          <p:grpSpPr bwMode="auto">
            <a:xfrm>
              <a:off x="3744" y="1488"/>
              <a:ext cx="876" cy="419"/>
              <a:chOff x="3792" y="1824"/>
              <a:chExt cx="876" cy="419"/>
            </a:xfrm>
          </p:grpSpPr>
          <p:grpSp>
            <p:nvGrpSpPr>
              <p:cNvPr id="104545" name="Group 97"/>
              <p:cNvGrpSpPr>
                <a:grpSpLocks/>
              </p:cNvGrpSpPr>
              <p:nvPr/>
            </p:nvGrpSpPr>
            <p:grpSpPr bwMode="auto">
              <a:xfrm>
                <a:off x="3792" y="1993"/>
                <a:ext cx="876" cy="250"/>
                <a:chOff x="3696" y="1897"/>
                <a:chExt cx="876" cy="250"/>
              </a:xfrm>
            </p:grpSpPr>
            <p:sp>
              <p:nvSpPr>
                <p:cNvPr id="104546" name="Freeform 98"/>
                <p:cNvSpPr>
                  <a:spLocks/>
                </p:cNvSpPr>
                <p:nvPr/>
              </p:nvSpPr>
              <p:spPr bwMode="auto">
                <a:xfrm>
                  <a:off x="3708" y="1920"/>
                  <a:ext cx="864" cy="192"/>
                </a:xfrm>
                <a:custGeom>
                  <a:avLst/>
                  <a:gdLst>
                    <a:gd name="T0" fmla="*/ 0 w 864"/>
                    <a:gd name="T1" fmla="*/ 192 h 192"/>
                    <a:gd name="T2" fmla="*/ 864 w 864"/>
                    <a:gd name="T3" fmla="*/ 192 h 192"/>
                    <a:gd name="T4" fmla="*/ 864 w 864"/>
                    <a:gd name="T5" fmla="*/ 0 h 192"/>
                    <a:gd name="T6" fmla="*/ 576 w 864"/>
                    <a:gd name="T7" fmla="*/ 0 h 192"/>
                    <a:gd name="T8" fmla="*/ 432 w 864"/>
                    <a:gd name="T9" fmla="*/ 144 h 192"/>
                    <a:gd name="T10" fmla="*/ 240 w 864"/>
                    <a:gd name="T11" fmla="*/ 0 h 192"/>
                    <a:gd name="T12" fmla="*/ 0 w 864"/>
                    <a:gd name="T13" fmla="*/ 0 h 192"/>
                    <a:gd name="T14" fmla="*/ 0 w 864"/>
                    <a:gd name="T15" fmla="*/ 192 h 19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864" h="192">
                      <a:moveTo>
                        <a:pt x="0" y="192"/>
                      </a:moveTo>
                      <a:lnTo>
                        <a:pt x="864" y="192"/>
                      </a:lnTo>
                      <a:lnTo>
                        <a:pt x="864" y="0"/>
                      </a:lnTo>
                      <a:lnTo>
                        <a:pt x="576" y="0"/>
                      </a:lnTo>
                      <a:lnTo>
                        <a:pt x="432" y="144"/>
                      </a:lnTo>
                      <a:lnTo>
                        <a:pt x="240" y="0"/>
                      </a:lnTo>
                      <a:lnTo>
                        <a:pt x="0" y="0"/>
                      </a:lnTo>
                      <a:lnTo>
                        <a:pt x="0" y="192"/>
                      </a:lnTo>
                      <a:close/>
                    </a:path>
                  </a:pathLst>
                </a:custGeom>
                <a:solidFill>
                  <a:schemeClr val="accent1"/>
                </a:solidFill>
                <a:ln w="12700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tr-TR"/>
                </a:p>
              </p:txBody>
            </p:sp>
            <p:sp>
              <p:nvSpPr>
                <p:cNvPr id="104547" name="Text Box 99"/>
                <p:cNvSpPr txBox="1">
                  <a:spLocks noChangeArrowheads="1"/>
                </p:cNvSpPr>
                <p:nvPr/>
              </p:nvSpPr>
              <p:spPr bwMode="auto">
                <a:xfrm>
                  <a:off x="3696" y="1897"/>
                  <a:ext cx="232" cy="25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en-US" altLang="tr-TR" sz="2000"/>
                    <a:t>R</a:t>
                  </a:r>
                  <a:endParaRPr lang="en-US" altLang="tr-TR"/>
                </a:p>
              </p:txBody>
            </p:sp>
          </p:grpSp>
          <p:grpSp>
            <p:nvGrpSpPr>
              <p:cNvPr id="104548" name="Group 100"/>
              <p:cNvGrpSpPr>
                <a:grpSpLocks/>
              </p:cNvGrpSpPr>
              <p:nvPr/>
            </p:nvGrpSpPr>
            <p:grpSpPr bwMode="auto">
              <a:xfrm>
                <a:off x="3943" y="1824"/>
                <a:ext cx="624" cy="336"/>
                <a:chOff x="2736" y="1536"/>
                <a:chExt cx="624" cy="336"/>
              </a:xfrm>
            </p:grpSpPr>
            <p:sp>
              <p:nvSpPr>
                <p:cNvPr id="104549" name="Freeform 101"/>
                <p:cNvSpPr>
                  <a:spLocks/>
                </p:cNvSpPr>
                <p:nvPr/>
              </p:nvSpPr>
              <p:spPr bwMode="auto">
                <a:xfrm>
                  <a:off x="2736" y="1536"/>
                  <a:ext cx="624" cy="336"/>
                </a:xfrm>
                <a:custGeom>
                  <a:avLst/>
                  <a:gdLst>
                    <a:gd name="T0" fmla="*/ 0 w 624"/>
                    <a:gd name="T1" fmla="*/ 192 h 336"/>
                    <a:gd name="T2" fmla="*/ 96 w 624"/>
                    <a:gd name="T3" fmla="*/ 192 h 336"/>
                    <a:gd name="T4" fmla="*/ 288 w 624"/>
                    <a:gd name="T5" fmla="*/ 336 h 336"/>
                    <a:gd name="T6" fmla="*/ 432 w 624"/>
                    <a:gd name="T7" fmla="*/ 192 h 336"/>
                    <a:gd name="T8" fmla="*/ 624 w 624"/>
                    <a:gd name="T9" fmla="*/ 192 h 336"/>
                    <a:gd name="T10" fmla="*/ 624 w 624"/>
                    <a:gd name="T11" fmla="*/ 0 h 336"/>
                    <a:gd name="T12" fmla="*/ 0 w 624"/>
                    <a:gd name="T13" fmla="*/ 0 h 336"/>
                    <a:gd name="T14" fmla="*/ 0 w 624"/>
                    <a:gd name="T15" fmla="*/ 192 h 33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624" h="336">
                      <a:moveTo>
                        <a:pt x="0" y="192"/>
                      </a:moveTo>
                      <a:lnTo>
                        <a:pt x="96" y="192"/>
                      </a:lnTo>
                      <a:lnTo>
                        <a:pt x="288" y="336"/>
                      </a:lnTo>
                      <a:lnTo>
                        <a:pt x="432" y="192"/>
                      </a:lnTo>
                      <a:lnTo>
                        <a:pt x="624" y="192"/>
                      </a:lnTo>
                      <a:lnTo>
                        <a:pt x="624" y="0"/>
                      </a:lnTo>
                      <a:lnTo>
                        <a:pt x="0" y="0"/>
                      </a:lnTo>
                      <a:lnTo>
                        <a:pt x="0" y="192"/>
                      </a:lnTo>
                      <a:close/>
                    </a:path>
                  </a:pathLst>
                </a:custGeom>
                <a:solidFill>
                  <a:srgbClr val="FF0000"/>
                </a:solidFill>
                <a:ln w="12700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tr-TR"/>
                </a:p>
              </p:txBody>
            </p:sp>
            <p:sp>
              <p:nvSpPr>
                <p:cNvPr id="104550" name="Rectangle 102"/>
                <p:cNvSpPr>
                  <a:spLocks noChangeArrowheads="1"/>
                </p:cNvSpPr>
                <p:nvPr/>
              </p:nvSpPr>
              <p:spPr bwMode="auto">
                <a:xfrm>
                  <a:off x="2837" y="1551"/>
                  <a:ext cx="400" cy="173"/>
                </a:xfrm>
                <a:prstGeom prst="rect">
                  <a:avLst/>
                </a:prstGeom>
                <a:solidFill>
                  <a:srgbClr val="FF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0" tIns="0" rIns="0" bIns="0">
                  <a:spAutoFit/>
                </a:bodyPr>
                <a:lstStyle/>
                <a:p>
                  <a:r>
                    <a:rPr lang="en-US" altLang="tr-TR" sz="1800">
                      <a:solidFill>
                        <a:srgbClr val="000000"/>
                      </a:solidFill>
                    </a:rPr>
                    <a:t>cAMP</a:t>
                  </a:r>
                  <a:endParaRPr lang="en-US" altLang="tr-TR"/>
                </a:p>
              </p:txBody>
            </p:sp>
          </p:grpSp>
        </p:grpSp>
      </p:grpSp>
      <p:grpSp>
        <p:nvGrpSpPr>
          <p:cNvPr id="104556" name="Group 108"/>
          <p:cNvGrpSpPr>
            <a:grpSpLocks/>
          </p:cNvGrpSpPr>
          <p:nvPr/>
        </p:nvGrpSpPr>
        <p:grpSpPr bwMode="auto">
          <a:xfrm>
            <a:off x="2609850" y="987425"/>
            <a:ext cx="1133475" cy="515938"/>
            <a:chOff x="1645" y="456"/>
            <a:chExt cx="714" cy="325"/>
          </a:xfrm>
        </p:grpSpPr>
        <p:sp>
          <p:nvSpPr>
            <p:cNvPr id="104557" name="Freeform 109"/>
            <p:cNvSpPr>
              <a:spLocks/>
            </p:cNvSpPr>
            <p:nvPr/>
          </p:nvSpPr>
          <p:spPr bwMode="auto">
            <a:xfrm>
              <a:off x="1645" y="456"/>
              <a:ext cx="714" cy="325"/>
            </a:xfrm>
            <a:custGeom>
              <a:avLst/>
              <a:gdLst>
                <a:gd name="T0" fmla="*/ 0 w 714"/>
                <a:gd name="T1" fmla="*/ 0 h 325"/>
                <a:gd name="T2" fmla="*/ 714 w 714"/>
                <a:gd name="T3" fmla="*/ 0 h 325"/>
                <a:gd name="T4" fmla="*/ 714 w 714"/>
                <a:gd name="T5" fmla="*/ 244 h 325"/>
                <a:gd name="T6" fmla="*/ 446 w 714"/>
                <a:gd name="T7" fmla="*/ 244 h 325"/>
                <a:gd name="T8" fmla="*/ 357 w 714"/>
                <a:gd name="T9" fmla="*/ 325 h 325"/>
                <a:gd name="T10" fmla="*/ 267 w 714"/>
                <a:gd name="T11" fmla="*/ 244 h 325"/>
                <a:gd name="T12" fmla="*/ 0 w 714"/>
                <a:gd name="T13" fmla="*/ 244 h 325"/>
                <a:gd name="T14" fmla="*/ 0 w 714"/>
                <a:gd name="T15" fmla="*/ 0 h 3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714" h="325">
                  <a:moveTo>
                    <a:pt x="0" y="0"/>
                  </a:moveTo>
                  <a:lnTo>
                    <a:pt x="714" y="0"/>
                  </a:lnTo>
                  <a:lnTo>
                    <a:pt x="714" y="244"/>
                  </a:lnTo>
                  <a:lnTo>
                    <a:pt x="446" y="244"/>
                  </a:lnTo>
                  <a:lnTo>
                    <a:pt x="357" y="325"/>
                  </a:lnTo>
                  <a:lnTo>
                    <a:pt x="267" y="244"/>
                  </a:lnTo>
                  <a:lnTo>
                    <a:pt x="0" y="24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AFD00"/>
            </a:solidFill>
            <a:ln w="28575" cmpd="sng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104558" name="Rectangle 110"/>
            <p:cNvSpPr>
              <a:spLocks noChangeArrowheads="1"/>
            </p:cNvSpPr>
            <p:nvPr/>
          </p:nvSpPr>
          <p:spPr bwMode="auto">
            <a:xfrm>
              <a:off x="1907" y="500"/>
              <a:ext cx="192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AFD00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altLang="tr-TR" sz="1800">
                  <a:solidFill>
                    <a:srgbClr val="000000"/>
                  </a:solidFill>
                </a:rPr>
                <a:t>LH</a:t>
              </a:r>
              <a:endParaRPr lang="en-US" altLang="tr-TR"/>
            </a:p>
          </p:txBody>
        </p:sp>
      </p:grpSp>
      <p:grpSp>
        <p:nvGrpSpPr>
          <p:cNvPr id="104563" name="Group 115"/>
          <p:cNvGrpSpPr>
            <a:grpSpLocks/>
          </p:cNvGrpSpPr>
          <p:nvPr/>
        </p:nvGrpSpPr>
        <p:grpSpPr bwMode="auto">
          <a:xfrm>
            <a:off x="1885950" y="2501900"/>
            <a:ext cx="2730500" cy="895350"/>
            <a:chOff x="1188" y="1576"/>
            <a:chExt cx="1720" cy="564"/>
          </a:xfrm>
        </p:grpSpPr>
        <p:sp>
          <p:nvSpPr>
            <p:cNvPr id="104478" name="Rectangle 30"/>
            <p:cNvSpPr>
              <a:spLocks noChangeArrowheads="1"/>
            </p:cNvSpPr>
            <p:nvPr/>
          </p:nvSpPr>
          <p:spPr bwMode="auto">
            <a:xfrm>
              <a:off x="1188" y="1795"/>
              <a:ext cx="240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altLang="tr-TR" sz="1500">
                  <a:solidFill>
                    <a:srgbClr val="000000"/>
                  </a:solidFill>
                </a:rPr>
                <a:t>ATP</a:t>
              </a:r>
              <a:endParaRPr lang="en-US" altLang="tr-TR"/>
            </a:p>
          </p:txBody>
        </p:sp>
        <p:grpSp>
          <p:nvGrpSpPr>
            <p:cNvPr id="104529" name="Group 81"/>
            <p:cNvGrpSpPr>
              <a:grpSpLocks/>
            </p:cNvGrpSpPr>
            <p:nvPr/>
          </p:nvGrpSpPr>
          <p:grpSpPr bwMode="auto">
            <a:xfrm>
              <a:off x="2284" y="1804"/>
              <a:ext cx="624" cy="336"/>
              <a:chOff x="2736" y="1536"/>
              <a:chExt cx="624" cy="336"/>
            </a:xfrm>
          </p:grpSpPr>
          <p:sp>
            <p:nvSpPr>
              <p:cNvPr id="104528" name="Freeform 80"/>
              <p:cNvSpPr>
                <a:spLocks/>
              </p:cNvSpPr>
              <p:nvPr/>
            </p:nvSpPr>
            <p:spPr bwMode="auto">
              <a:xfrm>
                <a:off x="2736" y="1536"/>
                <a:ext cx="624" cy="336"/>
              </a:xfrm>
              <a:custGeom>
                <a:avLst/>
                <a:gdLst>
                  <a:gd name="T0" fmla="*/ 0 w 624"/>
                  <a:gd name="T1" fmla="*/ 192 h 336"/>
                  <a:gd name="T2" fmla="*/ 96 w 624"/>
                  <a:gd name="T3" fmla="*/ 192 h 336"/>
                  <a:gd name="T4" fmla="*/ 288 w 624"/>
                  <a:gd name="T5" fmla="*/ 336 h 336"/>
                  <a:gd name="T6" fmla="*/ 432 w 624"/>
                  <a:gd name="T7" fmla="*/ 192 h 336"/>
                  <a:gd name="T8" fmla="*/ 624 w 624"/>
                  <a:gd name="T9" fmla="*/ 192 h 336"/>
                  <a:gd name="T10" fmla="*/ 624 w 624"/>
                  <a:gd name="T11" fmla="*/ 0 h 336"/>
                  <a:gd name="T12" fmla="*/ 0 w 624"/>
                  <a:gd name="T13" fmla="*/ 0 h 336"/>
                  <a:gd name="T14" fmla="*/ 0 w 624"/>
                  <a:gd name="T15" fmla="*/ 192 h 3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624" h="336">
                    <a:moveTo>
                      <a:pt x="0" y="192"/>
                    </a:moveTo>
                    <a:lnTo>
                      <a:pt x="96" y="192"/>
                    </a:lnTo>
                    <a:lnTo>
                      <a:pt x="288" y="336"/>
                    </a:lnTo>
                    <a:lnTo>
                      <a:pt x="432" y="192"/>
                    </a:lnTo>
                    <a:lnTo>
                      <a:pt x="624" y="192"/>
                    </a:lnTo>
                    <a:lnTo>
                      <a:pt x="624" y="0"/>
                    </a:lnTo>
                    <a:lnTo>
                      <a:pt x="0" y="0"/>
                    </a:lnTo>
                    <a:lnTo>
                      <a:pt x="0" y="192"/>
                    </a:lnTo>
                    <a:close/>
                  </a:path>
                </a:pathLst>
              </a:custGeom>
              <a:solidFill>
                <a:srgbClr val="FF0000"/>
              </a:solidFill>
              <a:ln w="12700" cap="flat" cmpd="sng">
                <a:solidFill>
                  <a:schemeClr val="tx1"/>
                </a:solidFill>
                <a:prstDash val="solid"/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104479" name="Rectangle 31"/>
              <p:cNvSpPr>
                <a:spLocks noChangeArrowheads="1"/>
              </p:cNvSpPr>
              <p:nvPr/>
            </p:nvSpPr>
            <p:spPr bwMode="auto">
              <a:xfrm>
                <a:off x="2837" y="1551"/>
                <a:ext cx="400" cy="173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altLang="tr-TR" sz="1800">
                    <a:solidFill>
                      <a:srgbClr val="000000"/>
                    </a:solidFill>
                  </a:rPr>
                  <a:t>cAMP</a:t>
                </a:r>
                <a:endParaRPr lang="en-US" altLang="tr-TR"/>
              </a:p>
            </p:txBody>
          </p:sp>
        </p:grpSp>
        <p:sp>
          <p:nvSpPr>
            <p:cNvPr id="104562" name="Freeform 114"/>
            <p:cNvSpPr>
              <a:spLocks/>
            </p:cNvSpPr>
            <p:nvPr/>
          </p:nvSpPr>
          <p:spPr bwMode="auto">
            <a:xfrm>
              <a:off x="1344" y="1576"/>
              <a:ext cx="1104" cy="200"/>
            </a:xfrm>
            <a:custGeom>
              <a:avLst/>
              <a:gdLst>
                <a:gd name="T0" fmla="*/ 0 w 1104"/>
                <a:gd name="T1" fmla="*/ 200 h 200"/>
                <a:gd name="T2" fmla="*/ 48 w 1104"/>
                <a:gd name="T3" fmla="*/ 104 h 200"/>
                <a:gd name="T4" fmla="*/ 144 w 1104"/>
                <a:gd name="T5" fmla="*/ 56 h 200"/>
                <a:gd name="T6" fmla="*/ 384 w 1104"/>
                <a:gd name="T7" fmla="*/ 8 h 200"/>
                <a:gd name="T8" fmla="*/ 864 w 1104"/>
                <a:gd name="T9" fmla="*/ 8 h 200"/>
                <a:gd name="T10" fmla="*/ 1008 w 1104"/>
                <a:gd name="T11" fmla="*/ 56 h 200"/>
                <a:gd name="T12" fmla="*/ 1104 w 1104"/>
                <a:gd name="T13" fmla="*/ 200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04" h="200">
                  <a:moveTo>
                    <a:pt x="0" y="200"/>
                  </a:moveTo>
                  <a:cubicBezTo>
                    <a:pt x="12" y="164"/>
                    <a:pt x="24" y="128"/>
                    <a:pt x="48" y="104"/>
                  </a:cubicBezTo>
                  <a:cubicBezTo>
                    <a:pt x="72" y="80"/>
                    <a:pt x="88" y="72"/>
                    <a:pt x="144" y="56"/>
                  </a:cubicBezTo>
                  <a:cubicBezTo>
                    <a:pt x="200" y="40"/>
                    <a:pt x="264" y="16"/>
                    <a:pt x="384" y="8"/>
                  </a:cubicBezTo>
                  <a:cubicBezTo>
                    <a:pt x="504" y="0"/>
                    <a:pt x="760" y="0"/>
                    <a:pt x="864" y="8"/>
                  </a:cubicBezTo>
                  <a:cubicBezTo>
                    <a:pt x="968" y="16"/>
                    <a:pt x="968" y="24"/>
                    <a:pt x="1008" y="56"/>
                  </a:cubicBezTo>
                  <a:cubicBezTo>
                    <a:pt x="1048" y="88"/>
                    <a:pt x="1076" y="144"/>
                    <a:pt x="1104" y="200"/>
                  </a:cubicBezTo>
                </a:path>
              </a:pathLst>
            </a:custGeom>
            <a:noFill/>
            <a:ln w="38100" cap="flat" cmpd="sng">
              <a:solidFill>
                <a:schemeClr val="tx1"/>
              </a:solidFill>
              <a:prstDash val="solid"/>
              <a:round/>
              <a:headEnd type="none" w="med" len="med"/>
              <a:tailEnd type="stealth" w="med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</p:grpSp>
      <p:grpSp>
        <p:nvGrpSpPr>
          <p:cNvPr id="104575" name="Group 127"/>
          <p:cNvGrpSpPr>
            <a:grpSpLocks/>
          </p:cNvGrpSpPr>
          <p:nvPr/>
        </p:nvGrpSpPr>
        <p:grpSpPr bwMode="auto">
          <a:xfrm>
            <a:off x="5943600" y="2971800"/>
            <a:ext cx="1398588" cy="701675"/>
            <a:chOff x="4704" y="1561"/>
            <a:chExt cx="881" cy="442"/>
          </a:xfrm>
        </p:grpSpPr>
        <p:grpSp>
          <p:nvGrpSpPr>
            <p:cNvPr id="104565" name="Group 117"/>
            <p:cNvGrpSpPr>
              <a:grpSpLocks/>
            </p:cNvGrpSpPr>
            <p:nvPr/>
          </p:nvGrpSpPr>
          <p:grpSpPr bwMode="auto">
            <a:xfrm>
              <a:off x="4712" y="1753"/>
              <a:ext cx="873" cy="250"/>
              <a:chOff x="3699" y="2089"/>
              <a:chExt cx="873" cy="250"/>
            </a:xfrm>
          </p:grpSpPr>
          <p:sp>
            <p:nvSpPr>
              <p:cNvPr id="104566" name="Rectangle 118"/>
              <p:cNvSpPr>
                <a:spLocks noChangeArrowheads="1"/>
              </p:cNvSpPr>
              <p:nvPr/>
            </p:nvSpPr>
            <p:spPr bwMode="auto">
              <a:xfrm>
                <a:off x="3708" y="2112"/>
                <a:ext cx="864" cy="192"/>
              </a:xfrm>
              <a:prstGeom prst="rect">
                <a:avLst/>
              </a:prstGeom>
              <a:solidFill>
                <a:schemeClr val="accent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endParaRPr lang="tr-TR" altLang="tr-TR"/>
              </a:p>
            </p:txBody>
          </p:sp>
          <p:sp>
            <p:nvSpPr>
              <p:cNvPr id="104567" name="Text Box 119"/>
              <p:cNvSpPr txBox="1">
                <a:spLocks noChangeArrowheads="1"/>
              </p:cNvSpPr>
              <p:nvPr/>
            </p:nvSpPr>
            <p:spPr bwMode="auto">
              <a:xfrm>
                <a:off x="3699" y="2089"/>
                <a:ext cx="192" cy="2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tr-TR" sz="2000"/>
                  <a:t>C</a:t>
                </a:r>
              </a:p>
            </p:txBody>
          </p:sp>
        </p:grpSp>
        <p:grpSp>
          <p:nvGrpSpPr>
            <p:cNvPr id="104569" name="Group 121"/>
            <p:cNvGrpSpPr>
              <a:grpSpLocks/>
            </p:cNvGrpSpPr>
            <p:nvPr/>
          </p:nvGrpSpPr>
          <p:grpSpPr bwMode="auto">
            <a:xfrm>
              <a:off x="4704" y="1561"/>
              <a:ext cx="876" cy="250"/>
              <a:chOff x="3696" y="1897"/>
              <a:chExt cx="876" cy="250"/>
            </a:xfrm>
          </p:grpSpPr>
          <p:sp>
            <p:nvSpPr>
              <p:cNvPr id="104570" name="Freeform 122"/>
              <p:cNvSpPr>
                <a:spLocks/>
              </p:cNvSpPr>
              <p:nvPr/>
            </p:nvSpPr>
            <p:spPr bwMode="auto">
              <a:xfrm>
                <a:off x="3708" y="1920"/>
                <a:ext cx="864" cy="192"/>
              </a:xfrm>
              <a:custGeom>
                <a:avLst/>
                <a:gdLst>
                  <a:gd name="T0" fmla="*/ 0 w 864"/>
                  <a:gd name="T1" fmla="*/ 192 h 192"/>
                  <a:gd name="T2" fmla="*/ 864 w 864"/>
                  <a:gd name="T3" fmla="*/ 192 h 192"/>
                  <a:gd name="T4" fmla="*/ 864 w 864"/>
                  <a:gd name="T5" fmla="*/ 0 h 192"/>
                  <a:gd name="T6" fmla="*/ 576 w 864"/>
                  <a:gd name="T7" fmla="*/ 0 h 192"/>
                  <a:gd name="T8" fmla="*/ 432 w 864"/>
                  <a:gd name="T9" fmla="*/ 144 h 192"/>
                  <a:gd name="T10" fmla="*/ 240 w 864"/>
                  <a:gd name="T11" fmla="*/ 0 h 192"/>
                  <a:gd name="T12" fmla="*/ 0 w 864"/>
                  <a:gd name="T13" fmla="*/ 0 h 192"/>
                  <a:gd name="T14" fmla="*/ 0 w 864"/>
                  <a:gd name="T15" fmla="*/ 192 h 1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864" h="192">
                    <a:moveTo>
                      <a:pt x="0" y="192"/>
                    </a:moveTo>
                    <a:lnTo>
                      <a:pt x="864" y="192"/>
                    </a:lnTo>
                    <a:lnTo>
                      <a:pt x="864" y="0"/>
                    </a:lnTo>
                    <a:lnTo>
                      <a:pt x="576" y="0"/>
                    </a:lnTo>
                    <a:lnTo>
                      <a:pt x="432" y="144"/>
                    </a:lnTo>
                    <a:lnTo>
                      <a:pt x="240" y="0"/>
                    </a:lnTo>
                    <a:lnTo>
                      <a:pt x="0" y="0"/>
                    </a:lnTo>
                    <a:lnTo>
                      <a:pt x="0" y="192"/>
                    </a:lnTo>
                    <a:close/>
                  </a:path>
                </a:pathLst>
              </a:custGeom>
              <a:solidFill>
                <a:schemeClr val="accent1"/>
              </a:solidFill>
              <a:ln w="12700" cap="flat" cmpd="sng">
                <a:solidFill>
                  <a:schemeClr val="tx1"/>
                </a:solidFill>
                <a:prstDash val="solid"/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104571" name="Text Box 123"/>
              <p:cNvSpPr txBox="1">
                <a:spLocks noChangeArrowheads="1"/>
              </p:cNvSpPr>
              <p:nvPr/>
            </p:nvSpPr>
            <p:spPr bwMode="auto">
              <a:xfrm>
                <a:off x="3696" y="1897"/>
                <a:ext cx="232" cy="2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 altLang="tr-TR" sz="2000"/>
                  <a:t>R</a:t>
                </a:r>
                <a:endParaRPr lang="en-US" altLang="tr-TR"/>
              </a:p>
            </p:txBody>
          </p:sp>
        </p:grpSp>
      </p:grpSp>
      <p:grpSp>
        <p:nvGrpSpPr>
          <p:cNvPr id="104583" name="Group 135"/>
          <p:cNvGrpSpPr>
            <a:grpSpLocks/>
          </p:cNvGrpSpPr>
          <p:nvPr/>
        </p:nvGrpSpPr>
        <p:grpSpPr bwMode="auto">
          <a:xfrm>
            <a:off x="6858000" y="4038600"/>
            <a:ext cx="1257300" cy="914400"/>
            <a:chOff x="4320" y="2544"/>
            <a:chExt cx="792" cy="576"/>
          </a:xfrm>
        </p:grpSpPr>
        <p:sp>
          <p:nvSpPr>
            <p:cNvPr id="104497" name="Line 49"/>
            <p:cNvSpPr>
              <a:spLocks noChangeShapeType="1"/>
            </p:cNvSpPr>
            <p:nvPr/>
          </p:nvSpPr>
          <p:spPr bwMode="auto">
            <a:xfrm>
              <a:off x="4320" y="2544"/>
              <a:ext cx="384" cy="576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104579" name="Text Box 131"/>
            <p:cNvSpPr txBox="1">
              <a:spLocks noChangeArrowheads="1"/>
            </p:cNvSpPr>
            <p:nvPr/>
          </p:nvSpPr>
          <p:spPr bwMode="auto">
            <a:xfrm>
              <a:off x="4464" y="2592"/>
              <a:ext cx="648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tr-TR" sz="2000">
                  <a:solidFill>
                    <a:schemeClr val="tx1"/>
                  </a:solidFill>
                </a:rPr>
                <a:t>(+ PO</a:t>
              </a:r>
              <a:r>
                <a:rPr lang="en-US" altLang="tr-TR" sz="2000" baseline="-25000">
                  <a:solidFill>
                    <a:schemeClr val="tx1"/>
                  </a:solidFill>
                </a:rPr>
                <a:t>4</a:t>
              </a:r>
              <a:r>
                <a:rPr lang="en-US" altLang="tr-TR" sz="2000">
                  <a:solidFill>
                    <a:schemeClr val="tx1"/>
                  </a:solidFill>
                </a:rPr>
                <a:t>)</a:t>
              </a:r>
            </a:p>
          </p:txBody>
        </p:sp>
      </p:grpSp>
      <p:sp>
        <p:nvSpPr>
          <p:cNvPr id="104585" name="AutoShape 137"/>
          <p:cNvSpPr>
            <a:spLocks noChangeArrowheads="1"/>
          </p:cNvSpPr>
          <p:nvPr/>
        </p:nvSpPr>
        <p:spPr bwMode="auto">
          <a:xfrm>
            <a:off x="1447800" y="5943600"/>
            <a:ext cx="2667000" cy="762000"/>
          </a:xfrm>
          <a:prstGeom prst="roundRect">
            <a:avLst>
              <a:gd name="adj" fmla="val 16667"/>
            </a:avLst>
          </a:prstGeom>
          <a:solidFill>
            <a:srgbClr val="99CC00"/>
          </a:solidFill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tr-TR">
                <a:solidFill>
                  <a:schemeClr val="tx1"/>
                </a:solidFill>
              </a:rPr>
              <a:t>R-ER</a:t>
            </a:r>
          </a:p>
          <a:p>
            <a:pPr algn="ctr"/>
            <a:r>
              <a:rPr lang="en-US" altLang="tr-TR" sz="2000">
                <a:solidFill>
                  <a:schemeClr val="tx1"/>
                </a:solidFill>
              </a:rPr>
              <a:t>Protein Synthesis</a:t>
            </a:r>
            <a:endParaRPr lang="en-US" altLang="tr-TR">
              <a:solidFill>
                <a:schemeClr val="tx1"/>
              </a:solidFill>
            </a:endParaRPr>
          </a:p>
        </p:txBody>
      </p:sp>
      <p:sp>
        <p:nvSpPr>
          <p:cNvPr id="104587" name="Oval 139"/>
          <p:cNvSpPr>
            <a:spLocks noChangeArrowheads="1"/>
          </p:cNvSpPr>
          <p:nvPr/>
        </p:nvSpPr>
        <p:spPr bwMode="auto">
          <a:xfrm>
            <a:off x="914400" y="4259263"/>
            <a:ext cx="4191000" cy="998537"/>
          </a:xfrm>
          <a:prstGeom prst="ellipse">
            <a:avLst/>
          </a:prstGeom>
          <a:solidFill>
            <a:srgbClr val="CCFF66"/>
          </a:solidFill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104588" name="Text Box 140"/>
          <p:cNvSpPr txBox="1">
            <a:spLocks noChangeArrowheads="1"/>
          </p:cNvSpPr>
          <p:nvPr/>
        </p:nvSpPr>
        <p:spPr bwMode="auto">
          <a:xfrm>
            <a:off x="2057400" y="4251325"/>
            <a:ext cx="17780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tr-TR" sz="2000">
                <a:solidFill>
                  <a:schemeClr val="tx1"/>
                </a:solidFill>
              </a:rPr>
              <a:t>Mitochondria</a:t>
            </a:r>
          </a:p>
        </p:txBody>
      </p:sp>
      <p:sp>
        <p:nvSpPr>
          <p:cNvPr id="104504" name="Rectangle 56"/>
          <p:cNvSpPr>
            <a:spLocks noChangeArrowheads="1"/>
          </p:cNvSpPr>
          <p:nvPr/>
        </p:nvSpPr>
        <p:spPr bwMode="auto">
          <a:xfrm>
            <a:off x="3581400" y="4595813"/>
            <a:ext cx="1257300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altLang="tr-TR" sz="1800">
                <a:solidFill>
                  <a:srgbClr val="000000"/>
                </a:solidFill>
              </a:rPr>
              <a:t>Cholesterol</a:t>
            </a:r>
            <a:endParaRPr lang="en-US" altLang="tr-TR" sz="1800"/>
          </a:p>
        </p:txBody>
      </p:sp>
      <p:sp>
        <p:nvSpPr>
          <p:cNvPr id="104505" name="Rectangle 57"/>
          <p:cNvSpPr>
            <a:spLocks noChangeArrowheads="1"/>
          </p:cNvSpPr>
          <p:nvPr/>
        </p:nvSpPr>
        <p:spPr bwMode="auto">
          <a:xfrm>
            <a:off x="1066800" y="4602163"/>
            <a:ext cx="1524000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altLang="tr-TR" sz="1800">
                <a:solidFill>
                  <a:srgbClr val="000000"/>
                </a:solidFill>
              </a:rPr>
              <a:t>Pregnenolone</a:t>
            </a:r>
            <a:endParaRPr lang="en-US" altLang="tr-TR" sz="1800"/>
          </a:p>
        </p:txBody>
      </p:sp>
      <p:sp>
        <p:nvSpPr>
          <p:cNvPr id="104469" name="Line 21"/>
          <p:cNvSpPr>
            <a:spLocks noChangeShapeType="1"/>
          </p:cNvSpPr>
          <p:nvPr/>
        </p:nvSpPr>
        <p:spPr bwMode="auto">
          <a:xfrm flipH="1" flipV="1">
            <a:off x="4724400" y="4876800"/>
            <a:ext cx="228600" cy="533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104467" name="Line 19"/>
          <p:cNvSpPr>
            <a:spLocks noChangeShapeType="1"/>
          </p:cNvSpPr>
          <p:nvPr/>
        </p:nvSpPr>
        <p:spPr bwMode="auto">
          <a:xfrm flipH="1">
            <a:off x="2614613" y="4724400"/>
            <a:ext cx="9144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104589" name="AutoShape 141"/>
          <p:cNvSpPr>
            <a:spLocks noChangeArrowheads="1"/>
          </p:cNvSpPr>
          <p:nvPr/>
        </p:nvSpPr>
        <p:spPr bwMode="auto">
          <a:xfrm>
            <a:off x="152400" y="3200400"/>
            <a:ext cx="2667000" cy="762000"/>
          </a:xfrm>
          <a:prstGeom prst="octagon">
            <a:avLst>
              <a:gd name="adj" fmla="val 29287"/>
            </a:avLst>
          </a:prstGeom>
          <a:solidFill>
            <a:srgbClr val="99CC0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tr-TR"/>
              <a:t>S-ER</a:t>
            </a:r>
          </a:p>
          <a:p>
            <a:pPr algn="ctr"/>
            <a:r>
              <a:rPr lang="en-US" altLang="tr-TR" sz="2000"/>
              <a:t>Steroid Synthesis</a:t>
            </a:r>
            <a:endParaRPr lang="en-US" altLang="tr-TR"/>
          </a:p>
        </p:txBody>
      </p:sp>
      <p:sp>
        <p:nvSpPr>
          <p:cNvPr id="104514" name="Line 66"/>
          <p:cNvSpPr>
            <a:spLocks noChangeShapeType="1"/>
          </p:cNvSpPr>
          <p:nvPr/>
        </p:nvSpPr>
        <p:spPr bwMode="auto">
          <a:xfrm flipH="1" flipV="1">
            <a:off x="1524000" y="4038600"/>
            <a:ext cx="304800" cy="5334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grpSp>
        <p:nvGrpSpPr>
          <p:cNvPr id="104599" name="Group 151"/>
          <p:cNvGrpSpPr>
            <a:grpSpLocks/>
          </p:cNvGrpSpPr>
          <p:nvPr/>
        </p:nvGrpSpPr>
        <p:grpSpPr bwMode="auto">
          <a:xfrm>
            <a:off x="152400" y="914400"/>
            <a:ext cx="1435100" cy="2463800"/>
            <a:chOff x="96" y="576"/>
            <a:chExt cx="904" cy="1552"/>
          </a:xfrm>
        </p:grpSpPr>
        <p:sp>
          <p:nvSpPr>
            <p:cNvPr id="104506" name="Rectangle 58"/>
            <p:cNvSpPr>
              <a:spLocks noChangeArrowheads="1"/>
            </p:cNvSpPr>
            <p:nvPr/>
          </p:nvSpPr>
          <p:spPr bwMode="auto">
            <a:xfrm>
              <a:off x="96" y="1584"/>
              <a:ext cx="904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altLang="tr-TR" sz="1800">
                  <a:solidFill>
                    <a:srgbClr val="000000"/>
                  </a:solidFill>
                </a:rPr>
                <a:t>Testosterone</a:t>
              </a:r>
              <a:endParaRPr lang="en-US" altLang="tr-TR" sz="1800"/>
            </a:p>
          </p:txBody>
        </p:sp>
        <p:sp>
          <p:nvSpPr>
            <p:cNvPr id="104516" name="Line 68"/>
            <p:cNvSpPr>
              <a:spLocks noChangeShapeType="1"/>
            </p:cNvSpPr>
            <p:nvPr/>
          </p:nvSpPr>
          <p:spPr bwMode="auto">
            <a:xfrm flipV="1">
              <a:off x="528" y="576"/>
              <a:ext cx="0" cy="1008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104512" name="Line 64"/>
            <p:cNvSpPr>
              <a:spLocks noChangeShapeType="1"/>
            </p:cNvSpPr>
            <p:nvPr/>
          </p:nvSpPr>
          <p:spPr bwMode="auto">
            <a:xfrm flipV="1">
              <a:off x="528" y="1776"/>
              <a:ext cx="1" cy="352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tr-TR"/>
            </a:p>
          </p:txBody>
        </p:sp>
      </p:grpSp>
      <p:grpSp>
        <p:nvGrpSpPr>
          <p:cNvPr id="104597" name="Group 149"/>
          <p:cNvGrpSpPr>
            <a:grpSpLocks/>
          </p:cNvGrpSpPr>
          <p:nvPr/>
        </p:nvGrpSpPr>
        <p:grpSpPr bwMode="auto">
          <a:xfrm>
            <a:off x="525463" y="4038600"/>
            <a:ext cx="4122737" cy="1897063"/>
            <a:chOff x="331" y="2544"/>
            <a:chExt cx="2597" cy="1195"/>
          </a:xfrm>
        </p:grpSpPr>
        <p:sp>
          <p:nvSpPr>
            <p:cNvPr id="104591" name="Line 143"/>
            <p:cNvSpPr>
              <a:spLocks noChangeShapeType="1"/>
            </p:cNvSpPr>
            <p:nvPr/>
          </p:nvSpPr>
          <p:spPr bwMode="auto">
            <a:xfrm flipV="1">
              <a:off x="1968" y="3072"/>
              <a:ext cx="0" cy="624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104592" name="Line 144"/>
            <p:cNvSpPr>
              <a:spLocks noChangeShapeType="1"/>
            </p:cNvSpPr>
            <p:nvPr/>
          </p:nvSpPr>
          <p:spPr bwMode="auto">
            <a:xfrm flipV="1">
              <a:off x="2112" y="3216"/>
              <a:ext cx="816" cy="48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104593" name="Line 145"/>
            <p:cNvSpPr>
              <a:spLocks noChangeShapeType="1"/>
            </p:cNvSpPr>
            <p:nvPr/>
          </p:nvSpPr>
          <p:spPr bwMode="auto">
            <a:xfrm flipV="1">
              <a:off x="336" y="2544"/>
              <a:ext cx="0" cy="864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104594" name="Line 146"/>
            <p:cNvSpPr>
              <a:spLocks noChangeShapeType="1"/>
            </p:cNvSpPr>
            <p:nvPr/>
          </p:nvSpPr>
          <p:spPr bwMode="auto">
            <a:xfrm>
              <a:off x="331" y="3403"/>
              <a:ext cx="528" cy="33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</p:grpSp>
      <p:grpSp>
        <p:nvGrpSpPr>
          <p:cNvPr id="104600" name="Group 152"/>
          <p:cNvGrpSpPr>
            <a:grpSpLocks/>
          </p:cNvGrpSpPr>
          <p:nvPr/>
        </p:nvGrpSpPr>
        <p:grpSpPr bwMode="auto">
          <a:xfrm>
            <a:off x="2895600" y="3657600"/>
            <a:ext cx="3657600" cy="1371600"/>
            <a:chOff x="1824" y="2304"/>
            <a:chExt cx="2304" cy="864"/>
          </a:xfrm>
        </p:grpSpPr>
        <p:sp>
          <p:nvSpPr>
            <p:cNvPr id="104464" name="Line 16"/>
            <p:cNvSpPr>
              <a:spLocks noChangeShapeType="1"/>
            </p:cNvSpPr>
            <p:nvPr/>
          </p:nvSpPr>
          <p:spPr bwMode="auto">
            <a:xfrm flipH="1" flipV="1">
              <a:off x="1824" y="2304"/>
              <a:ext cx="1842" cy="9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stealth" w="med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04595" name="Line 147"/>
            <p:cNvSpPr>
              <a:spLocks noChangeShapeType="1"/>
            </p:cNvSpPr>
            <p:nvPr/>
          </p:nvSpPr>
          <p:spPr bwMode="auto">
            <a:xfrm flipH="1">
              <a:off x="3072" y="2592"/>
              <a:ext cx="1056" cy="57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stealth" w="med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45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45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44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44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5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45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45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5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1045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1044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2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5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1045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6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45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5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1045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5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7" dur="500"/>
                                        <p:tgtEl>
                                          <p:spTgt spid="1045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5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1045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5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1045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6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2" dur="500"/>
                                        <p:tgtEl>
                                          <p:spTgt spid="1046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470" grpId="0" animBg="1" autoUpdateAnimBg="0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lIns="90487" tIns="44450" rIns="90487" bIns="44450"/>
          <a:lstStyle/>
          <a:p>
            <a:r>
              <a:rPr lang="en-US" altLang="tr-TR"/>
              <a:t>cAMP Second Messenger Hormones</a:t>
            </a:r>
          </a:p>
        </p:txBody>
      </p:sp>
      <p:sp>
        <p:nvSpPr>
          <p:cNvPr id="7270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0487" tIns="44450" rIns="90487" bIns="44450"/>
          <a:lstStyle/>
          <a:p>
            <a:r>
              <a:rPr lang="en-US" altLang="tr-TR"/>
              <a:t>Anterior Pituitary Hormones</a:t>
            </a:r>
          </a:p>
          <a:p>
            <a:pPr lvl="1"/>
            <a:r>
              <a:rPr lang="en-US" altLang="tr-TR"/>
              <a:t>LH, FSH, Prolactin</a:t>
            </a:r>
          </a:p>
          <a:p>
            <a:pPr lvl="1"/>
            <a:r>
              <a:rPr lang="en-US" altLang="tr-TR"/>
              <a:t>STH, ACTH, TSH</a:t>
            </a:r>
          </a:p>
          <a:p>
            <a:r>
              <a:rPr lang="en-US" altLang="tr-TR"/>
              <a:t>Placental Hormones</a:t>
            </a:r>
          </a:p>
          <a:p>
            <a:pPr lvl="1"/>
            <a:r>
              <a:rPr lang="en-US" altLang="tr-TR"/>
              <a:t>HCG, eCG</a:t>
            </a:r>
          </a:p>
        </p:txBody>
      </p:sp>
    </p:spTree>
  </p:cSld>
  <p:clrMapOvr>
    <a:masterClrMapping/>
  </p:clrMapOvr>
  <p:transition/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932" name="Rectangle 204"/>
          <p:cNvSpPr>
            <a:spLocks noChangeArrowheads="1"/>
          </p:cNvSpPr>
          <p:nvPr/>
        </p:nvSpPr>
        <p:spPr bwMode="auto">
          <a:xfrm>
            <a:off x="0" y="5943600"/>
            <a:ext cx="9144000" cy="304800"/>
          </a:xfrm>
          <a:prstGeom prst="rect">
            <a:avLst/>
          </a:prstGeom>
          <a:solidFill>
            <a:srgbClr val="CCCCCC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73926" name="Rectangle 198"/>
          <p:cNvSpPr>
            <a:spLocks noChangeArrowheads="1"/>
          </p:cNvSpPr>
          <p:nvPr/>
        </p:nvSpPr>
        <p:spPr bwMode="auto">
          <a:xfrm>
            <a:off x="57150" y="1460500"/>
            <a:ext cx="9055100" cy="1327150"/>
          </a:xfrm>
          <a:prstGeom prst="rect">
            <a:avLst/>
          </a:prstGeom>
          <a:solidFill>
            <a:srgbClr val="CCCCCC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tr-TR" altLang="tr-TR"/>
          </a:p>
        </p:txBody>
      </p:sp>
      <p:sp>
        <p:nvSpPr>
          <p:cNvPr id="73730" name="Rectangle 2"/>
          <p:cNvSpPr>
            <a:spLocks noChangeArrowheads="1"/>
          </p:cNvSpPr>
          <p:nvPr/>
        </p:nvSpPr>
        <p:spPr bwMode="auto">
          <a:xfrm>
            <a:off x="349250" y="152400"/>
            <a:ext cx="8509000" cy="465138"/>
          </a:xfrm>
          <a:prstGeom prst="rect">
            <a:avLst/>
          </a:prstGeom>
          <a:noFill/>
          <a:ln>
            <a:noFill/>
          </a:ln>
          <a:effectLst>
            <a:outerShdw dist="17961" dir="2700000" algn="ctr" rotWithShape="0">
              <a:srgbClr val="000000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63500" tIns="25400" rIns="63500" bIns="25400">
            <a:spAutoFit/>
          </a:bodyPr>
          <a:lstStyle/>
          <a:p>
            <a:pPr algn="ctr">
              <a:lnSpc>
                <a:spcPct val="85000"/>
              </a:lnSpc>
            </a:pPr>
            <a:r>
              <a:rPr lang="en-US" altLang="tr-TR" sz="3200">
                <a:solidFill>
                  <a:srgbClr val="008000"/>
                </a:solidFill>
              </a:rPr>
              <a:t>Protein Hormones </a:t>
            </a:r>
            <a:r>
              <a:rPr lang="en-US" altLang="tr-TR" sz="2800">
                <a:solidFill>
                  <a:srgbClr val="008000"/>
                </a:solidFill>
              </a:rPr>
              <a:t>(Ca</a:t>
            </a:r>
            <a:r>
              <a:rPr lang="en-US" altLang="tr-TR" sz="2800" baseline="30000">
                <a:solidFill>
                  <a:srgbClr val="008000"/>
                </a:solidFill>
              </a:rPr>
              <a:t>2+</a:t>
            </a:r>
            <a:r>
              <a:rPr lang="en-US" altLang="tr-TR" sz="2800">
                <a:solidFill>
                  <a:srgbClr val="008000"/>
                </a:solidFill>
              </a:rPr>
              <a:t> Second Messenger)</a:t>
            </a:r>
          </a:p>
        </p:txBody>
      </p:sp>
      <p:sp>
        <p:nvSpPr>
          <p:cNvPr id="73737" name="Freeform 9" descr="50%"/>
          <p:cNvSpPr>
            <a:spLocks/>
          </p:cNvSpPr>
          <p:nvPr/>
        </p:nvSpPr>
        <p:spPr bwMode="auto">
          <a:xfrm>
            <a:off x="1749425" y="1239838"/>
            <a:ext cx="730250" cy="1892300"/>
          </a:xfrm>
          <a:custGeom>
            <a:avLst/>
            <a:gdLst>
              <a:gd name="T0" fmla="*/ 8 w 460"/>
              <a:gd name="T1" fmla="*/ 0 h 1192"/>
              <a:gd name="T2" fmla="*/ 8 w 460"/>
              <a:gd name="T3" fmla="*/ 1013 h 1192"/>
              <a:gd name="T4" fmla="*/ 246 w 460"/>
              <a:gd name="T5" fmla="*/ 1191 h 1192"/>
              <a:gd name="T6" fmla="*/ 459 w 460"/>
              <a:gd name="T7" fmla="*/ 1035 h 1192"/>
              <a:gd name="T8" fmla="*/ 459 w 460"/>
              <a:gd name="T9" fmla="*/ 14 h 1192"/>
              <a:gd name="T10" fmla="*/ 254 w 460"/>
              <a:gd name="T11" fmla="*/ 88 h 1192"/>
              <a:gd name="T12" fmla="*/ 0 w 460"/>
              <a:gd name="T13" fmla="*/ 7 h 1192"/>
              <a:gd name="T14" fmla="*/ 8 w 460"/>
              <a:gd name="T15" fmla="*/ 0 h 119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460" h="1192">
                <a:moveTo>
                  <a:pt x="8" y="0"/>
                </a:moveTo>
                <a:lnTo>
                  <a:pt x="8" y="1013"/>
                </a:lnTo>
                <a:lnTo>
                  <a:pt x="246" y="1191"/>
                </a:lnTo>
                <a:lnTo>
                  <a:pt x="459" y="1035"/>
                </a:lnTo>
                <a:lnTo>
                  <a:pt x="459" y="14"/>
                </a:lnTo>
                <a:lnTo>
                  <a:pt x="254" y="88"/>
                </a:lnTo>
                <a:lnTo>
                  <a:pt x="0" y="7"/>
                </a:lnTo>
                <a:lnTo>
                  <a:pt x="8" y="0"/>
                </a:lnTo>
              </a:path>
            </a:pathLst>
          </a:custGeom>
          <a:pattFill prst="pct50">
            <a:fgClr>
              <a:srgbClr val="000000"/>
            </a:fgClr>
            <a:bgClr>
              <a:srgbClr val="FFFFFF"/>
            </a:bgClr>
          </a:pattFill>
          <a:ln w="12700" cap="rnd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73738" name="Freeform 10"/>
          <p:cNvSpPr>
            <a:spLocks/>
          </p:cNvSpPr>
          <p:nvPr/>
        </p:nvSpPr>
        <p:spPr bwMode="auto">
          <a:xfrm>
            <a:off x="1749425" y="1239838"/>
            <a:ext cx="730250" cy="1892300"/>
          </a:xfrm>
          <a:custGeom>
            <a:avLst/>
            <a:gdLst>
              <a:gd name="T0" fmla="*/ 8 w 460"/>
              <a:gd name="T1" fmla="*/ 0 h 1192"/>
              <a:gd name="T2" fmla="*/ 8 w 460"/>
              <a:gd name="T3" fmla="*/ 1013 h 1192"/>
              <a:gd name="T4" fmla="*/ 246 w 460"/>
              <a:gd name="T5" fmla="*/ 1191 h 1192"/>
              <a:gd name="T6" fmla="*/ 459 w 460"/>
              <a:gd name="T7" fmla="*/ 1035 h 1192"/>
              <a:gd name="T8" fmla="*/ 459 w 460"/>
              <a:gd name="T9" fmla="*/ 14 h 1192"/>
              <a:gd name="T10" fmla="*/ 254 w 460"/>
              <a:gd name="T11" fmla="*/ 88 h 1192"/>
              <a:gd name="T12" fmla="*/ 0 w 460"/>
              <a:gd name="T13" fmla="*/ 7 h 119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460" h="1192">
                <a:moveTo>
                  <a:pt x="8" y="0"/>
                </a:moveTo>
                <a:lnTo>
                  <a:pt x="8" y="1013"/>
                </a:lnTo>
                <a:lnTo>
                  <a:pt x="246" y="1191"/>
                </a:lnTo>
                <a:lnTo>
                  <a:pt x="459" y="1035"/>
                </a:lnTo>
                <a:lnTo>
                  <a:pt x="459" y="14"/>
                </a:lnTo>
                <a:lnTo>
                  <a:pt x="254" y="88"/>
                </a:lnTo>
                <a:lnTo>
                  <a:pt x="0" y="7"/>
                </a:lnTo>
              </a:path>
            </a:pathLst>
          </a:custGeom>
          <a:solidFill>
            <a:srgbClr val="CCFF66"/>
          </a:solidFill>
          <a:ln w="28575" cap="rnd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tr-TR"/>
          </a:p>
        </p:txBody>
      </p:sp>
      <p:grpSp>
        <p:nvGrpSpPr>
          <p:cNvPr id="73913" name="Group 185"/>
          <p:cNvGrpSpPr>
            <a:grpSpLocks/>
          </p:cNvGrpSpPr>
          <p:nvPr/>
        </p:nvGrpSpPr>
        <p:grpSpPr bwMode="auto">
          <a:xfrm>
            <a:off x="3200400" y="2667000"/>
            <a:ext cx="831850" cy="433388"/>
            <a:chOff x="2016" y="1680"/>
            <a:chExt cx="524" cy="273"/>
          </a:xfrm>
        </p:grpSpPr>
        <p:sp>
          <p:nvSpPr>
            <p:cNvPr id="73750" name="Oval 22"/>
            <p:cNvSpPr>
              <a:spLocks noChangeArrowheads="1"/>
            </p:cNvSpPr>
            <p:nvPr/>
          </p:nvSpPr>
          <p:spPr bwMode="auto">
            <a:xfrm>
              <a:off x="2016" y="1680"/>
              <a:ext cx="524" cy="273"/>
            </a:xfrm>
            <a:prstGeom prst="ellipse">
              <a:avLst/>
            </a:prstGeom>
            <a:solidFill>
              <a:srgbClr val="99CC00"/>
            </a:solidFill>
            <a:ln w="2857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73751" name="Rectangle 23"/>
            <p:cNvSpPr>
              <a:spLocks noChangeArrowheads="1"/>
            </p:cNvSpPr>
            <p:nvPr/>
          </p:nvSpPr>
          <p:spPr bwMode="auto">
            <a:xfrm>
              <a:off x="2074" y="1714"/>
              <a:ext cx="386" cy="21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7" tIns="44450" rIns="90487" bIns="44450">
              <a:spAutoFit/>
            </a:bodyPr>
            <a:lstStyle/>
            <a:p>
              <a:r>
                <a:rPr lang="en-US" altLang="tr-TR" sz="1700">
                  <a:solidFill>
                    <a:srgbClr val="000000"/>
                  </a:solidFill>
                </a:rPr>
                <a:t>PLC</a:t>
              </a:r>
            </a:p>
          </p:txBody>
        </p:sp>
      </p:grpSp>
      <p:grpSp>
        <p:nvGrpSpPr>
          <p:cNvPr id="73958" name="Group 230"/>
          <p:cNvGrpSpPr>
            <a:grpSpLocks/>
          </p:cNvGrpSpPr>
          <p:nvPr/>
        </p:nvGrpSpPr>
        <p:grpSpPr bwMode="auto">
          <a:xfrm>
            <a:off x="3886200" y="1752600"/>
            <a:ext cx="696913" cy="1143000"/>
            <a:chOff x="2448" y="1104"/>
            <a:chExt cx="439" cy="720"/>
          </a:xfrm>
        </p:grpSpPr>
        <p:sp>
          <p:nvSpPr>
            <p:cNvPr id="73753" name="Rectangle 25"/>
            <p:cNvSpPr>
              <a:spLocks noChangeArrowheads="1"/>
            </p:cNvSpPr>
            <p:nvPr/>
          </p:nvSpPr>
          <p:spPr bwMode="auto">
            <a:xfrm>
              <a:off x="2448" y="1104"/>
              <a:ext cx="439" cy="22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7" tIns="44450" rIns="90487" bIns="44450">
              <a:spAutoFit/>
            </a:bodyPr>
            <a:lstStyle/>
            <a:p>
              <a:r>
                <a:rPr lang="en-US" altLang="tr-TR" sz="1800">
                  <a:solidFill>
                    <a:srgbClr val="000000"/>
                  </a:solidFill>
                </a:rPr>
                <a:t>PIP</a:t>
              </a:r>
              <a:r>
                <a:rPr lang="en-US" altLang="tr-TR" sz="1800" baseline="-25000">
                  <a:solidFill>
                    <a:srgbClr val="000000"/>
                  </a:solidFill>
                </a:rPr>
                <a:t>2</a:t>
              </a:r>
              <a:r>
                <a:rPr lang="en-US" altLang="tr-TR" sz="1800">
                  <a:solidFill>
                    <a:srgbClr val="000000"/>
                  </a:solidFill>
                </a:rPr>
                <a:t> </a:t>
              </a:r>
            </a:p>
          </p:txBody>
        </p:sp>
        <p:sp>
          <p:nvSpPr>
            <p:cNvPr id="73766" name="Freeform 38"/>
            <p:cNvSpPr>
              <a:spLocks/>
            </p:cNvSpPr>
            <p:nvPr/>
          </p:nvSpPr>
          <p:spPr bwMode="auto">
            <a:xfrm>
              <a:off x="2579" y="1362"/>
              <a:ext cx="92" cy="349"/>
            </a:xfrm>
            <a:custGeom>
              <a:avLst/>
              <a:gdLst>
                <a:gd name="T0" fmla="*/ 25 w 92"/>
                <a:gd name="T1" fmla="*/ 348 h 349"/>
                <a:gd name="T2" fmla="*/ 33 w 92"/>
                <a:gd name="T3" fmla="*/ 281 h 349"/>
                <a:gd name="T4" fmla="*/ 91 w 92"/>
                <a:gd name="T5" fmla="*/ 215 h 349"/>
                <a:gd name="T6" fmla="*/ 0 w 92"/>
                <a:gd name="T7" fmla="*/ 82 h 349"/>
                <a:gd name="T8" fmla="*/ 41 w 92"/>
                <a:gd name="T9" fmla="*/ 0 h 349"/>
                <a:gd name="T10" fmla="*/ 58 w 92"/>
                <a:gd name="T11" fmla="*/ 0 h 3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2" h="349">
                  <a:moveTo>
                    <a:pt x="25" y="348"/>
                  </a:moveTo>
                  <a:lnTo>
                    <a:pt x="33" y="281"/>
                  </a:lnTo>
                  <a:lnTo>
                    <a:pt x="91" y="215"/>
                  </a:lnTo>
                  <a:lnTo>
                    <a:pt x="0" y="82"/>
                  </a:lnTo>
                  <a:lnTo>
                    <a:pt x="41" y="0"/>
                  </a:lnTo>
                  <a:lnTo>
                    <a:pt x="58" y="0"/>
                  </a:lnTo>
                </a:path>
              </a:pathLst>
            </a:custGeom>
            <a:noFill/>
            <a:ln w="28575" cap="rnd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73768" name="Freeform 40"/>
            <p:cNvSpPr>
              <a:spLocks/>
            </p:cNvSpPr>
            <p:nvPr/>
          </p:nvSpPr>
          <p:spPr bwMode="auto">
            <a:xfrm>
              <a:off x="2653" y="1362"/>
              <a:ext cx="91" cy="349"/>
            </a:xfrm>
            <a:custGeom>
              <a:avLst/>
              <a:gdLst>
                <a:gd name="T0" fmla="*/ 25 w 91"/>
                <a:gd name="T1" fmla="*/ 348 h 349"/>
                <a:gd name="T2" fmla="*/ 33 w 91"/>
                <a:gd name="T3" fmla="*/ 281 h 349"/>
                <a:gd name="T4" fmla="*/ 90 w 91"/>
                <a:gd name="T5" fmla="*/ 215 h 349"/>
                <a:gd name="T6" fmla="*/ 0 w 91"/>
                <a:gd name="T7" fmla="*/ 82 h 349"/>
                <a:gd name="T8" fmla="*/ 41 w 91"/>
                <a:gd name="T9" fmla="*/ 0 h 349"/>
                <a:gd name="T10" fmla="*/ 57 w 91"/>
                <a:gd name="T11" fmla="*/ 0 h 3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1" h="349">
                  <a:moveTo>
                    <a:pt x="25" y="348"/>
                  </a:moveTo>
                  <a:lnTo>
                    <a:pt x="33" y="281"/>
                  </a:lnTo>
                  <a:lnTo>
                    <a:pt x="90" y="215"/>
                  </a:lnTo>
                  <a:lnTo>
                    <a:pt x="0" y="82"/>
                  </a:lnTo>
                  <a:lnTo>
                    <a:pt x="41" y="0"/>
                  </a:lnTo>
                  <a:lnTo>
                    <a:pt x="57" y="0"/>
                  </a:lnTo>
                </a:path>
              </a:pathLst>
            </a:custGeom>
            <a:noFill/>
            <a:ln w="28575" cap="rnd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73771" name="Oval 43"/>
            <p:cNvSpPr>
              <a:spLocks noChangeArrowheads="1"/>
            </p:cNvSpPr>
            <p:nvPr/>
          </p:nvSpPr>
          <p:spPr bwMode="auto">
            <a:xfrm>
              <a:off x="2526" y="1662"/>
              <a:ext cx="238" cy="162"/>
            </a:xfrm>
            <a:prstGeom prst="ellipse">
              <a:avLst/>
            </a:prstGeom>
            <a:solidFill>
              <a:srgbClr val="FFCC66"/>
            </a:solidFill>
            <a:ln w="2857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</p:grpSp>
      <p:sp>
        <p:nvSpPr>
          <p:cNvPr id="73786" name="AutoShape 58"/>
          <p:cNvSpPr>
            <a:spLocks noChangeArrowheads="1"/>
          </p:cNvSpPr>
          <p:nvPr/>
        </p:nvSpPr>
        <p:spPr bwMode="auto">
          <a:xfrm>
            <a:off x="304800" y="4081463"/>
            <a:ext cx="3276600" cy="1100137"/>
          </a:xfrm>
          <a:prstGeom prst="roundRect">
            <a:avLst>
              <a:gd name="adj" fmla="val 20375"/>
            </a:avLst>
          </a:prstGeom>
          <a:solidFill>
            <a:srgbClr val="99CC00"/>
          </a:solidFill>
          <a:ln w="25400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73787" name="Rectangle 59"/>
          <p:cNvSpPr>
            <a:spLocks noChangeArrowheads="1"/>
          </p:cNvSpPr>
          <p:nvPr/>
        </p:nvSpPr>
        <p:spPr bwMode="auto">
          <a:xfrm>
            <a:off x="381000" y="4741863"/>
            <a:ext cx="3059113" cy="393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/>
          <a:p>
            <a:r>
              <a:rPr lang="en-US" altLang="tr-TR" sz="2000">
                <a:solidFill>
                  <a:srgbClr val="000000"/>
                </a:solidFill>
              </a:rPr>
              <a:t>Endoplasmic Reticulum</a:t>
            </a:r>
          </a:p>
        </p:txBody>
      </p:sp>
      <p:sp>
        <p:nvSpPr>
          <p:cNvPr id="73794" name="Rectangle 66"/>
          <p:cNvSpPr>
            <a:spLocks noChangeArrowheads="1"/>
          </p:cNvSpPr>
          <p:nvPr/>
        </p:nvSpPr>
        <p:spPr bwMode="auto">
          <a:xfrm>
            <a:off x="1447800" y="4114800"/>
            <a:ext cx="695325" cy="393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/>
          <a:p>
            <a:r>
              <a:rPr lang="en-US" altLang="tr-TR" sz="2000">
                <a:solidFill>
                  <a:srgbClr val="000000"/>
                </a:solidFill>
              </a:rPr>
              <a:t>Ca</a:t>
            </a:r>
            <a:r>
              <a:rPr lang="en-US" altLang="tr-TR" sz="2000" baseline="30000">
                <a:solidFill>
                  <a:srgbClr val="000000"/>
                </a:solidFill>
              </a:rPr>
              <a:t>2+</a:t>
            </a:r>
            <a:endParaRPr lang="en-US" altLang="tr-TR" sz="2000">
              <a:solidFill>
                <a:srgbClr val="000000"/>
              </a:solidFill>
            </a:endParaRPr>
          </a:p>
        </p:txBody>
      </p:sp>
      <p:grpSp>
        <p:nvGrpSpPr>
          <p:cNvPr id="73933" name="Group 205"/>
          <p:cNvGrpSpPr>
            <a:grpSpLocks/>
          </p:cNvGrpSpPr>
          <p:nvPr/>
        </p:nvGrpSpPr>
        <p:grpSpPr bwMode="auto">
          <a:xfrm>
            <a:off x="6172200" y="2794000"/>
            <a:ext cx="1524000" cy="711200"/>
            <a:chOff x="3888" y="1760"/>
            <a:chExt cx="960" cy="448"/>
          </a:xfrm>
        </p:grpSpPr>
        <p:sp>
          <p:nvSpPr>
            <p:cNvPr id="73918" name="AutoShape 190"/>
            <p:cNvSpPr>
              <a:spLocks noChangeArrowheads="1"/>
            </p:cNvSpPr>
            <p:nvPr/>
          </p:nvSpPr>
          <p:spPr bwMode="auto">
            <a:xfrm>
              <a:off x="3888" y="1760"/>
              <a:ext cx="960" cy="448"/>
            </a:xfrm>
            <a:prstGeom prst="roundRect">
              <a:avLst>
                <a:gd name="adj" fmla="val 16667"/>
              </a:avLst>
            </a:prstGeom>
            <a:solidFill>
              <a:srgbClr val="FF66FF"/>
            </a:solidFill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73801" name="Rectangle 73"/>
            <p:cNvSpPr>
              <a:spLocks noChangeArrowheads="1"/>
            </p:cNvSpPr>
            <p:nvPr/>
          </p:nvSpPr>
          <p:spPr bwMode="auto">
            <a:xfrm>
              <a:off x="3984" y="1760"/>
              <a:ext cx="799" cy="44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66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7" tIns="44450" rIns="90487" bIns="44450">
              <a:spAutoFit/>
            </a:bodyPr>
            <a:lstStyle/>
            <a:p>
              <a:pPr algn="ctr"/>
              <a:r>
                <a:rPr lang="en-US" altLang="tr-TR" sz="2000">
                  <a:solidFill>
                    <a:srgbClr val="000000"/>
                  </a:solidFill>
                </a:rPr>
                <a:t>Protein </a:t>
              </a:r>
            </a:p>
            <a:p>
              <a:pPr algn="ctr"/>
              <a:r>
                <a:rPr lang="en-US" altLang="tr-TR" sz="2000">
                  <a:solidFill>
                    <a:srgbClr val="000000"/>
                  </a:solidFill>
                </a:rPr>
                <a:t>Kinase C</a:t>
              </a:r>
              <a:endParaRPr lang="en-US" altLang="tr-TR" sz="1300">
                <a:solidFill>
                  <a:srgbClr val="000000"/>
                </a:solidFill>
              </a:endParaRPr>
            </a:p>
          </p:txBody>
        </p:sp>
      </p:grpSp>
      <p:sp>
        <p:nvSpPr>
          <p:cNvPr id="73855" name="Rectangle 127"/>
          <p:cNvSpPr>
            <a:spLocks noChangeArrowheads="1"/>
          </p:cNvSpPr>
          <p:nvPr/>
        </p:nvSpPr>
        <p:spPr bwMode="auto">
          <a:xfrm>
            <a:off x="2149475" y="5911850"/>
            <a:ext cx="3235325" cy="393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>
            <a:spAutoFit/>
          </a:bodyPr>
          <a:lstStyle/>
          <a:p>
            <a:r>
              <a:rPr lang="en-US" altLang="tr-TR" sz="2000"/>
              <a:t>Plasma Membrane</a:t>
            </a:r>
          </a:p>
        </p:txBody>
      </p:sp>
      <p:sp>
        <p:nvSpPr>
          <p:cNvPr id="73865" name="Rectangle 137"/>
          <p:cNvSpPr>
            <a:spLocks noChangeArrowheads="1"/>
          </p:cNvSpPr>
          <p:nvPr/>
        </p:nvSpPr>
        <p:spPr bwMode="auto">
          <a:xfrm>
            <a:off x="7766050" y="1285875"/>
            <a:ext cx="260350" cy="6985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73866" name="Rectangle 138"/>
          <p:cNvSpPr>
            <a:spLocks noChangeArrowheads="1"/>
          </p:cNvSpPr>
          <p:nvPr/>
        </p:nvSpPr>
        <p:spPr bwMode="auto">
          <a:xfrm>
            <a:off x="7766050" y="1285875"/>
            <a:ext cx="260350" cy="69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73867" name="Rectangle 139"/>
          <p:cNvSpPr>
            <a:spLocks noChangeArrowheads="1"/>
          </p:cNvSpPr>
          <p:nvPr/>
        </p:nvSpPr>
        <p:spPr bwMode="auto">
          <a:xfrm>
            <a:off x="7780338" y="2965450"/>
            <a:ext cx="260350" cy="5715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73868" name="Rectangle 140"/>
          <p:cNvSpPr>
            <a:spLocks noChangeArrowheads="1"/>
          </p:cNvSpPr>
          <p:nvPr/>
        </p:nvSpPr>
        <p:spPr bwMode="auto">
          <a:xfrm>
            <a:off x="7780338" y="2965450"/>
            <a:ext cx="260350" cy="57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tr-TR"/>
          </a:p>
        </p:txBody>
      </p:sp>
      <p:grpSp>
        <p:nvGrpSpPr>
          <p:cNvPr id="73891" name="Group 163"/>
          <p:cNvGrpSpPr>
            <a:grpSpLocks/>
          </p:cNvGrpSpPr>
          <p:nvPr/>
        </p:nvGrpSpPr>
        <p:grpSpPr bwMode="auto">
          <a:xfrm>
            <a:off x="1701800" y="962025"/>
            <a:ext cx="831850" cy="415925"/>
            <a:chOff x="1072" y="606"/>
            <a:chExt cx="524" cy="262"/>
          </a:xfrm>
        </p:grpSpPr>
        <p:sp>
          <p:nvSpPr>
            <p:cNvPr id="73889" name="Freeform 161"/>
            <p:cNvSpPr>
              <a:spLocks/>
            </p:cNvSpPr>
            <p:nvPr/>
          </p:nvSpPr>
          <p:spPr bwMode="auto">
            <a:xfrm>
              <a:off x="1108" y="616"/>
              <a:ext cx="456" cy="252"/>
            </a:xfrm>
            <a:custGeom>
              <a:avLst/>
              <a:gdLst>
                <a:gd name="T0" fmla="*/ 0 w 456"/>
                <a:gd name="T1" fmla="*/ 176 h 252"/>
                <a:gd name="T2" fmla="*/ 248 w 456"/>
                <a:gd name="T3" fmla="*/ 252 h 252"/>
                <a:gd name="T4" fmla="*/ 456 w 456"/>
                <a:gd name="T5" fmla="*/ 176 h 252"/>
                <a:gd name="T6" fmla="*/ 456 w 456"/>
                <a:gd name="T7" fmla="*/ 0 h 252"/>
                <a:gd name="T8" fmla="*/ 0 w 456"/>
                <a:gd name="T9" fmla="*/ 0 h 252"/>
                <a:gd name="T10" fmla="*/ 0 w 456"/>
                <a:gd name="T11" fmla="*/ 176 h 2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56" h="252">
                  <a:moveTo>
                    <a:pt x="0" y="176"/>
                  </a:moveTo>
                  <a:lnTo>
                    <a:pt x="248" y="252"/>
                  </a:lnTo>
                  <a:lnTo>
                    <a:pt x="456" y="176"/>
                  </a:lnTo>
                  <a:lnTo>
                    <a:pt x="456" y="0"/>
                  </a:lnTo>
                  <a:lnTo>
                    <a:pt x="0" y="0"/>
                  </a:lnTo>
                  <a:lnTo>
                    <a:pt x="0" y="176"/>
                  </a:lnTo>
                  <a:close/>
                </a:path>
              </a:pathLst>
            </a:custGeom>
            <a:solidFill>
              <a:srgbClr val="FFFF00"/>
            </a:solidFill>
            <a:ln w="28575" cap="flat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73890" name="Text Box 162"/>
            <p:cNvSpPr txBox="1">
              <a:spLocks noChangeArrowheads="1"/>
            </p:cNvSpPr>
            <p:nvPr/>
          </p:nvSpPr>
          <p:spPr bwMode="auto">
            <a:xfrm>
              <a:off x="1072" y="606"/>
              <a:ext cx="524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tr-TR" sz="1800">
                  <a:solidFill>
                    <a:schemeClr val="tx1"/>
                  </a:solidFill>
                </a:rPr>
                <a:t>GnRH</a:t>
              </a:r>
            </a:p>
          </p:txBody>
        </p:sp>
      </p:grpSp>
      <p:sp>
        <p:nvSpPr>
          <p:cNvPr id="73892" name="Text Box 164"/>
          <p:cNvSpPr txBox="1">
            <a:spLocks noChangeArrowheads="1"/>
          </p:cNvSpPr>
          <p:nvPr/>
        </p:nvSpPr>
        <p:spPr bwMode="auto">
          <a:xfrm rot="-5400000">
            <a:off x="1485900" y="1854200"/>
            <a:ext cx="12858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tr-TR" sz="2000">
                <a:solidFill>
                  <a:schemeClr val="tx1"/>
                </a:solidFill>
              </a:rPr>
              <a:t>Receptor</a:t>
            </a:r>
          </a:p>
        </p:txBody>
      </p:sp>
      <p:grpSp>
        <p:nvGrpSpPr>
          <p:cNvPr id="73912" name="Group 184"/>
          <p:cNvGrpSpPr>
            <a:grpSpLocks/>
          </p:cNvGrpSpPr>
          <p:nvPr/>
        </p:nvGrpSpPr>
        <p:grpSpPr bwMode="auto">
          <a:xfrm>
            <a:off x="2425700" y="1457325"/>
            <a:ext cx="1325563" cy="1325563"/>
            <a:chOff x="1528" y="918"/>
            <a:chExt cx="835" cy="835"/>
          </a:xfrm>
        </p:grpSpPr>
        <p:sp>
          <p:nvSpPr>
            <p:cNvPr id="73748" name="Oval 20"/>
            <p:cNvSpPr>
              <a:spLocks noChangeArrowheads="1"/>
            </p:cNvSpPr>
            <p:nvPr/>
          </p:nvSpPr>
          <p:spPr bwMode="auto">
            <a:xfrm>
              <a:off x="1564" y="918"/>
              <a:ext cx="770" cy="835"/>
            </a:xfrm>
            <a:prstGeom prst="ellipse">
              <a:avLst/>
            </a:prstGeom>
            <a:solidFill>
              <a:schemeClr val="hlink"/>
            </a:solidFill>
            <a:ln w="2857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tr-TR" altLang="tr-TR"/>
            </a:p>
          </p:txBody>
        </p:sp>
        <p:sp>
          <p:nvSpPr>
            <p:cNvPr id="73894" name="Text Box 166"/>
            <p:cNvSpPr txBox="1">
              <a:spLocks noChangeArrowheads="1"/>
            </p:cNvSpPr>
            <p:nvPr/>
          </p:nvSpPr>
          <p:spPr bwMode="auto">
            <a:xfrm>
              <a:off x="1528" y="1200"/>
              <a:ext cx="835" cy="250"/>
            </a:xfrm>
            <a:prstGeom prst="rect">
              <a:avLst/>
            </a:prstGeom>
            <a:noFill/>
            <a:ln>
              <a:noFill/>
            </a:ln>
            <a:effectLst>
              <a:outerShdw dist="17961" dir="2700000" algn="ctr" rotWithShape="0">
                <a:srgbClr val="000000"/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00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FFFF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tr-TR" sz="2000">
                  <a:solidFill>
                    <a:srgbClr val="FFFF00"/>
                  </a:solidFill>
                </a:rPr>
                <a:t>G-protein</a:t>
              </a:r>
            </a:p>
          </p:txBody>
        </p:sp>
      </p:grpSp>
      <p:grpSp>
        <p:nvGrpSpPr>
          <p:cNvPr id="73962" name="Group 234"/>
          <p:cNvGrpSpPr>
            <a:grpSpLocks/>
          </p:cNvGrpSpPr>
          <p:nvPr/>
        </p:nvGrpSpPr>
        <p:grpSpPr bwMode="auto">
          <a:xfrm>
            <a:off x="4419600" y="1712913"/>
            <a:ext cx="1285875" cy="1525587"/>
            <a:chOff x="2784" y="1079"/>
            <a:chExt cx="810" cy="961"/>
          </a:xfrm>
        </p:grpSpPr>
        <p:grpSp>
          <p:nvGrpSpPr>
            <p:cNvPr id="73960" name="Group 232"/>
            <p:cNvGrpSpPr>
              <a:grpSpLocks/>
            </p:cNvGrpSpPr>
            <p:nvPr/>
          </p:nvGrpSpPr>
          <p:grpSpPr bwMode="auto">
            <a:xfrm>
              <a:off x="2784" y="1079"/>
              <a:ext cx="674" cy="649"/>
              <a:chOff x="2784" y="1079"/>
              <a:chExt cx="674" cy="649"/>
            </a:xfrm>
          </p:grpSpPr>
          <p:sp>
            <p:nvSpPr>
              <p:cNvPr id="73762" name="Rectangle 34"/>
              <p:cNvSpPr>
                <a:spLocks noChangeArrowheads="1"/>
              </p:cNvSpPr>
              <p:nvPr/>
            </p:nvSpPr>
            <p:spPr bwMode="auto">
              <a:xfrm>
                <a:off x="3024" y="1079"/>
                <a:ext cx="434" cy="229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0487" tIns="44450" rIns="90487" bIns="44450">
                <a:spAutoFit/>
              </a:bodyPr>
              <a:lstStyle/>
              <a:p>
                <a:r>
                  <a:rPr lang="en-US" altLang="tr-TR" sz="1800">
                    <a:solidFill>
                      <a:srgbClr val="000000"/>
                    </a:solidFill>
                  </a:rPr>
                  <a:t>DAG</a:t>
                </a:r>
              </a:p>
            </p:txBody>
          </p:sp>
          <p:grpSp>
            <p:nvGrpSpPr>
              <p:cNvPr id="73899" name="Group 171"/>
              <p:cNvGrpSpPr>
                <a:grpSpLocks/>
              </p:cNvGrpSpPr>
              <p:nvPr/>
            </p:nvGrpSpPr>
            <p:grpSpPr bwMode="auto">
              <a:xfrm>
                <a:off x="3122" y="1280"/>
                <a:ext cx="165" cy="352"/>
                <a:chOff x="3531" y="1248"/>
                <a:chExt cx="165" cy="352"/>
              </a:xfrm>
            </p:grpSpPr>
            <p:sp>
              <p:nvSpPr>
                <p:cNvPr id="73896" name="Freeform 168"/>
                <p:cNvSpPr>
                  <a:spLocks/>
                </p:cNvSpPr>
                <p:nvPr/>
              </p:nvSpPr>
              <p:spPr bwMode="auto">
                <a:xfrm>
                  <a:off x="3531" y="1248"/>
                  <a:ext cx="92" cy="349"/>
                </a:xfrm>
                <a:custGeom>
                  <a:avLst/>
                  <a:gdLst>
                    <a:gd name="T0" fmla="*/ 25 w 92"/>
                    <a:gd name="T1" fmla="*/ 348 h 349"/>
                    <a:gd name="T2" fmla="*/ 33 w 92"/>
                    <a:gd name="T3" fmla="*/ 281 h 349"/>
                    <a:gd name="T4" fmla="*/ 91 w 92"/>
                    <a:gd name="T5" fmla="*/ 215 h 349"/>
                    <a:gd name="T6" fmla="*/ 0 w 92"/>
                    <a:gd name="T7" fmla="*/ 82 h 349"/>
                    <a:gd name="T8" fmla="*/ 41 w 92"/>
                    <a:gd name="T9" fmla="*/ 0 h 349"/>
                    <a:gd name="T10" fmla="*/ 58 w 92"/>
                    <a:gd name="T11" fmla="*/ 0 h 34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92" h="349">
                      <a:moveTo>
                        <a:pt x="25" y="348"/>
                      </a:moveTo>
                      <a:lnTo>
                        <a:pt x="33" y="281"/>
                      </a:lnTo>
                      <a:lnTo>
                        <a:pt x="91" y="215"/>
                      </a:lnTo>
                      <a:lnTo>
                        <a:pt x="0" y="82"/>
                      </a:lnTo>
                      <a:lnTo>
                        <a:pt x="41" y="0"/>
                      </a:lnTo>
                      <a:lnTo>
                        <a:pt x="58" y="0"/>
                      </a:lnTo>
                    </a:path>
                  </a:pathLst>
                </a:custGeom>
                <a:noFill/>
                <a:ln w="28575" cap="rnd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tr-TR"/>
                </a:p>
              </p:txBody>
            </p:sp>
            <p:sp>
              <p:nvSpPr>
                <p:cNvPr id="73897" name="Freeform 169"/>
                <p:cNvSpPr>
                  <a:spLocks/>
                </p:cNvSpPr>
                <p:nvPr/>
              </p:nvSpPr>
              <p:spPr bwMode="auto">
                <a:xfrm>
                  <a:off x="3605" y="1248"/>
                  <a:ext cx="91" cy="349"/>
                </a:xfrm>
                <a:custGeom>
                  <a:avLst/>
                  <a:gdLst>
                    <a:gd name="T0" fmla="*/ 25 w 91"/>
                    <a:gd name="T1" fmla="*/ 348 h 349"/>
                    <a:gd name="T2" fmla="*/ 33 w 91"/>
                    <a:gd name="T3" fmla="*/ 281 h 349"/>
                    <a:gd name="T4" fmla="*/ 90 w 91"/>
                    <a:gd name="T5" fmla="*/ 215 h 349"/>
                    <a:gd name="T6" fmla="*/ 0 w 91"/>
                    <a:gd name="T7" fmla="*/ 82 h 349"/>
                    <a:gd name="T8" fmla="*/ 41 w 91"/>
                    <a:gd name="T9" fmla="*/ 0 h 349"/>
                    <a:gd name="T10" fmla="*/ 57 w 91"/>
                    <a:gd name="T11" fmla="*/ 0 h 34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91" h="349">
                      <a:moveTo>
                        <a:pt x="25" y="348"/>
                      </a:moveTo>
                      <a:lnTo>
                        <a:pt x="33" y="281"/>
                      </a:lnTo>
                      <a:lnTo>
                        <a:pt x="90" y="215"/>
                      </a:lnTo>
                      <a:lnTo>
                        <a:pt x="0" y="82"/>
                      </a:lnTo>
                      <a:lnTo>
                        <a:pt x="41" y="0"/>
                      </a:lnTo>
                      <a:lnTo>
                        <a:pt x="57" y="0"/>
                      </a:lnTo>
                    </a:path>
                  </a:pathLst>
                </a:custGeom>
                <a:noFill/>
                <a:ln w="28575" cap="rnd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tr-TR"/>
                </a:p>
              </p:txBody>
            </p:sp>
            <p:sp>
              <p:nvSpPr>
                <p:cNvPr id="73898" name="Line 170"/>
                <p:cNvSpPr>
                  <a:spLocks noChangeShapeType="1"/>
                </p:cNvSpPr>
                <p:nvPr/>
              </p:nvSpPr>
              <p:spPr bwMode="auto">
                <a:xfrm>
                  <a:off x="3560" y="1596"/>
                  <a:ext cx="72" cy="4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tr-TR"/>
                </a:p>
              </p:txBody>
            </p:sp>
          </p:grpSp>
          <p:sp>
            <p:nvSpPr>
              <p:cNvPr id="73901" name="Line 173"/>
              <p:cNvSpPr>
                <a:spLocks noChangeShapeType="1"/>
              </p:cNvSpPr>
              <p:nvPr/>
            </p:nvSpPr>
            <p:spPr bwMode="auto">
              <a:xfrm flipV="1">
                <a:off x="2784" y="1632"/>
                <a:ext cx="338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 type="stealth" w="med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tr-TR"/>
              </a:p>
            </p:txBody>
          </p:sp>
        </p:grpSp>
        <p:grpSp>
          <p:nvGrpSpPr>
            <p:cNvPr id="73959" name="Group 231"/>
            <p:cNvGrpSpPr>
              <a:grpSpLocks/>
            </p:cNvGrpSpPr>
            <p:nvPr/>
          </p:nvGrpSpPr>
          <p:grpSpPr bwMode="auto">
            <a:xfrm>
              <a:off x="2784" y="1728"/>
              <a:ext cx="810" cy="312"/>
              <a:chOff x="2784" y="1728"/>
              <a:chExt cx="810" cy="312"/>
            </a:xfrm>
          </p:grpSpPr>
          <p:sp>
            <p:nvSpPr>
              <p:cNvPr id="73763" name="Rectangle 35"/>
              <p:cNvSpPr>
                <a:spLocks noChangeArrowheads="1"/>
              </p:cNvSpPr>
              <p:nvPr/>
            </p:nvSpPr>
            <p:spPr bwMode="auto">
              <a:xfrm>
                <a:off x="3291" y="1811"/>
                <a:ext cx="303" cy="229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0487" tIns="44450" rIns="90487" bIns="44450">
                <a:spAutoFit/>
              </a:bodyPr>
              <a:lstStyle/>
              <a:p>
                <a:r>
                  <a:rPr lang="en-US" altLang="tr-TR" sz="1800">
                    <a:solidFill>
                      <a:srgbClr val="000000"/>
                    </a:solidFill>
                  </a:rPr>
                  <a:t>IP</a:t>
                </a:r>
                <a:r>
                  <a:rPr lang="en-US" altLang="tr-TR" sz="1800" baseline="-25000">
                    <a:solidFill>
                      <a:srgbClr val="000000"/>
                    </a:solidFill>
                  </a:rPr>
                  <a:t>3</a:t>
                </a:r>
                <a:endParaRPr lang="en-US" altLang="tr-TR" sz="1800">
                  <a:solidFill>
                    <a:srgbClr val="000000"/>
                  </a:solidFill>
                </a:endParaRPr>
              </a:p>
            </p:txBody>
          </p:sp>
          <p:sp>
            <p:nvSpPr>
              <p:cNvPr id="73773" name="Oval 45"/>
              <p:cNvSpPr>
                <a:spLocks noChangeArrowheads="1"/>
              </p:cNvSpPr>
              <p:nvPr/>
            </p:nvSpPr>
            <p:spPr bwMode="auto">
              <a:xfrm>
                <a:off x="3074" y="1850"/>
                <a:ext cx="238" cy="161"/>
              </a:xfrm>
              <a:prstGeom prst="ellipse">
                <a:avLst/>
              </a:prstGeom>
              <a:solidFill>
                <a:srgbClr val="FFCC66"/>
              </a:solidFill>
              <a:ln w="28575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73902" name="Line 174"/>
              <p:cNvSpPr>
                <a:spLocks noChangeShapeType="1"/>
              </p:cNvSpPr>
              <p:nvPr/>
            </p:nvSpPr>
            <p:spPr bwMode="auto">
              <a:xfrm>
                <a:off x="2784" y="1728"/>
                <a:ext cx="302" cy="128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 type="stealth" w="med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tr-TR"/>
              </a:p>
            </p:txBody>
          </p:sp>
        </p:grpSp>
      </p:grpSp>
      <p:grpSp>
        <p:nvGrpSpPr>
          <p:cNvPr id="73909" name="Group 181"/>
          <p:cNvGrpSpPr>
            <a:grpSpLocks/>
          </p:cNvGrpSpPr>
          <p:nvPr/>
        </p:nvGrpSpPr>
        <p:grpSpPr bwMode="auto">
          <a:xfrm>
            <a:off x="866775" y="3473450"/>
            <a:ext cx="533400" cy="655638"/>
            <a:chOff x="1692" y="2180"/>
            <a:chExt cx="336" cy="413"/>
          </a:xfrm>
        </p:grpSpPr>
        <p:sp>
          <p:nvSpPr>
            <p:cNvPr id="73788" name="Rectangle 60"/>
            <p:cNvSpPr>
              <a:spLocks noChangeArrowheads="1"/>
            </p:cNvSpPr>
            <p:nvPr/>
          </p:nvSpPr>
          <p:spPr bwMode="auto">
            <a:xfrm>
              <a:off x="1714" y="2364"/>
              <a:ext cx="222" cy="199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73789" name="Rectangle 61"/>
            <p:cNvSpPr>
              <a:spLocks noChangeArrowheads="1"/>
            </p:cNvSpPr>
            <p:nvPr/>
          </p:nvSpPr>
          <p:spPr bwMode="auto">
            <a:xfrm>
              <a:off x="1714" y="2304"/>
              <a:ext cx="302" cy="258"/>
            </a:xfrm>
            <a:prstGeom prst="rect">
              <a:avLst/>
            </a:prstGeom>
            <a:solidFill>
              <a:srgbClr val="FF66FF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73790" name="Rectangle 62"/>
            <p:cNvSpPr>
              <a:spLocks noChangeArrowheads="1"/>
            </p:cNvSpPr>
            <p:nvPr/>
          </p:nvSpPr>
          <p:spPr bwMode="auto">
            <a:xfrm>
              <a:off x="1751" y="2364"/>
              <a:ext cx="218" cy="22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7" tIns="44450" rIns="90487" bIns="44450">
              <a:spAutoFit/>
            </a:bodyPr>
            <a:lstStyle/>
            <a:p>
              <a:r>
                <a:rPr lang="en-US" altLang="tr-TR" sz="1800">
                  <a:solidFill>
                    <a:srgbClr val="000000"/>
                  </a:solidFill>
                </a:rPr>
                <a:t>R</a:t>
              </a:r>
            </a:p>
          </p:txBody>
        </p:sp>
        <p:sp>
          <p:nvSpPr>
            <p:cNvPr id="73906" name="Oval 178"/>
            <p:cNvSpPr>
              <a:spLocks noChangeArrowheads="1"/>
            </p:cNvSpPr>
            <p:nvPr/>
          </p:nvSpPr>
          <p:spPr bwMode="auto">
            <a:xfrm>
              <a:off x="1744" y="2208"/>
              <a:ext cx="238" cy="161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73907" name="Oval 179"/>
            <p:cNvSpPr>
              <a:spLocks noChangeArrowheads="1"/>
            </p:cNvSpPr>
            <p:nvPr/>
          </p:nvSpPr>
          <p:spPr bwMode="auto">
            <a:xfrm>
              <a:off x="1740" y="2208"/>
              <a:ext cx="238" cy="161"/>
            </a:xfrm>
            <a:prstGeom prst="ellips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73908" name="Rectangle 180"/>
            <p:cNvSpPr>
              <a:spLocks noChangeArrowheads="1"/>
            </p:cNvSpPr>
            <p:nvPr/>
          </p:nvSpPr>
          <p:spPr bwMode="auto">
            <a:xfrm>
              <a:off x="1692" y="2180"/>
              <a:ext cx="336" cy="11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</p:grpSp>
      <p:grpSp>
        <p:nvGrpSpPr>
          <p:cNvPr id="73961" name="Group 233"/>
          <p:cNvGrpSpPr>
            <a:grpSpLocks/>
          </p:cNvGrpSpPr>
          <p:nvPr/>
        </p:nvGrpSpPr>
        <p:grpSpPr bwMode="auto">
          <a:xfrm>
            <a:off x="1676400" y="3619500"/>
            <a:ext cx="4124325" cy="444500"/>
            <a:chOff x="1056" y="2280"/>
            <a:chExt cx="2598" cy="280"/>
          </a:xfrm>
        </p:grpSpPr>
        <p:grpSp>
          <p:nvGrpSpPr>
            <p:cNvPr id="73921" name="Group 193"/>
            <p:cNvGrpSpPr>
              <a:grpSpLocks/>
            </p:cNvGrpSpPr>
            <p:nvPr/>
          </p:nvGrpSpPr>
          <p:grpSpPr bwMode="auto">
            <a:xfrm>
              <a:off x="1056" y="2400"/>
              <a:ext cx="2116" cy="160"/>
              <a:chOff x="1048" y="2404"/>
              <a:chExt cx="2116" cy="160"/>
            </a:xfrm>
          </p:grpSpPr>
          <p:sp>
            <p:nvSpPr>
              <p:cNvPr id="73797" name="Line 69"/>
              <p:cNvSpPr>
                <a:spLocks noChangeShapeType="1"/>
              </p:cNvSpPr>
              <p:nvPr/>
            </p:nvSpPr>
            <p:spPr bwMode="auto">
              <a:xfrm flipV="1">
                <a:off x="1056" y="2409"/>
                <a:ext cx="0" cy="155"/>
              </a:xfrm>
              <a:prstGeom prst="line">
                <a:avLst/>
              </a:prstGeom>
              <a:noFill/>
              <a:ln w="2540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73914" name="Line 186"/>
              <p:cNvSpPr>
                <a:spLocks noChangeShapeType="1"/>
              </p:cNvSpPr>
              <p:nvPr/>
            </p:nvSpPr>
            <p:spPr bwMode="auto">
              <a:xfrm flipV="1">
                <a:off x="1048" y="2404"/>
                <a:ext cx="2116" cy="4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 type="stealth" w="med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tr-TR"/>
              </a:p>
            </p:txBody>
          </p:sp>
        </p:grpSp>
        <p:sp>
          <p:nvSpPr>
            <p:cNvPr id="73916" name="Rectangle 188"/>
            <p:cNvSpPr>
              <a:spLocks noChangeArrowheads="1"/>
            </p:cNvSpPr>
            <p:nvPr/>
          </p:nvSpPr>
          <p:spPr bwMode="auto">
            <a:xfrm>
              <a:off x="3216" y="2280"/>
              <a:ext cx="438" cy="24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7" tIns="44450" rIns="90487" bIns="44450">
              <a:spAutoFit/>
            </a:bodyPr>
            <a:lstStyle/>
            <a:p>
              <a:r>
                <a:rPr lang="en-US" altLang="tr-TR" sz="2000">
                  <a:solidFill>
                    <a:srgbClr val="000000"/>
                  </a:solidFill>
                </a:rPr>
                <a:t>Ca</a:t>
              </a:r>
              <a:r>
                <a:rPr lang="en-US" altLang="tr-TR" sz="2000" baseline="30000">
                  <a:solidFill>
                    <a:srgbClr val="000000"/>
                  </a:solidFill>
                </a:rPr>
                <a:t>2+</a:t>
              </a:r>
              <a:endParaRPr lang="en-US" altLang="tr-TR" sz="2000">
                <a:solidFill>
                  <a:srgbClr val="000000"/>
                </a:solidFill>
              </a:endParaRPr>
            </a:p>
          </p:txBody>
        </p:sp>
      </p:grpSp>
      <p:sp>
        <p:nvSpPr>
          <p:cNvPr id="73917" name="Line 189"/>
          <p:cNvSpPr>
            <a:spLocks noChangeShapeType="1"/>
          </p:cNvSpPr>
          <p:nvPr/>
        </p:nvSpPr>
        <p:spPr bwMode="auto">
          <a:xfrm>
            <a:off x="5334000" y="2362200"/>
            <a:ext cx="762000" cy="533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73920" name="Line 192"/>
          <p:cNvSpPr>
            <a:spLocks noChangeShapeType="1"/>
          </p:cNvSpPr>
          <p:nvPr/>
        </p:nvSpPr>
        <p:spPr bwMode="auto">
          <a:xfrm flipV="1">
            <a:off x="5791200" y="3505200"/>
            <a:ext cx="304800" cy="228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73925" name="Line 197"/>
          <p:cNvSpPr>
            <a:spLocks noChangeShapeType="1"/>
          </p:cNvSpPr>
          <p:nvPr/>
        </p:nvSpPr>
        <p:spPr bwMode="auto">
          <a:xfrm flipV="1">
            <a:off x="7448550" y="2444750"/>
            <a:ext cx="457200" cy="304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73928" name="Text Box 200"/>
          <p:cNvSpPr txBox="1">
            <a:spLocks noChangeArrowheads="1"/>
          </p:cNvSpPr>
          <p:nvPr/>
        </p:nvSpPr>
        <p:spPr bwMode="auto">
          <a:xfrm>
            <a:off x="0" y="1600200"/>
            <a:ext cx="1709738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altLang="tr-TR"/>
              <a:t>Plasma</a:t>
            </a:r>
          </a:p>
          <a:p>
            <a:pPr algn="ctr"/>
            <a:r>
              <a:rPr lang="en-US" altLang="tr-TR"/>
              <a:t>Membrane</a:t>
            </a:r>
          </a:p>
        </p:txBody>
      </p:sp>
      <p:grpSp>
        <p:nvGrpSpPr>
          <p:cNvPr id="73947" name="Group 219"/>
          <p:cNvGrpSpPr>
            <a:grpSpLocks/>
          </p:cNvGrpSpPr>
          <p:nvPr/>
        </p:nvGrpSpPr>
        <p:grpSpPr bwMode="auto">
          <a:xfrm>
            <a:off x="5867400" y="685800"/>
            <a:ext cx="2549525" cy="3124200"/>
            <a:chOff x="3696" y="432"/>
            <a:chExt cx="1606" cy="1968"/>
          </a:xfrm>
        </p:grpSpPr>
        <p:sp>
          <p:nvSpPr>
            <p:cNvPr id="73922" name="AutoShape 194"/>
            <p:cNvSpPr>
              <a:spLocks noChangeArrowheads="1"/>
            </p:cNvSpPr>
            <p:nvPr/>
          </p:nvSpPr>
          <p:spPr bwMode="auto">
            <a:xfrm>
              <a:off x="4992" y="768"/>
              <a:ext cx="192" cy="1128"/>
            </a:xfrm>
            <a:prstGeom prst="can">
              <a:avLst>
                <a:gd name="adj" fmla="val 45341"/>
              </a:avLst>
            </a:prstGeom>
            <a:solidFill>
              <a:schemeClr val="accent1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73923" name="Line 195"/>
            <p:cNvSpPr>
              <a:spLocks noChangeShapeType="1"/>
            </p:cNvSpPr>
            <p:nvPr/>
          </p:nvSpPr>
          <p:spPr bwMode="auto">
            <a:xfrm>
              <a:off x="5088" y="672"/>
              <a:ext cx="0" cy="139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stealth" w="med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73924" name="Rectangle 196"/>
            <p:cNvSpPr>
              <a:spLocks noChangeArrowheads="1"/>
            </p:cNvSpPr>
            <p:nvPr/>
          </p:nvSpPr>
          <p:spPr bwMode="auto">
            <a:xfrm>
              <a:off x="4864" y="432"/>
              <a:ext cx="438" cy="24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7" tIns="44450" rIns="90487" bIns="44450">
              <a:spAutoFit/>
            </a:bodyPr>
            <a:lstStyle/>
            <a:p>
              <a:r>
                <a:rPr lang="en-US" altLang="tr-TR" sz="2000">
                  <a:solidFill>
                    <a:srgbClr val="000000"/>
                  </a:solidFill>
                </a:rPr>
                <a:t>Ca</a:t>
              </a:r>
              <a:r>
                <a:rPr lang="en-US" altLang="tr-TR" sz="2000" baseline="30000">
                  <a:solidFill>
                    <a:srgbClr val="000000"/>
                  </a:solidFill>
                </a:rPr>
                <a:t>2+</a:t>
              </a:r>
              <a:endParaRPr lang="en-US" altLang="tr-TR" sz="2000">
                <a:solidFill>
                  <a:srgbClr val="000000"/>
                </a:solidFill>
              </a:endParaRPr>
            </a:p>
          </p:txBody>
        </p:sp>
        <p:sp>
          <p:nvSpPr>
            <p:cNvPr id="73930" name="Line 202"/>
            <p:cNvSpPr>
              <a:spLocks noChangeShapeType="1"/>
            </p:cNvSpPr>
            <p:nvPr/>
          </p:nvSpPr>
          <p:spPr bwMode="auto">
            <a:xfrm flipH="1">
              <a:off x="4800" y="2160"/>
              <a:ext cx="288" cy="24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73931" name="Line 203"/>
            <p:cNvSpPr>
              <a:spLocks noChangeShapeType="1"/>
            </p:cNvSpPr>
            <p:nvPr/>
          </p:nvSpPr>
          <p:spPr bwMode="auto">
            <a:xfrm flipH="1">
              <a:off x="3696" y="2400"/>
              <a:ext cx="1104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stealth" w="med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</p:grpSp>
      <p:grpSp>
        <p:nvGrpSpPr>
          <p:cNvPr id="73946" name="Group 218"/>
          <p:cNvGrpSpPr>
            <a:grpSpLocks/>
          </p:cNvGrpSpPr>
          <p:nvPr/>
        </p:nvGrpSpPr>
        <p:grpSpPr bwMode="auto">
          <a:xfrm>
            <a:off x="5867400" y="3581400"/>
            <a:ext cx="1287463" cy="2047875"/>
            <a:chOff x="3696" y="2256"/>
            <a:chExt cx="811" cy="1290"/>
          </a:xfrm>
        </p:grpSpPr>
        <p:sp>
          <p:nvSpPr>
            <p:cNvPr id="73936" name="Line 208"/>
            <p:cNvSpPr>
              <a:spLocks noChangeShapeType="1"/>
            </p:cNvSpPr>
            <p:nvPr/>
          </p:nvSpPr>
          <p:spPr bwMode="auto">
            <a:xfrm flipH="1">
              <a:off x="3696" y="2256"/>
              <a:ext cx="576" cy="43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stealth" w="med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73937" name="Line 209"/>
            <p:cNvSpPr>
              <a:spLocks noChangeShapeType="1"/>
            </p:cNvSpPr>
            <p:nvPr/>
          </p:nvSpPr>
          <p:spPr bwMode="auto">
            <a:xfrm flipH="1">
              <a:off x="3744" y="2256"/>
              <a:ext cx="624" cy="81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stealth" w="med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73938" name="Line 210"/>
            <p:cNvSpPr>
              <a:spLocks noChangeShapeType="1"/>
            </p:cNvSpPr>
            <p:nvPr/>
          </p:nvSpPr>
          <p:spPr bwMode="auto">
            <a:xfrm flipH="1">
              <a:off x="3936" y="2256"/>
              <a:ext cx="501" cy="110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stealth" w="med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73939" name="Line 211"/>
            <p:cNvSpPr>
              <a:spLocks noChangeShapeType="1"/>
            </p:cNvSpPr>
            <p:nvPr/>
          </p:nvSpPr>
          <p:spPr bwMode="auto">
            <a:xfrm flipH="1">
              <a:off x="4364" y="2256"/>
              <a:ext cx="143" cy="129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stealth" w="med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</p:grpSp>
      <p:grpSp>
        <p:nvGrpSpPr>
          <p:cNvPr id="73963" name="Group 235"/>
          <p:cNvGrpSpPr>
            <a:grpSpLocks/>
          </p:cNvGrpSpPr>
          <p:nvPr/>
        </p:nvGrpSpPr>
        <p:grpSpPr bwMode="auto">
          <a:xfrm>
            <a:off x="3754438" y="4114800"/>
            <a:ext cx="3851275" cy="2697163"/>
            <a:chOff x="2365" y="2592"/>
            <a:chExt cx="2426" cy="1699"/>
          </a:xfrm>
        </p:grpSpPr>
        <p:sp>
          <p:nvSpPr>
            <p:cNvPr id="73832" name="Oval 104"/>
            <p:cNvSpPr>
              <a:spLocks noChangeArrowheads="1"/>
            </p:cNvSpPr>
            <p:nvPr/>
          </p:nvSpPr>
          <p:spPr bwMode="auto">
            <a:xfrm>
              <a:off x="3721" y="3229"/>
              <a:ext cx="90" cy="66"/>
            </a:xfrm>
            <a:prstGeom prst="ellipse">
              <a:avLst/>
            </a:prstGeom>
            <a:solidFill>
              <a:srgbClr val="00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73834" name="Oval 106"/>
            <p:cNvSpPr>
              <a:spLocks noChangeArrowheads="1"/>
            </p:cNvSpPr>
            <p:nvPr/>
          </p:nvSpPr>
          <p:spPr bwMode="auto">
            <a:xfrm>
              <a:off x="3910" y="3525"/>
              <a:ext cx="90" cy="66"/>
            </a:xfrm>
            <a:prstGeom prst="ellipse">
              <a:avLst/>
            </a:prstGeom>
            <a:solidFill>
              <a:srgbClr val="00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grpSp>
          <p:nvGrpSpPr>
            <p:cNvPr id="73945" name="Group 217"/>
            <p:cNvGrpSpPr>
              <a:grpSpLocks/>
            </p:cNvGrpSpPr>
            <p:nvPr/>
          </p:nvGrpSpPr>
          <p:grpSpPr bwMode="auto">
            <a:xfrm>
              <a:off x="2365" y="2592"/>
              <a:ext cx="2426" cy="1699"/>
              <a:chOff x="2365" y="2592"/>
              <a:chExt cx="2426" cy="1699"/>
            </a:xfrm>
          </p:grpSpPr>
          <p:grpSp>
            <p:nvGrpSpPr>
              <p:cNvPr id="73831" name="Group 103"/>
              <p:cNvGrpSpPr>
                <a:grpSpLocks/>
              </p:cNvGrpSpPr>
              <p:nvPr/>
            </p:nvGrpSpPr>
            <p:grpSpPr bwMode="auto">
              <a:xfrm>
                <a:off x="4263" y="3756"/>
                <a:ext cx="213" cy="203"/>
                <a:chOff x="4263" y="3756"/>
                <a:chExt cx="213" cy="203"/>
              </a:xfrm>
            </p:grpSpPr>
            <p:sp>
              <p:nvSpPr>
                <p:cNvPr id="73827" name="Arc 99"/>
                <p:cNvSpPr>
                  <a:spLocks/>
                </p:cNvSpPr>
                <p:nvPr/>
              </p:nvSpPr>
              <p:spPr bwMode="auto">
                <a:xfrm>
                  <a:off x="4263" y="3756"/>
                  <a:ext cx="103" cy="203"/>
                </a:xfrm>
                <a:custGeom>
                  <a:avLst/>
                  <a:gdLst>
                    <a:gd name="G0" fmla="+- 21600 0 0"/>
                    <a:gd name="G1" fmla="+- 21598 0 0"/>
                    <a:gd name="G2" fmla="+- 21600 0 0"/>
                    <a:gd name="T0" fmla="*/ 0 w 21600"/>
                    <a:gd name="T1" fmla="*/ 21598 h 21598"/>
                    <a:gd name="T2" fmla="*/ 21390 w 21600"/>
                    <a:gd name="T3" fmla="*/ 0 h 21598"/>
                    <a:gd name="T4" fmla="*/ 21600 w 21600"/>
                    <a:gd name="T5" fmla="*/ 21598 h 215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1600" h="21598" fill="none" extrusionOk="0">
                      <a:moveTo>
                        <a:pt x="0" y="21597"/>
                      </a:moveTo>
                      <a:cubicBezTo>
                        <a:pt x="0" y="9750"/>
                        <a:pt x="9543" y="114"/>
                        <a:pt x="21389" y="-1"/>
                      </a:cubicBezTo>
                    </a:path>
                    <a:path w="21600" h="21598" stroke="0" extrusionOk="0">
                      <a:moveTo>
                        <a:pt x="0" y="21597"/>
                      </a:moveTo>
                      <a:cubicBezTo>
                        <a:pt x="0" y="9750"/>
                        <a:pt x="9543" y="114"/>
                        <a:pt x="21389" y="-1"/>
                      </a:cubicBezTo>
                      <a:lnTo>
                        <a:pt x="21600" y="21598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0" cap="rnd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tr-TR"/>
                </a:p>
              </p:txBody>
            </p:sp>
            <p:sp>
              <p:nvSpPr>
                <p:cNvPr id="73828" name="Arc 100"/>
                <p:cNvSpPr>
                  <a:spLocks/>
                </p:cNvSpPr>
                <p:nvPr/>
              </p:nvSpPr>
              <p:spPr bwMode="auto">
                <a:xfrm>
                  <a:off x="4264" y="3757"/>
                  <a:ext cx="102" cy="202"/>
                </a:xfrm>
                <a:custGeom>
                  <a:avLst/>
                  <a:gdLst>
                    <a:gd name="G0" fmla="+- 21599 0 0"/>
                    <a:gd name="G1" fmla="+- 21598 0 0"/>
                    <a:gd name="G2" fmla="+- 21600 0 0"/>
                    <a:gd name="T0" fmla="*/ 0 w 21599"/>
                    <a:gd name="T1" fmla="*/ 21492 h 21598"/>
                    <a:gd name="T2" fmla="*/ 21389 w 21599"/>
                    <a:gd name="T3" fmla="*/ 0 h 21598"/>
                    <a:gd name="T4" fmla="*/ 21599 w 21599"/>
                    <a:gd name="T5" fmla="*/ 21598 h 215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1599" h="21598" fill="none" extrusionOk="0">
                      <a:moveTo>
                        <a:pt x="-1" y="21491"/>
                      </a:moveTo>
                      <a:cubicBezTo>
                        <a:pt x="57" y="9686"/>
                        <a:pt x="9583" y="113"/>
                        <a:pt x="21388" y="-1"/>
                      </a:cubicBezTo>
                    </a:path>
                    <a:path w="21599" h="21598" stroke="0" extrusionOk="0">
                      <a:moveTo>
                        <a:pt x="-1" y="21491"/>
                      </a:moveTo>
                      <a:cubicBezTo>
                        <a:pt x="57" y="9686"/>
                        <a:pt x="9583" y="113"/>
                        <a:pt x="21388" y="-1"/>
                      </a:cubicBezTo>
                      <a:lnTo>
                        <a:pt x="21599" y="21598"/>
                      </a:lnTo>
                      <a:close/>
                    </a:path>
                  </a:pathLst>
                </a:custGeom>
                <a:noFill/>
                <a:ln w="25400" cap="rnd">
                  <a:solidFill>
                    <a:srgbClr val="0000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tr-TR"/>
                </a:p>
              </p:txBody>
            </p:sp>
            <p:sp>
              <p:nvSpPr>
                <p:cNvPr id="73829" name="Arc 101"/>
                <p:cNvSpPr>
                  <a:spLocks/>
                </p:cNvSpPr>
                <p:nvPr/>
              </p:nvSpPr>
              <p:spPr bwMode="auto">
                <a:xfrm>
                  <a:off x="4365" y="3756"/>
                  <a:ext cx="111" cy="203"/>
                </a:xfrm>
                <a:custGeom>
                  <a:avLst/>
                  <a:gdLst>
                    <a:gd name="G0" fmla="+- 195 0 0"/>
                    <a:gd name="G1" fmla="+- 21600 0 0"/>
                    <a:gd name="G2" fmla="+- 21600 0 0"/>
                    <a:gd name="T0" fmla="*/ 0 w 21795"/>
                    <a:gd name="T1" fmla="*/ 1 h 21600"/>
                    <a:gd name="T2" fmla="*/ 21795 w 21795"/>
                    <a:gd name="T3" fmla="*/ 21600 h 21600"/>
                    <a:gd name="T4" fmla="*/ 195 w 21795"/>
                    <a:gd name="T5" fmla="*/ 216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1795" h="21600" fill="none" extrusionOk="0">
                      <a:moveTo>
                        <a:pt x="-1" y="0"/>
                      </a:moveTo>
                      <a:cubicBezTo>
                        <a:pt x="64" y="0"/>
                        <a:pt x="129" y="0"/>
                        <a:pt x="195" y="0"/>
                      </a:cubicBezTo>
                      <a:cubicBezTo>
                        <a:pt x="12124" y="0"/>
                        <a:pt x="21795" y="9670"/>
                        <a:pt x="21795" y="21600"/>
                      </a:cubicBezTo>
                    </a:path>
                    <a:path w="21795" h="21600" stroke="0" extrusionOk="0">
                      <a:moveTo>
                        <a:pt x="-1" y="0"/>
                      </a:moveTo>
                      <a:cubicBezTo>
                        <a:pt x="64" y="0"/>
                        <a:pt x="129" y="0"/>
                        <a:pt x="195" y="0"/>
                      </a:cubicBezTo>
                      <a:cubicBezTo>
                        <a:pt x="12124" y="0"/>
                        <a:pt x="21795" y="9670"/>
                        <a:pt x="21795" y="21600"/>
                      </a:cubicBezTo>
                      <a:lnTo>
                        <a:pt x="195" y="2160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0" cap="rnd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tr-TR"/>
                </a:p>
              </p:txBody>
            </p:sp>
            <p:sp>
              <p:nvSpPr>
                <p:cNvPr id="73830" name="Arc 102"/>
                <p:cNvSpPr>
                  <a:spLocks/>
                </p:cNvSpPr>
                <p:nvPr/>
              </p:nvSpPr>
              <p:spPr bwMode="auto">
                <a:xfrm>
                  <a:off x="4364" y="3756"/>
                  <a:ext cx="112" cy="203"/>
                </a:xfrm>
                <a:custGeom>
                  <a:avLst/>
                  <a:gdLst>
                    <a:gd name="G0" fmla="+- 194 0 0"/>
                    <a:gd name="G1" fmla="+- 21600 0 0"/>
                    <a:gd name="G2" fmla="+- 21600 0 0"/>
                    <a:gd name="T0" fmla="*/ 0 w 21793"/>
                    <a:gd name="T1" fmla="*/ 1 h 21600"/>
                    <a:gd name="T2" fmla="*/ 21793 w 21793"/>
                    <a:gd name="T3" fmla="*/ 21494 h 21600"/>
                    <a:gd name="T4" fmla="*/ 194 w 21793"/>
                    <a:gd name="T5" fmla="*/ 216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1793" h="21600" fill="none" extrusionOk="0">
                      <a:moveTo>
                        <a:pt x="-1" y="0"/>
                      </a:moveTo>
                      <a:cubicBezTo>
                        <a:pt x="64" y="0"/>
                        <a:pt x="129" y="0"/>
                        <a:pt x="194" y="0"/>
                      </a:cubicBezTo>
                      <a:cubicBezTo>
                        <a:pt x="12081" y="0"/>
                        <a:pt x="21735" y="9606"/>
                        <a:pt x="21793" y="21493"/>
                      </a:cubicBezTo>
                    </a:path>
                    <a:path w="21793" h="21600" stroke="0" extrusionOk="0">
                      <a:moveTo>
                        <a:pt x="-1" y="0"/>
                      </a:moveTo>
                      <a:cubicBezTo>
                        <a:pt x="64" y="0"/>
                        <a:pt x="129" y="0"/>
                        <a:pt x="194" y="0"/>
                      </a:cubicBezTo>
                      <a:cubicBezTo>
                        <a:pt x="12081" y="0"/>
                        <a:pt x="21735" y="9606"/>
                        <a:pt x="21793" y="21493"/>
                      </a:cubicBezTo>
                      <a:lnTo>
                        <a:pt x="194" y="21600"/>
                      </a:lnTo>
                      <a:close/>
                    </a:path>
                  </a:pathLst>
                </a:custGeom>
                <a:noFill/>
                <a:ln w="25400" cap="rnd">
                  <a:solidFill>
                    <a:srgbClr val="0000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tr-TR"/>
                </a:p>
              </p:txBody>
            </p:sp>
          </p:grpSp>
          <p:sp>
            <p:nvSpPr>
              <p:cNvPr id="73833" name="Oval 105"/>
              <p:cNvSpPr>
                <a:spLocks noChangeArrowheads="1"/>
              </p:cNvSpPr>
              <p:nvPr/>
            </p:nvSpPr>
            <p:spPr bwMode="auto">
              <a:xfrm>
                <a:off x="3721" y="3230"/>
                <a:ext cx="91" cy="65"/>
              </a:xfrm>
              <a:prstGeom prst="ellipse">
                <a:avLst/>
              </a:prstGeom>
              <a:noFill/>
              <a:ln w="2540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73835" name="Oval 107"/>
              <p:cNvSpPr>
                <a:spLocks noChangeArrowheads="1"/>
              </p:cNvSpPr>
              <p:nvPr/>
            </p:nvSpPr>
            <p:spPr bwMode="auto">
              <a:xfrm>
                <a:off x="3909" y="3526"/>
                <a:ext cx="91" cy="65"/>
              </a:xfrm>
              <a:prstGeom prst="ellipse">
                <a:avLst/>
              </a:prstGeom>
              <a:noFill/>
              <a:ln w="2540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73836" name="Rectangle 108"/>
              <p:cNvSpPr>
                <a:spLocks noChangeArrowheads="1"/>
              </p:cNvSpPr>
              <p:nvPr/>
            </p:nvSpPr>
            <p:spPr bwMode="auto">
              <a:xfrm>
                <a:off x="4242" y="4043"/>
                <a:ext cx="328" cy="24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0487" tIns="44450" rIns="90487" bIns="44450">
                <a:spAutoFit/>
              </a:bodyPr>
              <a:lstStyle/>
              <a:p>
                <a:r>
                  <a:rPr lang="en-US" altLang="tr-TR" sz="2000">
                    <a:solidFill>
                      <a:srgbClr val="000000"/>
                    </a:solidFill>
                  </a:rPr>
                  <a:t>LH</a:t>
                </a:r>
                <a:endParaRPr lang="en-US" altLang="tr-TR" sz="1300">
                  <a:solidFill>
                    <a:srgbClr val="000000"/>
                  </a:solidFill>
                </a:endParaRPr>
              </a:p>
            </p:txBody>
          </p:sp>
          <p:sp>
            <p:nvSpPr>
              <p:cNvPr id="73851" name="Rectangle 123"/>
              <p:cNvSpPr>
                <a:spLocks noChangeArrowheads="1"/>
              </p:cNvSpPr>
              <p:nvPr/>
            </p:nvSpPr>
            <p:spPr bwMode="auto">
              <a:xfrm>
                <a:off x="4152" y="3525"/>
                <a:ext cx="639" cy="24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0487" tIns="44450" rIns="90487" bIns="44450">
                <a:spAutoFit/>
              </a:bodyPr>
              <a:lstStyle/>
              <a:p>
                <a:r>
                  <a:rPr lang="en-US" altLang="tr-TR" sz="2000">
                    <a:solidFill>
                      <a:srgbClr val="000000"/>
                    </a:solidFill>
                  </a:rPr>
                  <a:t>Fusion</a:t>
                </a:r>
              </a:p>
            </p:txBody>
          </p:sp>
          <p:grpSp>
            <p:nvGrpSpPr>
              <p:cNvPr id="73944" name="Group 216"/>
              <p:cNvGrpSpPr>
                <a:grpSpLocks/>
              </p:cNvGrpSpPr>
              <p:nvPr/>
            </p:nvGrpSpPr>
            <p:grpSpPr bwMode="auto">
              <a:xfrm>
                <a:off x="2365" y="2592"/>
                <a:ext cx="1365" cy="442"/>
                <a:chOff x="2365" y="2592"/>
                <a:chExt cx="1365" cy="442"/>
              </a:xfrm>
            </p:grpSpPr>
            <p:sp>
              <p:nvSpPr>
                <p:cNvPr id="73816" name="Oval 88"/>
                <p:cNvSpPr>
                  <a:spLocks noChangeArrowheads="1"/>
                </p:cNvSpPr>
                <p:nvPr/>
              </p:nvSpPr>
              <p:spPr bwMode="auto">
                <a:xfrm>
                  <a:off x="3369" y="2779"/>
                  <a:ext cx="90" cy="64"/>
                </a:xfrm>
                <a:prstGeom prst="ellips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tr-TR"/>
                </a:p>
              </p:txBody>
            </p:sp>
            <p:sp>
              <p:nvSpPr>
                <p:cNvPr id="73817" name="Oval 89"/>
                <p:cNvSpPr>
                  <a:spLocks noChangeArrowheads="1"/>
                </p:cNvSpPr>
                <p:nvPr/>
              </p:nvSpPr>
              <p:spPr bwMode="auto">
                <a:xfrm>
                  <a:off x="3639" y="2786"/>
                  <a:ext cx="91" cy="65"/>
                </a:xfrm>
                <a:prstGeom prst="ellipse">
                  <a:avLst/>
                </a:prstGeom>
                <a:solidFill>
                  <a:srgbClr val="000000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25400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tr-TR"/>
                </a:p>
              </p:txBody>
            </p:sp>
            <p:sp>
              <p:nvSpPr>
                <p:cNvPr id="73820" name="Oval 92"/>
                <p:cNvSpPr>
                  <a:spLocks noChangeArrowheads="1"/>
                </p:cNvSpPr>
                <p:nvPr/>
              </p:nvSpPr>
              <p:spPr bwMode="auto">
                <a:xfrm>
                  <a:off x="3352" y="2882"/>
                  <a:ext cx="91" cy="65"/>
                </a:xfrm>
                <a:prstGeom prst="ellips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tr-TR"/>
                </a:p>
              </p:txBody>
            </p:sp>
            <p:sp>
              <p:nvSpPr>
                <p:cNvPr id="73821" name="Oval 93"/>
                <p:cNvSpPr>
                  <a:spLocks noChangeArrowheads="1"/>
                </p:cNvSpPr>
                <p:nvPr/>
              </p:nvSpPr>
              <p:spPr bwMode="auto">
                <a:xfrm>
                  <a:off x="3516" y="2889"/>
                  <a:ext cx="91" cy="66"/>
                </a:xfrm>
                <a:prstGeom prst="ellipse">
                  <a:avLst/>
                </a:prstGeom>
                <a:solidFill>
                  <a:srgbClr val="000000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25400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tr-TR"/>
                </a:p>
              </p:txBody>
            </p:sp>
            <p:sp>
              <p:nvSpPr>
                <p:cNvPr id="73824" name="Oval 96"/>
                <p:cNvSpPr>
                  <a:spLocks noChangeArrowheads="1"/>
                </p:cNvSpPr>
                <p:nvPr/>
              </p:nvSpPr>
              <p:spPr bwMode="auto">
                <a:xfrm>
                  <a:off x="3483" y="2675"/>
                  <a:ext cx="91" cy="65"/>
                </a:xfrm>
                <a:prstGeom prst="ellips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tr-TR"/>
                </a:p>
              </p:txBody>
            </p:sp>
            <p:sp>
              <p:nvSpPr>
                <p:cNvPr id="73826" name="Oval 98"/>
                <p:cNvSpPr>
                  <a:spLocks noChangeArrowheads="1"/>
                </p:cNvSpPr>
                <p:nvPr/>
              </p:nvSpPr>
              <p:spPr bwMode="auto">
                <a:xfrm>
                  <a:off x="3500" y="2779"/>
                  <a:ext cx="91" cy="64"/>
                </a:xfrm>
                <a:prstGeom prst="ellips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tr-TR"/>
                </a:p>
              </p:txBody>
            </p:sp>
            <p:grpSp>
              <p:nvGrpSpPr>
                <p:cNvPr id="73935" name="Group 207"/>
                <p:cNvGrpSpPr>
                  <a:grpSpLocks/>
                </p:cNvGrpSpPr>
                <p:nvPr/>
              </p:nvGrpSpPr>
              <p:grpSpPr bwMode="auto">
                <a:xfrm>
                  <a:off x="2365" y="2592"/>
                  <a:ext cx="1364" cy="442"/>
                  <a:chOff x="2366" y="2592"/>
                  <a:chExt cx="1364" cy="442"/>
                </a:xfrm>
              </p:grpSpPr>
              <p:sp>
                <p:nvSpPr>
                  <p:cNvPr id="73815" name="Oval 87"/>
                  <p:cNvSpPr>
                    <a:spLocks noChangeArrowheads="1"/>
                  </p:cNvSpPr>
                  <p:nvPr/>
                </p:nvSpPr>
                <p:spPr bwMode="auto">
                  <a:xfrm>
                    <a:off x="3369" y="2778"/>
                    <a:ext cx="90" cy="66"/>
                  </a:xfrm>
                  <a:prstGeom prst="ellipse">
                    <a:avLst/>
                  </a:prstGeom>
                  <a:solidFill>
                    <a:srgbClr val="00000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12700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tr-TR"/>
                  </a:p>
                </p:txBody>
              </p:sp>
              <p:sp>
                <p:nvSpPr>
                  <p:cNvPr id="73818" name="Oval 90"/>
                  <p:cNvSpPr>
                    <a:spLocks noChangeArrowheads="1"/>
                  </p:cNvSpPr>
                  <p:nvPr/>
                </p:nvSpPr>
                <p:spPr bwMode="auto">
                  <a:xfrm>
                    <a:off x="3639" y="2786"/>
                    <a:ext cx="91" cy="65"/>
                  </a:xfrm>
                  <a:prstGeom prst="ellipse">
                    <a:avLst/>
                  </a:prstGeom>
                  <a:noFill/>
                  <a:ln w="25400">
                    <a:solidFill>
                      <a:srgbClr val="000000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tr-TR"/>
                  </a:p>
                </p:txBody>
              </p:sp>
              <p:sp>
                <p:nvSpPr>
                  <p:cNvPr id="73819" name="Oval 91"/>
                  <p:cNvSpPr>
                    <a:spLocks noChangeArrowheads="1"/>
                  </p:cNvSpPr>
                  <p:nvPr/>
                </p:nvSpPr>
                <p:spPr bwMode="auto">
                  <a:xfrm>
                    <a:off x="3353" y="2882"/>
                    <a:ext cx="90" cy="66"/>
                  </a:xfrm>
                  <a:prstGeom prst="ellipse">
                    <a:avLst/>
                  </a:prstGeom>
                  <a:solidFill>
                    <a:srgbClr val="00000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25400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tr-TR"/>
                  </a:p>
                </p:txBody>
              </p:sp>
              <p:sp>
                <p:nvSpPr>
                  <p:cNvPr id="73822" name="Oval 94"/>
                  <p:cNvSpPr>
                    <a:spLocks noChangeArrowheads="1"/>
                  </p:cNvSpPr>
                  <p:nvPr/>
                </p:nvSpPr>
                <p:spPr bwMode="auto">
                  <a:xfrm>
                    <a:off x="3516" y="2890"/>
                    <a:ext cx="91" cy="64"/>
                  </a:xfrm>
                  <a:prstGeom prst="ellipse">
                    <a:avLst/>
                  </a:prstGeom>
                  <a:noFill/>
                  <a:ln w="25400">
                    <a:solidFill>
                      <a:srgbClr val="000000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tr-TR"/>
                  </a:p>
                </p:txBody>
              </p:sp>
              <p:sp>
                <p:nvSpPr>
                  <p:cNvPr id="73823" name="Oval 95"/>
                  <p:cNvSpPr>
                    <a:spLocks noChangeArrowheads="1"/>
                  </p:cNvSpPr>
                  <p:nvPr/>
                </p:nvSpPr>
                <p:spPr bwMode="auto">
                  <a:xfrm>
                    <a:off x="3484" y="2675"/>
                    <a:ext cx="90" cy="66"/>
                  </a:xfrm>
                  <a:prstGeom prst="ellipse">
                    <a:avLst/>
                  </a:prstGeom>
                  <a:solidFill>
                    <a:srgbClr val="00000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25400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tr-TR"/>
                  </a:p>
                </p:txBody>
              </p:sp>
              <p:sp>
                <p:nvSpPr>
                  <p:cNvPr id="73825" name="Oval 97"/>
                  <p:cNvSpPr>
                    <a:spLocks noChangeArrowheads="1"/>
                  </p:cNvSpPr>
                  <p:nvPr/>
                </p:nvSpPr>
                <p:spPr bwMode="auto">
                  <a:xfrm>
                    <a:off x="3500" y="2778"/>
                    <a:ext cx="90" cy="66"/>
                  </a:xfrm>
                  <a:prstGeom prst="ellipse">
                    <a:avLst/>
                  </a:prstGeom>
                  <a:solidFill>
                    <a:srgbClr val="00000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25400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tr-TR"/>
                  </a:p>
                </p:txBody>
              </p:sp>
              <p:sp>
                <p:nvSpPr>
                  <p:cNvPr id="73934" name="Text Box 206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366" y="2592"/>
                    <a:ext cx="1090" cy="442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>
                    <a:spAutoFit/>
                  </a:bodyPr>
                  <a:lstStyle/>
                  <a:p>
                    <a:pPr algn="ctr">
                      <a:spcBef>
                        <a:spcPct val="50000"/>
                      </a:spcBef>
                    </a:pPr>
                    <a:r>
                      <a:rPr lang="en-US" altLang="tr-TR" sz="2000">
                        <a:solidFill>
                          <a:schemeClr val="tx1"/>
                        </a:solidFill>
                      </a:rPr>
                      <a:t>Secretory</a:t>
                    </a:r>
                    <a:br>
                      <a:rPr lang="en-US" altLang="tr-TR" sz="2000">
                        <a:solidFill>
                          <a:schemeClr val="tx1"/>
                        </a:solidFill>
                      </a:rPr>
                    </a:br>
                    <a:r>
                      <a:rPr lang="en-US" altLang="tr-TR" sz="2000">
                        <a:solidFill>
                          <a:schemeClr val="tx1"/>
                        </a:solidFill>
                      </a:rPr>
                      <a:t>Granules</a:t>
                    </a:r>
                  </a:p>
                </p:txBody>
              </p:sp>
            </p:grpSp>
          </p:grpSp>
          <p:sp>
            <p:nvSpPr>
              <p:cNvPr id="73940" name="Line 212"/>
              <p:cNvSpPr>
                <a:spLocks noChangeShapeType="1"/>
              </p:cNvSpPr>
              <p:nvPr/>
            </p:nvSpPr>
            <p:spPr bwMode="auto">
              <a:xfrm>
                <a:off x="3621" y="2986"/>
                <a:ext cx="96" cy="197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 type="stealth" w="med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73941" name="Line 213"/>
              <p:cNvSpPr>
                <a:spLocks noChangeShapeType="1"/>
              </p:cNvSpPr>
              <p:nvPr/>
            </p:nvSpPr>
            <p:spPr bwMode="auto">
              <a:xfrm>
                <a:off x="3802" y="3322"/>
                <a:ext cx="106" cy="17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 type="stealth" w="med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73942" name="Line 214"/>
              <p:cNvSpPr>
                <a:spLocks noChangeShapeType="1"/>
              </p:cNvSpPr>
              <p:nvPr/>
            </p:nvSpPr>
            <p:spPr bwMode="auto">
              <a:xfrm>
                <a:off x="4027" y="3605"/>
                <a:ext cx="149" cy="43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 type="stealth" w="med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73943" name="Line 215"/>
              <p:cNvSpPr>
                <a:spLocks noChangeShapeType="1"/>
              </p:cNvSpPr>
              <p:nvPr/>
            </p:nvSpPr>
            <p:spPr bwMode="auto">
              <a:xfrm>
                <a:off x="4368" y="3840"/>
                <a:ext cx="0" cy="19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 type="stealth" w="med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tr-TR"/>
              </a:p>
            </p:txBody>
          </p:sp>
        </p:grpSp>
      </p:grpSp>
      <p:grpSp>
        <p:nvGrpSpPr>
          <p:cNvPr id="73957" name="Group 229"/>
          <p:cNvGrpSpPr>
            <a:grpSpLocks/>
          </p:cNvGrpSpPr>
          <p:nvPr/>
        </p:nvGrpSpPr>
        <p:grpSpPr bwMode="auto">
          <a:xfrm>
            <a:off x="874713" y="3130550"/>
            <a:ext cx="3906837" cy="977900"/>
            <a:chOff x="551" y="1972"/>
            <a:chExt cx="2461" cy="616"/>
          </a:xfrm>
        </p:grpSpPr>
        <p:sp>
          <p:nvSpPr>
            <p:cNvPr id="73910" name="Line 182"/>
            <p:cNvSpPr>
              <a:spLocks noChangeShapeType="1"/>
            </p:cNvSpPr>
            <p:nvPr/>
          </p:nvSpPr>
          <p:spPr bwMode="auto">
            <a:xfrm flipH="1">
              <a:off x="952" y="1972"/>
              <a:ext cx="2060" cy="24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stealth" w="med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grpSp>
          <p:nvGrpSpPr>
            <p:cNvPr id="73956" name="Group 228"/>
            <p:cNvGrpSpPr>
              <a:grpSpLocks/>
            </p:cNvGrpSpPr>
            <p:nvPr/>
          </p:nvGrpSpPr>
          <p:grpSpPr bwMode="auto">
            <a:xfrm>
              <a:off x="551" y="2175"/>
              <a:ext cx="336" cy="413"/>
              <a:chOff x="672" y="2286"/>
              <a:chExt cx="336" cy="413"/>
            </a:xfrm>
          </p:grpSpPr>
          <p:grpSp>
            <p:nvGrpSpPr>
              <p:cNvPr id="73948" name="Group 220"/>
              <p:cNvGrpSpPr>
                <a:grpSpLocks/>
              </p:cNvGrpSpPr>
              <p:nvPr/>
            </p:nvGrpSpPr>
            <p:grpSpPr bwMode="auto">
              <a:xfrm>
                <a:off x="672" y="2286"/>
                <a:ext cx="336" cy="413"/>
                <a:chOff x="1692" y="2180"/>
                <a:chExt cx="336" cy="413"/>
              </a:xfrm>
            </p:grpSpPr>
            <p:sp>
              <p:nvSpPr>
                <p:cNvPr id="73949" name="Rectangle 221"/>
                <p:cNvSpPr>
                  <a:spLocks noChangeArrowheads="1"/>
                </p:cNvSpPr>
                <p:nvPr/>
              </p:nvSpPr>
              <p:spPr bwMode="auto">
                <a:xfrm>
                  <a:off x="1714" y="2364"/>
                  <a:ext cx="222" cy="199"/>
                </a:xfrm>
                <a:prstGeom prst="rect">
                  <a:avLst/>
                </a:prstGeom>
                <a:solidFill>
                  <a:srgbClr val="FFFFFF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tr-TR"/>
                </a:p>
              </p:txBody>
            </p:sp>
            <p:sp>
              <p:nvSpPr>
                <p:cNvPr id="73950" name="Rectangle 222"/>
                <p:cNvSpPr>
                  <a:spLocks noChangeArrowheads="1"/>
                </p:cNvSpPr>
                <p:nvPr/>
              </p:nvSpPr>
              <p:spPr bwMode="auto">
                <a:xfrm>
                  <a:off x="1714" y="2304"/>
                  <a:ext cx="302" cy="258"/>
                </a:xfrm>
                <a:prstGeom prst="rect">
                  <a:avLst/>
                </a:prstGeom>
                <a:solidFill>
                  <a:srgbClr val="FF66FF"/>
                </a:solidFill>
                <a:ln w="25400">
                  <a:solidFill>
                    <a:srgbClr val="000000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tr-TR"/>
                </a:p>
              </p:txBody>
            </p:sp>
            <p:sp>
              <p:nvSpPr>
                <p:cNvPr id="73951" name="Rectangle 223"/>
                <p:cNvSpPr>
                  <a:spLocks noChangeArrowheads="1"/>
                </p:cNvSpPr>
                <p:nvPr/>
              </p:nvSpPr>
              <p:spPr bwMode="auto">
                <a:xfrm>
                  <a:off x="1751" y="2364"/>
                  <a:ext cx="218" cy="229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lIns="90487" tIns="44450" rIns="90487" bIns="44450">
                  <a:spAutoFit/>
                </a:bodyPr>
                <a:lstStyle/>
                <a:p>
                  <a:r>
                    <a:rPr lang="en-US" altLang="tr-TR" sz="1800">
                      <a:solidFill>
                        <a:srgbClr val="000000"/>
                      </a:solidFill>
                    </a:rPr>
                    <a:t>R</a:t>
                  </a:r>
                </a:p>
              </p:txBody>
            </p:sp>
            <p:sp>
              <p:nvSpPr>
                <p:cNvPr id="73952" name="Oval 224"/>
                <p:cNvSpPr>
                  <a:spLocks noChangeArrowheads="1"/>
                </p:cNvSpPr>
                <p:nvPr/>
              </p:nvSpPr>
              <p:spPr bwMode="auto">
                <a:xfrm>
                  <a:off x="1744" y="2208"/>
                  <a:ext cx="238" cy="161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tr-TR"/>
                </a:p>
              </p:txBody>
            </p:sp>
            <p:sp>
              <p:nvSpPr>
                <p:cNvPr id="73953" name="Oval 225"/>
                <p:cNvSpPr>
                  <a:spLocks noChangeArrowheads="1"/>
                </p:cNvSpPr>
                <p:nvPr/>
              </p:nvSpPr>
              <p:spPr bwMode="auto">
                <a:xfrm>
                  <a:off x="1740" y="2208"/>
                  <a:ext cx="238" cy="161"/>
                </a:xfrm>
                <a:prstGeom prst="ellipse">
                  <a:avLst/>
                </a:prstGeom>
                <a:noFill/>
                <a:ln w="28575">
                  <a:solidFill>
                    <a:srgbClr val="0000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tr-TR"/>
                </a:p>
              </p:txBody>
            </p:sp>
            <p:sp>
              <p:nvSpPr>
                <p:cNvPr id="73954" name="Rectangle 226"/>
                <p:cNvSpPr>
                  <a:spLocks noChangeArrowheads="1"/>
                </p:cNvSpPr>
                <p:nvPr/>
              </p:nvSpPr>
              <p:spPr bwMode="auto">
                <a:xfrm>
                  <a:off x="1692" y="2180"/>
                  <a:ext cx="336" cy="116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tr-TR"/>
                </a:p>
              </p:txBody>
            </p:sp>
          </p:grpSp>
          <p:sp>
            <p:nvSpPr>
              <p:cNvPr id="73955" name="Oval 227"/>
              <p:cNvSpPr>
                <a:spLocks noChangeArrowheads="1"/>
              </p:cNvSpPr>
              <p:nvPr/>
            </p:nvSpPr>
            <p:spPr bwMode="auto">
              <a:xfrm>
                <a:off x="718" y="2311"/>
                <a:ext cx="238" cy="161"/>
              </a:xfrm>
              <a:prstGeom prst="ellipse">
                <a:avLst/>
              </a:prstGeom>
              <a:solidFill>
                <a:srgbClr val="FFCC66"/>
              </a:solidFill>
              <a:ln w="28575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tr-TR"/>
              </a:p>
            </p:txBody>
          </p:sp>
        </p:grpSp>
      </p:grpSp>
      <p:grpSp>
        <p:nvGrpSpPr>
          <p:cNvPr id="73964" name="Group 236"/>
          <p:cNvGrpSpPr>
            <a:grpSpLocks/>
          </p:cNvGrpSpPr>
          <p:nvPr/>
        </p:nvGrpSpPr>
        <p:grpSpPr bwMode="auto">
          <a:xfrm>
            <a:off x="3895725" y="1754188"/>
            <a:ext cx="696913" cy="1143000"/>
            <a:chOff x="2448" y="1104"/>
            <a:chExt cx="439" cy="720"/>
          </a:xfrm>
        </p:grpSpPr>
        <p:sp>
          <p:nvSpPr>
            <p:cNvPr id="73965" name="Rectangle 237"/>
            <p:cNvSpPr>
              <a:spLocks noChangeArrowheads="1"/>
            </p:cNvSpPr>
            <p:nvPr/>
          </p:nvSpPr>
          <p:spPr bwMode="auto">
            <a:xfrm>
              <a:off x="2448" y="1104"/>
              <a:ext cx="439" cy="22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7" tIns="44450" rIns="90487" bIns="44450">
              <a:spAutoFit/>
            </a:bodyPr>
            <a:lstStyle/>
            <a:p>
              <a:r>
                <a:rPr lang="en-US" altLang="tr-TR" sz="1800">
                  <a:solidFill>
                    <a:srgbClr val="000000"/>
                  </a:solidFill>
                </a:rPr>
                <a:t>PIP</a:t>
              </a:r>
              <a:r>
                <a:rPr lang="en-US" altLang="tr-TR" sz="1800" baseline="-25000">
                  <a:solidFill>
                    <a:srgbClr val="000000"/>
                  </a:solidFill>
                </a:rPr>
                <a:t>2</a:t>
              </a:r>
              <a:r>
                <a:rPr lang="en-US" altLang="tr-TR" sz="1800">
                  <a:solidFill>
                    <a:srgbClr val="000000"/>
                  </a:solidFill>
                </a:rPr>
                <a:t> </a:t>
              </a:r>
            </a:p>
          </p:txBody>
        </p:sp>
        <p:sp>
          <p:nvSpPr>
            <p:cNvPr id="73966" name="Freeform 238"/>
            <p:cNvSpPr>
              <a:spLocks/>
            </p:cNvSpPr>
            <p:nvPr/>
          </p:nvSpPr>
          <p:spPr bwMode="auto">
            <a:xfrm>
              <a:off x="2579" y="1362"/>
              <a:ext cx="92" cy="349"/>
            </a:xfrm>
            <a:custGeom>
              <a:avLst/>
              <a:gdLst>
                <a:gd name="T0" fmla="*/ 25 w 92"/>
                <a:gd name="T1" fmla="*/ 348 h 349"/>
                <a:gd name="T2" fmla="*/ 33 w 92"/>
                <a:gd name="T3" fmla="*/ 281 h 349"/>
                <a:gd name="T4" fmla="*/ 91 w 92"/>
                <a:gd name="T5" fmla="*/ 215 h 349"/>
                <a:gd name="T6" fmla="*/ 0 w 92"/>
                <a:gd name="T7" fmla="*/ 82 h 349"/>
                <a:gd name="T8" fmla="*/ 41 w 92"/>
                <a:gd name="T9" fmla="*/ 0 h 349"/>
                <a:gd name="T10" fmla="*/ 58 w 92"/>
                <a:gd name="T11" fmla="*/ 0 h 3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2" h="349">
                  <a:moveTo>
                    <a:pt x="25" y="348"/>
                  </a:moveTo>
                  <a:lnTo>
                    <a:pt x="33" y="281"/>
                  </a:lnTo>
                  <a:lnTo>
                    <a:pt x="91" y="215"/>
                  </a:lnTo>
                  <a:lnTo>
                    <a:pt x="0" y="82"/>
                  </a:lnTo>
                  <a:lnTo>
                    <a:pt x="41" y="0"/>
                  </a:lnTo>
                  <a:lnTo>
                    <a:pt x="58" y="0"/>
                  </a:lnTo>
                </a:path>
              </a:pathLst>
            </a:custGeom>
            <a:noFill/>
            <a:ln w="28575" cap="rnd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73967" name="Freeform 239"/>
            <p:cNvSpPr>
              <a:spLocks/>
            </p:cNvSpPr>
            <p:nvPr/>
          </p:nvSpPr>
          <p:spPr bwMode="auto">
            <a:xfrm>
              <a:off x="2653" y="1362"/>
              <a:ext cx="91" cy="349"/>
            </a:xfrm>
            <a:custGeom>
              <a:avLst/>
              <a:gdLst>
                <a:gd name="T0" fmla="*/ 25 w 91"/>
                <a:gd name="T1" fmla="*/ 348 h 349"/>
                <a:gd name="T2" fmla="*/ 33 w 91"/>
                <a:gd name="T3" fmla="*/ 281 h 349"/>
                <a:gd name="T4" fmla="*/ 90 w 91"/>
                <a:gd name="T5" fmla="*/ 215 h 349"/>
                <a:gd name="T6" fmla="*/ 0 w 91"/>
                <a:gd name="T7" fmla="*/ 82 h 349"/>
                <a:gd name="T8" fmla="*/ 41 w 91"/>
                <a:gd name="T9" fmla="*/ 0 h 349"/>
                <a:gd name="T10" fmla="*/ 57 w 91"/>
                <a:gd name="T11" fmla="*/ 0 h 3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1" h="349">
                  <a:moveTo>
                    <a:pt x="25" y="348"/>
                  </a:moveTo>
                  <a:lnTo>
                    <a:pt x="33" y="281"/>
                  </a:lnTo>
                  <a:lnTo>
                    <a:pt x="90" y="215"/>
                  </a:lnTo>
                  <a:lnTo>
                    <a:pt x="0" y="82"/>
                  </a:lnTo>
                  <a:lnTo>
                    <a:pt x="41" y="0"/>
                  </a:lnTo>
                  <a:lnTo>
                    <a:pt x="57" y="0"/>
                  </a:lnTo>
                </a:path>
              </a:pathLst>
            </a:custGeom>
            <a:noFill/>
            <a:ln w="28575" cap="rnd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73968" name="Oval 240"/>
            <p:cNvSpPr>
              <a:spLocks noChangeArrowheads="1"/>
            </p:cNvSpPr>
            <p:nvPr/>
          </p:nvSpPr>
          <p:spPr bwMode="auto">
            <a:xfrm>
              <a:off x="2526" y="1662"/>
              <a:ext cx="238" cy="162"/>
            </a:xfrm>
            <a:prstGeom prst="ellipse">
              <a:avLst/>
            </a:prstGeom>
            <a:solidFill>
              <a:srgbClr val="FFCC66"/>
            </a:solidFill>
            <a:ln w="2857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8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38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38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9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39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39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9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39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39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9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39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39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9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739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9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5" dur="500"/>
                                        <p:tgtEl>
                                          <p:spTgt spid="739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9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739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9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739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7" presetID="2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9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739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739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9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500"/>
                                        <p:tgtEl>
                                          <p:spTgt spid="739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9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500"/>
                                        <p:tgtEl>
                                          <p:spTgt spid="739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62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9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4" dur="500"/>
                                        <p:tgtEl>
                                          <p:spTgt spid="739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9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9" dur="500"/>
                                        <p:tgtEl>
                                          <p:spTgt spid="739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 nodeType="clickPar">
                      <p:stCondLst>
                        <p:cond delay="indefinite"/>
                      </p:stCondLst>
                      <p:childTnLst>
                        <p:par>
                          <p:cTn id="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2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9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4" dur="500"/>
                                        <p:tgtEl>
                                          <p:spTgt spid="739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9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9" dur="500"/>
                                        <p:tgtEl>
                                          <p:spTgt spid="739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228600"/>
            <a:ext cx="8839200" cy="762000"/>
          </a:xfrm>
          <a:noFill/>
          <a:ln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lIns="90487" tIns="44450" rIns="90487" bIns="44450"/>
          <a:lstStyle/>
          <a:p>
            <a:r>
              <a:rPr lang="en-US" altLang="tr-TR"/>
              <a:t>Calcium Second Messenger Hormones</a:t>
            </a:r>
          </a:p>
        </p:txBody>
      </p:sp>
      <p:sp>
        <p:nvSpPr>
          <p:cNvPr id="7475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0487" tIns="44450" rIns="90487" bIns="44450"/>
          <a:lstStyle/>
          <a:p>
            <a:pPr>
              <a:lnSpc>
                <a:spcPct val="90000"/>
              </a:lnSpc>
            </a:pPr>
            <a:r>
              <a:rPr lang="en-US" altLang="tr-TR"/>
              <a:t>GnRH</a:t>
            </a:r>
          </a:p>
          <a:p>
            <a:pPr lvl="1">
              <a:lnSpc>
                <a:spcPct val="90000"/>
              </a:lnSpc>
            </a:pPr>
            <a:r>
              <a:rPr lang="en-US" altLang="tr-TR"/>
              <a:t>triggers release of LH in anterior pituitary</a:t>
            </a:r>
          </a:p>
          <a:p>
            <a:pPr>
              <a:lnSpc>
                <a:spcPct val="90000"/>
              </a:lnSpc>
              <a:buFont typeface="Times" panose="02020603050405020304" pitchFamily="18" charset="0"/>
              <a:buNone/>
            </a:pPr>
            <a:endParaRPr lang="en-US" altLang="tr-TR"/>
          </a:p>
          <a:p>
            <a:pPr>
              <a:lnSpc>
                <a:spcPct val="90000"/>
              </a:lnSpc>
            </a:pPr>
            <a:r>
              <a:rPr lang="en-US" altLang="tr-TR"/>
              <a:t>Oxytocin</a:t>
            </a:r>
          </a:p>
          <a:p>
            <a:pPr lvl="1">
              <a:lnSpc>
                <a:spcPct val="90000"/>
              </a:lnSpc>
            </a:pPr>
            <a:r>
              <a:rPr lang="en-US" altLang="tr-TR"/>
              <a:t>triggers contractions of smooth muscle</a:t>
            </a:r>
          </a:p>
          <a:p>
            <a:pPr lvl="1">
              <a:lnSpc>
                <a:spcPct val="90000"/>
              </a:lnSpc>
              <a:buFontTx/>
              <a:buNone/>
            </a:pPr>
            <a:endParaRPr lang="en-US" altLang="tr-TR"/>
          </a:p>
          <a:p>
            <a:pPr>
              <a:lnSpc>
                <a:spcPct val="90000"/>
              </a:lnSpc>
            </a:pPr>
            <a:r>
              <a:rPr lang="en-US" altLang="tr-TR"/>
              <a:t>PGF</a:t>
            </a:r>
            <a:r>
              <a:rPr lang="en-US" altLang="tr-TR" baseline="-25000"/>
              <a:t>2</a:t>
            </a:r>
            <a:r>
              <a:rPr lang="en-US" altLang="tr-TR" baseline="-25000">
                <a:latin typeface="Symbol" panose="05050102010706020507" pitchFamily="18" charset="2"/>
              </a:rPr>
              <a:t></a:t>
            </a:r>
            <a:endParaRPr lang="en-US" altLang="tr-TR"/>
          </a:p>
          <a:p>
            <a:pPr lvl="1">
              <a:lnSpc>
                <a:spcPct val="90000"/>
              </a:lnSpc>
            </a:pPr>
            <a:r>
              <a:rPr lang="en-US" altLang="tr-TR"/>
              <a:t>triggers apoptosis of cell</a:t>
            </a:r>
          </a:p>
          <a:p>
            <a:pPr lvl="1">
              <a:lnSpc>
                <a:spcPct val="90000"/>
              </a:lnSpc>
            </a:pPr>
            <a:r>
              <a:rPr lang="en-US" altLang="tr-TR"/>
              <a:t>inhibition of progesterone synthesis</a:t>
            </a:r>
          </a:p>
        </p:txBody>
      </p:sp>
    </p:spTree>
  </p:cSld>
  <p:clrMapOvr>
    <a:masterClrMapping/>
  </p:clrMapOvr>
  <p:transition/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67" name="Rectangle 67"/>
          <p:cNvSpPr>
            <a:spLocks noChangeArrowheads="1"/>
          </p:cNvSpPr>
          <p:nvPr/>
        </p:nvSpPr>
        <p:spPr bwMode="auto">
          <a:xfrm>
            <a:off x="152400" y="2133600"/>
            <a:ext cx="8915400" cy="457200"/>
          </a:xfrm>
          <a:prstGeom prst="rect">
            <a:avLst/>
          </a:prstGeom>
          <a:solidFill>
            <a:srgbClr val="CCCCCC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76802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228600"/>
            <a:ext cx="8610600" cy="406400"/>
          </a:xfrm>
          <a:noFill/>
          <a:ln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0487" tIns="44450" rIns="90487" bIns="44450"/>
          <a:lstStyle/>
          <a:p>
            <a:pPr>
              <a:lnSpc>
                <a:spcPct val="92000"/>
              </a:lnSpc>
            </a:pPr>
            <a:r>
              <a:rPr lang="en-US" altLang="tr-TR" sz="2800">
                <a:solidFill>
                  <a:schemeClr val="tx1"/>
                </a:solidFill>
              </a:rPr>
              <a:t>Steroid Hormone Action</a:t>
            </a:r>
          </a:p>
        </p:txBody>
      </p:sp>
      <p:sp>
        <p:nvSpPr>
          <p:cNvPr id="76818" name="Rectangle 18"/>
          <p:cNvSpPr>
            <a:spLocks noChangeArrowheads="1"/>
          </p:cNvSpPr>
          <p:nvPr/>
        </p:nvSpPr>
        <p:spPr bwMode="auto">
          <a:xfrm>
            <a:off x="7543800" y="3276600"/>
            <a:ext cx="1298575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altLang="tr-TR" sz="2000">
                <a:solidFill>
                  <a:srgbClr val="000000"/>
                </a:solidFill>
              </a:rPr>
              <a:t>Cytoplasm</a:t>
            </a:r>
            <a:endParaRPr lang="en-US" altLang="tr-TR" sz="2000"/>
          </a:p>
        </p:txBody>
      </p:sp>
      <p:sp>
        <p:nvSpPr>
          <p:cNvPr id="76822" name="Rectangle 22"/>
          <p:cNvSpPr>
            <a:spLocks noChangeArrowheads="1"/>
          </p:cNvSpPr>
          <p:nvPr/>
        </p:nvSpPr>
        <p:spPr bwMode="auto">
          <a:xfrm>
            <a:off x="6948488" y="2197100"/>
            <a:ext cx="1804987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altLang="tr-TR" sz="2000"/>
              <a:t>Cell Membrane</a:t>
            </a:r>
          </a:p>
        </p:txBody>
      </p:sp>
      <p:sp>
        <p:nvSpPr>
          <p:cNvPr id="76823" name="Oval 23"/>
          <p:cNvSpPr>
            <a:spLocks noChangeArrowheads="1"/>
          </p:cNvSpPr>
          <p:nvPr/>
        </p:nvSpPr>
        <p:spPr bwMode="auto">
          <a:xfrm>
            <a:off x="3810000" y="3276600"/>
            <a:ext cx="3435350" cy="3327400"/>
          </a:xfrm>
          <a:prstGeom prst="ellipse">
            <a:avLst/>
          </a:prstGeom>
          <a:solidFill>
            <a:srgbClr val="99CC00"/>
          </a:solidFill>
          <a:ln w="1587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  <p:grpSp>
        <p:nvGrpSpPr>
          <p:cNvPr id="76876" name="Group 76"/>
          <p:cNvGrpSpPr>
            <a:grpSpLocks/>
          </p:cNvGrpSpPr>
          <p:nvPr/>
        </p:nvGrpSpPr>
        <p:grpSpPr bwMode="auto">
          <a:xfrm>
            <a:off x="3925888" y="4879975"/>
            <a:ext cx="2127250" cy="396875"/>
            <a:chOff x="2473" y="3074"/>
            <a:chExt cx="1340" cy="250"/>
          </a:xfrm>
        </p:grpSpPr>
        <p:sp>
          <p:nvSpPr>
            <p:cNvPr id="76824" name="Freeform 24"/>
            <p:cNvSpPr>
              <a:spLocks/>
            </p:cNvSpPr>
            <p:nvPr/>
          </p:nvSpPr>
          <p:spPr bwMode="auto">
            <a:xfrm>
              <a:off x="2473" y="3083"/>
              <a:ext cx="1311" cy="241"/>
            </a:xfrm>
            <a:custGeom>
              <a:avLst/>
              <a:gdLst>
                <a:gd name="T0" fmla="*/ 0 w 1311"/>
                <a:gd name="T1" fmla="*/ 157 h 241"/>
                <a:gd name="T2" fmla="*/ 47 w 1311"/>
                <a:gd name="T3" fmla="*/ 130 h 241"/>
                <a:gd name="T4" fmla="*/ 67 w 1311"/>
                <a:gd name="T5" fmla="*/ 83 h 241"/>
                <a:gd name="T6" fmla="*/ 95 w 1311"/>
                <a:gd name="T7" fmla="*/ 37 h 241"/>
                <a:gd name="T8" fmla="*/ 143 w 1311"/>
                <a:gd name="T9" fmla="*/ 9 h 241"/>
                <a:gd name="T10" fmla="*/ 191 w 1311"/>
                <a:gd name="T11" fmla="*/ 0 h 241"/>
                <a:gd name="T12" fmla="*/ 239 w 1311"/>
                <a:gd name="T13" fmla="*/ 18 h 241"/>
                <a:gd name="T14" fmla="*/ 287 w 1311"/>
                <a:gd name="T15" fmla="*/ 55 h 241"/>
                <a:gd name="T16" fmla="*/ 306 w 1311"/>
                <a:gd name="T17" fmla="*/ 102 h 241"/>
                <a:gd name="T18" fmla="*/ 315 w 1311"/>
                <a:gd name="T19" fmla="*/ 148 h 241"/>
                <a:gd name="T20" fmla="*/ 315 w 1311"/>
                <a:gd name="T21" fmla="*/ 222 h 241"/>
                <a:gd name="T22" fmla="*/ 363 w 1311"/>
                <a:gd name="T23" fmla="*/ 241 h 241"/>
                <a:gd name="T24" fmla="*/ 411 w 1311"/>
                <a:gd name="T25" fmla="*/ 241 h 241"/>
                <a:gd name="T26" fmla="*/ 459 w 1311"/>
                <a:gd name="T27" fmla="*/ 241 h 241"/>
                <a:gd name="T28" fmla="*/ 507 w 1311"/>
                <a:gd name="T29" fmla="*/ 222 h 241"/>
                <a:gd name="T30" fmla="*/ 555 w 1311"/>
                <a:gd name="T31" fmla="*/ 185 h 241"/>
                <a:gd name="T32" fmla="*/ 583 w 1311"/>
                <a:gd name="T33" fmla="*/ 139 h 241"/>
                <a:gd name="T34" fmla="*/ 631 w 1311"/>
                <a:gd name="T35" fmla="*/ 93 h 241"/>
                <a:gd name="T36" fmla="*/ 670 w 1311"/>
                <a:gd name="T37" fmla="*/ 46 h 241"/>
                <a:gd name="T38" fmla="*/ 717 w 1311"/>
                <a:gd name="T39" fmla="*/ 37 h 241"/>
                <a:gd name="T40" fmla="*/ 765 w 1311"/>
                <a:gd name="T41" fmla="*/ 74 h 241"/>
                <a:gd name="T42" fmla="*/ 794 w 1311"/>
                <a:gd name="T43" fmla="*/ 120 h 241"/>
                <a:gd name="T44" fmla="*/ 813 w 1311"/>
                <a:gd name="T45" fmla="*/ 167 h 241"/>
                <a:gd name="T46" fmla="*/ 832 w 1311"/>
                <a:gd name="T47" fmla="*/ 213 h 241"/>
                <a:gd name="T48" fmla="*/ 880 w 1311"/>
                <a:gd name="T49" fmla="*/ 222 h 241"/>
                <a:gd name="T50" fmla="*/ 928 w 1311"/>
                <a:gd name="T51" fmla="*/ 204 h 241"/>
                <a:gd name="T52" fmla="*/ 957 w 1311"/>
                <a:gd name="T53" fmla="*/ 157 h 241"/>
                <a:gd name="T54" fmla="*/ 1005 w 1311"/>
                <a:gd name="T55" fmla="*/ 111 h 241"/>
                <a:gd name="T56" fmla="*/ 1053 w 1311"/>
                <a:gd name="T57" fmla="*/ 74 h 241"/>
                <a:gd name="T58" fmla="*/ 1100 w 1311"/>
                <a:gd name="T59" fmla="*/ 55 h 241"/>
                <a:gd name="T60" fmla="*/ 1148 w 1311"/>
                <a:gd name="T61" fmla="*/ 93 h 241"/>
                <a:gd name="T62" fmla="*/ 1196 w 1311"/>
                <a:gd name="T63" fmla="*/ 130 h 241"/>
                <a:gd name="T64" fmla="*/ 1244 w 1311"/>
                <a:gd name="T65" fmla="*/ 157 h 241"/>
                <a:gd name="T66" fmla="*/ 1292 w 1311"/>
                <a:gd name="T67" fmla="*/ 195 h 241"/>
                <a:gd name="T68" fmla="*/ 1311 w 1311"/>
                <a:gd name="T69" fmla="*/ 204 h 241"/>
                <a:gd name="T70" fmla="*/ 1311 w 1311"/>
                <a:gd name="T71" fmla="*/ 204 h 2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</a:cxnLst>
              <a:rect l="0" t="0" r="r" b="b"/>
              <a:pathLst>
                <a:path w="1311" h="241">
                  <a:moveTo>
                    <a:pt x="0" y="157"/>
                  </a:moveTo>
                  <a:lnTo>
                    <a:pt x="47" y="130"/>
                  </a:lnTo>
                  <a:lnTo>
                    <a:pt x="67" y="83"/>
                  </a:lnTo>
                  <a:lnTo>
                    <a:pt x="95" y="37"/>
                  </a:lnTo>
                  <a:lnTo>
                    <a:pt x="143" y="9"/>
                  </a:lnTo>
                  <a:lnTo>
                    <a:pt x="191" y="0"/>
                  </a:lnTo>
                  <a:lnTo>
                    <a:pt x="239" y="18"/>
                  </a:lnTo>
                  <a:lnTo>
                    <a:pt x="287" y="55"/>
                  </a:lnTo>
                  <a:lnTo>
                    <a:pt x="306" y="102"/>
                  </a:lnTo>
                  <a:lnTo>
                    <a:pt x="315" y="148"/>
                  </a:lnTo>
                  <a:lnTo>
                    <a:pt x="315" y="222"/>
                  </a:lnTo>
                  <a:lnTo>
                    <a:pt x="363" y="241"/>
                  </a:lnTo>
                  <a:lnTo>
                    <a:pt x="411" y="241"/>
                  </a:lnTo>
                  <a:lnTo>
                    <a:pt x="459" y="241"/>
                  </a:lnTo>
                  <a:lnTo>
                    <a:pt x="507" y="222"/>
                  </a:lnTo>
                  <a:lnTo>
                    <a:pt x="555" y="185"/>
                  </a:lnTo>
                  <a:lnTo>
                    <a:pt x="583" y="139"/>
                  </a:lnTo>
                  <a:lnTo>
                    <a:pt x="631" y="93"/>
                  </a:lnTo>
                  <a:lnTo>
                    <a:pt x="670" y="46"/>
                  </a:lnTo>
                  <a:lnTo>
                    <a:pt x="717" y="37"/>
                  </a:lnTo>
                  <a:lnTo>
                    <a:pt x="765" y="74"/>
                  </a:lnTo>
                  <a:lnTo>
                    <a:pt x="794" y="120"/>
                  </a:lnTo>
                  <a:lnTo>
                    <a:pt x="813" y="167"/>
                  </a:lnTo>
                  <a:lnTo>
                    <a:pt x="832" y="213"/>
                  </a:lnTo>
                  <a:lnTo>
                    <a:pt x="880" y="222"/>
                  </a:lnTo>
                  <a:lnTo>
                    <a:pt x="928" y="204"/>
                  </a:lnTo>
                  <a:lnTo>
                    <a:pt x="957" y="157"/>
                  </a:lnTo>
                  <a:lnTo>
                    <a:pt x="1005" y="111"/>
                  </a:lnTo>
                  <a:lnTo>
                    <a:pt x="1053" y="74"/>
                  </a:lnTo>
                  <a:lnTo>
                    <a:pt x="1100" y="55"/>
                  </a:lnTo>
                  <a:lnTo>
                    <a:pt x="1148" y="93"/>
                  </a:lnTo>
                  <a:lnTo>
                    <a:pt x="1196" y="130"/>
                  </a:lnTo>
                  <a:lnTo>
                    <a:pt x="1244" y="157"/>
                  </a:lnTo>
                  <a:lnTo>
                    <a:pt x="1292" y="195"/>
                  </a:lnTo>
                  <a:lnTo>
                    <a:pt x="1311" y="204"/>
                  </a:lnTo>
                  <a:lnTo>
                    <a:pt x="1311" y="204"/>
                  </a:lnTo>
                </a:path>
              </a:pathLst>
            </a:custGeom>
            <a:noFill/>
            <a:ln w="28575" cmpd="sng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76825" name="Freeform 25"/>
            <p:cNvSpPr>
              <a:spLocks/>
            </p:cNvSpPr>
            <p:nvPr/>
          </p:nvSpPr>
          <p:spPr bwMode="auto">
            <a:xfrm>
              <a:off x="2473" y="3074"/>
              <a:ext cx="1340" cy="231"/>
            </a:xfrm>
            <a:custGeom>
              <a:avLst/>
              <a:gdLst>
                <a:gd name="T0" fmla="*/ 0 w 1340"/>
                <a:gd name="T1" fmla="*/ 0 h 231"/>
                <a:gd name="T2" fmla="*/ 38 w 1340"/>
                <a:gd name="T3" fmla="*/ 55 h 231"/>
                <a:gd name="T4" fmla="*/ 86 w 1340"/>
                <a:gd name="T5" fmla="*/ 92 h 231"/>
                <a:gd name="T6" fmla="*/ 114 w 1340"/>
                <a:gd name="T7" fmla="*/ 139 h 231"/>
                <a:gd name="T8" fmla="*/ 162 w 1340"/>
                <a:gd name="T9" fmla="*/ 166 h 231"/>
                <a:gd name="T10" fmla="*/ 210 w 1340"/>
                <a:gd name="T11" fmla="*/ 185 h 231"/>
                <a:gd name="T12" fmla="*/ 287 w 1340"/>
                <a:gd name="T13" fmla="*/ 157 h 231"/>
                <a:gd name="T14" fmla="*/ 335 w 1340"/>
                <a:gd name="T15" fmla="*/ 129 h 231"/>
                <a:gd name="T16" fmla="*/ 382 w 1340"/>
                <a:gd name="T17" fmla="*/ 102 h 231"/>
                <a:gd name="T18" fmla="*/ 430 w 1340"/>
                <a:gd name="T19" fmla="*/ 74 h 231"/>
                <a:gd name="T20" fmla="*/ 478 w 1340"/>
                <a:gd name="T21" fmla="*/ 64 h 231"/>
                <a:gd name="T22" fmla="*/ 526 w 1340"/>
                <a:gd name="T23" fmla="*/ 92 h 231"/>
                <a:gd name="T24" fmla="*/ 574 w 1340"/>
                <a:gd name="T25" fmla="*/ 120 h 231"/>
                <a:gd name="T26" fmla="*/ 631 w 1340"/>
                <a:gd name="T27" fmla="*/ 157 h 231"/>
                <a:gd name="T28" fmla="*/ 631 w 1340"/>
                <a:gd name="T29" fmla="*/ 204 h 231"/>
                <a:gd name="T30" fmla="*/ 679 w 1340"/>
                <a:gd name="T31" fmla="*/ 231 h 231"/>
                <a:gd name="T32" fmla="*/ 727 w 1340"/>
                <a:gd name="T33" fmla="*/ 222 h 231"/>
                <a:gd name="T34" fmla="*/ 775 w 1340"/>
                <a:gd name="T35" fmla="*/ 213 h 231"/>
                <a:gd name="T36" fmla="*/ 823 w 1340"/>
                <a:gd name="T37" fmla="*/ 176 h 231"/>
                <a:gd name="T38" fmla="*/ 899 w 1340"/>
                <a:gd name="T39" fmla="*/ 120 h 231"/>
                <a:gd name="T40" fmla="*/ 947 w 1340"/>
                <a:gd name="T41" fmla="*/ 92 h 231"/>
                <a:gd name="T42" fmla="*/ 995 w 1340"/>
                <a:gd name="T43" fmla="*/ 92 h 231"/>
                <a:gd name="T44" fmla="*/ 1033 w 1340"/>
                <a:gd name="T45" fmla="*/ 139 h 231"/>
                <a:gd name="T46" fmla="*/ 1062 w 1340"/>
                <a:gd name="T47" fmla="*/ 185 h 231"/>
                <a:gd name="T48" fmla="*/ 1110 w 1340"/>
                <a:gd name="T49" fmla="*/ 204 h 231"/>
                <a:gd name="T50" fmla="*/ 1158 w 1340"/>
                <a:gd name="T51" fmla="*/ 204 h 231"/>
                <a:gd name="T52" fmla="*/ 1206 w 1340"/>
                <a:gd name="T53" fmla="*/ 185 h 231"/>
                <a:gd name="T54" fmla="*/ 1254 w 1340"/>
                <a:gd name="T55" fmla="*/ 148 h 231"/>
                <a:gd name="T56" fmla="*/ 1301 w 1340"/>
                <a:gd name="T57" fmla="*/ 120 h 231"/>
                <a:gd name="T58" fmla="*/ 1340 w 1340"/>
                <a:gd name="T59" fmla="*/ 102 h 231"/>
                <a:gd name="T60" fmla="*/ 1340 w 1340"/>
                <a:gd name="T61" fmla="*/ 102 h 2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1340" h="231">
                  <a:moveTo>
                    <a:pt x="0" y="0"/>
                  </a:moveTo>
                  <a:lnTo>
                    <a:pt x="38" y="55"/>
                  </a:lnTo>
                  <a:lnTo>
                    <a:pt x="86" y="92"/>
                  </a:lnTo>
                  <a:lnTo>
                    <a:pt x="114" y="139"/>
                  </a:lnTo>
                  <a:lnTo>
                    <a:pt x="162" y="166"/>
                  </a:lnTo>
                  <a:lnTo>
                    <a:pt x="210" y="185"/>
                  </a:lnTo>
                  <a:lnTo>
                    <a:pt x="287" y="157"/>
                  </a:lnTo>
                  <a:lnTo>
                    <a:pt x="335" y="129"/>
                  </a:lnTo>
                  <a:lnTo>
                    <a:pt x="382" y="102"/>
                  </a:lnTo>
                  <a:lnTo>
                    <a:pt x="430" y="74"/>
                  </a:lnTo>
                  <a:lnTo>
                    <a:pt x="478" y="64"/>
                  </a:lnTo>
                  <a:lnTo>
                    <a:pt x="526" y="92"/>
                  </a:lnTo>
                  <a:lnTo>
                    <a:pt x="574" y="120"/>
                  </a:lnTo>
                  <a:lnTo>
                    <a:pt x="631" y="157"/>
                  </a:lnTo>
                  <a:lnTo>
                    <a:pt x="631" y="204"/>
                  </a:lnTo>
                  <a:lnTo>
                    <a:pt x="679" y="231"/>
                  </a:lnTo>
                  <a:lnTo>
                    <a:pt x="727" y="222"/>
                  </a:lnTo>
                  <a:lnTo>
                    <a:pt x="775" y="213"/>
                  </a:lnTo>
                  <a:lnTo>
                    <a:pt x="823" y="176"/>
                  </a:lnTo>
                  <a:lnTo>
                    <a:pt x="899" y="120"/>
                  </a:lnTo>
                  <a:lnTo>
                    <a:pt x="947" y="92"/>
                  </a:lnTo>
                  <a:lnTo>
                    <a:pt x="995" y="92"/>
                  </a:lnTo>
                  <a:lnTo>
                    <a:pt x="1033" y="139"/>
                  </a:lnTo>
                  <a:lnTo>
                    <a:pt x="1062" y="185"/>
                  </a:lnTo>
                  <a:lnTo>
                    <a:pt x="1110" y="204"/>
                  </a:lnTo>
                  <a:lnTo>
                    <a:pt x="1158" y="204"/>
                  </a:lnTo>
                  <a:lnTo>
                    <a:pt x="1206" y="185"/>
                  </a:lnTo>
                  <a:lnTo>
                    <a:pt x="1254" y="148"/>
                  </a:lnTo>
                  <a:lnTo>
                    <a:pt x="1301" y="120"/>
                  </a:lnTo>
                  <a:lnTo>
                    <a:pt x="1340" y="102"/>
                  </a:lnTo>
                  <a:lnTo>
                    <a:pt x="1340" y="102"/>
                  </a:lnTo>
                </a:path>
              </a:pathLst>
            </a:custGeom>
            <a:noFill/>
            <a:ln w="28575" cmpd="sng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tr-TR"/>
            </a:p>
          </p:txBody>
        </p:sp>
      </p:grpSp>
      <p:sp>
        <p:nvSpPr>
          <p:cNvPr id="76826" name="Rectangle 26"/>
          <p:cNvSpPr>
            <a:spLocks noChangeArrowheads="1"/>
          </p:cNvSpPr>
          <p:nvPr/>
        </p:nvSpPr>
        <p:spPr bwMode="auto">
          <a:xfrm>
            <a:off x="6096000" y="5005388"/>
            <a:ext cx="55245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altLang="tr-TR" sz="2000">
                <a:solidFill>
                  <a:srgbClr val="000000"/>
                </a:solidFill>
              </a:rPr>
              <a:t>DNA</a:t>
            </a:r>
            <a:endParaRPr lang="en-US" altLang="tr-TR" sz="2000"/>
          </a:p>
        </p:txBody>
      </p:sp>
      <p:grpSp>
        <p:nvGrpSpPr>
          <p:cNvPr id="76875" name="Group 75"/>
          <p:cNvGrpSpPr>
            <a:grpSpLocks/>
          </p:cNvGrpSpPr>
          <p:nvPr/>
        </p:nvGrpSpPr>
        <p:grpSpPr bwMode="auto">
          <a:xfrm>
            <a:off x="4303713" y="4486275"/>
            <a:ext cx="1503362" cy="403225"/>
            <a:chOff x="2711" y="2826"/>
            <a:chExt cx="947" cy="254"/>
          </a:xfrm>
        </p:grpSpPr>
        <p:sp>
          <p:nvSpPr>
            <p:cNvPr id="76836" name="Freeform 36"/>
            <p:cNvSpPr>
              <a:spLocks/>
            </p:cNvSpPr>
            <p:nvPr/>
          </p:nvSpPr>
          <p:spPr bwMode="auto">
            <a:xfrm>
              <a:off x="2711" y="2826"/>
              <a:ext cx="947" cy="251"/>
            </a:xfrm>
            <a:custGeom>
              <a:avLst/>
              <a:gdLst>
                <a:gd name="T0" fmla="*/ 258 w 947"/>
                <a:gd name="T1" fmla="*/ 0 h 251"/>
                <a:gd name="T2" fmla="*/ 344 w 947"/>
                <a:gd name="T3" fmla="*/ 84 h 251"/>
                <a:gd name="T4" fmla="*/ 517 w 947"/>
                <a:gd name="T5" fmla="*/ 0 h 251"/>
                <a:gd name="T6" fmla="*/ 603 w 947"/>
                <a:gd name="T7" fmla="*/ 84 h 251"/>
                <a:gd name="T8" fmla="*/ 775 w 947"/>
                <a:gd name="T9" fmla="*/ 0 h 251"/>
                <a:gd name="T10" fmla="*/ 947 w 947"/>
                <a:gd name="T11" fmla="*/ 0 h 251"/>
                <a:gd name="T12" fmla="*/ 947 w 947"/>
                <a:gd name="T13" fmla="*/ 251 h 251"/>
                <a:gd name="T14" fmla="*/ 0 w 947"/>
                <a:gd name="T15" fmla="*/ 251 h 251"/>
                <a:gd name="T16" fmla="*/ 0 w 947"/>
                <a:gd name="T17" fmla="*/ 0 h 251"/>
                <a:gd name="T18" fmla="*/ 258 w 947"/>
                <a:gd name="T19" fmla="*/ 0 h 2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947" h="251">
                  <a:moveTo>
                    <a:pt x="258" y="0"/>
                  </a:moveTo>
                  <a:lnTo>
                    <a:pt x="344" y="84"/>
                  </a:lnTo>
                  <a:lnTo>
                    <a:pt x="517" y="0"/>
                  </a:lnTo>
                  <a:lnTo>
                    <a:pt x="603" y="84"/>
                  </a:lnTo>
                  <a:lnTo>
                    <a:pt x="775" y="0"/>
                  </a:lnTo>
                  <a:lnTo>
                    <a:pt x="947" y="0"/>
                  </a:lnTo>
                  <a:lnTo>
                    <a:pt x="947" y="251"/>
                  </a:lnTo>
                  <a:lnTo>
                    <a:pt x="0" y="251"/>
                  </a:lnTo>
                  <a:lnTo>
                    <a:pt x="0" y="0"/>
                  </a:lnTo>
                  <a:lnTo>
                    <a:pt x="258" y="0"/>
                  </a:lnTo>
                  <a:close/>
                </a:path>
              </a:pathLst>
            </a:custGeom>
            <a:solidFill>
              <a:srgbClr val="FF66FF"/>
            </a:solidFill>
            <a:ln w="28575" cmpd="sng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76837" name="Rectangle 37"/>
            <p:cNvSpPr>
              <a:spLocks noChangeArrowheads="1"/>
            </p:cNvSpPr>
            <p:nvPr/>
          </p:nvSpPr>
          <p:spPr bwMode="auto">
            <a:xfrm>
              <a:off x="2864" y="2888"/>
              <a:ext cx="694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altLang="tr-TR" sz="2000">
                  <a:solidFill>
                    <a:srgbClr val="000000"/>
                  </a:solidFill>
                </a:rPr>
                <a:t>Receptor</a:t>
              </a:r>
              <a:endParaRPr lang="en-US" altLang="tr-TR"/>
            </a:p>
          </p:txBody>
        </p:sp>
      </p:grpSp>
      <p:sp>
        <p:nvSpPr>
          <p:cNvPr id="76839" name="Rectangle 39"/>
          <p:cNvSpPr>
            <a:spLocks noChangeArrowheads="1"/>
          </p:cNvSpPr>
          <p:nvPr/>
        </p:nvSpPr>
        <p:spPr bwMode="auto">
          <a:xfrm>
            <a:off x="5791200" y="4114800"/>
            <a:ext cx="1185863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altLang="tr-TR" u="sng">
                <a:solidFill>
                  <a:srgbClr val="000000"/>
                </a:solidFill>
              </a:rPr>
              <a:t>Nucleus</a:t>
            </a:r>
            <a:endParaRPr lang="en-US" altLang="tr-TR"/>
          </a:p>
        </p:txBody>
      </p:sp>
      <p:grpSp>
        <p:nvGrpSpPr>
          <p:cNvPr id="76886" name="Group 86"/>
          <p:cNvGrpSpPr>
            <a:grpSpLocks/>
          </p:cNvGrpSpPr>
          <p:nvPr/>
        </p:nvGrpSpPr>
        <p:grpSpPr bwMode="auto">
          <a:xfrm>
            <a:off x="4724400" y="838200"/>
            <a:ext cx="3146425" cy="914400"/>
            <a:chOff x="2976" y="528"/>
            <a:chExt cx="1982" cy="576"/>
          </a:xfrm>
        </p:grpSpPr>
        <p:grpSp>
          <p:nvGrpSpPr>
            <p:cNvPr id="76866" name="Group 66"/>
            <p:cNvGrpSpPr>
              <a:grpSpLocks/>
            </p:cNvGrpSpPr>
            <p:nvPr/>
          </p:nvGrpSpPr>
          <p:grpSpPr bwMode="auto">
            <a:xfrm>
              <a:off x="4176" y="546"/>
              <a:ext cx="782" cy="361"/>
              <a:chOff x="4176" y="546"/>
              <a:chExt cx="782" cy="361"/>
            </a:xfrm>
          </p:grpSpPr>
          <p:sp>
            <p:nvSpPr>
              <p:cNvPr id="76816" name="Rectangle 16"/>
              <p:cNvSpPr>
                <a:spLocks noChangeArrowheads="1"/>
              </p:cNvSpPr>
              <p:nvPr/>
            </p:nvSpPr>
            <p:spPr bwMode="auto">
              <a:xfrm>
                <a:off x="4231" y="546"/>
                <a:ext cx="595" cy="1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altLang="tr-TR" sz="2000">
                    <a:solidFill>
                      <a:srgbClr val="000000"/>
                    </a:solidFill>
                  </a:rPr>
                  <a:t> Steroid</a:t>
                </a:r>
                <a:endParaRPr lang="en-US" altLang="tr-TR" sz="2000"/>
              </a:p>
            </p:txBody>
          </p:sp>
          <p:sp>
            <p:nvSpPr>
              <p:cNvPr id="76817" name="Rectangle 17"/>
              <p:cNvSpPr>
                <a:spLocks noChangeArrowheads="1"/>
              </p:cNvSpPr>
              <p:nvPr/>
            </p:nvSpPr>
            <p:spPr bwMode="auto">
              <a:xfrm>
                <a:off x="4176" y="715"/>
                <a:ext cx="782" cy="1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altLang="tr-TR" sz="2000">
                    <a:solidFill>
                      <a:srgbClr val="000000"/>
                    </a:solidFill>
                  </a:rPr>
                  <a:t>(estrogen)</a:t>
                </a:r>
                <a:endParaRPr lang="en-US" altLang="tr-TR" sz="2000"/>
              </a:p>
            </p:txBody>
          </p:sp>
        </p:grpSp>
        <p:grpSp>
          <p:nvGrpSpPr>
            <p:cNvPr id="76864" name="Group 64"/>
            <p:cNvGrpSpPr>
              <a:grpSpLocks/>
            </p:cNvGrpSpPr>
            <p:nvPr/>
          </p:nvGrpSpPr>
          <p:grpSpPr bwMode="auto">
            <a:xfrm>
              <a:off x="2976" y="528"/>
              <a:ext cx="1042" cy="576"/>
              <a:chOff x="240" y="1152"/>
              <a:chExt cx="1042" cy="576"/>
            </a:xfrm>
          </p:grpSpPr>
          <p:sp>
            <p:nvSpPr>
              <p:cNvPr id="76857" name="AutoShape 57"/>
              <p:cNvSpPr>
                <a:spLocks noChangeArrowheads="1"/>
              </p:cNvSpPr>
              <p:nvPr/>
            </p:nvSpPr>
            <p:spPr bwMode="auto">
              <a:xfrm rot="1782443">
                <a:off x="240" y="1440"/>
                <a:ext cx="336" cy="288"/>
              </a:xfrm>
              <a:prstGeom prst="hexagon">
                <a:avLst>
                  <a:gd name="adj" fmla="val 29167"/>
                  <a:gd name="vf" fmla="val 115470"/>
                </a:avLst>
              </a:prstGeom>
              <a:solidFill>
                <a:srgbClr val="FFFF00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76859" name="AutoShape 59"/>
              <p:cNvSpPr>
                <a:spLocks noChangeArrowheads="1"/>
              </p:cNvSpPr>
              <p:nvPr/>
            </p:nvSpPr>
            <p:spPr bwMode="auto">
              <a:xfrm rot="1782443">
                <a:off x="528" y="1435"/>
                <a:ext cx="336" cy="288"/>
              </a:xfrm>
              <a:prstGeom prst="hexagon">
                <a:avLst>
                  <a:gd name="adj" fmla="val 29167"/>
                  <a:gd name="vf" fmla="val 115470"/>
                </a:avLst>
              </a:prstGeom>
              <a:solidFill>
                <a:srgbClr val="FFFF00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76860" name="AutoShape 60"/>
              <p:cNvSpPr>
                <a:spLocks noChangeArrowheads="1"/>
              </p:cNvSpPr>
              <p:nvPr/>
            </p:nvSpPr>
            <p:spPr bwMode="auto">
              <a:xfrm rot="1782443">
                <a:off x="667" y="1179"/>
                <a:ext cx="336" cy="288"/>
              </a:xfrm>
              <a:prstGeom prst="hexagon">
                <a:avLst>
                  <a:gd name="adj" fmla="val 29167"/>
                  <a:gd name="vf" fmla="val 115470"/>
                </a:avLst>
              </a:prstGeom>
              <a:solidFill>
                <a:srgbClr val="FFFF00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76863" name="Freeform 63"/>
              <p:cNvSpPr>
                <a:spLocks/>
              </p:cNvSpPr>
              <p:nvPr/>
            </p:nvSpPr>
            <p:spPr bwMode="auto">
              <a:xfrm>
                <a:off x="983" y="1152"/>
                <a:ext cx="299" cy="256"/>
              </a:xfrm>
              <a:custGeom>
                <a:avLst/>
                <a:gdLst>
                  <a:gd name="T0" fmla="*/ 5 w 299"/>
                  <a:gd name="T1" fmla="*/ 256 h 256"/>
                  <a:gd name="T2" fmla="*/ 0 w 299"/>
                  <a:gd name="T3" fmla="*/ 86 h 256"/>
                  <a:gd name="T4" fmla="*/ 139 w 299"/>
                  <a:gd name="T5" fmla="*/ 0 h 256"/>
                  <a:gd name="T6" fmla="*/ 299 w 299"/>
                  <a:gd name="T7" fmla="*/ 80 h 256"/>
                  <a:gd name="T8" fmla="*/ 288 w 299"/>
                  <a:gd name="T9" fmla="*/ 256 h 256"/>
                  <a:gd name="T10" fmla="*/ 5 w 299"/>
                  <a:gd name="T11" fmla="*/ 256 h 2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99" h="256">
                    <a:moveTo>
                      <a:pt x="5" y="256"/>
                    </a:moveTo>
                    <a:lnTo>
                      <a:pt x="0" y="86"/>
                    </a:lnTo>
                    <a:lnTo>
                      <a:pt x="139" y="0"/>
                    </a:lnTo>
                    <a:lnTo>
                      <a:pt x="299" y="80"/>
                    </a:lnTo>
                    <a:lnTo>
                      <a:pt x="288" y="256"/>
                    </a:lnTo>
                    <a:lnTo>
                      <a:pt x="5" y="256"/>
                    </a:lnTo>
                    <a:close/>
                  </a:path>
                </a:pathLst>
              </a:custGeom>
              <a:solidFill>
                <a:srgbClr val="FFFF00"/>
              </a:solidFill>
              <a:ln w="12700" cap="flat" cmpd="sng">
                <a:solidFill>
                  <a:schemeClr val="tx1"/>
                </a:solidFill>
                <a:prstDash val="solid"/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tr-TR"/>
              </a:p>
            </p:txBody>
          </p:sp>
        </p:grpSp>
      </p:grpSp>
      <p:grpSp>
        <p:nvGrpSpPr>
          <p:cNvPr id="76888" name="Group 88"/>
          <p:cNvGrpSpPr>
            <a:grpSpLocks/>
          </p:cNvGrpSpPr>
          <p:nvPr/>
        </p:nvGrpSpPr>
        <p:grpSpPr bwMode="auto">
          <a:xfrm>
            <a:off x="4572000" y="1828800"/>
            <a:ext cx="2205038" cy="2590800"/>
            <a:chOff x="2880" y="1152"/>
            <a:chExt cx="1389" cy="1632"/>
          </a:xfrm>
        </p:grpSpPr>
        <p:grpSp>
          <p:nvGrpSpPr>
            <p:cNvPr id="76868" name="Group 68"/>
            <p:cNvGrpSpPr>
              <a:grpSpLocks/>
            </p:cNvGrpSpPr>
            <p:nvPr/>
          </p:nvGrpSpPr>
          <p:grpSpPr bwMode="auto">
            <a:xfrm>
              <a:off x="2880" y="2208"/>
              <a:ext cx="1042" cy="576"/>
              <a:chOff x="240" y="1152"/>
              <a:chExt cx="1042" cy="576"/>
            </a:xfrm>
          </p:grpSpPr>
          <p:sp>
            <p:nvSpPr>
              <p:cNvPr id="76869" name="AutoShape 69"/>
              <p:cNvSpPr>
                <a:spLocks noChangeArrowheads="1"/>
              </p:cNvSpPr>
              <p:nvPr/>
            </p:nvSpPr>
            <p:spPr bwMode="auto">
              <a:xfrm rot="1782443">
                <a:off x="240" y="1440"/>
                <a:ext cx="336" cy="288"/>
              </a:xfrm>
              <a:prstGeom prst="hexagon">
                <a:avLst>
                  <a:gd name="adj" fmla="val 29167"/>
                  <a:gd name="vf" fmla="val 115470"/>
                </a:avLst>
              </a:prstGeom>
              <a:solidFill>
                <a:srgbClr val="FFFF00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76870" name="AutoShape 70"/>
              <p:cNvSpPr>
                <a:spLocks noChangeArrowheads="1"/>
              </p:cNvSpPr>
              <p:nvPr/>
            </p:nvSpPr>
            <p:spPr bwMode="auto">
              <a:xfrm rot="1782443">
                <a:off x="528" y="1435"/>
                <a:ext cx="336" cy="288"/>
              </a:xfrm>
              <a:prstGeom prst="hexagon">
                <a:avLst>
                  <a:gd name="adj" fmla="val 29167"/>
                  <a:gd name="vf" fmla="val 115470"/>
                </a:avLst>
              </a:prstGeom>
              <a:solidFill>
                <a:srgbClr val="FFFF00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76871" name="AutoShape 71"/>
              <p:cNvSpPr>
                <a:spLocks noChangeArrowheads="1"/>
              </p:cNvSpPr>
              <p:nvPr/>
            </p:nvSpPr>
            <p:spPr bwMode="auto">
              <a:xfrm rot="1782443">
                <a:off x="667" y="1179"/>
                <a:ext cx="336" cy="288"/>
              </a:xfrm>
              <a:prstGeom prst="hexagon">
                <a:avLst>
                  <a:gd name="adj" fmla="val 29167"/>
                  <a:gd name="vf" fmla="val 115470"/>
                </a:avLst>
              </a:prstGeom>
              <a:solidFill>
                <a:srgbClr val="FFFF00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76872" name="Freeform 72"/>
              <p:cNvSpPr>
                <a:spLocks/>
              </p:cNvSpPr>
              <p:nvPr/>
            </p:nvSpPr>
            <p:spPr bwMode="auto">
              <a:xfrm>
                <a:off x="983" y="1152"/>
                <a:ext cx="299" cy="256"/>
              </a:xfrm>
              <a:custGeom>
                <a:avLst/>
                <a:gdLst>
                  <a:gd name="T0" fmla="*/ 5 w 299"/>
                  <a:gd name="T1" fmla="*/ 256 h 256"/>
                  <a:gd name="T2" fmla="*/ 0 w 299"/>
                  <a:gd name="T3" fmla="*/ 86 h 256"/>
                  <a:gd name="T4" fmla="*/ 139 w 299"/>
                  <a:gd name="T5" fmla="*/ 0 h 256"/>
                  <a:gd name="T6" fmla="*/ 299 w 299"/>
                  <a:gd name="T7" fmla="*/ 80 h 256"/>
                  <a:gd name="T8" fmla="*/ 288 w 299"/>
                  <a:gd name="T9" fmla="*/ 256 h 256"/>
                  <a:gd name="T10" fmla="*/ 5 w 299"/>
                  <a:gd name="T11" fmla="*/ 256 h 2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99" h="256">
                    <a:moveTo>
                      <a:pt x="5" y="256"/>
                    </a:moveTo>
                    <a:lnTo>
                      <a:pt x="0" y="86"/>
                    </a:lnTo>
                    <a:lnTo>
                      <a:pt x="139" y="0"/>
                    </a:lnTo>
                    <a:lnTo>
                      <a:pt x="299" y="80"/>
                    </a:lnTo>
                    <a:lnTo>
                      <a:pt x="288" y="256"/>
                    </a:lnTo>
                    <a:lnTo>
                      <a:pt x="5" y="256"/>
                    </a:lnTo>
                    <a:close/>
                  </a:path>
                </a:pathLst>
              </a:custGeom>
              <a:solidFill>
                <a:srgbClr val="FFFF00"/>
              </a:solidFill>
              <a:ln w="12700" cap="flat" cmpd="sng">
                <a:solidFill>
                  <a:schemeClr val="tx1"/>
                </a:solidFill>
                <a:prstDash val="solid"/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tr-TR"/>
              </a:p>
            </p:txBody>
          </p:sp>
        </p:grpSp>
        <p:grpSp>
          <p:nvGrpSpPr>
            <p:cNvPr id="76887" name="Group 87"/>
            <p:cNvGrpSpPr>
              <a:grpSpLocks/>
            </p:cNvGrpSpPr>
            <p:nvPr/>
          </p:nvGrpSpPr>
          <p:grpSpPr bwMode="auto">
            <a:xfrm>
              <a:off x="3264" y="1152"/>
              <a:ext cx="1005" cy="1152"/>
              <a:chOff x="3264" y="1152"/>
              <a:chExt cx="1005" cy="1152"/>
            </a:xfrm>
          </p:grpSpPr>
          <p:sp>
            <p:nvSpPr>
              <p:cNvPr id="76819" name="Rectangle 19"/>
              <p:cNvSpPr>
                <a:spLocks noChangeArrowheads="1"/>
              </p:cNvSpPr>
              <p:nvPr/>
            </p:nvSpPr>
            <p:spPr bwMode="auto">
              <a:xfrm>
                <a:off x="3478" y="1683"/>
                <a:ext cx="791" cy="1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altLang="tr-TR" sz="2000">
                    <a:solidFill>
                      <a:srgbClr val="000000"/>
                    </a:solidFill>
                  </a:rPr>
                  <a:t>Diffusion?</a:t>
                </a:r>
                <a:endParaRPr lang="en-US" altLang="tr-TR" sz="2000"/>
              </a:p>
            </p:txBody>
          </p:sp>
          <p:sp>
            <p:nvSpPr>
              <p:cNvPr id="76874" name="Line 74"/>
              <p:cNvSpPr>
                <a:spLocks noChangeShapeType="1"/>
              </p:cNvSpPr>
              <p:nvPr/>
            </p:nvSpPr>
            <p:spPr bwMode="auto">
              <a:xfrm>
                <a:off x="3264" y="1152"/>
                <a:ext cx="0" cy="1152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stealth" w="med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tr-TR"/>
              </a:p>
            </p:txBody>
          </p:sp>
        </p:grpSp>
      </p:grpSp>
      <p:grpSp>
        <p:nvGrpSpPr>
          <p:cNvPr id="76889" name="Group 89"/>
          <p:cNvGrpSpPr>
            <a:grpSpLocks/>
          </p:cNvGrpSpPr>
          <p:nvPr/>
        </p:nvGrpSpPr>
        <p:grpSpPr bwMode="auto">
          <a:xfrm>
            <a:off x="4654550" y="5334000"/>
            <a:ext cx="777875" cy="792163"/>
            <a:chOff x="2932" y="3360"/>
            <a:chExt cx="490" cy="499"/>
          </a:xfrm>
        </p:grpSpPr>
        <p:sp>
          <p:nvSpPr>
            <p:cNvPr id="76840" name="Rectangle 40"/>
            <p:cNvSpPr>
              <a:spLocks noChangeArrowheads="1"/>
            </p:cNvSpPr>
            <p:nvPr/>
          </p:nvSpPr>
          <p:spPr bwMode="auto">
            <a:xfrm>
              <a:off x="2932" y="3667"/>
              <a:ext cx="490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altLang="tr-TR" sz="2000">
                  <a:solidFill>
                    <a:srgbClr val="000000"/>
                  </a:solidFill>
                </a:rPr>
                <a:t>mRNA</a:t>
              </a:r>
              <a:endParaRPr lang="en-US" altLang="tr-TR" sz="2000"/>
            </a:p>
          </p:txBody>
        </p:sp>
        <p:sp>
          <p:nvSpPr>
            <p:cNvPr id="76877" name="Line 77"/>
            <p:cNvSpPr>
              <a:spLocks noChangeShapeType="1"/>
            </p:cNvSpPr>
            <p:nvPr/>
          </p:nvSpPr>
          <p:spPr bwMode="auto">
            <a:xfrm flipH="1">
              <a:off x="3152" y="3360"/>
              <a:ext cx="64" cy="304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stealth" w="med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</p:grpSp>
      <p:sp>
        <p:nvSpPr>
          <p:cNvPr id="76878" name="Line 78"/>
          <p:cNvSpPr>
            <a:spLocks noChangeShapeType="1"/>
          </p:cNvSpPr>
          <p:nvPr/>
        </p:nvSpPr>
        <p:spPr bwMode="auto">
          <a:xfrm flipH="1">
            <a:off x="3438525" y="5969000"/>
            <a:ext cx="1141413" cy="220663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tr-TR"/>
          </a:p>
        </p:txBody>
      </p:sp>
      <p:grpSp>
        <p:nvGrpSpPr>
          <p:cNvPr id="76885" name="Group 85"/>
          <p:cNvGrpSpPr>
            <a:grpSpLocks/>
          </p:cNvGrpSpPr>
          <p:nvPr/>
        </p:nvGrpSpPr>
        <p:grpSpPr bwMode="auto">
          <a:xfrm>
            <a:off x="914400" y="5791200"/>
            <a:ext cx="2286000" cy="838200"/>
            <a:chOff x="576" y="3648"/>
            <a:chExt cx="1440" cy="528"/>
          </a:xfrm>
        </p:grpSpPr>
        <p:sp>
          <p:nvSpPr>
            <p:cNvPr id="76879" name="AutoShape 79"/>
            <p:cNvSpPr>
              <a:spLocks noChangeArrowheads="1"/>
            </p:cNvSpPr>
            <p:nvPr/>
          </p:nvSpPr>
          <p:spPr bwMode="auto">
            <a:xfrm>
              <a:off x="576" y="3648"/>
              <a:ext cx="1440" cy="528"/>
            </a:xfrm>
            <a:prstGeom prst="roundRect">
              <a:avLst>
                <a:gd name="adj" fmla="val 16667"/>
              </a:avLst>
            </a:prstGeom>
            <a:solidFill>
              <a:srgbClr val="FFCC66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76880" name="Text Box 80"/>
            <p:cNvSpPr txBox="1">
              <a:spLocks noChangeArrowheads="1"/>
            </p:cNvSpPr>
            <p:nvPr/>
          </p:nvSpPr>
          <p:spPr bwMode="auto">
            <a:xfrm>
              <a:off x="631" y="3648"/>
              <a:ext cx="1330" cy="46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altLang="tr-TR">
                  <a:solidFill>
                    <a:schemeClr val="tx1"/>
                  </a:solidFill>
                </a:rPr>
                <a:t>R-ER</a:t>
              </a:r>
              <a:br>
                <a:rPr lang="en-US" altLang="tr-TR">
                  <a:solidFill>
                    <a:schemeClr val="tx1"/>
                  </a:solidFill>
                </a:rPr>
              </a:br>
              <a:r>
                <a:rPr lang="en-US" altLang="tr-TR" sz="1800">
                  <a:solidFill>
                    <a:schemeClr val="tx1"/>
                  </a:solidFill>
                </a:rPr>
                <a:t>Protein synthesis</a:t>
              </a:r>
              <a:endParaRPr lang="en-US" altLang="tr-TR" sz="1800"/>
            </a:p>
          </p:txBody>
        </p:sp>
      </p:grpSp>
      <p:grpSp>
        <p:nvGrpSpPr>
          <p:cNvPr id="76890" name="Group 90"/>
          <p:cNvGrpSpPr>
            <a:grpSpLocks/>
          </p:cNvGrpSpPr>
          <p:nvPr/>
        </p:nvGrpSpPr>
        <p:grpSpPr bwMode="auto">
          <a:xfrm>
            <a:off x="1371600" y="4495800"/>
            <a:ext cx="1371600" cy="1219200"/>
            <a:chOff x="864" y="2832"/>
            <a:chExt cx="864" cy="768"/>
          </a:xfrm>
        </p:grpSpPr>
        <p:sp>
          <p:nvSpPr>
            <p:cNvPr id="76882" name="Text Box 82"/>
            <p:cNvSpPr txBox="1">
              <a:spLocks noChangeArrowheads="1"/>
            </p:cNvSpPr>
            <p:nvPr/>
          </p:nvSpPr>
          <p:spPr bwMode="auto">
            <a:xfrm>
              <a:off x="864" y="2832"/>
              <a:ext cx="864" cy="51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altLang="tr-TR">
                  <a:solidFill>
                    <a:srgbClr val="800000"/>
                  </a:solidFill>
                </a:rPr>
                <a:t>New Protein</a:t>
              </a:r>
            </a:p>
          </p:txBody>
        </p:sp>
        <p:sp>
          <p:nvSpPr>
            <p:cNvPr id="76883" name="Line 83"/>
            <p:cNvSpPr>
              <a:spLocks noChangeShapeType="1"/>
            </p:cNvSpPr>
            <p:nvPr/>
          </p:nvSpPr>
          <p:spPr bwMode="auto">
            <a:xfrm flipV="1">
              <a:off x="1296" y="3360"/>
              <a:ext cx="0" cy="24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stealth" w="med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</p:grpSp>
      <p:grpSp>
        <p:nvGrpSpPr>
          <p:cNvPr id="76891" name="Group 91"/>
          <p:cNvGrpSpPr>
            <a:grpSpLocks/>
          </p:cNvGrpSpPr>
          <p:nvPr/>
        </p:nvGrpSpPr>
        <p:grpSpPr bwMode="auto">
          <a:xfrm>
            <a:off x="1104900" y="2895600"/>
            <a:ext cx="1905000" cy="1600200"/>
            <a:chOff x="696" y="1824"/>
            <a:chExt cx="1200" cy="1008"/>
          </a:xfrm>
        </p:grpSpPr>
        <p:sp>
          <p:nvSpPr>
            <p:cNvPr id="76881" name="Text Box 81"/>
            <p:cNvSpPr txBox="1">
              <a:spLocks noChangeArrowheads="1"/>
            </p:cNvSpPr>
            <p:nvPr/>
          </p:nvSpPr>
          <p:spPr bwMode="auto">
            <a:xfrm>
              <a:off x="696" y="1824"/>
              <a:ext cx="1200" cy="74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/>
              <a:r>
                <a:rPr lang="en-US" altLang="tr-TR">
                  <a:solidFill>
                    <a:srgbClr val="800000"/>
                  </a:solidFill>
                </a:rPr>
                <a:t>Change in Cell Physiology</a:t>
              </a:r>
            </a:p>
          </p:txBody>
        </p:sp>
        <p:sp>
          <p:nvSpPr>
            <p:cNvPr id="76884" name="Line 84"/>
            <p:cNvSpPr>
              <a:spLocks noChangeShapeType="1"/>
            </p:cNvSpPr>
            <p:nvPr/>
          </p:nvSpPr>
          <p:spPr bwMode="auto">
            <a:xfrm flipV="1">
              <a:off x="1296" y="2544"/>
              <a:ext cx="0" cy="28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stealth" w="med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04860944" presetClass="entr" presetSubtype="187064012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68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768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768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8" presetID="22" presetClass="entr" presetSubtype="2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0" dur="500"/>
                                        <p:tgtEl>
                                          <p:spTgt spid="768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768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7" presetID="22" presetClass="entr" presetSubtype="4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768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tr-TR"/>
              <a:t>Steroid Hormone Mechanism</a:t>
            </a:r>
          </a:p>
        </p:txBody>
      </p:sp>
      <p:sp>
        <p:nvSpPr>
          <p:cNvPr id="1054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tr-TR"/>
              <a:t>Estradiol</a:t>
            </a:r>
          </a:p>
          <a:p>
            <a:r>
              <a:rPr lang="en-US" altLang="tr-TR"/>
              <a:t>Testosterone, Dihdrotestosterone</a:t>
            </a:r>
          </a:p>
          <a:p>
            <a:r>
              <a:rPr lang="en-US" altLang="tr-TR"/>
              <a:t>Cortisol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457200"/>
            <a:ext cx="2619375" cy="344488"/>
          </a:xfrm>
          <a:noFill/>
          <a:ln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0487" tIns="44450" rIns="90487" bIns="44450"/>
          <a:lstStyle/>
          <a:p>
            <a:pPr>
              <a:lnSpc>
                <a:spcPct val="92000"/>
              </a:lnSpc>
            </a:pPr>
            <a:r>
              <a:rPr lang="en-US" altLang="tr-TR" sz="2800"/>
              <a:t>Feedback Loops</a:t>
            </a:r>
          </a:p>
        </p:txBody>
      </p:sp>
      <p:sp>
        <p:nvSpPr>
          <p:cNvPr id="77827" name="Rectangle 3"/>
          <p:cNvSpPr>
            <a:spLocks noChangeArrowheads="1"/>
          </p:cNvSpPr>
          <p:nvPr/>
        </p:nvSpPr>
        <p:spPr bwMode="auto">
          <a:xfrm>
            <a:off x="3951288" y="-1588"/>
            <a:ext cx="1579562" cy="3333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/>
          <a:p>
            <a:r>
              <a:rPr lang="en-US" altLang="tr-TR" sz="1600">
                <a:solidFill>
                  <a:srgbClr val="000000"/>
                </a:solidFill>
              </a:rPr>
              <a:t>Hypothalamus</a:t>
            </a:r>
          </a:p>
        </p:txBody>
      </p:sp>
      <p:sp>
        <p:nvSpPr>
          <p:cNvPr id="77828" name="Rectangle 4"/>
          <p:cNvSpPr>
            <a:spLocks noChangeArrowheads="1"/>
          </p:cNvSpPr>
          <p:nvPr/>
        </p:nvSpPr>
        <p:spPr bwMode="auto">
          <a:xfrm>
            <a:off x="3622675" y="550863"/>
            <a:ext cx="2200275" cy="333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/>
          <a:p>
            <a:r>
              <a:rPr lang="en-US" altLang="tr-TR" sz="1600">
                <a:solidFill>
                  <a:srgbClr val="000000"/>
                </a:solidFill>
              </a:rPr>
              <a:t>Releasing Hormones</a:t>
            </a:r>
          </a:p>
        </p:txBody>
      </p:sp>
      <p:sp>
        <p:nvSpPr>
          <p:cNvPr id="77829" name="Rectangle 5"/>
          <p:cNvSpPr>
            <a:spLocks noChangeArrowheads="1"/>
          </p:cNvSpPr>
          <p:nvPr/>
        </p:nvSpPr>
        <p:spPr bwMode="auto">
          <a:xfrm>
            <a:off x="5945188" y="-12700"/>
            <a:ext cx="2292350" cy="333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/>
          <a:p>
            <a:r>
              <a:rPr lang="en-US" altLang="tr-TR" sz="1600">
                <a:solidFill>
                  <a:srgbClr val="000000"/>
                </a:solidFill>
              </a:rPr>
              <a:t>Neuro-secretory Cells</a:t>
            </a:r>
          </a:p>
        </p:txBody>
      </p:sp>
      <p:sp>
        <p:nvSpPr>
          <p:cNvPr id="77830" name="Rectangle 6"/>
          <p:cNvSpPr>
            <a:spLocks noChangeArrowheads="1"/>
          </p:cNvSpPr>
          <p:nvPr/>
        </p:nvSpPr>
        <p:spPr bwMode="auto">
          <a:xfrm>
            <a:off x="4246563" y="887413"/>
            <a:ext cx="1108075" cy="301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/>
          <a:p>
            <a:r>
              <a:rPr lang="en-US" altLang="tr-TR" sz="1400">
                <a:solidFill>
                  <a:srgbClr val="000000"/>
                </a:solidFill>
              </a:rPr>
              <a:t>Portal Vein</a:t>
            </a:r>
          </a:p>
        </p:txBody>
      </p:sp>
      <p:sp>
        <p:nvSpPr>
          <p:cNvPr id="77831" name="Freeform 7"/>
          <p:cNvSpPr>
            <a:spLocks/>
          </p:cNvSpPr>
          <p:nvPr/>
        </p:nvSpPr>
        <p:spPr bwMode="auto">
          <a:xfrm>
            <a:off x="5045075" y="1497013"/>
            <a:ext cx="561975" cy="157162"/>
          </a:xfrm>
          <a:custGeom>
            <a:avLst/>
            <a:gdLst>
              <a:gd name="T0" fmla="*/ 0 w 354"/>
              <a:gd name="T1" fmla="*/ 0 h 99"/>
              <a:gd name="T2" fmla="*/ 177 w 354"/>
              <a:gd name="T3" fmla="*/ 98 h 99"/>
              <a:gd name="T4" fmla="*/ 353 w 354"/>
              <a:gd name="T5" fmla="*/ 0 h 9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354" h="99">
                <a:moveTo>
                  <a:pt x="0" y="0"/>
                </a:moveTo>
                <a:lnTo>
                  <a:pt x="177" y="98"/>
                </a:lnTo>
                <a:lnTo>
                  <a:pt x="353" y="0"/>
                </a:lnTo>
              </a:path>
            </a:pathLst>
          </a:custGeom>
          <a:noFill/>
          <a:ln w="12700" cap="rnd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tr-TR"/>
          </a:p>
        </p:txBody>
      </p:sp>
      <p:grpSp>
        <p:nvGrpSpPr>
          <p:cNvPr id="77834" name="Group 10"/>
          <p:cNvGrpSpPr>
            <a:grpSpLocks/>
          </p:cNvGrpSpPr>
          <p:nvPr/>
        </p:nvGrpSpPr>
        <p:grpSpPr bwMode="auto">
          <a:xfrm>
            <a:off x="4125913" y="898525"/>
            <a:ext cx="1746250" cy="684213"/>
            <a:chOff x="2599" y="566"/>
            <a:chExt cx="1100" cy="431"/>
          </a:xfrm>
        </p:grpSpPr>
        <p:sp>
          <p:nvSpPr>
            <p:cNvPr id="77832" name="Freeform 8"/>
            <p:cNvSpPr>
              <a:spLocks/>
            </p:cNvSpPr>
            <p:nvPr/>
          </p:nvSpPr>
          <p:spPr bwMode="auto">
            <a:xfrm>
              <a:off x="2599" y="710"/>
              <a:ext cx="904" cy="287"/>
            </a:xfrm>
            <a:custGeom>
              <a:avLst/>
              <a:gdLst>
                <a:gd name="T0" fmla="*/ 0 w 904"/>
                <a:gd name="T1" fmla="*/ 36 h 287"/>
                <a:gd name="T2" fmla="*/ 29 w 904"/>
                <a:gd name="T3" fmla="*/ 9 h 287"/>
                <a:gd name="T4" fmla="*/ 78 w 904"/>
                <a:gd name="T5" fmla="*/ 9 h 287"/>
                <a:gd name="T6" fmla="*/ 127 w 904"/>
                <a:gd name="T7" fmla="*/ 9 h 287"/>
                <a:gd name="T8" fmla="*/ 186 w 904"/>
                <a:gd name="T9" fmla="*/ 0 h 287"/>
                <a:gd name="T10" fmla="*/ 265 w 904"/>
                <a:gd name="T11" fmla="*/ 0 h 287"/>
                <a:gd name="T12" fmla="*/ 314 w 904"/>
                <a:gd name="T13" fmla="*/ 0 h 287"/>
                <a:gd name="T14" fmla="*/ 363 w 904"/>
                <a:gd name="T15" fmla="*/ 0 h 287"/>
                <a:gd name="T16" fmla="*/ 412 w 904"/>
                <a:gd name="T17" fmla="*/ 0 h 287"/>
                <a:gd name="T18" fmla="*/ 451 w 904"/>
                <a:gd name="T19" fmla="*/ 0 h 287"/>
                <a:gd name="T20" fmla="*/ 510 w 904"/>
                <a:gd name="T21" fmla="*/ 9 h 287"/>
                <a:gd name="T22" fmla="*/ 559 w 904"/>
                <a:gd name="T23" fmla="*/ 9 h 287"/>
                <a:gd name="T24" fmla="*/ 608 w 904"/>
                <a:gd name="T25" fmla="*/ 9 h 287"/>
                <a:gd name="T26" fmla="*/ 657 w 904"/>
                <a:gd name="T27" fmla="*/ 9 h 287"/>
                <a:gd name="T28" fmla="*/ 707 w 904"/>
                <a:gd name="T29" fmla="*/ 9 h 287"/>
                <a:gd name="T30" fmla="*/ 756 w 904"/>
                <a:gd name="T31" fmla="*/ 9 h 287"/>
                <a:gd name="T32" fmla="*/ 815 w 904"/>
                <a:gd name="T33" fmla="*/ 18 h 287"/>
                <a:gd name="T34" fmla="*/ 864 w 904"/>
                <a:gd name="T35" fmla="*/ 27 h 287"/>
                <a:gd name="T36" fmla="*/ 903 w 904"/>
                <a:gd name="T37" fmla="*/ 53 h 287"/>
                <a:gd name="T38" fmla="*/ 903 w 904"/>
                <a:gd name="T39" fmla="*/ 71 h 287"/>
                <a:gd name="T40" fmla="*/ 873 w 904"/>
                <a:gd name="T41" fmla="*/ 98 h 287"/>
                <a:gd name="T42" fmla="*/ 824 w 904"/>
                <a:gd name="T43" fmla="*/ 107 h 287"/>
                <a:gd name="T44" fmla="*/ 765 w 904"/>
                <a:gd name="T45" fmla="*/ 134 h 287"/>
                <a:gd name="T46" fmla="*/ 716 w 904"/>
                <a:gd name="T47" fmla="*/ 152 h 287"/>
                <a:gd name="T48" fmla="*/ 677 w 904"/>
                <a:gd name="T49" fmla="*/ 179 h 287"/>
                <a:gd name="T50" fmla="*/ 677 w 904"/>
                <a:gd name="T51" fmla="*/ 197 h 287"/>
                <a:gd name="T52" fmla="*/ 667 w 904"/>
                <a:gd name="T53" fmla="*/ 224 h 287"/>
                <a:gd name="T54" fmla="*/ 667 w 904"/>
                <a:gd name="T55" fmla="*/ 251 h 287"/>
                <a:gd name="T56" fmla="*/ 677 w 904"/>
                <a:gd name="T57" fmla="*/ 268 h 287"/>
                <a:gd name="T58" fmla="*/ 697 w 904"/>
                <a:gd name="T59" fmla="*/ 286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904" h="287">
                  <a:moveTo>
                    <a:pt x="0" y="36"/>
                  </a:moveTo>
                  <a:lnTo>
                    <a:pt x="29" y="9"/>
                  </a:lnTo>
                  <a:lnTo>
                    <a:pt x="78" y="9"/>
                  </a:lnTo>
                  <a:lnTo>
                    <a:pt x="127" y="9"/>
                  </a:lnTo>
                  <a:lnTo>
                    <a:pt x="186" y="0"/>
                  </a:lnTo>
                  <a:lnTo>
                    <a:pt x="265" y="0"/>
                  </a:lnTo>
                  <a:lnTo>
                    <a:pt x="314" y="0"/>
                  </a:lnTo>
                  <a:lnTo>
                    <a:pt x="363" y="0"/>
                  </a:lnTo>
                  <a:lnTo>
                    <a:pt x="412" y="0"/>
                  </a:lnTo>
                  <a:lnTo>
                    <a:pt x="451" y="0"/>
                  </a:lnTo>
                  <a:lnTo>
                    <a:pt x="510" y="9"/>
                  </a:lnTo>
                  <a:lnTo>
                    <a:pt x="559" y="9"/>
                  </a:lnTo>
                  <a:lnTo>
                    <a:pt x="608" y="9"/>
                  </a:lnTo>
                  <a:lnTo>
                    <a:pt x="657" y="9"/>
                  </a:lnTo>
                  <a:lnTo>
                    <a:pt x="707" y="9"/>
                  </a:lnTo>
                  <a:lnTo>
                    <a:pt x="756" y="9"/>
                  </a:lnTo>
                  <a:lnTo>
                    <a:pt x="815" y="18"/>
                  </a:lnTo>
                  <a:lnTo>
                    <a:pt x="864" y="27"/>
                  </a:lnTo>
                  <a:lnTo>
                    <a:pt x="903" y="53"/>
                  </a:lnTo>
                  <a:lnTo>
                    <a:pt x="903" y="71"/>
                  </a:lnTo>
                  <a:lnTo>
                    <a:pt x="873" y="98"/>
                  </a:lnTo>
                  <a:lnTo>
                    <a:pt x="824" y="107"/>
                  </a:lnTo>
                  <a:lnTo>
                    <a:pt x="765" y="134"/>
                  </a:lnTo>
                  <a:lnTo>
                    <a:pt x="716" y="152"/>
                  </a:lnTo>
                  <a:lnTo>
                    <a:pt x="677" y="179"/>
                  </a:lnTo>
                  <a:lnTo>
                    <a:pt x="677" y="197"/>
                  </a:lnTo>
                  <a:lnTo>
                    <a:pt x="667" y="224"/>
                  </a:lnTo>
                  <a:lnTo>
                    <a:pt x="667" y="251"/>
                  </a:lnTo>
                  <a:lnTo>
                    <a:pt x="677" y="268"/>
                  </a:lnTo>
                  <a:lnTo>
                    <a:pt x="697" y="286"/>
                  </a:lnTo>
                </a:path>
              </a:pathLst>
            </a:custGeom>
            <a:noFill/>
            <a:ln w="12700" cap="rnd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77833" name="Freeform 9"/>
            <p:cNvSpPr>
              <a:spLocks/>
            </p:cNvSpPr>
            <p:nvPr/>
          </p:nvSpPr>
          <p:spPr bwMode="auto">
            <a:xfrm>
              <a:off x="2618" y="566"/>
              <a:ext cx="1081" cy="431"/>
            </a:xfrm>
            <a:custGeom>
              <a:avLst/>
              <a:gdLst>
                <a:gd name="T0" fmla="*/ 0 w 1081"/>
                <a:gd name="T1" fmla="*/ 45 h 431"/>
                <a:gd name="T2" fmla="*/ 49 w 1081"/>
                <a:gd name="T3" fmla="*/ 27 h 431"/>
                <a:gd name="T4" fmla="*/ 128 w 1081"/>
                <a:gd name="T5" fmla="*/ 27 h 431"/>
                <a:gd name="T6" fmla="*/ 216 w 1081"/>
                <a:gd name="T7" fmla="*/ 0 h 431"/>
                <a:gd name="T8" fmla="*/ 295 w 1081"/>
                <a:gd name="T9" fmla="*/ 0 h 431"/>
                <a:gd name="T10" fmla="*/ 373 w 1081"/>
                <a:gd name="T11" fmla="*/ 0 h 431"/>
                <a:gd name="T12" fmla="*/ 452 w 1081"/>
                <a:gd name="T13" fmla="*/ 0 h 431"/>
                <a:gd name="T14" fmla="*/ 501 w 1081"/>
                <a:gd name="T15" fmla="*/ 0 h 431"/>
                <a:gd name="T16" fmla="*/ 540 w 1081"/>
                <a:gd name="T17" fmla="*/ 0 h 431"/>
                <a:gd name="T18" fmla="*/ 589 w 1081"/>
                <a:gd name="T19" fmla="*/ 0 h 431"/>
                <a:gd name="T20" fmla="*/ 638 w 1081"/>
                <a:gd name="T21" fmla="*/ 0 h 431"/>
                <a:gd name="T22" fmla="*/ 688 w 1081"/>
                <a:gd name="T23" fmla="*/ 0 h 431"/>
                <a:gd name="T24" fmla="*/ 737 w 1081"/>
                <a:gd name="T25" fmla="*/ 0 h 431"/>
                <a:gd name="T26" fmla="*/ 796 w 1081"/>
                <a:gd name="T27" fmla="*/ 0 h 431"/>
                <a:gd name="T28" fmla="*/ 845 w 1081"/>
                <a:gd name="T29" fmla="*/ 0 h 431"/>
                <a:gd name="T30" fmla="*/ 894 w 1081"/>
                <a:gd name="T31" fmla="*/ 36 h 431"/>
                <a:gd name="T32" fmla="*/ 943 w 1081"/>
                <a:gd name="T33" fmla="*/ 54 h 431"/>
                <a:gd name="T34" fmla="*/ 1002 w 1081"/>
                <a:gd name="T35" fmla="*/ 81 h 431"/>
                <a:gd name="T36" fmla="*/ 1051 w 1081"/>
                <a:gd name="T37" fmla="*/ 108 h 431"/>
                <a:gd name="T38" fmla="*/ 1070 w 1081"/>
                <a:gd name="T39" fmla="*/ 126 h 431"/>
                <a:gd name="T40" fmla="*/ 1080 w 1081"/>
                <a:gd name="T41" fmla="*/ 153 h 431"/>
                <a:gd name="T42" fmla="*/ 1080 w 1081"/>
                <a:gd name="T43" fmla="*/ 180 h 431"/>
                <a:gd name="T44" fmla="*/ 1080 w 1081"/>
                <a:gd name="T45" fmla="*/ 197 h 431"/>
                <a:gd name="T46" fmla="*/ 1070 w 1081"/>
                <a:gd name="T47" fmla="*/ 224 h 431"/>
                <a:gd name="T48" fmla="*/ 1021 w 1081"/>
                <a:gd name="T49" fmla="*/ 242 h 431"/>
                <a:gd name="T50" fmla="*/ 972 w 1081"/>
                <a:gd name="T51" fmla="*/ 260 h 431"/>
                <a:gd name="T52" fmla="*/ 923 w 1081"/>
                <a:gd name="T53" fmla="*/ 278 h 431"/>
                <a:gd name="T54" fmla="*/ 874 w 1081"/>
                <a:gd name="T55" fmla="*/ 296 h 431"/>
                <a:gd name="T56" fmla="*/ 825 w 1081"/>
                <a:gd name="T57" fmla="*/ 305 h 431"/>
                <a:gd name="T58" fmla="*/ 796 w 1081"/>
                <a:gd name="T59" fmla="*/ 332 h 431"/>
                <a:gd name="T60" fmla="*/ 776 w 1081"/>
                <a:gd name="T61" fmla="*/ 350 h 431"/>
                <a:gd name="T62" fmla="*/ 776 w 1081"/>
                <a:gd name="T63" fmla="*/ 386 h 431"/>
                <a:gd name="T64" fmla="*/ 776 w 1081"/>
                <a:gd name="T65" fmla="*/ 395 h 431"/>
                <a:gd name="T66" fmla="*/ 796 w 1081"/>
                <a:gd name="T67" fmla="*/ 421 h 431"/>
                <a:gd name="T68" fmla="*/ 796 w 1081"/>
                <a:gd name="T69" fmla="*/ 430 h 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1081" h="431">
                  <a:moveTo>
                    <a:pt x="0" y="45"/>
                  </a:moveTo>
                  <a:lnTo>
                    <a:pt x="49" y="27"/>
                  </a:lnTo>
                  <a:lnTo>
                    <a:pt x="128" y="27"/>
                  </a:lnTo>
                  <a:lnTo>
                    <a:pt x="216" y="0"/>
                  </a:lnTo>
                  <a:lnTo>
                    <a:pt x="295" y="0"/>
                  </a:lnTo>
                  <a:lnTo>
                    <a:pt x="373" y="0"/>
                  </a:lnTo>
                  <a:lnTo>
                    <a:pt x="452" y="0"/>
                  </a:lnTo>
                  <a:lnTo>
                    <a:pt x="501" y="0"/>
                  </a:lnTo>
                  <a:lnTo>
                    <a:pt x="540" y="0"/>
                  </a:lnTo>
                  <a:lnTo>
                    <a:pt x="589" y="0"/>
                  </a:lnTo>
                  <a:lnTo>
                    <a:pt x="638" y="0"/>
                  </a:lnTo>
                  <a:lnTo>
                    <a:pt x="688" y="0"/>
                  </a:lnTo>
                  <a:lnTo>
                    <a:pt x="737" y="0"/>
                  </a:lnTo>
                  <a:lnTo>
                    <a:pt x="796" y="0"/>
                  </a:lnTo>
                  <a:lnTo>
                    <a:pt x="845" y="0"/>
                  </a:lnTo>
                  <a:lnTo>
                    <a:pt x="894" y="36"/>
                  </a:lnTo>
                  <a:lnTo>
                    <a:pt x="943" y="54"/>
                  </a:lnTo>
                  <a:lnTo>
                    <a:pt x="1002" y="81"/>
                  </a:lnTo>
                  <a:lnTo>
                    <a:pt x="1051" y="108"/>
                  </a:lnTo>
                  <a:lnTo>
                    <a:pt x="1070" y="126"/>
                  </a:lnTo>
                  <a:lnTo>
                    <a:pt x="1080" y="153"/>
                  </a:lnTo>
                  <a:lnTo>
                    <a:pt x="1080" y="180"/>
                  </a:lnTo>
                  <a:lnTo>
                    <a:pt x="1080" y="197"/>
                  </a:lnTo>
                  <a:lnTo>
                    <a:pt x="1070" y="224"/>
                  </a:lnTo>
                  <a:lnTo>
                    <a:pt x="1021" y="242"/>
                  </a:lnTo>
                  <a:lnTo>
                    <a:pt x="972" y="260"/>
                  </a:lnTo>
                  <a:lnTo>
                    <a:pt x="923" y="278"/>
                  </a:lnTo>
                  <a:lnTo>
                    <a:pt x="874" y="296"/>
                  </a:lnTo>
                  <a:lnTo>
                    <a:pt x="825" y="305"/>
                  </a:lnTo>
                  <a:lnTo>
                    <a:pt x="796" y="332"/>
                  </a:lnTo>
                  <a:lnTo>
                    <a:pt x="776" y="350"/>
                  </a:lnTo>
                  <a:lnTo>
                    <a:pt x="776" y="386"/>
                  </a:lnTo>
                  <a:lnTo>
                    <a:pt x="776" y="395"/>
                  </a:lnTo>
                  <a:lnTo>
                    <a:pt x="796" y="421"/>
                  </a:lnTo>
                  <a:lnTo>
                    <a:pt x="796" y="430"/>
                  </a:lnTo>
                </a:path>
              </a:pathLst>
            </a:custGeom>
            <a:noFill/>
            <a:ln w="12700" cap="rnd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tr-TR"/>
            </a:p>
          </p:txBody>
        </p:sp>
      </p:grpSp>
      <p:sp>
        <p:nvSpPr>
          <p:cNvPr id="77835" name="Rectangle 11"/>
          <p:cNvSpPr>
            <a:spLocks noChangeArrowheads="1"/>
          </p:cNvSpPr>
          <p:nvPr/>
        </p:nvSpPr>
        <p:spPr bwMode="auto">
          <a:xfrm>
            <a:off x="3951288" y="1716088"/>
            <a:ext cx="1843087" cy="333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/>
          <a:p>
            <a:r>
              <a:rPr lang="en-US" altLang="tr-TR" sz="1600">
                <a:solidFill>
                  <a:srgbClr val="000000"/>
                </a:solidFill>
              </a:rPr>
              <a:t>Anterior Pituitary</a:t>
            </a:r>
          </a:p>
        </p:txBody>
      </p:sp>
      <p:sp>
        <p:nvSpPr>
          <p:cNvPr id="77836" name="Arc 12"/>
          <p:cNvSpPr>
            <a:spLocks/>
          </p:cNvSpPr>
          <p:nvPr/>
        </p:nvSpPr>
        <p:spPr bwMode="auto">
          <a:xfrm>
            <a:off x="4960938" y="2322513"/>
            <a:ext cx="120650" cy="136525"/>
          </a:xfrm>
          <a:custGeom>
            <a:avLst/>
            <a:gdLst>
              <a:gd name="G0" fmla="+- 8847 0 0"/>
              <a:gd name="G1" fmla="+- 21600 0 0"/>
              <a:gd name="G2" fmla="+- 21600 0 0"/>
              <a:gd name="T0" fmla="*/ 0 w 17504"/>
              <a:gd name="T1" fmla="*/ 1896 h 21600"/>
              <a:gd name="T2" fmla="*/ 17504 w 17504"/>
              <a:gd name="T3" fmla="*/ 1812 h 21600"/>
              <a:gd name="T4" fmla="*/ 8847 w 17504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7504" h="21600" fill="none" extrusionOk="0">
                <a:moveTo>
                  <a:pt x="-1" y="1895"/>
                </a:moveTo>
                <a:cubicBezTo>
                  <a:pt x="2781" y="645"/>
                  <a:pt x="5797" y="0"/>
                  <a:pt x="8847" y="0"/>
                </a:cubicBezTo>
                <a:cubicBezTo>
                  <a:pt x="11826" y="0"/>
                  <a:pt x="14774" y="616"/>
                  <a:pt x="17504" y="1810"/>
                </a:cubicBezTo>
              </a:path>
              <a:path w="17504" h="21600" stroke="0" extrusionOk="0">
                <a:moveTo>
                  <a:pt x="-1" y="1895"/>
                </a:moveTo>
                <a:cubicBezTo>
                  <a:pt x="2781" y="645"/>
                  <a:pt x="5797" y="0"/>
                  <a:pt x="8847" y="0"/>
                </a:cubicBezTo>
                <a:cubicBezTo>
                  <a:pt x="11826" y="0"/>
                  <a:pt x="14774" y="616"/>
                  <a:pt x="17504" y="1810"/>
                </a:cubicBezTo>
                <a:lnTo>
                  <a:pt x="8847" y="2160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0" cap="rnd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77837" name="Line 13"/>
          <p:cNvSpPr>
            <a:spLocks noChangeShapeType="1"/>
          </p:cNvSpPr>
          <p:nvPr/>
        </p:nvSpPr>
        <p:spPr bwMode="auto">
          <a:xfrm>
            <a:off x="5019675" y="2000250"/>
            <a:ext cx="0" cy="344488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77838" name="Rectangle 14"/>
          <p:cNvSpPr>
            <a:spLocks noChangeArrowheads="1"/>
          </p:cNvSpPr>
          <p:nvPr/>
        </p:nvSpPr>
        <p:spPr bwMode="auto">
          <a:xfrm>
            <a:off x="3670300" y="2370138"/>
            <a:ext cx="2608263" cy="333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/>
          <a:p>
            <a:r>
              <a:rPr lang="en-US" altLang="tr-TR" sz="1600">
                <a:solidFill>
                  <a:srgbClr val="000000"/>
                </a:solidFill>
              </a:rPr>
              <a:t>Gonadotropins:  FSH, LH</a:t>
            </a:r>
          </a:p>
        </p:txBody>
      </p:sp>
      <p:sp>
        <p:nvSpPr>
          <p:cNvPr id="77839" name="Arc 15"/>
          <p:cNvSpPr>
            <a:spLocks/>
          </p:cNvSpPr>
          <p:nvPr/>
        </p:nvSpPr>
        <p:spPr bwMode="auto">
          <a:xfrm>
            <a:off x="4962525" y="2962275"/>
            <a:ext cx="122238" cy="136525"/>
          </a:xfrm>
          <a:custGeom>
            <a:avLst/>
            <a:gdLst>
              <a:gd name="G0" fmla="+- 8890 0 0"/>
              <a:gd name="G1" fmla="+- 21600 0 0"/>
              <a:gd name="G2" fmla="+- 21600 0 0"/>
              <a:gd name="T0" fmla="*/ 0 w 17590"/>
              <a:gd name="T1" fmla="*/ 1915 h 21600"/>
              <a:gd name="T2" fmla="*/ 17590 w 17590"/>
              <a:gd name="T3" fmla="*/ 1830 h 21600"/>
              <a:gd name="T4" fmla="*/ 8890 w 1759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7590" h="21600" fill="none" extrusionOk="0">
                <a:moveTo>
                  <a:pt x="-1" y="1914"/>
                </a:moveTo>
                <a:cubicBezTo>
                  <a:pt x="2793" y="652"/>
                  <a:pt x="5824" y="0"/>
                  <a:pt x="8890" y="0"/>
                </a:cubicBezTo>
                <a:cubicBezTo>
                  <a:pt x="11885" y="0"/>
                  <a:pt x="14848" y="623"/>
                  <a:pt x="17590" y="1829"/>
                </a:cubicBezTo>
              </a:path>
              <a:path w="17590" h="21600" stroke="0" extrusionOk="0">
                <a:moveTo>
                  <a:pt x="-1" y="1914"/>
                </a:moveTo>
                <a:cubicBezTo>
                  <a:pt x="2793" y="652"/>
                  <a:pt x="5824" y="0"/>
                  <a:pt x="8890" y="0"/>
                </a:cubicBezTo>
                <a:cubicBezTo>
                  <a:pt x="11885" y="0"/>
                  <a:pt x="14848" y="623"/>
                  <a:pt x="17590" y="1829"/>
                </a:cubicBezTo>
                <a:lnTo>
                  <a:pt x="8890" y="2160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0" cap="rnd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77840" name="Line 16"/>
          <p:cNvSpPr>
            <a:spLocks noChangeShapeType="1"/>
          </p:cNvSpPr>
          <p:nvPr/>
        </p:nvSpPr>
        <p:spPr bwMode="auto">
          <a:xfrm>
            <a:off x="5019675" y="2697163"/>
            <a:ext cx="0" cy="287337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77841" name="Rectangle 17"/>
          <p:cNvSpPr>
            <a:spLocks noChangeArrowheads="1"/>
          </p:cNvSpPr>
          <p:nvPr/>
        </p:nvSpPr>
        <p:spPr bwMode="auto">
          <a:xfrm>
            <a:off x="4059238" y="3076575"/>
            <a:ext cx="1335087" cy="301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/>
          <a:p>
            <a:r>
              <a:rPr lang="en-US" altLang="tr-TR" sz="1400">
                <a:solidFill>
                  <a:srgbClr val="000000"/>
                </a:solidFill>
              </a:rPr>
              <a:t>Blood Stream</a:t>
            </a:r>
          </a:p>
        </p:txBody>
      </p:sp>
      <p:sp>
        <p:nvSpPr>
          <p:cNvPr id="77842" name="Freeform 18"/>
          <p:cNvSpPr>
            <a:spLocks/>
          </p:cNvSpPr>
          <p:nvPr/>
        </p:nvSpPr>
        <p:spPr bwMode="auto">
          <a:xfrm>
            <a:off x="3563938" y="3146425"/>
            <a:ext cx="3149600" cy="882650"/>
          </a:xfrm>
          <a:custGeom>
            <a:avLst/>
            <a:gdLst>
              <a:gd name="T0" fmla="*/ 0 w 1984"/>
              <a:gd name="T1" fmla="*/ 0 h 556"/>
              <a:gd name="T2" fmla="*/ 79 w 1984"/>
              <a:gd name="T3" fmla="*/ 0 h 556"/>
              <a:gd name="T4" fmla="*/ 138 w 1984"/>
              <a:gd name="T5" fmla="*/ 0 h 556"/>
              <a:gd name="T6" fmla="*/ 206 w 1984"/>
              <a:gd name="T7" fmla="*/ 0 h 556"/>
              <a:gd name="T8" fmla="*/ 265 w 1984"/>
              <a:gd name="T9" fmla="*/ 0 h 556"/>
              <a:gd name="T10" fmla="*/ 324 w 1984"/>
              <a:gd name="T11" fmla="*/ 0 h 556"/>
              <a:gd name="T12" fmla="*/ 373 w 1984"/>
              <a:gd name="T13" fmla="*/ 0 h 556"/>
              <a:gd name="T14" fmla="*/ 442 w 1984"/>
              <a:gd name="T15" fmla="*/ 0 h 556"/>
              <a:gd name="T16" fmla="*/ 491 w 1984"/>
              <a:gd name="T17" fmla="*/ 0 h 556"/>
              <a:gd name="T18" fmla="*/ 550 w 1984"/>
              <a:gd name="T19" fmla="*/ 0 h 556"/>
              <a:gd name="T20" fmla="*/ 609 w 1984"/>
              <a:gd name="T21" fmla="*/ 9 h 556"/>
              <a:gd name="T22" fmla="*/ 668 w 1984"/>
              <a:gd name="T23" fmla="*/ 9 h 556"/>
              <a:gd name="T24" fmla="*/ 766 w 1984"/>
              <a:gd name="T25" fmla="*/ 9 h 556"/>
              <a:gd name="T26" fmla="*/ 854 w 1984"/>
              <a:gd name="T27" fmla="*/ 9 h 556"/>
              <a:gd name="T28" fmla="*/ 933 w 1984"/>
              <a:gd name="T29" fmla="*/ 9 h 556"/>
              <a:gd name="T30" fmla="*/ 1011 w 1984"/>
              <a:gd name="T31" fmla="*/ 9 h 556"/>
              <a:gd name="T32" fmla="*/ 1090 w 1984"/>
              <a:gd name="T33" fmla="*/ 9 h 556"/>
              <a:gd name="T34" fmla="*/ 1188 w 1984"/>
              <a:gd name="T35" fmla="*/ 9 h 556"/>
              <a:gd name="T36" fmla="*/ 1267 w 1984"/>
              <a:gd name="T37" fmla="*/ 9 h 556"/>
              <a:gd name="T38" fmla="*/ 1335 w 1984"/>
              <a:gd name="T39" fmla="*/ 9 h 556"/>
              <a:gd name="T40" fmla="*/ 1394 w 1984"/>
              <a:gd name="T41" fmla="*/ 18 h 556"/>
              <a:gd name="T42" fmla="*/ 1463 w 1984"/>
              <a:gd name="T43" fmla="*/ 18 h 556"/>
              <a:gd name="T44" fmla="*/ 1532 w 1984"/>
              <a:gd name="T45" fmla="*/ 18 h 556"/>
              <a:gd name="T46" fmla="*/ 1591 w 1984"/>
              <a:gd name="T47" fmla="*/ 18 h 556"/>
              <a:gd name="T48" fmla="*/ 1640 w 1984"/>
              <a:gd name="T49" fmla="*/ 18 h 556"/>
              <a:gd name="T50" fmla="*/ 1699 w 1984"/>
              <a:gd name="T51" fmla="*/ 18 h 556"/>
              <a:gd name="T52" fmla="*/ 1797 w 1984"/>
              <a:gd name="T53" fmla="*/ 36 h 556"/>
              <a:gd name="T54" fmla="*/ 1836 w 1984"/>
              <a:gd name="T55" fmla="*/ 54 h 556"/>
              <a:gd name="T56" fmla="*/ 1875 w 1984"/>
              <a:gd name="T57" fmla="*/ 71 h 556"/>
              <a:gd name="T58" fmla="*/ 1895 w 1984"/>
              <a:gd name="T59" fmla="*/ 107 h 556"/>
              <a:gd name="T60" fmla="*/ 1964 w 1984"/>
              <a:gd name="T61" fmla="*/ 161 h 556"/>
              <a:gd name="T62" fmla="*/ 1983 w 1984"/>
              <a:gd name="T63" fmla="*/ 188 h 556"/>
              <a:gd name="T64" fmla="*/ 1983 w 1984"/>
              <a:gd name="T65" fmla="*/ 215 h 556"/>
              <a:gd name="T66" fmla="*/ 1944 w 1984"/>
              <a:gd name="T67" fmla="*/ 251 h 556"/>
              <a:gd name="T68" fmla="*/ 1866 w 1984"/>
              <a:gd name="T69" fmla="*/ 251 h 556"/>
              <a:gd name="T70" fmla="*/ 1817 w 1984"/>
              <a:gd name="T71" fmla="*/ 260 h 556"/>
              <a:gd name="T72" fmla="*/ 1738 w 1984"/>
              <a:gd name="T73" fmla="*/ 278 h 556"/>
              <a:gd name="T74" fmla="*/ 1659 w 1984"/>
              <a:gd name="T75" fmla="*/ 278 h 556"/>
              <a:gd name="T76" fmla="*/ 1591 w 1984"/>
              <a:gd name="T77" fmla="*/ 295 h 556"/>
              <a:gd name="T78" fmla="*/ 1512 w 1984"/>
              <a:gd name="T79" fmla="*/ 304 h 556"/>
              <a:gd name="T80" fmla="*/ 1434 w 1984"/>
              <a:gd name="T81" fmla="*/ 304 h 556"/>
              <a:gd name="T82" fmla="*/ 1355 w 1984"/>
              <a:gd name="T83" fmla="*/ 322 h 556"/>
              <a:gd name="T84" fmla="*/ 1286 w 1984"/>
              <a:gd name="T85" fmla="*/ 322 h 556"/>
              <a:gd name="T86" fmla="*/ 1208 w 1984"/>
              <a:gd name="T87" fmla="*/ 322 h 556"/>
              <a:gd name="T88" fmla="*/ 1129 w 1984"/>
              <a:gd name="T89" fmla="*/ 322 h 556"/>
              <a:gd name="T90" fmla="*/ 1051 w 1984"/>
              <a:gd name="T91" fmla="*/ 322 h 556"/>
              <a:gd name="T92" fmla="*/ 1002 w 1984"/>
              <a:gd name="T93" fmla="*/ 322 h 556"/>
              <a:gd name="T94" fmla="*/ 923 w 1984"/>
              <a:gd name="T95" fmla="*/ 349 h 556"/>
              <a:gd name="T96" fmla="*/ 874 w 1984"/>
              <a:gd name="T97" fmla="*/ 367 h 556"/>
              <a:gd name="T98" fmla="*/ 835 w 1984"/>
              <a:gd name="T99" fmla="*/ 394 h 556"/>
              <a:gd name="T100" fmla="*/ 795 w 1984"/>
              <a:gd name="T101" fmla="*/ 412 h 556"/>
              <a:gd name="T102" fmla="*/ 766 w 1984"/>
              <a:gd name="T103" fmla="*/ 430 h 556"/>
              <a:gd name="T104" fmla="*/ 756 w 1984"/>
              <a:gd name="T105" fmla="*/ 448 h 556"/>
              <a:gd name="T106" fmla="*/ 697 w 1984"/>
              <a:gd name="T107" fmla="*/ 457 h 556"/>
              <a:gd name="T108" fmla="*/ 678 w 1984"/>
              <a:gd name="T109" fmla="*/ 475 h 556"/>
              <a:gd name="T110" fmla="*/ 648 w 1984"/>
              <a:gd name="T111" fmla="*/ 493 h 556"/>
              <a:gd name="T112" fmla="*/ 638 w 1984"/>
              <a:gd name="T113" fmla="*/ 510 h 556"/>
              <a:gd name="T114" fmla="*/ 609 w 1984"/>
              <a:gd name="T115" fmla="*/ 537 h 556"/>
              <a:gd name="T116" fmla="*/ 579 w 1984"/>
              <a:gd name="T117" fmla="*/ 555 h 556"/>
              <a:gd name="T118" fmla="*/ 570 w 1984"/>
              <a:gd name="T119" fmla="*/ 555 h 55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</a:cxnLst>
            <a:rect l="0" t="0" r="r" b="b"/>
            <a:pathLst>
              <a:path w="1984" h="556">
                <a:moveTo>
                  <a:pt x="0" y="0"/>
                </a:moveTo>
                <a:lnTo>
                  <a:pt x="79" y="0"/>
                </a:lnTo>
                <a:lnTo>
                  <a:pt x="138" y="0"/>
                </a:lnTo>
                <a:lnTo>
                  <a:pt x="206" y="0"/>
                </a:lnTo>
                <a:lnTo>
                  <a:pt x="265" y="0"/>
                </a:lnTo>
                <a:lnTo>
                  <a:pt x="324" y="0"/>
                </a:lnTo>
                <a:lnTo>
                  <a:pt x="373" y="0"/>
                </a:lnTo>
                <a:lnTo>
                  <a:pt x="442" y="0"/>
                </a:lnTo>
                <a:lnTo>
                  <a:pt x="491" y="0"/>
                </a:lnTo>
                <a:lnTo>
                  <a:pt x="550" y="0"/>
                </a:lnTo>
                <a:lnTo>
                  <a:pt x="609" y="9"/>
                </a:lnTo>
                <a:lnTo>
                  <a:pt x="668" y="9"/>
                </a:lnTo>
                <a:lnTo>
                  <a:pt x="766" y="9"/>
                </a:lnTo>
                <a:lnTo>
                  <a:pt x="854" y="9"/>
                </a:lnTo>
                <a:lnTo>
                  <a:pt x="933" y="9"/>
                </a:lnTo>
                <a:lnTo>
                  <a:pt x="1011" y="9"/>
                </a:lnTo>
                <a:lnTo>
                  <a:pt x="1090" y="9"/>
                </a:lnTo>
                <a:lnTo>
                  <a:pt x="1188" y="9"/>
                </a:lnTo>
                <a:lnTo>
                  <a:pt x="1267" y="9"/>
                </a:lnTo>
                <a:lnTo>
                  <a:pt x="1335" y="9"/>
                </a:lnTo>
                <a:lnTo>
                  <a:pt x="1394" y="18"/>
                </a:lnTo>
                <a:lnTo>
                  <a:pt x="1463" y="18"/>
                </a:lnTo>
                <a:lnTo>
                  <a:pt x="1532" y="18"/>
                </a:lnTo>
                <a:lnTo>
                  <a:pt x="1591" y="18"/>
                </a:lnTo>
                <a:lnTo>
                  <a:pt x="1640" y="18"/>
                </a:lnTo>
                <a:lnTo>
                  <a:pt x="1699" y="18"/>
                </a:lnTo>
                <a:lnTo>
                  <a:pt x="1797" y="36"/>
                </a:lnTo>
                <a:lnTo>
                  <a:pt x="1836" y="54"/>
                </a:lnTo>
                <a:lnTo>
                  <a:pt x="1875" y="71"/>
                </a:lnTo>
                <a:lnTo>
                  <a:pt x="1895" y="107"/>
                </a:lnTo>
                <a:lnTo>
                  <a:pt x="1964" y="161"/>
                </a:lnTo>
                <a:lnTo>
                  <a:pt x="1983" y="188"/>
                </a:lnTo>
                <a:lnTo>
                  <a:pt x="1983" y="215"/>
                </a:lnTo>
                <a:lnTo>
                  <a:pt x="1944" y="251"/>
                </a:lnTo>
                <a:lnTo>
                  <a:pt x="1866" y="251"/>
                </a:lnTo>
                <a:lnTo>
                  <a:pt x="1817" y="260"/>
                </a:lnTo>
                <a:lnTo>
                  <a:pt x="1738" y="278"/>
                </a:lnTo>
                <a:lnTo>
                  <a:pt x="1659" y="278"/>
                </a:lnTo>
                <a:lnTo>
                  <a:pt x="1591" y="295"/>
                </a:lnTo>
                <a:lnTo>
                  <a:pt x="1512" y="304"/>
                </a:lnTo>
                <a:lnTo>
                  <a:pt x="1434" y="304"/>
                </a:lnTo>
                <a:lnTo>
                  <a:pt x="1355" y="322"/>
                </a:lnTo>
                <a:lnTo>
                  <a:pt x="1286" y="322"/>
                </a:lnTo>
                <a:lnTo>
                  <a:pt x="1208" y="322"/>
                </a:lnTo>
                <a:lnTo>
                  <a:pt x="1129" y="322"/>
                </a:lnTo>
                <a:lnTo>
                  <a:pt x="1051" y="322"/>
                </a:lnTo>
                <a:lnTo>
                  <a:pt x="1002" y="322"/>
                </a:lnTo>
                <a:lnTo>
                  <a:pt x="923" y="349"/>
                </a:lnTo>
                <a:lnTo>
                  <a:pt x="874" y="367"/>
                </a:lnTo>
                <a:lnTo>
                  <a:pt x="835" y="394"/>
                </a:lnTo>
                <a:lnTo>
                  <a:pt x="795" y="412"/>
                </a:lnTo>
                <a:lnTo>
                  <a:pt x="766" y="430"/>
                </a:lnTo>
                <a:lnTo>
                  <a:pt x="756" y="448"/>
                </a:lnTo>
                <a:lnTo>
                  <a:pt x="697" y="457"/>
                </a:lnTo>
                <a:lnTo>
                  <a:pt x="678" y="475"/>
                </a:lnTo>
                <a:lnTo>
                  <a:pt x="648" y="493"/>
                </a:lnTo>
                <a:lnTo>
                  <a:pt x="638" y="510"/>
                </a:lnTo>
                <a:lnTo>
                  <a:pt x="609" y="537"/>
                </a:lnTo>
                <a:lnTo>
                  <a:pt x="579" y="555"/>
                </a:lnTo>
                <a:lnTo>
                  <a:pt x="570" y="555"/>
                </a:lnTo>
              </a:path>
            </a:pathLst>
          </a:custGeom>
          <a:noFill/>
          <a:ln w="12700" cap="rnd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77843" name="Freeform 19"/>
          <p:cNvSpPr>
            <a:spLocks/>
          </p:cNvSpPr>
          <p:nvPr/>
        </p:nvSpPr>
        <p:spPr bwMode="auto">
          <a:xfrm>
            <a:off x="3657600" y="3287713"/>
            <a:ext cx="2744788" cy="727075"/>
          </a:xfrm>
          <a:custGeom>
            <a:avLst/>
            <a:gdLst>
              <a:gd name="T0" fmla="*/ 0 w 1729"/>
              <a:gd name="T1" fmla="*/ 18 h 458"/>
              <a:gd name="T2" fmla="*/ 59 w 1729"/>
              <a:gd name="T3" fmla="*/ 18 h 458"/>
              <a:gd name="T4" fmla="*/ 147 w 1729"/>
              <a:gd name="T5" fmla="*/ 18 h 458"/>
              <a:gd name="T6" fmla="*/ 226 w 1729"/>
              <a:gd name="T7" fmla="*/ 9 h 458"/>
              <a:gd name="T8" fmla="*/ 432 w 1729"/>
              <a:gd name="T9" fmla="*/ 9 h 458"/>
              <a:gd name="T10" fmla="*/ 481 w 1729"/>
              <a:gd name="T11" fmla="*/ 9 h 458"/>
              <a:gd name="T12" fmla="*/ 560 w 1729"/>
              <a:gd name="T13" fmla="*/ 9 h 458"/>
              <a:gd name="T14" fmla="*/ 638 w 1729"/>
              <a:gd name="T15" fmla="*/ 9 h 458"/>
              <a:gd name="T16" fmla="*/ 717 w 1729"/>
              <a:gd name="T17" fmla="*/ 9 h 458"/>
              <a:gd name="T18" fmla="*/ 776 w 1729"/>
              <a:gd name="T19" fmla="*/ 0 h 458"/>
              <a:gd name="T20" fmla="*/ 825 w 1729"/>
              <a:gd name="T21" fmla="*/ 0 h 458"/>
              <a:gd name="T22" fmla="*/ 874 w 1729"/>
              <a:gd name="T23" fmla="*/ 0 h 458"/>
              <a:gd name="T24" fmla="*/ 923 w 1729"/>
              <a:gd name="T25" fmla="*/ 0 h 458"/>
              <a:gd name="T26" fmla="*/ 972 w 1729"/>
              <a:gd name="T27" fmla="*/ 0 h 458"/>
              <a:gd name="T28" fmla="*/ 1041 w 1729"/>
              <a:gd name="T29" fmla="*/ 18 h 458"/>
              <a:gd name="T30" fmla="*/ 1119 w 1729"/>
              <a:gd name="T31" fmla="*/ 18 h 458"/>
              <a:gd name="T32" fmla="*/ 1168 w 1729"/>
              <a:gd name="T33" fmla="*/ 18 h 458"/>
              <a:gd name="T34" fmla="*/ 1227 w 1729"/>
              <a:gd name="T35" fmla="*/ 18 h 458"/>
              <a:gd name="T36" fmla="*/ 1257 w 1729"/>
              <a:gd name="T37" fmla="*/ 18 h 458"/>
              <a:gd name="T38" fmla="*/ 1306 w 1729"/>
              <a:gd name="T39" fmla="*/ 18 h 458"/>
              <a:gd name="T40" fmla="*/ 1355 w 1729"/>
              <a:gd name="T41" fmla="*/ 18 h 458"/>
              <a:gd name="T42" fmla="*/ 1414 w 1729"/>
              <a:gd name="T43" fmla="*/ 18 h 458"/>
              <a:gd name="T44" fmla="*/ 1453 w 1729"/>
              <a:gd name="T45" fmla="*/ 27 h 458"/>
              <a:gd name="T46" fmla="*/ 1522 w 1729"/>
              <a:gd name="T47" fmla="*/ 36 h 458"/>
              <a:gd name="T48" fmla="*/ 1571 w 1729"/>
              <a:gd name="T49" fmla="*/ 45 h 458"/>
              <a:gd name="T50" fmla="*/ 1620 w 1729"/>
              <a:gd name="T51" fmla="*/ 54 h 458"/>
              <a:gd name="T52" fmla="*/ 1669 w 1729"/>
              <a:gd name="T53" fmla="*/ 63 h 458"/>
              <a:gd name="T54" fmla="*/ 1708 w 1729"/>
              <a:gd name="T55" fmla="*/ 81 h 458"/>
              <a:gd name="T56" fmla="*/ 1728 w 1729"/>
              <a:gd name="T57" fmla="*/ 108 h 458"/>
              <a:gd name="T58" fmla="*/ 1728 w 1729"/>
              <a:gd name="T59" fmla="*/ 117 h 458"/>
              <a:gd name="T60" fmla="*/ 1679 w 1729"/>
              <a:gd name="T61" fmla="*/ 144 h 458"/>
              <a:gd name="T62" fmla="*/ 1640 w 1729"/>
              <a:gd name="T63" fmla="*/ 162 h 458"/>
              <a:gd name="T64" fmla="*/ 1591 w 1729"/>
              <a:gd name="T65" fmla="*/ 162 h 458"/>
              <a:gd name="T66" fmla="*/ 1522 w 1729"/>
              <a:gd name="T67" fmla="*/ 171 h 458"/>
              <a:gd name="T68" fmla="*/ 1473 w 1729"/>
              <a:gd name="T69" fmla="*/ 180 h 458"/>
              <a:gd name="T70" fmla="*/ 1414 w 1729"/>
              <a:gd name="T71" fmla="*/ 180 h 458"/>
              <a:gd name="T72" fmla="*/ 1326 w 1729"/>
              <a:gd name="T73" fmla="*/ 189 h 458"/>
              <a:gd name="T74" fmla="*/ 1276 w 1729"/>
              <a:gd name="T75" fmla="*/ 189 h 458"/>
              <a:gd name="T76" fmla="*/ 1247 w 1729"/>
              <a:gd name="T77" fmla="*/ 189 h 458"/>
              <a:gd name="T78" fmla="*/ 1198 w 1729"/>
              <a:gd name="T79" fmla="*/ 189 h 458"/>
              <a:gd name="T80" fmla="*/ 1149 w 1729"/>
              <a:gd name="T81" fmla="*/ 189 h 458"/>
              <a:gd name="T82" fmla="*/ 1100 w 1729"/>
              <a:gd name="T83" fmla="*/ 189 h 458"/>
              <a:gd name="T84" fmla="*/ 1051 w 1729"/>
              <a:gd name="T85" fmla="*/ 189 h 458"/>
              <a:gd name="T86" fmla="*/ 1002 w 1729"/>
              <a:gd name="T87" fmla="*/ 189 h 458"/>
              <a:gd name="T88" fmla="*/ 952 w 1729"/>
              <a:gd name="T89" fmla="*/ 189 h 458"/>
              <a:gd name="T90" fmla="*/ 884 w 1729"/>
              <a:gd name="T91" fmla="*/ 206 h 458"/>
              <a:gd name="T92" fmla="*/ 835 w 1729"/>
              <a:gd name="T93" fmla="*/ 206 h 458"/>
              <a:gd name="T94" fmla="*/ 786 w 1729"/>
              <a:gd name="T95" fmla="*/ 206 h 458"/>
              <a:gd name="T96" fmla="*/ 727 w 1729"/>
              <a:gd name="T97" fmla="*/ 224 h 458"/>
              <a:gd name="T98" fmla="*/ 678 w 1729"/>
              <a:gd name="T99" fmla="*/ 233 h 458"/>
              <a:gd name="T100" fmla="*/ 638 w 1729"/>
              <a:gd name="T101" fmla="*/ 260 h 458"/>
              <a:gd name="T102" fmla="*/ 609 w 1729"/>
              <a:gd name="T103" fmla="*/ 278 h 458"/>
              <a:gd name="T104" fmla="*/ 579 w 1729"/>
              <a:gd name="T105" fmla="*/ 287 h 458"/>
              <a:gd name="T106" fmla="*/ 540 w 1729"/>
              <a:gd name="T107" fmla="*/ 314 h 458"/>
              <a:gd name="T108" fmla="*/ 530 w 1729"/>
              <a:gd name="T109" fmla="*/ 341 h 458"/>
              <a:gd name="T110" fmla="*/ 511 w 1729"/>
              <a:gd name="T111" fmla="*/ 359 h 458"/>
              <a:gd name="T112" fmla="*/ 501 w 1729"/>
              <a:gd name="T113" fmla="*/ 368 h 458"/>
              <a:gd name="T114" fmla="*/ 481 w 1729"/>
              <a:gd name="T115" fmla="*/ 386 h 458"/>
              <a:gd name="T116" fmla="*/ 471 w 1729"/>
              <a:gd name="T117" fmla="*/ 404 h 458"/>
              <a:gd name="T118" fmla="*/ 462 w 1729"/>
              <a:gd name="T119" fmla="*/ 421 h 458"/>
              <a:gd name="T120" fmla="*/ 452 w 1729"/>
              <a:gd name="T121" fmla="*/ 448 h 458"/>
              <a:gd name="T122" fmla="*/ 432 w 1729"/>
              <a:gd name="T123" fmla="*/ 457 h 45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</a:cxnLst>
            <a:rect l="0" t="0" r="r" b="b"/>
            <a:pathLst>
              <a:path w="1729" h="458">
                <a:moveTo>
                  <a:pt x="0" y="18"/>
                </a:moveTo>
                <a:lnTo>
                  <a:pt x="59" y="18"/>
                </a:lnTo>
                <a:lnTo>
                  <a:pt x="147" y="18"/>
                </a:lnTo>
                <a:lnTo>
                  <a:pt x="226" y="9"/>
                </a:lnTo>
                <a:lnTo>
                  <a:pt x="432" y="9"/>
                </a:lnTo>
                <a:lnTo>
                  <a:pt x="481" y="9"/>
                </a:lnTo>
                <a:lnTo>
                  <a:pt x="560" y="9"/>
                </a:lnTo>
                <a:lnTo>
                  <a:pt x="638" y="9"/>
                </a:lnTo>
                <a:lnTo>
                  <a:pt x="717" y="9"/>
                </a:lnTo>
                <a:lnTo>
                  <a:pt x="776" y="0"/>
                </a:lnTo>
                <a:lnTo>
                  <a:pt x="825" y="0"/>
                </a:lnTo>
                <a:lnTo>
                  <a:pt x="874" y="0"/>
                </a:lnTo>
                <a:lnTo>
                  <a:pt x="923" y="0"/>
                </a:lnTo>
                <a:lnTo>
                  <a:pt x="972" y="0"/>
                </a:lnTo>
                <a:lnTo>
                  <a:pt x="1041" y="18"/>
                </a:lnTo>
                <a:lnTo>
                  <a:pt x="1119" y="18"/>
                </a:lnTo>
                <a:lnTo>
                  <a:pt x="1168" y="18"/>
                </a:lnTo>
                <a:lnTo>
                  <a:pt x="1227" y="18"/>
                </a:lnTo>
                <a:lnTo>
                  <a:pt x="1257" y="18"/>
                </a:lnTo>
                <a:lnTo>
                  <a:pt x="1306" y="18"/>
                </a:lnTo>
                <a:lnTo>
                  <a:pt x="1355" y="18"/>
                </a:lnTo>
                <a:lnTo>
                  <a:pt x="1414" y="18"/>
                </a:lnTo>
                <a:lnTo>
                  <a:pt x="1453" y="27"/>
                </a:lnTo>
                <a:lnTo>
                  <a:pt x="1522" y="36"/>
                </a:lnTo>
                <a:lnTo>
                  <a:pt x="1571" y="45"/>
                </a:lnTo>
                <a:lnTo>
                  <a:pt x="1620" y="54"/>
                </a:lnTo>
                <a:lnTo>
                  <a:pt x="1669" y="63"/>
                </a:lnTo>
                <a:lnTo>
                  <a:pt x="1708" y="81"/>
                </a:lnTo>
                <a:lnTo>
                  <a:pt x="1728" y="108"/>
                </a:lnTo>
                <a:lnTo>
                  <a:pt x="1728" y="117"/>
                </a:lnTo>
                <a:lnTo>
                  <a:pt x="1679" y="144"/>
                </a:lnTo>
                <a:lnTo>
                  <a:pt x="1640" y="162"/>
                </a:lnTo>
                <a:lnTo>
                  <a:pt x="1591" y="162"/>
                </a:lnTo>
                <a:lnTo>
                  <a:pt x="1522" y="171"/>
                </a:lnTo>
                <a:lnTo>
                  <a:pt x="1473" y="180"/>
                </a:lnTo>
                <a:lnTo>
                  <a:pt x="1414" y="180"/>
                </a:lnTo>
                <a:lnTo>
                  <a:pt x="1326" y="189"/>
                </a:lnTo>
                <a:lnTo>
                  <a:pt x="1276" y="189"/>
                </a:lnTo>
                <a:lnTo>
                  <a:pt x="1247" y="189"/>
                </a:lnTo>
                <a:lnTo>
                  <a:pt x="1198" y="189"/>
                </a:lnTo>
                <a:lnTo>
                  <a:pt x="1149" y="189"/>
                </a:lnTo>
                <a:lnTo>
                  <a:pt x="1100" y="189"/>
                </a:lnTo>
                <a:lnTo>
                  <a:pt x="1051" y="189"/>
                </a:lnTo>
                <a:lnTo>
                  <a:pt x="1002" y="189"/>
                </a:lnTo>
                <a:lnTo>
                  <a:pt x="952" y="189"/>
                </a:lnTo>
                <a:lnTo>
                  <a:pt x="884" y="206"/>
                </a:lnTo>
                <a:lnTo>
                  <a:pt x="835" y="206"/>
                </a:lnTo>
                <a:lnTo>
                  <a:pt x="786" y="206"/>
                </a:lnTo>
                <a:lnTo>
                  <a:pt x="727" y="224"/>
                </a:lnTo>
                <a:lnTo>
                  <a:pt x="678" y="233"/>
                </a:lnTo>
                <a:lnTo>
                  <a:pt x="638" y="260"/>
                </a:lnTo>
                <a:lnTo>
                  <a:pt x="609" y="278"/>
                </a:lnTo>
                <a:lnTo>
                  <a:pt x="579" y="287"/>
                </a:lnTo>
                <a:lnTo>
                  <a:pt x="540" y="314"/>
                </a:lnTo>
                <a:lnTo>
                  <a:pt x="530" y="341"/>
                </a:lnTo>
                <a:lnTo>
                  <a:pt x="511" y="359"/>
                </a:lnTo>
                <a:lnTo>
                  <a:pt x="501" y="368"/>
                </a:lnTo>
                <a:lnTo>
                  <a:pt x="481" y="386"/>
                </a:lnTo>
                <a:lnTo>
                  <a:pt x="471" y="404"/>
                </a:lnTo>
                <a:lnTo>
                  <a:pt x="462" y="421"/>
                </a:lnTo>
                <a:lnTo>
                  <a:pt x="452" y="448"/>
                </a:lnTo>
                <a:lnTo>
                  <a:pt x="432" y="457"/>
                </a:lnTo>
              </a:path>
            </a:pathLst>
          </a:custGeom>
          <a:noFill/>
          <a:ln w="12700" cap="rnd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77844" name="Freeform 20"/>
          <p:cNvSpPr>
            <a:spLocks/>
          </p:cNvSpPr>
          <p:nvPr/>
        </p:nvSpPr>
        <p:spPr bwMode="auto">
          <a:xfrm>
            <a:off x="4140200" y="3929063"/>
            <a:ext cx="595313" cy="142875"/>
          </a:xfrm>
          <a:custGeom>
            <a:avLst/>
            <a:gdLst>
              <a:gd name="T0" fmla="*/ 0 w 375"/>
              <a:gd name="T1" fmla="*/ 0 h 90"/>
              <a:gd name="T2" fmla="*/ 158 w 375"/>
              <a:gd name="T3" fmla="*/ 89 h 90"/>
              <a:gd name="T4" fmla="*/ 374 w 375"/>
              <a:gd name="T5" fmla="*/ 0 h 9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375" h="90">
                <a:moveTo>
                  <a:pt x="0" y="0"/>
                </a:moveTo>
                <a:lnTo>
                  <a:pt x="158" y="89"/>
                </a:lnTo>
                <a:lnTo>
                  <a:pt x="374" y="0"/>
                </a:lnTo>
              </a:path>
            </a:pathLst>
          </a:custGeom>
          <a:noFill/>
          <a:ln w="12700" cap="rnd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77845" name="Rectangle 21"/>
          <p:cNvSpPr>
            <a:spLocks noChangeArrowheads="1"/>
          </p:cNvSpPr>
          <p:nvPr/>
        </p:nvSpPr>
        <p:spPr bwMode="auto">
          <a:xfrm>
            <a:off x="3841750" y="4090988"/>
            <a:ext cx="936625" cy="333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/>
          <a:p>
            <a:r>
              <a:rPr lang="en-US" altLang="tr-TR" sz="1600">
                <a:solidFill>
                  <a:srgbClr val="000000"/>
                </a:solidFill>
              </a:rPr>
              <a:t>Gonads</a:t>
            </a:r>
          </a:p>
        </p:txBody>
      </p:sp>
      <p:sp>
        <p:nvSpPr>
          <p:cNvPr id="77846" name="Rectangle 22"/>
          <p:cNvSpPr>
            <a:spLocks noChangeArrowheads="1"/>
          </p:cNvSpPr>
          <p:nvPr/>
        </p:nvSpPr>
        <p:spPr bwMode="auto">
          <a:xfrm>
            <a:off x="2922588" y="4262438"/>
            <a:ext cx="2597150" cy="333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/>
          <a:p>
            <a:r>
              <a:rPr lang="en-US" altLang="tr-TR" sz="1600">
                <a:solidFill>
                  <a:srgbClr val="000000"/>
                </a:solidFill>
              </a:rPr>
              <a:t>Receptor on Cell Surface</a:t>
            </a:r>
          </a:p>
        </p:txBody>
      </p:sp>
      <p:sp>
        <p:nvSpPr>
          <p:cNvPr id="77847" name="Rectangle 23"/>
          <p:cNvSpPr>
            <a:spLocks noChangeArrowheads="1"/>
          </p:cNvSpPr>
          <p:nvPr/>
        </p:nvSpPr>
        <p:spPr bwMode="auto">
          <a:xfrm>
            <a:off x="3016250" y="4816475"/>
            <a:ext cx="2328863" cy="333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/>
          <a:p>
            <a:r>
              <a:rPr lang="en-US" altLang="tr-TR" sz="1600">
                <a:solidFill>
                  <a:srgbClr val="000000"/>
                </a:solidFill>
              </a:rPr>
              <a:t>Cyclic AMP inside cell</a:t>
            </a:r>
          </a:p>
        </p:txBody>
      </p:sp>
      <p:sp>
        <p:nvSpPr>
          <p:cNvPr id="77848" name="Arc 24"/>
          <p:cNvSpPr>
            <a:spLocks/>
          </p:cNvSpPr>
          <p:nvPr/>
        </p:nvSpPr>
        <p:spPr bwMode="auto">
          <a:xfrm>
            <a:off x="4867275" y="503238"/>
            <a:ext cx="120650" cy="136525"/>
          </a:xfrm>
          <a:custGeom>
            <a:avLst/>
            <a:gdLst>
              <a:gd name="G0" fmla="+- 8847 0 0"/>
              <a:gd name="G1" fmla="+- 21600 0 0"/>
              <a:gd name="G2" fmla="+- 21600 0 0"/>
              <a:gd name="T0" fmla="*/ 0 w 17504"/>
              <a:gd name="T1" fmla="*/ 1896 h 21600"/>
              <a:gd name="T2" fmla="*/ 17504 w 17504"/>
              <a:gd name="T3" fmla="*/ 1812 h 21600"/>
              <a:gd name="T4" fmla="*/ 8847 w 17504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7504" h="21600" fill="none" extrusionOk="0">
                <a:moveTo>
                  <a:pt x="-1" y="1895"/>
                </a:moveTo>
                <a:cubicBezTo>
                  <a:pt x="2781" y="645"/>
                  <a:pt x="5797" y="0"/>
                  <a:pt x="8847" y="0"/>
                </a:cubicBezTo>
                <a:cubicBezTo>
                  <a:pt x="11826" y="0"/>
                  <a:pt x="14774" y="616"/>
                  <a:pt x="17504" y="1810"/>
                </a:cubicBezTo>
              </a:path>
              <a:path w="17504" h="21600" stroke="0" extrusionOk="0">
                <a:moveTo>
                  <a:pt x="-1" y="1895"/>
                </a:moveTo>
                <a:cubicBezTo>
                  <a:pt x="2781" y="645"/>
                  <a:pt x="5797" y="0"/>
                  <a:pt x="8847" y="0"/>
                </a:cubicBezTo>
                <a:cubicBezTo>
                  <a:pt x="11826" y="0"/>
                  <a:pt x="14774" y="616"/>
                  <a:pt x="17504" y="1810"/>
                </a:cubicBezTo>
                <a:lnTo>
                  <a:pt x="8847" y="2160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0" cap="rnd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77849" name="Line 25"/>
          <p:cNvSpPr>
            <a:spLocks noChangeShapeType="1"/>
          </p:cNvSpPr>
          <p:nvPr/>
        </p:nvSpPr>
        <p:spPr bwMode="auto">
          <a:xfrm>
            <a:off x="4926013" y="250825"/>
            <a:ext cx="0" cy="27305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77850" name="Arc 26"/>
          <p:cNvSpPr>
            <a:spLocks/>
          </p:cNvSpPr>
          <p:nvPr/>
        </p:nvSpPr>
        <p:spPr bwMode="auto">
          <a:xfrm>
            <a:off x="4259263" y="4740275"/>
            <a:ext cx="120650" cy="136525"/>
          </a:xfrm>
          <a:custGeom>
            <a:avLst/>
            <a:gdLst>
              <a:gd name="G0" fmla="+- 8847 0 0"/>
              <a:gd name="G1" fmla="+- 21600 0 0"/>
              <a:gd name="G2" fmla="+- 21600 0 0"/>
              <a:gd name="T0" fmla="*/ 0 w 17504"/>
              <a:gd name="T1" fmla="*/ 1896 h 21600"/>
              <a:gd name="T2" fmla="*/ 17504 w 17504"/>
              <a:gd name="T3" fmla="*/ 1812 h 21600"/>
              <a:gd name="T4" fmla="*/ 8847 w 17504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7504" h="21600" fill="none" extrusionOk="0">
                <a:moveTo>
                  <a:pt x="-1" y="1895"/>
                </a:moveTo>
                <a:cubicBezTo>
                  <a:pt x="2781" y="645"/>
                  <a:pt x="5797" y="0"/>
                  <a:pt x="8847" y="0"/>
                </a:cubicBezTo>
                <a:cubicBezTo>
                  <a:pt x="11826" y="0"/>
                  <a:pt x="14774" y="616"/>
                  <a:pt x="17504" y="1810"/>
                </a:cubicBezTo>
              </a:path>
              <a:path w="17504" h="21600" stroke="0" extrusionOk="0">
                <a:moveTo>
                  <a:pt x="-1" y="1895"/>
                </a:moveTo>
                <a:cubicBezTo>
                  <a:pt x="2781" y="645"/>
                  <a:pt x="5797" y="0"/>
                  <a:pt x="8847" y="0"/>
                </a:cubicBezTo>
                <a:cubicBezTo>
                  <a:pt x="11826" y="0"/>
                  <a:pt x="14774" y="616"/>
                  <a:pt x="17504" y="1810"/>
                </a:cubicBezTo>
                <a:lnTo>
                  <a:pt x="8847" y="2160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 cap="rnd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77851" name="Line 27"/>
          <p:cNvSpPr>
            <a:spLocks noChangeShapeType="1"/>
          </p:cNvSpPr>
          <p:nvPr/>
        </p:nvSpPr>
        <p:spPr bwMode="auto">
          <a:xfrm>
            <a:off x="4318000" y="4589463"/>
            <a:ext cx="0" cy="173037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77852" name="Arc 28"/>
          <p:cNvSpPr>
            <a:spLocks/>
          </p:cNvSpPr>
          <p:nvPr/>
        </p:nvSpPr>
        <p:spPr bwMode="auto">
          <a:xfrm>
            <a:off x="4260850" y="5337175"/>
            <a:ext cx="122238" cy="136525"/>
          </a:xfrm>
          <a:custGeom>
            <a:avLst/>
            <a:gdLst>
              <a:gd name="G0" fmla="+- 8890 0 0"/>
              <a:gd name="G1" fmla="+- 21600 0 0"/>
              <a:gd name="G2" fmla="+- 21600 0 0"/>
              <a:gd name="T0" fmla="*/ 0 w 17590"/>
              <a:gd name="T1" fmla="*/ 1915 h 21600"/>
              <a:gd name="T2" fmla="*/ 17590 w 17590"/>
              <a:gd name="T3" fmla="*/ 1830 h 21600"/>
              <a:gd name="T4" fmla="*/ 8890 w 1759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7590" h="21600" fill="none" extrusionOk="0">
                <a:moveTo>
                  <a:pt x="-1" y="1914"/>
                </a:moveTo>
                <a:cubicBezTo>
                  <a:pt x="2793" y="652"/>
                  <a:pt x="5824" y="0"/>
                  <a:pt x="8890" y="0"/>
                </a:cubicBezTo>
                <a:cubicBezTo>
                  <a:pt x="11885" y="0"/>
                  <a:pt x="14848" y="623"/>
                  <a:pt x="17590" y="1829"/>
                </a:cubicBezTo>
              </a:path>
              <a:path w="17590" h="21600" stroke="0" extrusionOk="0">
                <a:moveTo>
                  <a:pt x="-1" y="1914"/>
                </a:moveTo>
                <a:cubicBezTo>
                  <a:pt x="2793" y="652"/>
                  <a:pt x="5824" y="0"/>
                  <a:pt x="8890" y="0"/>
                </a:cubicBezTo>
                <a:cubicBezTo>
                  <a:pt x="11885" y="0"/>
                  <a:pt x="14848" y="623"/>
                  <a:pt x="17590" y="1829"/>
                </a:cubicBezTo>
                <a:lnTo>
                  <a:pt x="8890" y="2160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 cap="rnd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77853" name="Line 29"/>
          <p:cNvSpPr>
            <a:spLocks noChangeShapeType="1"/>
          </p:cNvSpPr>
          <p:nvPr/>
        </p:nvSpPr>
        <p:spPr bwMode="auto">
          <a:xfrm>
            <a:off x="4318000" y="5129213"/>
            <a:ext cx="0" cy="230187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77854" name="Rectangle 30"/>
          <p:cNvSpPr>
            <a:spLocks noChangeArrowheads="1"/>
          </p:cNvSpPr>
          <p:nvPr/>
        </p:nvSpPr>
        <p:spPr bwMode="auto">
          <a:xfrm>
            <a:off x="2579688" y="5427663"/>
            <a:ext cx="2957512" cy="333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/>
          <a:p>
            <a:r>
              <a:rPr lang="en-US" altLang="tr-TR" sz="1600">
                <a:solidFill>
                  <a:srgbClr val="000000"/>
                </a:solidFill>
              </a:rPr>
              <a:t>Steroid Hormone Production</a:t>
            </a:r>
          </a:p>
        </p:txBody>
      </p:sp>
      <p:sp>
        <p:nvSpPr>
          <p:cNvPr id="77855" name="Arc 31"/>
          <p:cNvSpPr>
            <a:spLocks/>
          </p:cNvSpPr>
          <p:nvPr/>
        </p:nvSpPr>
        <p:spPr bwMode="auto">
          <a:xfrm>
            <a:off x="4259263" y="6062663"/>
            <a:ext cx="120650" cy="136525"/>
          </a:xfrm>
          <a:custGeom>
            <a:avLst/>
            <a:gdLst>
              <a:gd name="G0" fmla="+- 8847 0 0"/>
              <a:gd name="G1" fmla="+- 21600 0 0"/>
              <a:gd name="G2" fmla="+- 21600 0 0"/>
              <a:gd name="T0" fmla="*/ 0 w 17504"/>
              <a:gd name="T1" fmla="*/ 1896 h 21600"/>
              <a:gd name="T2" fmla="*/ 17504 w 17504"/>
              <a:gd name="T3" fmla="*/ 1812 h 21600"/>
              <a:gd name="T4" fmla="*/ 8847 w 17504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7504" h="21600" fill="none" extrusionOk="0">
                <a:moveTo>
                  <a:pt x="-1" y="1895"/>
                </a:moveTo>
                <a:cubicBezTo>
                  <a:pt x="2781" y="645"/>
                  <a:pt x="5797" y="0"/>
                  <a:pt x="8847" y="0"/>
                </a:cubicBezTo>
                <a:cubicBezTo>
                  <a:pt x="11826" y="0"/>
                  <a:pt x="14774" y="616"/>
                  <a:pt x="17504" y="1810"/>
                </a:cubicBezTo>
              </a:path>
              <a:path w="17504" h="21600" stroke="0" extrusionOk="0">
                <a:moveTo>
                  <a:pt x="-1" y="1895"/>
                </a:moveTo>
                <a:cubicBezTo>
                  <a:pt x="2781" y="645"/>
                  <a:pt x="5797" y="0"/>
                  <a:pt x="8847" y="0"/>
                </a:cubicBezTo>
                <a:cubicBezTo>
                  <a:pt x="11826" y="0"/>
                  <a:pt x="14774" y="616"/>
                  <a:pt x="17504" y="1810"/>
                </a:cubicBezTo>
                <a:lnTo>
                  <a:pt x="8847" y="2160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0" cap="rnd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77856" name="Line 32"/>
          <p:cNvSpPr>
            <a:spLocks noChangeShapeType="1"/>
          </p:cNvSpPr>
          <p:nvPr/>
        </p:nvSpPr>
        <p:spPr bwMode="auto">
          <a:xfrm>
            <a:off x="4318000" y="5768975"/>
            <a:ext cx="0" cy="315913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77857" name="Rectangle 33"/>
          <p:cNvSpPr>
            <a:spLocks noChangeArrowheads="1"/>
          </p:cNvSpPr>
          <p:nvPr/>
        </p:nvSpPr>
        <p:spPr bwMode="auto">
          <a:xfrm>
            <a:off x="3841750" y="6305550"/>
            <a:ext cx="1335088" cy="301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/>
          <a:p>
            <a:r>
              <a:rPr lang="en-US" altLang="tr-TR" sz="1400">
                <a:solidFill>
                  <a:srgbClr val="000000"/>
                </a:solidFill>
              </a:rPr>
              <a:t>Blood Stream</a:t>
            </a:r>
          </a:p>
        </p:txBody>
      </p:sp>
      <p:sp>
        <p:nvSpPr>
          <p:cNvPr id="77858" name="Freeform 34"/>
          <p:cNvSpPr>
            <a:spLocks/>
          </p:cNvSpPr>
          <p:nvPr/>
        </p:nvSpPr>
        <p:spPr bwMode="auto">
          <a:xfrm>
            <a:off x="1990725" y="5791200"/>
            <a:ext cx="1871663" cy="812800"/>
          </a:xfrm>
          <a:custGeom>
            <a:avLst/>
            <a:gdLst>
              <a:gd name="T0" fmla="*/ 883 w 1179"/>
              <a:gd name="T1" fmla="*/ 367 h 512"/>
              <a:gd name="T2" fmla="*/ 932 w 1179"/>
              <a:gd name="T3" fmla="*/ 358 h 512"/>
              <a:gd name="T4" fmla="*/ 981 w 1179"/>
              <a:gd name="T5" fmla="*/ 376 h 512"/>
              <a:gd name="T6" fmla="*/ 1040 w 1179"/>
              <a:gd name="T7" fmla="*/ 394 h 512"/>
              <a:gd name="T8" fmla="*/ 1099 w 1179"/>
              <a:gd name="T9" fmla="*/ 403 h 512"/>
              <a:gd name="T10" fmla="*/ 1138 w 1179"/>
              <a:gd name="T11" fmla="*/ 430 h 512"/>
              <a:gd name="T12" fmla="*/ 1178 w 1179"/>
              <a:gd name="T13" fmla="*/ 448 h 512"/>
              <a:gd name="T14" fmla="*/ 1148 w 1179"/>
              <a:gd name="T15" fmla="*/ 484 h 512"/>
              <a:gd name="T16" fmla="*/ 1099 w 1179"/>
              <a:gd name="T17" fmla="*/ 493 h 512"/>
              <a:gd name="T18" fmla="*/ 1040 w 1179"/>
              <a:gd name="T19" fmla="*/ 511 h 512"/>
              <a:gd name="T20" fmla="*/ 952 w 1179"/>
              <a:gd name="T21" fmla="*/ 511 h 512"/>
              <a:gd name="T22" fmla="*/ 873 w 1179"/>
              <a:gd name="T23" fmla="*/ 511 h 512"/>
              <a:gd name="T24" fmla="*/ 805 w 1179"/>
              <a:gd name="T25" fmla="*/ 511 h 512"/>
              <a:gd name="T26" fmla="*/ 726 w 1179"/>
              <a:gd name="T27" fmla="*/ 493 h 512"/>
              <a:gd name="T28" fmla="*/ 638 w 1179"/>
              <a:gd name="T29" fmla="*/ 493 h 512"/>
              <a:gd name="T30" fmla="*/ 540 w 1179"/>
              <a:gd name="T31" fmla="*/ 475 h 512"/>
              <a:gd name="T32" fmla="*/ 461 w 1179"/>
              <a:gd name="T33" fmla="*/ 448 h 512"/>
              <a:gd name="T34" fmla="*/ 422 w 1179"/>
              <a:gd name="T35" fmla="*/ 403 h 512"/>
              <a:gd name="T36" fmla="*/ 353 w 1179"/>
              <a:gd name="T37" fmla="*/ 367 h 512"/>
              <a:gd name="T38" fmla="*/ 314 w 1179"/>
              <a:gd name="T39" fmla="*/ 314 h 512"/>
              <a:gd name="T40" fmla="*/ 255 w 1179"/>
              <a:gd name="T41" fmla="*/ 287 h 512"/>
              <a:gd name="T42" fmla="*/ 206 w 1179"/>
              <a:gd name="T43" fmla="*/ 251 h 512"/>
              <a:gd name="T44" fmla="*/ 186 w 1179"/>
              <a:gd name="T45" fmla="*/ 215 h 512"/>
              <a:gd name="T46" fmla="*/ 186 w 1179"/>
              <a:gd name="T47" fmla="*/ 170 h 512"/>
              <a:gd name="T48" fmla="*/ 117 w 1179"/>
              <a:gd name="T49" fmla="*/ 143 h 512"/>
              <a:gd name="T50" fmla="*/ 78 w 1179"/>
              <a:gd name="T51" fmla="*/ 90 h 512"/>
              <a:gd name="T52" fmla="*/ 68 w 1179"/>
              <a:gd name="T53" fmla="*/ 72 h 512"/>
              <a:gd name="T54" fmla="*/ 49 w 1179"/>
              <a:gd name="T55" fmla="*/ 45 h 512"/>
              <a:gd name="T56" fmla="*/ 19 w 1179"/>
              <a:gd name="T57" fmla="*/ 9 h 512"/>
              <a:gd name="T58" fmla="*/ 0 w 1179"/>
              <a:gd name="T59" fmla="*/ 0 h 51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</a:cxnLst>
            <a:rect l="0" t="0" r="r" b="b"/>
            <a:pathLst>
              <a:path w="1179" h="512">
                <a:moveTo>
                  <a:pt x="883" y="367"/>
                </a:moveTo>
                <a:lnTo>
                  <a:pt x="932" y="358"/>
                </a:lnTo>
                <a:lnTo>
                  <a:pt x="981" y="376"/>
                </a:lnTo>
                <a:lnTo>
                  <a:pt x="1040" y="394"/>
                </a:lnTo>
                <a:lnTo>
                  <a:pt x="1099" y="403"/>
                </a:lnTo>
                <a:lnTo>
                  <a:pt x="1138" y="430"/>
                </a:lnTo>
                <a:lnTo>
                  <a:pt x="1178" y="448"/>
                </a:lnTo>
                <a:lnTo>
                  <a:pt x="1148" y="484"/>
                </a:lnTo>
                <a:lnTo>
                  <a:pt x="1099" y="493"/>
                </a:lnTo>
                <a:lnTo>
                  <a:pt x="1040" y="511"/>
                </a:lnTo>
                <a:lnTo>
                  <a:pt x="952" y="511"/>
                </a:lnTo>
                <a:lnTo>
                  <a:pt x="873" y="511"/>
                </a:lnTo>
                <a:lnTo>
                  <a:pt x="805" y="511"/>
                </a:lnTo>
                <a:lnTo>
                  <a:pt x="726" y="493"/>
                </a:lnTo>
                <a:lnTo>
                  <a:pt x="638" y="493"/>
                </a:lnTo>
                <a:lnTo>
                  <a:pt x="540" y="475"/>
                </a:lnTo>
                <a:lnTo>
                  <a:pt x="461" y="448"/>
                </a:lnTo>
                <a:lnTo>
                  <a:pt x="422" y="403"/>
                </a:lnTo>
                <a:lnTo>
                  <a:pt x="353" y="367"/>
                </a:lnTo>
                <a:lnTo>
                  <a:pt x="314" y="314"/>
                </a:lnTo>
                <a:lnTo>
                  <a:pt x="255" y="287"/>
                </a:lnTo>
                <a:lnTo>
                  <a:pt x="206" y="251"/>
                </a:lnTo>
                <a:lnTo>
                  <a:pt x="186" y="215"/>
                </a:lnTo>
                <a:lnTo>
                  <a:pt x="186" y="170"/>
                </a:lnTo>
                <a:lnTo>
                  <a:pt x="117" y="143"/>
                </a:lnTo>
                <a:lnTo>
                  <a:pt x="78" y="90"/>
                </a:lnTo>
                <a:lnTo>
                  <a:pt x="68" y="72"/>
                </a:lnTo>
                <a:lnTo>
                  <a:pt x="49" y="45"/>
                </a:lnTo>
                <a:lnTo>
                  <a:pt x="19" y="9"/>
                </a:lnTo>
                <a:lnTo>
                  <a:pt x="0" y="0"/>
                </a:lnTo>
              </a:path>
            </a:pathLst>
          </a:custGeom>
          <a:noFill/>
          <a:ln w="12700" cap="rnd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77859" name="Freeform 35"/>
          <p:cNvSpPr>
            <a:spLocks/>
          </p:cNvSpPr>
          <p:nvPr/>
        </p:nvSpPr>
        <p:spPr bwMode="auto">
          <a:xfrm>
            <a:off x="1865313" y="5819775"/>
            <a:ext cx="3586162" cy="925513"/>
          </a:xfrm>
          <a:custGeom>
            <a:avLst/>
            <a:gdLst>
              <a:gd name="T0" fmla="*/ 1070 w 2259"/>
              <a:gd name="T1" fmla="*/ 242 h 583"/>
              <a:gd name="T2" fmla="*/ 1188 w 2259"/>
              <a:gd name="T3" fmla="*/ 260 h 583"/>
              <a:gd name="T4" fmla="*/ 1286 w 2259"/>
              <a:gd name="T5" fmla="*/ 269 h 583"/>
              <a:gd name="T6" fmla="*/ 1414 w 2259"/>
              <a:gd name="T7" fmla="*/ 278 h 583"/>
              <a:gd name="T8" fmla="*/ 1522 w 2259"/>
              <a:gd name="T9" fmla="*/ 278 h 583"/>
              <a:gd name="T10" fmla="*/ 1649 w 2259"/>
              <a:gd name="T11" fmla="*/ 278 h 583"/>
              <a:gd name="T12" fmla="*/ 1757 w 2259"/>
              <a:gd name="T13" fmla="*/ 278 h 583"/>
              <a:gd name="T14" fmla="*/ 1865 w 2259"/>
              <a:gd name="T15" fmla="*/ 278 h 583"/>
              <a:gd name="T16" fmla="*/ 1973 w 2259"/>
              <a:gd name="T17" fmla="*/ 278 h 583"/>
              <a:gd name="T18" fmla="*/ 2111 w 2259"/>
              <a:gd name="T19" fmla="*/ 305 h 583"/>
              <a:gd name="T20" fmla="*/ 2209 w 2259"/>
              <a:gd name="T21" fmla="*/ 323 h 583"/>
              <a:gd name="T22" fmla="*/ 2258 w 2259"/>
              <a:gd name="T23" fmla="*/ 385 h 583"/>
              <a:gd name="T24" fmla="*/ 2239 w 2259"/>
              <a:gd name="T25" fmla="*/ 448 h 583"/>
              <a:gd name="T26" fmla="*/ 2170 w 2259"/>
              <a:gd name="T27" fmla="*/ 493 h 583"/>
              <a:gd name="T28" fmla="*/ 2013 w 2259"/>
              <a:gd name="T29" fmla="*/ 555 h 583"/>
              <a:gd name="T30" fmla="*/ 1905 w 2259"/>
              <a:gd name="T31" fmla="*/ 564 h 583"/>
              <a:gd name="T32" fmla="*/ 1787 w 2259"/>
              <a:gd name="T33" fmla="*/ 582 h 583"/>
              <a:gd name="T34" fmla="*/ 1669 w 2259"/>
              <a:gd name="T35" fmla="*/ 582 h 583"/>
              <a:gd name="T36" fmla="*/ 1571 w 2259"/>
              <a:gd name="T37" fmla="*/ 582 h 583"/>
              <a:gd name="T38" fmla="*/ 1433 w 2259"/>
              <a:gd name="T39" fmla="*/ 582 h 583"/>
              <a:gd name="T40" fmla="*/ 1296 w 2259"/>
              <a:gd name="T41" fmla="*/ 582 h 583"/>
              <a:gd name="T42" fmla="*/ 1149 w 2259"/>
              <a:gd name="T43" fmla="*/ 582 h 583"/>
              <a:gd name="T44" fmla="*/ 982 w 2259"/>
              <a:gd name="T45" fmla="*/ 573 h 583"/>
              <a:gd name="T46" fmla="*/ 825 w 2259"/>
              <a:gd name="T47" fmla="*/ 573 h 583"/>
              <a:gd name="T48" fmla="*/ 697 w 2259"/>
              <a:gd name="T49" fmla="*/ 546 h 583"/>
              <a:gd name="T50" fmla="*/ 599 w 2259"/>
              <a:gd name="T51" fmla="*/ 538 h 583"/>
              <a:gd name="T52" fmla="*/ 462 w 2259"/>
              <a:gd name="T53" fmla="*/ 529 h 583"/>
              <a:gd name="T54" fmla="*/ 393 w 2259"/>
              <a:gd name="T55" fmla="*/ 493 h 583"/>
              <a:gd name="T56" fmla="*/ 285 w 2259"/>
              <a:gd name="T57" fmla="*/ 457 h 583"/>
              <a:gd name="T58" fmla="*/ 236 w 2259"/>
              <a:gd name="T59" fmla="*/ 394 h 583"/>
              <a:gd name="T60" fmla="*/ 206 w 2259"/>
              <a:gd name="T61" fmla="*/ 340 h 583"/>
              <a:gd name="T62" fmla="*/ 187 w 2259"/>
              <a:gd name="T63" fmla="*/ 260 h 583"/>
              <a:gd name="T64" fmla="*/ 157 w 2259"/>
              <a:gd name="T65" fmla="*/ 215 h 583"/>
              <a:gd name="T66" fmla="*/ 108 w 2259"/>
              <a:gd name="T67" fmla="*/ 152 h 583"/>
              <a:gd name="T68" fmla="*/ 69 w 2259"/>
              <a:gd name="T69" fmla="*/ 90 h 583"/>
              <a:gd name="T70" fmla="*/ 39 w 2259"/>
              <a:gd name="T71" fmla="*/ 45 h 583"/>
              <a:gd name="T72" fmla="*/ 0 w 2259"/>
              <a:gd name="T73" fmla="*/ 0 h 58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</a:cxnLst>
            <a:rect l="0" t="0" r="r" b="b"/>
            <a:pathLst>
              <a:path w="2259" h="583">
                <a:moveTo>
                  <a:pt x="1021" y="242"/>
                </a:moveTo>
                <a:lnTo>
                  <a:pt x="1070" y="242"/>
                </a:lnTo>
                <a:lnTo>
                  <a:pt x="1129" y="251"/>
                </a:lnTo>
                <a:lnTo>
                  <a:pt x="1188" y="260"/>
                </a:lnTo>
                <a:lnTo>
                  <a:pt x="1237" y="260"/>
                </a:lnTo>
                <a:lnTo>
                  <a:pt x="1286" y="269"/>
                </a:lnTo>
                <a:lnTo>
                  <a:pt x="1335" y="269"/>
                </a:lnTo>
                <a:lnTo>
                  <a:pt x="1414" y="278"/>
                </a:lnTo>
                <a:lnTo>
                  <a:pt x="1463" y="278"/>
                </a:lnTo>
                <a:lnTo>
                  <a:pt x="1522" y="278"/>
                </a:lnTo>
                <a:lnTo>
                  <a:pt x="1600" y="278"/>
                </a:lnTo>
                <a:lnTo>
                  <a:pt x="1649" y="278"/>
                </a:lnTo>
                <a:lnTo>
                  <a:pt x="1699" y="278"/>
                </a:lnTo>
                <a:lnTo>
                  <a:pt x="1757" y="278"/>
                </a:lnTo>
                <a:lnTo>
                  <a:pt x="1816" y="278"/>
                </a:lnTo>
                <a:lnTo>
                  <a:pt x="1865" y="278"/>
                </a:lnTo>
                <a:lnTo>
                  <a:pt x="1915" y="278"/>
                </a:lnTo>
                <a:lnTo>
                  <a:pt x="1973" y="278"/>
                </a:lnTo>
                <a:lnTo>
                  <a:pt x="2062" y="296"/>
                </a:lnTo>
                <a:lnTo>
                  <a:pt x="2111" y="305"/>
                </a:lnTo>
                <a:lnTo>
                  <a:pt x="2160" y="314"/>
                </a:lnTo>
                <a:lnTo>
                  <a:pt x="2209" y="323"/>
                </a:lnTo>
                <a:lnTo>
                  <a:pt x="2239" y="358"/>
                </a:lnTo>
                <a:lnTo>
                  <a:pt x="2258" y="385"/>
                </a:lnTo>
                <a:lnTo>
                  <a:pt x="2248" y="421"/>
                </a:lnTo>
                <a:lnTo>
                  <a:pt x="2239" y="448"/>
                </a:lnTo>
                <a:lnTo>
                  <a:pt x="2219" y="475"/>
                </a:lnTo>
                <a:lnTo>
                  <a:pt x="2170" y="493"/>
                </a:lnTo>
                <a:lnTo>
                  <a:pt x="2101" y="511"/>
                </a:lnTo>
                <a:lnTo>
                  <a:pt x="2013" y="555"/>
                </a:lnTo>
                <a:lnTo>
                  <a:pt x="1954" y="564"/>
                </a:lnTo>
                <a:lnTo>
                  <a:pt x="1905" y="564"/>
                </a:lnTo>
                <a:lnTo>
                  <a:pt x="1846" y="582"/>
                </a:lnTo>
                <a:lnTo>
                  <a:pt x="1787" y="582"/>
                </a:lnTo>
                <a:lnTo>
                  <a:pt x="1718" y="582"/>
                </a:lnTo>
                <a:lnTo>
                  <a:pt x="1669" y="582"/>
                </a:lnTo>
                <a:lnTo>
                  <a:pt x="1620" y="582"/>
                </a:lnTo>
                <a:lnTo>
                  <a:pt x="1571" y="582"/>
                </a:lnTo>
                <a:lnTo>
                  <a:pt x="1492" y="582"/>
                </a:lnTo>
                <a:lnTo>
                  <a:pt x="1433" y="582"/>
                </a:lnTo>
                <a:lnTo>
                  <a:pt x="1355" y="582"/>
                </a:lnTo>
                <a:lnTo>
                  <a:pt x="1296" y="582"/>
                </a:lnTo>
                <a:lnTo>
                  <a:pt x="1237" y="582"/>
                </a:lnTo>
                <a:lnTo>
                  <a:pt x="1149" y="582"/>
                </a:lnTo>
                <a:lnTo>
                  <a:pt x="1060" y="582"/>
                </a:lnTo>
                <a:lnTo>
                  <a:pt x="982" y="573"/>
                </a:lnTo>
                <a:lnTo>
                  <a:pt x="913" y="573"/>
                </a:lnTo>
                <a:lnTo>
                  <a:pt x="825" y="573"/>
                </a:lnTo>
                <a:lnTo>
                  <a:pt x="776" y="555"/>
                </a:lnTo>
                <a:lnTo>
                  <a:pt x="697" y="546"/>
                </a:lnTo>
                <a:lnTo>
                  <a:pt x="648" y="546"/>
                </a:lnTo>
                <a:lnTo>
                  <a:pt x="599" y="538"/>
                </a:lnTo>
                <a:lnTo>
                  <a:pt x="520" y="529"/>
                </a:lnTo>
                <a:lnTo>
                  <a:pt x="462" y="529"/>
                </a:lnTo>
                <a:lnTo>
                  <a:pt x="412" y="520"/>
                </a:lnTo>
                <a:lnTo>
                  <a:pt x="393" y="493"/>
                </a:lnTo>
                <a:lnTo>
                  <a:pt x="344" y="475"/>
                </a:lnTo>
                <a:lnTo>
                  <a:pt x="285" y="457"/>
                </a:lnTo>
                <a:lnTo>
                  <a:pt x="265" y="430"/>
                </a:lnTo>
                <a:lnTo>
                  <a:pt x="236" y="394"/>
                </a:lnTo>
                <a:lnTo>
                  <a:pt x="226" y="367"/>
                </a:lnTo>
                <a:lnTo>
                  <a:pt x="206" y="340"/>
                </a:lnTo>
                <a:lnTo>
                  <a:pt x="196" y="296"/>
                </a:lnTo>
                <a:lnTo>
                  <a:pt x="187" y="260"/>
                </a:lnTo>
                <a:lnTo>
                  <a:pt x="177" y="242"/>
                </a:lnTo>
                <a:lnTo>
                  <a:pt x="157" y="215"/>
                </a:lnTo>
                <a:lnTo>
                  <a:pt x="128" y="188"/>
                </a:lnTo>
                <a:lnTo>
                  <a:pt x="108" y="152"/>
                </a:lnTo>
                <a:lnTo>
                  <a:pt x="88" y="134"/>
                </a:lnTo>
                <a:lnTo>
                  <a:pt x="69" y="90"/>
                </a:lnTo>
                <a:lnTo>
                  <a:pt x="59" y="63"/>
                </a:lnTo>
                <a:lnTo>
                  <a:pt x="39" y="45"/>
                </a:lnTo>
                <a:lnTo>
                  <a:pt x="20" y="18"/>
                </a:lnTo>
                <a:lnTo>
                  <a:pt x="0" y="0"/>
                </a:lnTo>
              </a:path>
            </a:pathLst>
          </a:custGeom>
          <a:noFill/>
          <a:ln w="12700" cap="rnd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77860" name="Freeform 36"/>
          <p:cNvSpPr>
            <a:spLocks/>
          </p:cNvSpPr>
          <p:nvPr/>
        </p:nvSpPr>
        <p:spPr bwMode="auto">
          <a:xfrm>
            <a:off x="1631950" y="5762625"/>
            <a:ext cx="655638" cy="187325"/>
          </a:xfrm>
          <a:custGeom>
            <a:avLst/>
            <a:gdLst>
              <a:gd name="T0" fmla="*/ 0 w 413"/>
              <a:gd name="T1" fmla="*/ 117 h 118"/>
              <a:gd name="T2" fmla="*/ 186 w 413"/>
              <a:gd name="T3" fmla="*/ 0 h 118"/>
              <a:gd name="T4" fmla="*/ 412 w 413"/>
              <a:gd name="T5" fmla="*/ 90 h 11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413" h="118">
                <a:moveTo>
                  <a:pt x="0" y="117"/>
                </a:moveTo>
                <a:lnTo>
                  <a:pt x="186" y="0"/>
                </a:lnTo>
                <a:lnTo>
                  <a:pt x="412" y="90"/>
                </a:lnTo>
              </a:path>
            </a:pathLst>
          </a:custGeom>
          <a:noFill/>
          <a:ln w="12700" cap="rnd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77861" name="Arc 37"/>
          <p:cNvSpPr>
            <a:spLocks/>
          </p:cNvSpPr>
          <p:nvPr/>
        </p:nvSpPr>
        <p:spPr bwMode="auto">
          <a:xfrm>
            <a:off x="1966913" y="1874838"/>
            <a:ext cx="1624012" cy="3656012"/>
          </a:xfrm>
          <a:custGeom>
            <a:avLst/>
            <a:gdLst>
              <a:gd name="G0" fmla="+- 21600 0 0"/>
              <a:gd name="G1" fmla="+- 21599 0 0"/>
              <a:gd name="G2" fmla="+- 21600 0 0"/>
              <a:gd name="T0" fmla="*/ 0 w 21600"/>
              <a:gd name="T1" fmla="*/ 21599 h 21599"/>
              <a:gd name="T2" fmla="*/ 21579 w 21600"/>
              <a:gd name="T3" fmla="*/ 0 h 21599"/>
              <a:gd name="T4" fmla="*/ 21600 w 21600"/>
              <a:gd name="T5" fmla="*/ 21599 h 2159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599" fill="none" extrusionOk="0">
                <a:moveTo>
                  <a:pt x="0" y="21598"/>
                </a:moveTo>
                <a:cubicBezTo>
                  <a:pt x="0" y="9677"/>
                  <a:pt x="9657" y="10"/>
                  <a:pt x="21578" y="-1"/>
                </a:cubicBezTo>
              </a:path>
              <a:path w="21600" h="21599" stroke="0" extrusionOk="0">
                <a:moveTo>
                  <a:pt x="0" y="21598"/>
                </a:moveTo>
                <a:cubicBezTo>
                  <a:pt x="0" y="9677"/>
                  <a:pt x="9657" y="10"/>
                  <a:pt x="21578" y="-1"/>
                </a:cubicBezTo>
                <a:lnTo>
                  <a:pt x="21600" y="21599"/>
                </a:lnTo>
                <a:close/>
              </a:path>
            </a:pathLst>
          </a:custGeom>
          <a:noFill/>
          <a:ln w="12700" cap="rnd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77862" name="Arc 38"/>
          <p:cNvSpPr>
            <a:spLocks/>
          </p:cNvSpPr>
          <p:nvPr/>
        </p:nvSpPr>
        <p:spPr bwMode="auto">
          <a:xfrm>
            <a:off x="1749425" y="96838"/>
            <a:ext cx="1554163" cy="5376862"/>
          </a:xfrm>
          <a:custGeom>
            <a:avLst/>
            <a:gdLst>
              <a:gd name="G0" fmla="+- 21600 0 0"/>
              <a:gd name="G1" fmla="+- 21599 0 0"/>
              <a:gd name="G2" fmla="+- 21600 0 0"/>
              <a:gd name="T0" fmla="*/ 0 w 21600"/>
              <a:gd name="T1" fmla="*/ 21599 h 21599"/>
              <a:gd name="T2" fmla="*/ 21578 w 21600"/>
              <a:gd name="T3" fmla="*/ 0 h 21599"/>
              <a:gd name="T4" fmla="*/ 21600 w 21600"/>
              <a:gd name="T5" fmla="*/ 21599 h 2159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599" fill="none" extrusionOk="0">
                <a:moveTo>
                  <a:pt x="0" y="21598"/>
                </a:moveTo>
                <a:cubicBezTo>
                  <a:pt x="0" y="9678"/>
                  <a:pt x="9657" y="11"/>
                  <a:pt x="21577" y="-1"/>
                </a:cubicBezTo>
              </a:path>
              <a:path w="21600" h="21599" stroke="0" extrusionOk="0">
                <a:moveTo>
                  <a:pt x="0" y="21598"/>
                </a:moveTo>
                <a:cubicBezTo>
                  <a:pt x="0" y="9678"/>
                  <a:pt x="9657" y="11"/>
                  <a:pt x="21577" y="-1"/>
                </a:cubicBezTo>
                <a:lnTo>
                  <a:pt x="21600" y="21599"/>
                </a:lnTo>
                <a:close/>
              </a:path>
            </a:pathLst>
          </a:custGeom>
          <a:noFill/>
          <a:ln w="12700" cap="rnd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77863" name="Arc 39"/>
          <p:cNvSpPr>
            <a:spLocks/>
          </p:cNvSpPr>
          <p:nvPr/>
        </p:nvSpPr>
        <p:spPr bwMode="auto">
          <a:xfrm>
            <a:off x="3736975" y="1803400"/>
            <a:ext cx="150813" cy="109538"/>
          </a:xfrm>
          <a:custGeom>
            <a:avLst/>
            <a:gdLst>
              <a:gd name="G0" fmla="+- 21600 0 0"/>
              <a:gd name="G1" fmla="+- 8983 0 0"/>
              <a:gd name="G2" fmla="+- 21600 0 0"/>
              <a:gd name="T0" fmla="*/ 1771 w 21600"/>
              <a:gd name="T1" fmla="*/ 17548 h 17548"/>
              <a:gd name="T2" fmla="*/ 1957 w 21600"/>
              <a:gd name="T3" fmla="*/ 0 h 17548"/>
              <a:gd name="T4" fmla="*/ 21600 w 21600"/>
              <a:gd name="T5" fmla="*/ 8983 h 1754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17548" fill="none" extrusionOk="0">
                <a:moveTo>
                  <a:pt x="1770" y="17548"/>
                </a:moveTo>
                <a:cubicBezTo>
                  <a:pt x="602" y="14843"/>
                  <a:pt x="0" y="11928"/>
                  <a:pt x="0" y="8983"/>
                </a:cubicBezTo>
                <a:cubicBezTo>
                  <a:pt x="0" y="5882"/>
                  <a:pt x="667" y="2819"/>
                  <a:pt x="1956" y="-1"/>
                </a:cubicBezTo>
              </a:path>
              <a:path w="21600" h="17548" stroke="0" extrusionOk="0">
                <a:moveTo>
                  <a:pt x="1770" y="17548"/>
                </a:moveTo>
                <a:cubicBezTo>
                  <a:pt x="602" y="14843"/>
                  <a:pt x="0" y="11928"/>
                  <a:pt x="0" y="8983"/>
                </a:cubicBezTo>
                <a:cubicBezTo>
                  <a:pt x="0" y="5882"/>
                  <a:pt x="667" y="2819"/>
                  <a:pt x="1956" y="-1"/>
                </a:cubicBezTo>
                <a:lnTo>
                  <a:pt x="21600" y="8983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 cap="rnd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77864" name="Line 40"/>
          <p:cNvSpPr>
            <a:spLocks noChangeShapeType="1"/>
          </p:cNvSpPr>
          <p:nvPr/>
        </p:nvSpPr>
        <p:spPr bwMode="auto">
          <a:xfrm>
            <a:off x="3570288" y="1873250"/>
            <a:ext cx="1778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77865" name="Arc 41"/>
          <p:cNvSpPr>
            <a:spLocks/>
          </p:cNvSpPr>
          <p:nvPr/>
        </p:nvSpPr>
        <p:spPr bwMode="auto">
          <a:xfrm>
            <a:off x="3487738" y="26988"/>
            <a:ext cx="149225" cy="111125"/>
          </a:xfrm>
          <a:custGeom>
            <a:avLst/>
            <a:gdLst>
              <a:gd name="G0" fmla="+- 21600 0 0"/>
              <a:gd name="G1" fmla="+- 9030 0 0"/>
              <a:gd name="G2" fmla="+- 21600 0 0"/>
              <a:gd name="T0" fmla="*/ 1791 w 21600"/>
              <a:gd name="T1" fmla="*/ 17640 h 17640"/>
              <a:gd name="T2" fmla="*/ 1979 w 21600"/>
              <a:gd name="T3" fmla="*/ 0 h 17640"/>
              <a:gd name="T4" fmla="*/ 21600 w 21600"/>
              <a:gd name="T5" fmla="*/ 9030 h 1764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17640" fill="none" extrusionOk="0">
                <a:moveTo>
                  <a:pt x="1790" y="17640"/>
                </a:moveTo>
                <a:cubicBezTo>
                  <a:pt x="609" y="14923"/>
                  <a:pt x="0" y="11992"/>
                  <a:pt x="0" y="9030"/>
                </a:cubicBezTo>
                <a:cubicBezTo>
                  <a:pt x="0" y="5912"/>
                  <a:pt x="674" y="2831"/>
                  <a:pt x="1978" y="-1"/>
                </a:cubicBezTo>
              </a:path>
              <a:path w="21600" h="17640" stroke="0" extrusionOk="0">
                <a:moveTo>
                  <a:pt x="1790" y="17640"/>
                </a:moveTo>
                <a:cubicBezTo>
                  <a:pt x="609" y="14923"/>
                  <a:pt x="0" y="11992"/>
                  <a:pt x="0" y="9030"/>
                </a:cubicBezTo>
                <a:cubicBezTo>
                  <a:pt x="0" y="5912"/>
                  <a:pt x="674" y="2831"/>
                  <a:pt x="1978" y="-1"/>
                </a:cubicBezTo>
                <a:lnTo>
                  <a:pt x="21600" y="903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 cap="rnd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77866" name="Line 42"/>
          <p:cNvSpPr>
            <a:spLocks noChangeShapeType="1"/>
          </p:cNvSpPr>
          <p:nvPr/>
        </p:nvSpPr>
        <p:spPr bwMode="auto">
          <a:xfrm>
            <a:off x="3321050" y="95250"/>
            <a:ext cx="1778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77867" name="Rectangle 43"/>
          <p:cNvSpPr>
            <a:spLocks noChangeArrowheads="1"/>
          </p:cNvSpPr>
          <p:nvPr/>
        </p:nvSpPr>
        <p:spPr bwMode="auto">
          <a:xfrm>
            <a:off x="1800225" y="1100138"/>
            <a:ext cx="282575" cy="454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/>
          <a:p>
            <a:r>
              <a:rPr lang="en-US" altLang="tr-TR">
                <a:solidFill>
                  <a:srgbClr val="000000"/>
                </a:solidFill>
              </a:rPr>
              <a:t>-</a:t>
            </a:r>
          </a:p>
        </p:txBody>
      </p:sp>
      <p:sp>
        <p:nvSpPr>
          <p:cNvPr id="77868" name="Rectangle 44"/>
          <p:cNvSpPr>
            <a:spLocks noChangeArrowheads="1"/>
          </p:cNvSpPr>
          <p:nvPr/>
        </p:nvSpPr>
        <p:spPr bwMode="auto">
          <a:xfrm>
            <a:off x="2408238" y="1909763"/>
            <a:ext cx="282575" cy="454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/>
          <a:p>
            <a:r>
              <a:rPr lang="en-US" altLang="tr-TR">
                <a:solidFill>
                  <a:srgbClr val="000000"/>
                </a:solidFill>
              </a:rPr>
              <a:t>-</a:t>
            </a:r>
          </a:p>
        </p:txBody>
      </p:sp>
      <p:sp>
        <p:nvSpPr>
          <p:cNvPr id="77869" name="Rectangle 45"/>
          <p:cNvSpPr>
            <a:spLocks noChangeArrowheads="1"/>
          </p:cNvSpPr>
          <p:nvPr/>
        </p:nvSpPr>
        <p:spPr bwMode="auto">
          <a:xfrm>
            <a:off x="6678613" y="565150"/>
            <a:ext cx="1444625" cy="333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/>
          <a:p>
            <a:r>
              <a:rPr lang="en-US" altLang="tr-TR" sz="1600">
                <a:solidFill>
                  <a:srgbClr val="000000"/>
                </a:solidFill>
              </a:rPr>
              <a:t>Polypeptides</a:t>
            </a:r>
          </a:p>
        </p:txBody>
      </p:sp>
      <p:sp>
        <p:nvSpPr>
          <p:cNvPr id="77870" name="Rectangle 46"/>
          <p:cNvSpPr>
            <a:spLocks noChangeArrowheads="1"/>
          </p:cNvSpPr>
          <p:nvPr/>
        </p:nvSpPr>
        <p:spPr bwMode="auto">
          <a:xfrm>
            <a:off x="7410450" y="2398713"/>
            <a:ext cx="993775" cy="333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/>
          <a:p>
            <a:r>
              <a:rPr lang="en-US" altLang="tr-TR" sz="1600">
                <a:solidFill>
                  <a:srgbClr val="000000"/>
                </a:solidFill>
              </a:rPr>
              <a:t>Proteins</a:t>
            </a:r>
          </a:p>
        </p:txBody>
      </p:sp>
      <p:sp>
        <p:nvSpPr>
          <p:cNvPr id="77871" name="Rectangle 47"/>
          <p:cNvSpPr>
            <a:spLocks noChangeArrowheads="1"/>
          </p:cNvSpPr>
          <p:nvPr/>
        </p:nvSpPr>
        <p:spPr bwMode="auto">
          <a:xfrm>
            <a:off x="6319838" y="4191000"/>
            <a:ext cx="2159000" cy="577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/>
          <a:p>
            <a:r>
              <a:rPr lang="en-US" altLang="tr-TR" sz="1600">
                <a:solidFill>
                  <a:srgbClr val="000000"/>
                </a:solidFill>
              </a:rPr>
              <a:t>Why only effects on </a:t>
            </a:r>
          </a:p>
          <a:p>
            <a:endParaRPr lang="en-US" altLang="tr-TR" sz="1600">
              <a:solidFill>
                <a:srgbClr val="000000"/>
              </a:solidFill>
            </a:endParaRPr>
          </a:p>
        </p:txBody>
      </p:sp>
      <p:sp>
        <p:nvSpPr>
          <p:cNvPr id="77872" name="Rectangle 48"/>
          <p:cNvSpPr>
            <a:spLocks noChangeArrowheads="1"/>
          </p:cNvSpPr>
          <p:nvPr/>
        </p:nvSpPr>
        <p:spPr bwMode="auto">
          <a:xfrm>
            <a:off x="6319838" y="4403725"/>
            <a:ext cx="1536700" cy="333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/>
          <a:p>
            <a:r>
              <a:rPr lang="en-US" altLang="tr-TR" sz="1600">
                <a:solidFill>
                  <a:srgbClr val="000000"/>
                </a:solidFill>
              </a:rPr>
              <a:t> target organs</a:t>
            </a:r>
          </a:p>
        </p:txBody>
      </p:sp>
      <p:sp>
        <p:nvSpPr>
          <p:cNvPr id="77873" name="Rectangle 49"/>
          <p:cNvSpPr>
            <a:spLocks noChangeArrowheads="1"/>
          </p:cNvSpPr>
          <p:nvPr/>
        </p:nvSpPr>
        <p:spPr bwMode="auto">
          <a:xfrm>
            <a:off x="6148388" y="4195763"/>
            <a:ext cx="295275" cy="5000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/>
          <a:p>
            <a:r>
              <a:rPr lang="en-US" altLang="tr-TR" sz="2700">
                <a:solidFill>
                  <a:srgbClr val="000000"/>
                </a:solidFill>
              </a:rPr>
              <a:t>[</a:t>
            </a:r>
          </a:p>
        </p:txBody>
      </p:sp>
      <p:sp>
        <p:nvSpPr>
          <p:cNvPr id="77874" name="Rectangle 50"/>
          <p:cNvSpPr>
            <a:spLocks noChangeArrowheads="1"/>
          </p:cNvSpPr>
          <p:nvPr/>
        </p:nvSpPr>
        <p:spPr bwMode="auto">
          <a:xfrm>
            <a:off x="8548688" y="4224338"/>
            <a:ext cx="295275" cy="5000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/>
          <a:p>
            <a:r>
              <a:rPr lang="en-US" altLang="tr-TR" sz="2700">
                <a:solidFill>
                  <a:srgbClr val="000000"/>
                </a:solidFill>
              </a:rPr>
              <a:t>]</a:t>
            </a:r>
          </a:p>
        </p:txBody>
      </p:sp>
      <p:sp>
        <p:nvSpPr>
          <p:cNvPr id="77875" name="Rectangle 51"/>
          <p:cNvSpPr>
            <a:spLocks noChangeArrowheads="1"/>
          </p:cNvSpPr>
          <p:nvPr/>
        </p:nvSpPr>
        <p:spPr bwMode="auto">
          <a:xfrm>
            <a:off x="6022975" y="5311775"/>
            <a:ext cx="379413" cy="698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/>
          <a:p>
            <a:r>
              <a:rPr lang="en-US" altLang="tr-TR" sz="4000">
                <a:solidFill>
                  <a:srgbClr val="000000"/>
                </a:solidFill>
              </a:rPr>
              <a:t>{</a:t>
            </a:r>
          </a:p>
        </p:txBody>
      </p:sp>
      <p:sp>
        <p:nvSpPr>
          <p:cNvPr id="77876" name="Rectangle 52"/>
          <p:cNvSpPr>
            <a:spLocks noChangeArrowheads="1"/>
          </p:cNvSpPr>
          <p:nvPr/>
        </p:nvSpPr>
        <p:spPr bwMode="auto">
          <a:xfrm>
            <a:off x="6257925" y="5229225"/>
            <a:ext cx="1455738" cy="577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/>
          <a:p>
            <a:r>
              <a:rPr lang="en-US" altLang="tr-TR" sz="1600">
                <a:solidFill>
                  <a:srgbClr val="000000"/>
                </a:solidFill>
              </a:rPr>
              <a:t>Testosterone</a:t>
            </a:r>
          </a:p>
          <a:p>
            <a:endParaRPr lang="en-US" altLang="tr-TR" sz="1600">
              <a:solidFill>
                <a:srgbClr val="000000"/>
              </a:solidFill>
            </a:endParaRPr>
          </a:p>
        </p:txBody>
      </p:sp>
      <p:sp>
        <p:nvSpPr>
          <p:cNvPr id="77877" name="Rectangle 53"/>
          <p:cNvSpPr>
            <a:spLocks noChangeArrowheads="1"/>
          </p:cNvSpPr>
          <p:nvPr/>
        </p:nvSpPr>
        <p:spPr bwMode="auto">
          <a:xfrm>
            <a:off x="6257925" y="5441950"/>
            <a:ext cx="1050925" cy="577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/>
          <a:p>
            <a:r>
              <a:rPr lang="en-US" altLang="tr-TR" sz="1600">
                <a:solidFill>
                  <a:srgbClr val="000000"/>
                </a:solidFill>
              </a:rPr>
              <a:t>Estradiol</a:t>
            </a:r>
          </a:p>
          <a:p>
            <a:endParaRPr lang="en-US" altLang="tr-TR" sz="1600">
              <a:solidFill>
                <a:srgbClr val="000000"/>
              </a:solidFill>
            </a:endParaRPr>
          </a:p>
        </p:txBody>
      </p:sp>
      <p:sp>
        <p:nvSpPr>
          <p:cNvPr id="77878" name="Rectangle 54"/>
          <p:cNvSpPr>
            <a:spLocks noChangeArrowheads="1"/>
          </p:cNvSpPr>
          <p:nvPr/>
        </p:nvSpPr>
        <p:spPr bwMode="auto">
          <a:xfrm>
            <a:off x="6257925" y="5656263"/>
            <a:ext cx="1489075" cy="333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/>
          <a:p>
            <a:r>
              <a:rPr lang="en-US" altLang="tr-TR" sz="1600">
                <a:solidFill>
                  <a:srgbClr val="000000"/>
                </a:solidFill>
              </a:rPr>
              <a:t>Progesterone</a:t>
            </a:r>
          </a:p>
        </p:txBody>
      </p:sp>
      <p:sp>
        <p:nvSpPr>
          <p:cNvPr id="77879" name="Rectangle 55"/>
          <p:cNvSpPr>
            <a:spLocks noChangeArrowheads="1"/>
          </p:cNvSpPr>
          <p:nvPr/>
        </p:nvSpPr>
        <p:spPr bwMode="auto">
          <a:xfrm>
            <a:off x="6335713" y="6537325"/>
            <a:ext cx="1828800" cy="333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/>
          <a:p>
            <a:r>
              <a:rPr lang="en-US" altLang="tr-TR" sz="1600">
                <a:solidFill>
                  <a:srgbClr val="000000"/>
                </a:solidFill>
              </a:rPr>
              <a:t>Bound to Protein</a:t>
            </a:r>
          </a:p>
        </p:txBody>
      </p:sp>
      <p:sp>
        <p:nvSpPr>
          <p:cNvPr id="77880" name="Arc 56"/>
          <p:cNvSpPr>
            <a:spLocks/>
          </p:cNvSpPr>
          <p:nvPr/>
        </p:nvSpPr>
        <p:spPr bwMode="auto">
          <a:xfrm>
            <a:off x="5132388" y="6521450"/>
            <a:ext cx="149225" cy="111125"/>
          </a:xfrm>
          <a:custGeom>
            <a:avLst/>
            <a:gdLst>
              <a:gd name="G0" fmla="+- 0 0 0"/>
              <a:gd name="G1" fmla="+- 7357 0 0"/>
              <a:gd name="G2" fmla="+- 21600 0 0"/>
              <a:gd name="T0" fmla="*/ 20308 w 21600"/>
              <a:gd name="T1" fmla="*/ 0 h 17565"/>
              <a:gd name="T2" fmla="*/ 19035 w 21600"/>
              <a:gd name="T3" fmla="*/ 17565 h 17565"/>
              <a:gd name="T4" fmla="*/ 0 w 21600"/>
              <a:gd name="T5" fmla="*/ 7357 h 175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17565" fill="none" extrusionOk="0">
                <a:moveTo>
                  <a:pt x="20308" y="-1"/>
                </a:moveTo>
                <a:cubicBezTo>
                  <a:pt x="21162" y="2358"/>
                  <a:pt x="21600" y="4848"/>
                  <a:pt x="21600" y="7357"/>
                </a:cubicBezTo>
                <a:cubicBezTo>
                  <a:pt x="21600" y="10919"/>
                  <a:pt x="20719" y="14426"/>
                  <a:pt x="19035" y="17565"/>
                </a:cubicBezTo>
              </a:path>
              <a:path w="21600" h="17565" stroke="0" extrusionOk="0">
                <a:moveTo>
                  <a:pt x="20308" y="-1"/>
                </a:moveTo>
                <a:cubicBezTo>
                  <a:pt x="21162" y="2358"/>
                  <a:pt x="21600" y="4848"/>
                  <a:pt x="21600" y="7357"/>
                </a:cubicBezTo>
                <a:cubicBezTo>
                  <a:pt x="21600" y="10919"/>
                  <a:pt x="20719" y="14426"/>
                  <a:pt x="19035" y="17565"/>
                </a:cubicBezTo>
                <a:lnTo>
                  <a:pt x="0" y="7357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0" cap="rnd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77881" name="Line 57"/>
          <p:cNvSpPr>
            <a:spLocks noChangeShapeType="1"/>
          </p:cNvSpPr>
          <p:nvPr/>
        </p:nvSpPr>
        <p:spPr bwMode="auto">
          <a:xfrm>
            <a:off x="5254625" y="6600825"/>
            <a:ext cx="1081088" cy="73025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tr-TR"/>
          </a:p>
        </p:txBody>
      </p:sp>
    </p:spTree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152400"/>
            <a:ext cx="8610600" cy="838200"/>
          </a:xfrm>
          <a:noFill/>
          <a:ln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lIns="90487" tIns="44450" rIns="90487" bIns="44450"/>
          <a:lstStyle/>
          <a:p>
            <a:r>
              <a:rPr lang="en-US" altLang="tr-TR" sz="2800"/>
              <a:t>Manipulation of the Endocrine System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066800"/>
            <a:ext cx="8305800" cy="5029200"/>
          </a:xfrm>
          <a:noFill/>
          <a:ln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0487" tIns="44450" rIns="90487" bIns="44450"/>
          <a:lstStyle/>
          <a:p>
            <a:pPr>
              <a:buSzPct val="150000"/>
            </a:pPr>
            <a:r>
              <a:rPr lang="en-US" altLang="tr-TR"/>
              <a:t>Hormones can be used to regulate body functions</a:t>
            </a:r>
          </a:p>
          <a:p>
            <a:pPr lvl="1"/>
            <a:r>
              <a:rPr lang="en-US" altLang="tr-TR"/>
              <a:t>growth (anabolic steroids)</a:t>
            </a:r>
          </a:p>
          <a:p>
            <a:pPr lvl="1"/>
            <a:r>
              <a:rPr lang="en-US" altLang="tr-TR"/>
              <a:t>lactation (GH or STH)</a:t>
            </a:r>
          </a:p>
          <a:p>
            <a:pPr lvl="1"/>
            <a:r>
              <a:rPr lang="en-US" altLang="tr-TR"/>
              <a:t>birth control (Estradiol, Progesterone)</a:t>
            </a:r>
          </a:p>
          <a:p>
            <a:pPr lvl="1"/>
            <a:r>
              <a:rPr lang="en-US" altLang="tr-TR"/>
              <a:t>estrous cycle (PGF</a:t>
            </a:r>
            <a:r>
              <a:rPr lang="en-US" altLang="tr-TR" baseline="-25000"/>
              <a:t>2</a:t>
            </a:r>
            <a:r>
              <a:rPr lang="en-US" altLang="tr-TR">
                <a:latin typeface="Symbol" panose="05050102010706020507" pitchFamily="18" charset="2"/>
              </a:rPr>
              <a:t></a:t>
            </a:r>
            <a:r>
              <a:rPr lang="en-US" altLang="tr-TR"/>
              <a:t>)</a:t>
            </a:r>
          </a:p>
          <a:p>
            <a:pPr lvl="1"/>
            <a:r>
              <a:rPr lang="en-US" altLang="tr-TR"/>
              <a:t>superovulation and embryo transplant (FSH,eCG)</a:t>
            </a:r>
          </a:p>
          <a:p>
            <a:pPr lvl="1"/>
            <a:r>
              <a:rPr lang="en-US" altLang="tr-TR"/>
              <a:t>parturition (oxytocin)</a:t>
            </a:r>
          </a:p>
        </p:txBody>
      </p:sp>
    </p:spTree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330200" y="385763"/>
            <a:ext cx="8407400" cy="447675"/>
          </a:xfrm>
          <a:noFill/>
          <a:ln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lIns="90487" tIns="44450" rIns="90487" bIns="44450"/>
          <a:lstStyle/>
          <a:p>
            <a:r>
              <a:rPr lang="en-US" altLang="tr-TR"/>
              <a:t>Endocrine Gland</a:t>
            </a:r>
          </a:p>
        </p:txBody>
      </p:sp>
      <p:sp>
        <p:nvSpPr>
          <p:cNvPr id="11267" name="Rectangle 3"/>
          <p:cNvSpPr>
            <a:spLocks noChangeArrowheads="1"/>
          </p:cNvSpPr>
          <p:nvPr/>
        </p:nvSpPr>
        <p:spPr bwMode="auto">
          <a:xfrm>
            <a:off x="838200" y="1676400"/>
            <a:ext cx="7772400" cy="5029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/>
          <a:lstStyle>
            <a:lvl1pPr marL="342900" indent="-3429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spcBef>
                <a:spcPct val="20000"/>
              </a:spcBef>
              <a:buFontTx/>
              <a:buChar char="•"/>
            </a:pPr>
            <a:r>
              <a:rPr lang="en-US" altLang="tr-TR" sz="2800">
                <a:latin typeface="Helvetica" panose="020B0604020202020204" pitchFamily="34" charset="0"/>
              </a:rPr>
              <a:t>A ductless gland</a:t>
            </a:r>
          </a:p>
          <a:p>
            <a:pPr>
              <a:spcBef>
                <a:spcPct val="20000"/>
              </a:spcBef>
              <a:buFontTx/>
              <a:buChar char="•"/>
            </a:pPr>
            <a:r>
              <a:rPr lang="en-US" altLang="tr-TR" sz="2800">
                <a:latin typeface="Helvetica" panose="020B0604020202020204" pitchFamily="34" charset="0"/>
              </a:rPr>
              <a:t>Secretes substances (hormones) into blood or lymph that affect cells elsewhere in the body</a:t>
            </a:r>
          </a:p>
          <a:p>
            <a:pPr>
              <a:spcBef>
                <a:spcPct val="20000"/>
              </a:spcBef>
              <a:buFontTx/>
              <a:buChar char="•"/>
            </a:pPr>
            <a:r>
              <a:rPr lang="en-US" altLang="tr-TR" sz="2800">
                <a:latin typeface="Helvetica" panose="020B0604020202020204" pitchFamily="34" charset="0"/>
              </a:rPr>
              <a:t>The secretion does not involve loss of tissue</a:t>
            </a:r>
            <a:endParaRPr lang="en-US" altLang="tr-TR">
              <a:latin typeface="Helvetica" panose="020B0604020202020204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7" grpId="0" build="p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lIns="90487" tIns="44450" rIns="90487" bIns="44450"/>
          <a:lstStyle/>
          <a:p>
            <a:r>
              <a:rPr lang="en-US" altLang="tr-TR"/>
              <a:t>Exocrine Gland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0487" tIns="44450" rIns="90487" bIns="44450"/>
          <a:lstStyle/>
          <a:p>
            <a:pPr>
              <a:buSzPct val="150000"/>
              <a:buFont typeface="Helvetica" panose="020B0604020202020204" pitchFamily="34" charset="0"/>
              <a:buChar char="•"/>
            </a:pPr>
            <a:r>
              <a:rPr lang="en-US" altLang="tr-TR"/>
              <a:t>A gland with ducts that are used for secretion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5" grpId="0" build="p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lIns="90487" tIns="44450" rIns="90487" bIns="44450"/>
          <a:lstStyle/>
          <a:p>
            <a:r>
              <a:rPr lang="en-US" altLang="tr-TR"/>
              <a:t>Hormone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0487" tIns="44450" rIns="90487" bIns="44450"/>
          <a:lstStyle/>
          <a:p>
            <a:pPr>
              <a:buSzPct val="150000"/>
            </a:pPr>
            <a:r>
              <a:rPr lang="en-US" altLang="tr-TR"/>
              <a:t>Substance produced by endocrine gland</a:t>
            </a:r>
          </a:p>
          <a:p>
            <a:pPr>
              <a:buSzPct val="150000"/>
            </a:pPr>
            <a:r>
              <a:rPr lang="en-US" altLang="tr-TR"/>
              <a:t>Acts on cells, tissues or organs at a place other than where produced</a:t>
            </a:r>
          </a:p>
          <a:p>
            <a:pPr>
              <a:buSzPct val="150000"/>
            </a:pPr>
            <a:r>
              <a:rPr lang="en-US" altLang="tr-TR">
                <a:solidFill>
                  <a:srgbClr val="0000FF"/>
                </a:solidFill>
              </a:rPr>
              <a:t>Acts as a catalyst.</a:t>
            </a:r>
            <a:endParaRPr lang="en-US" altLang="tr-TR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9" grpId="0" build="p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46338" y="1749425"/>
            <a:ext cx="4584700" cy="3657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6387" name="Line 3"/>
          <p:cNvSpPr>
            <a:spLocks noChangeShapeType="1"/>
          </p:cNvSpPr>
          <p:nvPr/>
        </p:nvSpPr>
        <p:spPr bwMode="auto">
          <a:xfrm flipV="1">
            <a:off x="6103938" y="1711325"/>
            <a:ext cx="1031875" cy="89693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16388" name="Line 4"/>
          <p:cNvSpPr>
            <a:spLocks noChangeShapeType="1"/>
          </p:cNvSpPr>
          <p:nvPr/>
        </p:nvSpPr>
        <p:spPr bwMode="auto">
          <a:xfrm flipV="1">
            <a:off x="6184900" y="2233613"/>
            <a:ext cx="1674813" cy="5238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16389" name="Line 5"/>
          <p:cNvSpPr>
            <a:spLocks noChangeShapeType="1"/>
          </p:cNvSpPr>
          <p:nvPr/>
        </p:nvSpPr>
        <p:spPr bwMode="auto">
          <a:xfrm>
            <a:off x="6345238" y="2832100"/>
            <a:ext cx="135255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16390" name="Line 6"/>
          <p:cNvSpPr>
            <a:spLocks noChangeShapeType="1"/>
          </p:cNvSpPr>
          <p:nvPr/>
        </p:nvSpPr>
        <p:spPr bwMode="auto">
          <a:xfrm flipH="1" flipV="1">
            <a:off x="4892675" y="1860550"/>
            <a:ext cx="563563" cy="82232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16391" name="Line 7"/>
          <p:cNvSpPr>
            <a:spLocks noChangeShapeType="1"/>
          </p:cNvSpPr>
          <p:nvPr/>
        </p:nvSpPr>
        <p:spPr bwMode="auto">
          <a:xfrm flipV="1">
            <a:off x="3292475" y="2009775"/>
            <a:ext cx="228600" cy="5984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16392" name="Line 8"/>
          <p:cNvSpPr>
            <a:spLocks noChangeShapeType="1"/>
          </p:cNvSpPr>
          <p:nvPr/>
        </p:nvSpPr>
        <p:spPr bwMode="auto">
          <a:xfrm flipH="1" flipV="1">
            <a:off x="2482850" y="1860550"/>
            <a:ext cx="563563" cy="82232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16393" name="Line 9"/>
          <p:cNvSpPr>
            <a:spLocks noChangeShapeType="1"/>
          </p:cNvSpPr>
          <p:nvPr/>
        </p:nvSpPr>
        <p:spPr bwMode="auto">
          <a:xfrm flipH="1" flipV="1">
            <a:off x="1519238" y="2308225"/>
            <a:ext cx="1446212" cy="5238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16394" name="Line 10"/>
          <p:cNvSpPr>
            <a:spLocks noChangeShapeType="1"/>
          </p:cNvSpPr>
          <p:nvPr/>
        </p:nvSpPr>
        <p:spPr bwMode="auto">
          <a:xfrm flipH="1">
            <a:off x="2805113" y="3435350"/>
            <a:ext cx="882650" cy="9588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16395" name="Line 11"/>
          <p:cNvSpPr>
            <a:spLocks noChangeShapeType="1"/>
          </p:cNvSpPr>
          <p:nvPr/>
        </p:nvSpPr>
        <p:spPr bwMode="auto">
          <a:xfrm>
            <a:off x="4979988" y="3360738"/>
            <a:ext cx="228600" cy="222726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16396" name="Line 12"/>
          <p:cNvSpPr>
            <a:spLocks noChangeShapeType="1"/>
          </p:cNvSpPr>
          <p:nvPr/>
        </p:nvSpPr>
        <p:spPr bwMode="auto">
          <a:xfrm>
            <a:off x="6426200" y="3503613"/>
            <a:ext cx="1271588" cy="0"/>
          </a:xfrm>
          <a:prstGeom prst="line">
            <a:avLst/>
          </a:prstGeom>
          <a:noFill/>
          <a:ln w="12700">
            <a:pattFill prst="smGrid">
              <a:fgClr>
                <a:schemeClr val="tx1"/>
              </a:fgClr>
              <a:bgClr>
                <a:schemeClr val="bg1"/>
              </a:bgClr>
            </a:patt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16397" name="Rectangle 13"/>
          <p:cNvSpPr>
            <a:spLocks noChangeArrowheads="1"/>
          </p:cNvSpPr>
          <p:nvPr/>
        </p:nvSpPr>
        <p:spPr bwMode="auto">
          <a:xfrm>
            <a:off x="7786688" y="3254375"/>
            <a:ext cx="1041400" cy="600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63500" tIns="25400" rIns="63500" bIns="25400">
            <a:spAutoFit/>
          </a:bodyPr>
          <a:lstStyle/>
          <a:p>
            <a:pPr>
              <a:lnSpc>
                <a:spcPct val="90000"/>
              </a:lnSpc>
            </a:pPr>
            <a:r>
              <a:rPr lang="en-US" altLang="tr-TR" sz="2000">
                <a:solidFill>
                  <a:schemeClr val="tx1"/>
                </a:solidFill>
              </a:rPr>
              <a:t>Testes</a:t>
            </a:r>
          </a:p>
          <a:p>
            <a:pPr>
              <a:lnSpc>
                <a:spcPct val="90000"/>
              </a:lnSpc>
            </a:pPr>
            <a:r>
              <a:rPr lang="en-US" altLang="tr-TR" sz="2000">
                <a:solidFill>
                  <a:schemeClr val="tx1"/>
                </a:solidFill>
              </a:rPr>
              <a:t>(in bull)</a:t>
            </a:r>
          </a:p>
        </p:txBody>
      </p:sp>
      <p:sp>
        <p:nvSpPr>
          <p:cNvPr id="16398" name="Rectangle 14"/>
          <p:cNvSpPr>
            <a:spLocks noChangeArrowheads="1"/>
          </p:cNvSpPr>
          <p:nvPr/>
        </p:nvSpPr>
        <p:spPr bwMode="auto">
          <a:xfrm>
            <a:off x="7791450" y="2660650"/>
            <a:ext cx="1171575" cy="325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63500" tIns="25400" rIns="63500" bIns="25400">
            <a:spAutoFit/>
          </a:bodyPr>
          <a:lstStyle/>
          <a:p>
            <a:pPr>
              <a:lnSpc>
                <a:spcPct val="90000"/>
              </a:lnSpc>
            </a:pPr>
            <a:r>
              <a:rPr lang="en-US" altLang="tr-TR" sz="2000">
                <a:solidFill>
                  <a:schemeClr val="tx1"/>
                </a:solidFill>
              </a:rPr>
              <a:t>Placenta</a:t>
            </a:r>
          </a:p>
        </p:txBody>
      </p:sp>
      <p:sp>
        <p:nvSpPr>
          <p:cNvPr id="16399" name="Rectangle 15"/>
          <p:cNvSpPr>
            <a:spLocks noChangeArrowheads="1"/>
          </p:cNvSpPr>
          <p:nvPr/>
        </p:nvSpPr>
        <p:spPr bwMode="auto">
          <a:xfrm>
            <a:off x="7951788" y="1985963"/>
            <a:ext cx="931862" cy="325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63500" tIns="25400" rIns="63500" bIns="25400">
            <a:spAutoFit/>
          </a:bodyPr>
          <a:lstStyle/>
          <a:p>
            <a:pPr>
              <a:lnSpc>
                <a:spcPct val="90000"/>
              </a:lnSpc>
            </a:pPr>
            <a:r>
              <a:rPr lang="en-US" altLang="tr-TR" sz="2000">
                <a:solidFill>
                  <a:schemeClr val="tx1"/>
                </a:solidFill>
              </a:rPr>
              <a:t>Uterus</a:t>
            </a:r>
          </a:p>
        </p:txBody>
      </p:sp>
      <p:sp>
        <p:nvSpPr>
          <p:cNvPr id="16400" name="Rectangle 16"/>
          <p:cNvSpPr>
            <a:spLocks noChangeArrowheads="1"/>
          </p:cNvSpPr>
          <p:nvPr/>
        </p:nvSpPr>
        <p:spPr bwMode="auto">
          <a:xfrm>
            <a:off x="7224713" y="1390650"/>
            <a:ext cx="846137" cy="325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63500" tIns="25400" rIns="63500" bIns="25400">
            <a:spAutoFit/>
          </a:bodyPr>
          <a:lstStyle/>
          <a:p>
            <a:pPr>
              <a:lnSpc>
                <a:spcPct val="90000"/>
              </a:lnSpc>
            </a:pPr>
            <a:r>
              <a:rPr lang="en-US" altLang="tr-TR" sz="2000">
                <a:solidFill>
                  <a:schemeClr val="tx1"/>
                </a:solidFill>
              </a:rPr>
              <a:t>Ovary</a:t>
            </a:r>
          </a:p>
        </p:txBody>
      </p:sp>
      <p:sp>
        <p:nvSpPr>
          <p:cNvPr id="16401" name="Rectangle 17"/>
          <p:cNvSpPr>
            <a:spLocks noChangeArrowheads="1"/>
          </p:cNvSpPr>
          <p:nvPr/>
        </p:nvSpPr>
        <p:spPr bwMode="auto">
          <a:xfrm>
            <a:off x="4349750" y="1463675"/>
            <a:ext cx="1073150" cy="325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63500" tIns="25400" rIns="63500" bIns="25400">
            <a:spAutoFit/>
          </a:bodyPr>
          <a:lstStyle/>
          <a:p>
            <a:pPr>
              <a:lnSpc>
                <a:spcPct val="90000"/>
              </a:lnSpc>
            </a:pPr>
            <a:r>
              <a:rPr lang="en-US" altLang="tr-TR" sz="2000">
                <a:solidFill>
                  <a:schemeClr val="tx1"/>
                </a:solidFill>
              </a:rPr>
              <a:t>Adrenal</a:t>
            </a:r>
          </a:p>
        </p:txBody>
      </p:sp>
      <p:sp>
        <p:nvSpPr>
          <p:cNvPr id="16402" name="Rectangle 18"/>
          <p:cNvSpPr>
            <a:spLocks noChangeArrowheads="1"/>
          </p:cNvSpPr>
          <p:nvPr/>
        </p:nvSpPr>
        <p:spPr bwMode="auto">
          <a:xfrm>
            <a:off x="3457575" y="1689100"/>
            <a:ext cx="874713" cy="325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63500" tIns="25400" rIns="63500" bIns="25400">
            <a:spAutoFit/>
          </a:bodyPr>
          <a:lstStyle/>
          <a:p>
            <a:pPr>
              <a:lnSpc>
                <a:spcPct val="90000"/>
              </a:lnSpc>
            </a:pPr>
            <a:r>
              <a:rPr lang="en-US" altLang="tr-TR" sz="2000">
                <a:solidFill>
                  <a:schemeClr val="tx1"/>
                </a:solidFill>
              </a:rPr>
              <a:t>Pineal</a:t>
            </a:r>
          </a:p>
        </p:txBody>
      </p:sp>
      <p:sp>
        <p:nvSpPr>
          <p:cNvPr id="16403" name="Rectangle 19"/>
          <p:cNvSpPr>
            <a:spLocks noChangeArrowheads="1"/>
          </p:cNvSpPr>
          <p:nvPr/>
        </p:nvSpPr>
        <p:spPr bwMode="auto">
          <a:xfrm>
            <a:off x="1390650" y="1387475"/>
            <a:ext cx="1878013" cy="325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63500" tIns="25400" rIns="63500" bIns="25400">
            <a:spAutoFit/>
          </a:bodyPr>
          <a:lstStyle/>
          <a:p>
            <a:pPr>
              <a:lnSpc>
                <a:spcPct val="90000"/>
              </a:lnSpc>
            </a:pPr>
            <a:r>
              <a:rPr lang="en-US" altLang="tr-TR" sz="2000">
                <a:solidFill>
                  <a:schemeClr val="tx1"/>
                </a:solidFill>
              </a:rPr>
              <a:t>Hypothalamus</a:t>
            </a:r>
          </a:p>
        </p:txBody>
      </p:sp>
      <p:sp>
        <p:nvSpPr>
          <p:cNvPr id="16404" name="Rectangle 20"/>
          <p:cNvSpPr>
            <a:spLocks noChangeArrowheads="1"/>
          </p:cNvSpPr>
          <p:nvPr/>
        </p:nvSpPr>
        <p:spPr bwMode="auto">
          <a:xfrm>
            <a:off x="349250" y="2139950"/>
            <a:ext cx="1141413" cy="325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63500" tIns="25400" rIns="63500" bIns="25400">
            <a:spAutoFit/>
          </a:bodyPr>
          <a:lstStyle/>
          <a:p>
            <a:pPr>
              <a:lnSpc>
                <a:spcPct val="90000"/>
              </a:lnSpc>
            </a:pPr>
            <a:r>
              <a:rPr lang="en-US" altLang="tr-TR" sz="2000">
                <a:solidFill>
                  <a:schemeClr val="tx1"/>
                </a:solidFill>
              </a:rPr>
              <a:t>Pituitary</a:t>
            </a:r>
          </a:p>
        </p:txBody>
      </p:sp>
      <p:sp>
        <p:nvSpPr>
          <p:cNvPr id="16405" name="Rectangle 21"/>
          <p:cNvSpPr>
            <a:spLocks noChangeArrowheads="1"/>
          </p:cNvSpPr>
          <p:nvPr/>
        </p:nvSpPr>
        <p:spPr bwMode="auto">
          <a:xfrm>
            <a:off x="4591050" y="5722938"/>
            <a:ext cx="1257300" cy="325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63500" tIns="25400" rIns="63500" bIns="25400">
            <a:spAutoFit/>
          </a:bodyPr>
          <a:lstStyle/>
          <a:p>
            <a:pPr>
              <a:lnSpc>
                <a:spcPct val="90000"/>
              </a:lnSpc>
            </a:pPr>
            <a:r>
              <a:rPr lang="en-US" altLang="tr-TR" sz="2000">
                <a:solidFill>
                  <a:schemeClr val="tx1"/>
                </a:solidFill>
              </a:rPr>
              <a:t>Pancreas</a:t>
            </a:r>
          </a:p>
        </p:txBody>
      </p:sp>
      <p:sp>
        <p:nvSpPr>
          <p:cNvPr id="16406" name="Rectangle 22"/>
          <p:cNvSpPr>
            <a:spLocks noChangeArrowheads="1"/>
          </p:cNvSpPr>
          <p:nvPr/>
        </p:nvSpPr>
        <p:spPr bwMode="auto">
          <a:xfrm>
            <a:off x="1779588" y="4457700"/>
            <a:ext cx="1058862" cy="325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63500" tIns="25400" rIns="63500" bIns="25400">
            <a:spAutoFit/>
          </a:bodyPr>
          <a:lstStyle/>
          <a:p>
            <a:pPr>
              <a:lnSpc>
                <a:spcPct val="90000"/>
              </a:lnSpc>
            </a:pPr>
            <a:r>
              <a:rPr lang="en-US" altLang="tr-TR" sz="2000">
                <a:solidFill>
                  <a:schemeClr val="tx1"/>
                </a:solidFill>
              </a:rPr>
              <a:t>Thyroid</a:t>
            </a:r>
          </a:p>
        </p:txBody>
      </p:sp>
      <p:sp>
        <p:nvSpPr>
          <p:cNvPr id="16407" name="Rectangle 23"/>
          <p:cNvSpPr>
            <a:spLocks noGrp="1" noChangeArrowheads="1"/>
          </p:cNvSpPr>
          <p:nvPr>
            <p:ph type="title"/>
          </p:nvPr>
        </p:nvSpPr>
        <p:spPr>
          <a:xfrm>
            <a:off x="1219200" y="228600"/>
            <a:ext cx="6858000" cy="1143000"/>
          </a:xfrm>
          <a:noFill/>
          <a:ln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0487" tIns="44450" rIns="90487" bIns="44450"/>
          <a:lstStyle/>
          <a:p>
            <a:r>
              <a:rPr lang="en-US" altLang="tr-TR"/>
              <a:t>Endocrine Glands</a:t>
            </a:r>
          </a:p>
        </p:txBody>
      </p:sp>
    </p:spTree>
  </p:cSld>
  <p:clrMapOvr>
    <a:masterClrMapping/>
  </p:clrMapOvr>
  <p:transition/>
</p:sld>
</file>

<file path=ppt/theme/theme1.xml><?xml version="1.0" encoding="utf-8"?>
<a:theme xmlns:a="http://schemas.openxmlformats.org/drawingml/2006/main" name="_comic">
  <a:themeElements>
    <a:clrScheme name="_comic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_comic">
      <a:majorFont>
        <a:latin typeface="Helvetica"/>
        <a:ea typeface=""/>
        <a:cs typeface=""/>
      </a:majorFont>
      <a:minorFont>
        <a:latin typeface="Comic Sans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tr-TR" sz="2400" b="1" i="0" u="none" strike="noStrike" cap="none" normalizeH="0" baseline="0" smtClean="0">
            <a:ln>
              <a:noFill/>
            </a:ln>
            <a:solidFill>
              <a:schemeClr val="accent2"/>
            </a:solidFill>
            <a:effectLst/>
            <a:latin typeface="Helvetica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tr-TR" sz="2400" b="1" i="0" u="none" strike="noStrike" cap="none" normalizeH="0" baseline="0" smtClean="0">
            <a:ln>
              <a:noFill/>
            </a:ln>
            <a:solidFill>
              <a:schemeClr val="accent2"/>
            </a:solidFill>
            <a:effectLst/>
            <a:latin typeface="Helvetica" panose="020B0604020202020204" pitchFamily="34" charset="0"/>
          </a:defRPr>
        </a:defPPr>
      </a:lstStyle>
    </a:lnDef>
  </a:objectDefaults>
  <a:extraClrSchemeLst>
    <a:extraClrScheme>
      <a:clrScheme name="_comic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_comic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_comic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_comic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_comic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_comic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_comic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_comic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_comic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_comic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_comic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_comic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eması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00FF"/>
    </a:hlink>
    <a:folHlink>
      <a:srgbClr val="0000FF"/>
    </a:folHlink>
  </a:clrScheme>
</a:themeOverride>
</file>

<file path=ppt/theme/themeOverride2.xml><?xml version="1.0" encoding="utf-8"?>
<a:themeOverride xmlns:a="http://schemas.openxmlformats.org/drawingml/2006/main">
  <a:clrScheme name="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00FF"/>
    </a:hlink>
    <a:folHlink>
      <a:srgbClr val="0000FF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Macintosh HD:Applications:Microsoft Office X:Templates:Presentations:Designs:_comic.pot</Template>
  <TotalTime>980</TotalTime>
  <Pages>53</Pages>
  <Words>861</Words>
  <Application>Microsoft Office PowerPoint</Application>
  <PresentationFormat>Ekran Gösterisi (4:3)</PresentationFormat>
  <Paragraphs>401</Paragraphs>
  <Slides>49</Slides>
  <Notes>15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49</vt:i4>
      </vt:variant>
    </vt:vector>
  </HeadingPairs>
  <TitlesOfParts>
    <vt:vector size="56" baseType="lpstr">
      <vt:lpstr>Times</vt:lpstr>
      <vt:lpstr>Helvetica</vt:lpstr>
      <vt:lpstr>Comic Sans MS</vt:lpstr>
      <vt:lpstr>Symbol</vt:lpstr>
      <vt:lpstr>Arial</vt:lpstr>
      <vt:lpstr>Wingdings</vt:lpstr>
      <vt:lpstr>_comic</vt:lpstr>
      <vt:lpstr>PowerPoint Sunusu</vt:lpstr>
      <vt:lpstr>What is the function of the endocrine system?</vt:lpstr>
      <vt:lpstr>Integration of Body Functions</vt:lpstr>
      <vt:lpstr>Neuro-endocrine Response </vt:lpstr>
      <vt:lpstr>Manipulation of the Endocrine System</vt:lpstr>
      <vt:lpstr>Endocrine Gland</vt:lpstr>
      <vt:lpstr>Exocrine Gland</vt:lpstr>
      <vt:lpstr>Hormone</vt:lpstr>
      <vt:lpstr>Endocrine Glands</vt:lpstr>
      <vt:lpstr>Classification and Properties of Hormone</vt:lpstr>
      <vt:lpstr>Classification and Properties of Hormone</vt:lpstr>
      <vt:lpstr>PowerPoint Sunusu</vt:lpstr>
      <vt:lpstr>Function of Hypothalamus</vt:lpstr>
      <vt:lpstr>Releasing Hormones of the Hypothalamus</vt:lpstr>
      <vt:lpstr>Releasing Hormones of the Hypothalamus</vt:lpstr>
      <vt:lpstr>Cells of the Anterior Pituitary</vt:lpstr>
      <vt:lpstr>Hypothalamus and  Anterior Pituitary Gland</vt:lpstr>
      <vt:lpstr>Anterior Pituitary Hormones</vt:lpstr>
      <vt:lpstr>Anterior Pituitary Hormones</vt:lpstr>
      <vt:lpstr>Structure of LH, FSH and TSH</vt:lpstr>
      <vt:lpstr>Anterior Pituitary</vt:lpstr>
      <vt:lpstr>Hypothalamus</vt:lpstr>
      <vt:lpstr>Posterior Pituitary Hormones</vt:lpstr>
      <vt:lpstr>Placental Hormones</vt:lpstr>
      <vt:lpstr>Gonadal Polypeptide Hormones</vt:lpstr>
      <vt:lpstr>Gonadal Steroids</vt:lpstr>
      <vt:lpstr>Steroid Synthesis</vt:lpstr>
      <vt:lpstr>Gonadal Steroids Cont.</vt:lpstr>
      <vt:lpstr>PowerPoint Sunusu</vt:lpstr>
      <vt:lpstr>Other Hormones</vt:lpstr>
      <vt:lpstr>PowerPoint Sunusu</vt:lpstr>
      <vt:lpstr>Other Hormones</vt:lpstr>
      <vt:lpstr>Other Hormones</vt:lpstr>
      <vt:lpstr>Classification and Properties of Hormone</vt:lpstr>
      <vt:lpstr>Classification and Properties of Hormone</vt:lpstr>
      <vt:lpstr>Chemical Structure of Hormones</vt:lpstr>
      <vt:lpstr>Chemical Structure of Hormones</vt:lpstr>
      <vt:lpstr>Chemical Structure of Hormones Cont.</vt:lpstr>
      <vt:lpstr>Chemical Structure of Hormones Cont.</vt:lpstr>
      <vt:lpstr>Mechanism of Hormone Action</vt:lpstr>
      <vt:lpstr>Mechanism of Hormone Action</vt:lpstr>
      <vt:lpstr>Receptor Structure</vt:lpstr>
      <vt:lpstr>Mechanism of Hormone Action</vt:lpstr>
      <vt:lpstr>cAMP Second Messenger Hormones</vt:lpstr>
      <vt:lpstr>PowerPoint Sunusu</vt:lpstr>
      <vt:lpstr>Calcium Second Messenger Hormones</vt:lpstr>
      <vt:lpstr>Steroid Hormone Action</vt:lpstr>
      <vt:lpstr>Steroid Hormone Mechanism</vt:lpstr>
      <vt:lpstr>Feedback Loops</vt:lpstr>
    </vt:vector>
  </TitlesOfParts>
  <Company>ɨ耀��įհ뿿킀ʁ䈰��ɨ훼뿿큰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Animal Science 434 Reproductive Physiology</dc:title>
  <dc:subject/>
  <dc:creator>John Parrish</dc:creator>
  <cp:keywords/>
  <dc:description/>
  <cp:lastModifiedBy>Halit</cp:lastModifiedBy>
  <cp:revision>43</cp:revision>
  <cp:lastPrinted>2009-04-22T19:24:48Z</cp:lastPrinted>
  <dcterms:created xsi:type="dcterms:W3CDTF">2004-02-10T04:26:56Z</dcterms:created>
  <dcterms:modified xsi:type="dcterms:W3CDTF">2020-01-03T12:20:12Z</dcterms:modified>
</cp:coreProperties>
</file>