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4" r:id="rId12"/>
    <p:sldId id="281" r:id="rId13"/>
    <p:sldId id="282" r:id="rId14"/>
    <p:sldId id="283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23-Jan-20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31F31-25DF-47D7-ADD8-BBE914195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Para Kuramları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0D4970-F719-44D1-A6ED-6472F3096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Makro İktisada Giriş Ders XI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423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Klasik Faiz Kuramı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 Bu </a:t>
            </a:r>
            <a:r>
              <a:rPr lang="en-US" sz="2800" dirty="0" err="1"/>
              <a:t>teori</a:t>
            </a:r>
            <a:r>
              <a:rPr lang="en-US" sz="2800" dirty="0"/>
              <a:t>, klasik </a:t>
            </a:r>
            <a:r>
              <a:rPr lang="en-US" sz="2800" dirty="0" err="1"/>
              <a:t>iktisadın</a:t>
            </a:r>
            <a:r>
              <a:rPr lang="en-US" sz="2800" dirty="0"/>
              <a:t> </a:t>
            </a:r>
            <a:r>
              <a:rPr lang="en-US" sz="2800" dirty="0" err="1"/>
              <a:t>faiz</a:t>
            </a:r>
            <a:r>
              <a:rPr lang="en-US" sz="2800" dirty="0"/>
              <a:t> </a:t>
            </a:r>
            <a:r>
              <a:rPr lang="en-US" sz="2800" dirty="0" err="1"/>
              <a:t>teorisidir</a:t>
            </a:r>
            <a:r>
              <a:rPr lang="en-US" sz="2800" dirty="0"/>
              <a:t> ve </a:t>
            </a:r>
            <a:r>
              <a:rPr lang="en-US" sz="2800" i="1" dirty="0" err="1"/>
              <a:t>Keynez’in</a:t>
            </a:r>
            <a:r>
              <a:rPr lang="en-US" sz="2800" i="1" dirty="0"/>
              <a:t> </a:t>
            </a:r>
            <a:r>
              <a:rPr lang="en-US" sz="2800" i="1" dirty="0" err="1"/>
              <a:t>Likidite</a:t>
            </a:r>
            <a:endParaRPr lang="en-US" sz="2800" i="1" dirty="0"/>
          </a:p>
          <a:p>
            <a:pPr marL="0" indent="0">
              <a:buNone/>
            </a:pPr>
            <a:r>
              <a:rPr lang="en-US" sz="2800" i="1" dirty="0" err="1"/>
              <a:t>Tercihleri</a:t>
            </a:r>
            <a:r>
              <a:rPr lang="en-US" sz="2800" i="1" dirty="0"/>
              <a:t> </a:t>
            </a:r>
            <a:r>
              <a:rPr lang="en-US" sz="2800" dirty="0" err="1"/>
              <a:t>teorisinden</a:t>
            </a:r>
            <a:r>
              <a:rPr lang="en-US" sz="2800" dirty="0"/>
              <a:t> </a:t>
            </a:r>
            <a:r>
              <a:rPr lang="en-US" sz="2800" i="1" dirty="0" err="1"/>
              <a:t>farklıdır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r>
              <a:rPr lang="en-US" sz="2800" dirty="0"/>
              <a:t> </a:t>
            </a:r>
            <a:r>
              <a:rPr lang="en-US" sz="2800" dirty="0" err="1"/>
              <a:t>Ödünç</a:t>
            </a:r>
            <a:r>
              <a:rPr lang="en-US" sz="2800" dirty="0"/>
              <a:t> </a:t>
            </a:r>
            <a:r>
              <a:rPr lang="en-US" sz="2800" dirty="0" err="1"/>
              <a:t>verilebilir</a:t>
            </a:r>
            <a:r>
              <a:rPr lang="en-US" sz="2800" dirty="0"/>
              <a:t> </a:t>
            </a:r>
            <a:r>
              <a:rPr lang="en-US" sz="2800" dirty="0" err="1"/>
              <a:t>fonlar</a:t>
            </a:r>
            <a:r>
              <a:rPr lang="en-US" sz="2800" dirty="0"/>
              <a:t> </a:t>
            </a:r>
            <a:r>
              <a:rPr lang="en-US" sz="2800" dirty="0" err="1"/>
              <a:t>arzı</a:t>
            </a:r>
            <a:r>
              <a:rPr lang="en-US" sz="2800" dirty="0"/>
              <a:t>; </a:t>
            </a:r>
            <a:r>
              <a:rPr lang="en-US" sz="2800" dirty="0" err="1"/>
              <a:t>tasarruf</a:t>
            </a:r>
            <a:r>
              <a:rPr lang="en-US" sz="2800" dirty="0"/>
              <a:t> </a:t>
            </a:r>
            <a:r>
              <a:rPr lang="en-US" sz="2800" dirty="0" err="1"/>
              <a:t>edecek</a:t>
            </a:r>
            <a:r>
              <a:rPr lang="en-US" sz="2800" dirty="0"/>
              <a:t> ve </a:t>
            </a:r>
            <a:r>
              <a:rPr lang="en-US" sz="2800" dirty="0" err="1"/>
              <a:t>ödünç</a:t>
            </a:r>
            <a:r>
              <a:rPr lang="en-US" sz="2800" dirty="0"/>
              <a:t> </a:t>
            </a:r>
            <a:r>
              <a:rPr lang="en-US" sz="2800" dirty="0" err="1"/>
              <a:t>verecek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fazla </a:t>
            </a:r>
            <a:r>
              <a:rPr lang="en-US" sz="2800" dirty="0" err="1"/>
              <a:t>geliri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ve </a:t>
            </a:r>
            <a:r>
              <a:rPr lang="en-US" sz="2800" dirty="0" err="1"/>
              <a:t>tasarruf</a:t>
            </a:r>
            <a:r>
              <a:rPr lang="en-US" sz="2800" dirty="0"/>
              <a:t> </a:t>
            </a:r>
            <a:r>
              <a:rPr lang="en-US" sz="2800" dirty="0" err="1"/>
              <a:t>ederek</a:t>
            </a:r>
            <a:r>
              <a:rPr lang="en-US" sz="2800" dirty="0"/>
              <a:t> </a:t>
            </a:r>
            <a:r>
              <a:rPr lang="en-US" sz="2800" dirty="0" err="1"/>
              <a:t>ödünç</a:t>
            </a:r>
            <a:r>
              <a:rPr lang="en-US" sz="2800" dirty="0"/>
              <a:t> </a:t>
            </a:r>
            <a:r>
              <a:rPr lang="en-US" sz="2800" dirty="0" err="1"/>
              <a:t>vermeye</a:t>
            </a:r>
            <a:r>
              <a:rPr lang="en-US" sz="2800" dirty="0"/>
              <a:t> </a:t>
            </a:r>
            <a:r>
              <a:rPr lang="en-US" sz="2800" dirty="0" err="1"/>
              <a:t>istekli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endParaRPr lang="en-US" sz="2800" dirty="0"/>
          </a:p>
          <a:p>
            <a:pPr marL="0" indent="0">
              <a:buNone/>
            </a:pPr>
            <a:r>
              <a:rPr lang="en-US" sz="2800" dirty="0" err="1"/>
              <a:t>insanların</a:t>
            </a:r>
            <a:r>
              <a:rPr lang="en-US" sz="2800" dirty="0"/>
              <a:t> </a:t>
            </a:r>
            <a:r>
              <a:rPr lang="en-US" sz="2800" dirty="0" err="1"/>
              <a:t>gelirlerinden</a:t>
            </a:r>
            <a:r>
              <a:rPr lang="en-US" sz="2800" dirty="0"/>
              <a:t> </a:t>
            </a:r>
            <a:r>
              <a:rPr lang="en-US" sz="2800" dirty="0" err="1"/>
              <a:t>kaynaklanır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1709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Klasik Faiz Kuramı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Başlıca</a:t>
            </a:r>
            <a:r>
              <a:rPr lang="en-US" dirty="0"/>
              <a:t> </a:t>
            </a:r>
            <a:r>
              <a:rPr lang="en-US" dirty="0" err="1"/>
              <a:t>arz</a:t>
            </a:r>
            <a:r>
              <a:rPr lang="en-US" dirty="0"/>
              <a:t> </a:t>
            </a:r>
            <a:r>
              <a:rPr lang="en-US" dirty="0" err="1"/>
              <a:t>kaynakları</a:t>
            </a:r>
            <a:r>
              <a:rPr lang="en-US" dirty="0"/>
              <a:t> </a:t>
            </a:r>
            <a:r>
              <a:rPr lang="en-US" dirty="0" err="1"/>
              <a:t>aşağıda</a:t>
            </a:r>
            <a:r>
              <a:rPr lang="en-US" dirty="0"/>
              <a:t> </a:t>
            </a:r>
            <a:r>
              <a:rPr lang="en-US" dirty="0" err="1"/>
              <a:t>sıralanmıştır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Hanehalkının</a:t>
            </a:r>
            <a:r>
              <a:rPr lang="en-US" dirty="0"/>
              <a:t> </a:t>
            </a:r>
            <a:r>
              <a:rPr lang="en-US" dirty="0" err="1"/>
              <a:t>tasarrufları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Firmaların</a:t>
            </a:r>
            <a:r>
              <a:rPr lang="en-US" dirty="0"/>
              <a:t> </a:t>
            </a:r>
            <a:r>
              <a:rPr lang="en-US" dirty="0" err="1"/>
              <a:t>tasarrufları</a:t>
            </a:r>
            <a:r>
              <a:rPr lang="en-US" dirty="0"/>
              <a:t> (</a:t>
            </a:r>
            <a:r>
              <a:rPr lang="en-US" dirty="0" err="1"/>
              <a:t>firmaların</a:t>
            </a:r>
            <a:r>
              <a:rPr lang="en-US" dirty="0"/>
              <a:t> </a:t>
            </a:r>
            <a:r>
              <a:rPr lang="en-US" dirty="0" err="1"/>
              <a:t>dağıtılmayan</a:t>
            </a:r>
            <a:r>
              <a:rPr lang="en-US" dirty="0"/>
              <a:t> </a:t>
            </a:r>
            <a:r>
              <a:rPr lang="en-US" dirty="0" err="1"/>
              <a:t>kârları</a:t>
            </a:r>
            <a:r>
              <a:rPr lang="en-US" dirty="0"/>
              <a:t>, vb.)</a:t>
            </a:r>
          </a:p>
          <a:p>
            <a:r>
              <a:rPr lang="en-US" dirty="0"/>
              <a:t>• </a:t>
            </a:r>
            <a:r>
              <a:rPr lang="en-US" dirty="0" err="1"/>
              <a:t>Kamu</a:t>
            </a:r>
            <a:r>
              <a:rPr lang="en-US" dirty="0"/>
              <a:t> </a:t>
            </a:r>
            <a:r>
              <a:rPr lang="en-US" dirty="0" err="1"/>
              <a:t>bütçesi</a:t>
            </a:r>
            <a:r>
              <a:rPr lang="en-US" dirty="0"/>
              <a:t> </a:t>
            </a:r>
            <a:r>
              <a:rPr lang="en-US" dirty="0" err="1"/>
              <a:t>fazlası</a:t>
            </a:r>
            <a:r>
              <a:rPr lang="en-US" dirty="0"/>
              <a:t> (</a:t>
            </a:r>
            <a:r>
              <a:rPr lang="en-US" dirty="0" err="1"/>
              <a:t>Yani</a:t>
            </a:r>
            <a:r>
              <a:rPr lang="en-US" dirty="0"/>
              <a:t> T&gt;G durumu)</a:t>
            </a:r>
          </a:p>
          <a:p>
            <a:r>
              <a:rPr lang="en-US" dirty="0"/>
              <a:t>• Merkez Bankası </a:t>
            </a:r>
            <a:r>
              <a:rPr lang="en-US" dirty="0" err="1"/>
              <a:t>işlemlerinden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dünya</a:t>
            </a:r>
            <a:r>
              <a:rPr lang="en-US" dirty="0"/>
              <a:t> borç para </a:t>
            </a:r>
            <a:r>
              <a:rPr lang="en-US" dirty="0" err="1"/>
              <a:t>arzı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045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 </a:t>
            </a:r>
            <a:r>
              <a:rPr lang="en-US" dirty="0" err="1"/>
              <a:t>Ödünç</a:t>
            </a:r>
            <a:r>
              <a:rPr lang="en-US" dirty="0"/>
              <a:t> </a:t>
            </a:r>
            <a:r>
              <a:rPr lang="en-US" dirty="0" err="1"/>
              <a:t>verilebilir</a:t>
            </a:r>
            <a:r>
              <a:rPr lang="en-US" dirty="0"/>
              <a:t> </a:t>
            </a:r>
            <a:r>
              <a:rPr lang="en-US" dirty="0" err="1"/>
              <a:t>fonlar</a:t>
            </a:r>
            <a:r>
              <a:rPr lang="en-US" dirty="0"/>
              <a:t> </a:t>
            </a:r>
            <a:r>
              <a:rPr lang="en-US" dirty="0" err="1"/>
              <a:t>talebi</a:t>
            </a:r>
            <a:r>
              <a:rPr lang="en-US" dirty="0"/>
              <a:t> ise,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yapmak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ödünç</a:t>
            </a:r>
            <a:endParaRPr lang="en-US" dirty="0"/>
          </a:p>
          <a:p>
            <a:r>
              <a:rPr lang="en-US" dirty="0"/>
              <a:t>para </a:t>
            </a:r>
            <a:r>
              <a:rPr lang="en-US" dirty="0" err="1"/>
              <a:t>almak</a:t>
            </a:r>
            <a:r>
              <a:rPr lang="en-US" dirty="0"/>
              <a:t> </a:t>
            </a:r>
            <a:r>
              <a:rPr lang="en-US" dirty="0" err="1"/>
              <a:t>isteyen</a:t>
            </a:r>
            <a:r>
              <a:rPr lang="en-US" dirty="0"/>
              <a:t> </a:t>
            </a:r>
            <a:r>
              <a:rPr lang="en-US" dirty="0" err="1"/>
              <a:t>hanehalkı</a:t>
            </a:r>
            <a:r>
              <a:rPr lang="en-US" dirty="0"/>
              <a:t> ve </a:t>
            </a:r>
            <a:r>
              <a:rPr lang="en-US" dirty="0" err="1"/>
              <a:t>firmalardan</a:t>
            </a:r>
            <a:r>
              <a:rPr lang="en-US" dirty="0"/>
              <a:t> </a:t>
            </a:r>
            <a:r>
              <a:rPr lang="en-US" dirty="0" err="1"/>
              <a:t>kaynaklanır</a:t>
            </a:r>
            <a:r>
              <a:rPr lang="en-US" dirty="0"/>
              <a:t>. </a:t>
            </a:r>
            <a:r>
              <a:rPr lang="en-US" dirty="0" err="1"/>
              <a:t>Temel</a:t>
            </a:r>
            <a:endParaRPr lang="en-US" dirty="0"/>
          </a:p>
          <a:p>
            <a:r>
              <a:rPr lang="en-US" dirty="0" err="1"/>
              <a:t>fon</a:t>
            </a:r>
            <a:r>
              <a:rPr lang="en-US" dirty="0"/>
              <a:t> </a:t>
            </a:r>
            <a:r>
              <a:rPr lang="en-US" dirty="0" err="1"/>
              <a:t>kullanımları</a:t>
            </a:r>
            <a:r>
              <a:rPr lang="en-US" dirty="0"/>
              <a:t> </a:t>
            </a:r>
            <a:r>
              <a:rPr lang="en-US" dirty="0" err="1"/>
              <a:t>aşağıda</a:t>
            </a:r>
            <a:r>
              <a:rPr lang="en-US" dirty="0"/>
              <a:t> </a:t>
            </a:r>
            <a:r>
              <a:rPr lang="en-US" dirty="0" err="1"/>
              <a:t>sıralanmıştır</a:t>
            </a:r>
            <a:r>
              <a:rPr lang="en-US" dirty="0"/>
              <a:t>:</a:t>
            </a:r>
          </a:p>
          <a:p>
            <a:r>
              <a:rPr lang="en-US" dirty="0"/>
              <a:t>• </a:t>
            </a:r>
            <a:r>
              <a:rPr lang="en-US" dirty="0" err="1"/>
              <a:t>Hanehalkının</a:t>
            </a:r>
            <a:r>
              <a:rPr lang="en-US" dirty="0"/>
              <a:t> </a:t>
            </a:r>
            <a:r>
              <a:rPr lang="en-US" dirty="0" err="1"/>
              <a:t>otomobil</a:t>
            </a:r>
            <a:r>
              <a:rPr lang="en-US" dirty="0"/>
              <a:t> ve beyaz </a:t>
            </a:r>
            <a:r>
              <a:rPr lang="en-US" dirty="0" err="1"/>
              <a:t>eşya</a:t>
            </a:r>
            <a:r>
              <a:rPr lang="en-US" dirty="0"/>
              <a:t> gibi </a:t>
            </a:r>
            <a:r>
              <a:rPr lang="en-US" dirty="0" err="1"/>
              <a:t>bazı</a:t>
            </a:r>
            <a:r>
              <a:rPr lang="en-US" dirty="0"/>
              <a:t> tüketim</a:t>
            </a:r>
          </a:p>
          <a:p>
            <a:r>
              <a:rPr lang="en-US" dirty="0" err="1"/>
              <a:t>mallarının</a:t>
            </a:r>
            <a:r>
              <a:rPr lang="en-US" dirty="0"/>
              <a:t> </a:t>
            </a:r>
            <a:r>
              <a:rPr lang="en-US" dirty="0" err="1"/>
              <a:t>alımı</a:t>
            </a:r>
            <a:r>
              <a:rPr lang="en-US" dirty="0"/>
              <a:t> için talep </a:t>
            </a:r>
            <a:r>
              <a:rPr lang="en-US" dirty="0" err="1"/>
              <a:t>edecekleri</a:t>
            </a:r>
            <a:r>
              <a:rPr lang="en-US" dirty="0"/>
              <a:t> </a:t>
            </a:r>
            <a:r>
              <a:rPr lang="en-US" dirty="0" err="1"/>
              <a:t>krediler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Firmaların</a:t>
            </a:r>
            <a:r>
              <a:rPr lang="en-US" dirty="0"/>
              <a:t> </a:t>
            </a:r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harcamalarını</a:t>
            </a:r>
            <a:r>
              <a:rPr lang="en-US" dirty="0"/>
              <a:t> </a:t>
            </a:r>
            <a:r>
              <a:rPr lang="en-US" dirty="0" err="1"/>
              <a:t>finanse</a:t>
            </a:r>
            <a:r>
              <a:rPr lang="en-US" dirty="0"/>
              <a:t> </a:t>
            </a:r>
            <a:r>
              <a:rPr lang="en-US" dirty="0" err="1"/>
              <a:t>edebilmek</a:t>
            </a:r>
            <a:r>
              <a:rPr lang="en-US" dirty="0"/>
              <a:t> için talep</a:t>
            </a:r>
          </a:p>
          <a:p>
            <a:r>
              <a:rPr lang="en-US" dirty="0" err="1"/>
              <a:t>edecekleri</a:t>
            </a:r>
            <a:r>
              <a:rPr lang="en-US" dirty="0"/>
              <a:t> </a:t>
            </a:r>
            <a:r>
              <a:rPr lang="en-US" dirty="0" err="1"/>
              <a:t>krediler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Devletin</a:t>
            </a:r>
            <a:r>
              <a:rPr lang="en-US" dirty="0"/>
              <a:t> </a:t>
            </a:r>
            <a:r>
              <a:rPr lang="en-US" dirty="0" err="1"/>
              <a:t>bütçe</a:t>
            </a:r>
            <a:r>
              <a:rPr lang="en-US" dirty="0"/>
              <a:t> </a:t>
            </a:r>
            <a:r>
              <a:rPr lang="en-US" dirty="0" err="1"/>
              <a:t>açıklarını</a:t>
            </a:r>
            <a:r>
              <a:rPr lang="en-US" dirty="0"/>
              <a:t> (G-T) </a:t>
            </a:r>
            <a:r>
              <a:rPr lang="en-US" dirty="0" err="1"/>
              <a:t>finanse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talep</a:t>
            </a:r>
          </a:p>
          <a:p>
            <a:r>
              <a:rPr lang="en-US" dirty="0" err="1"/>
              <a:t>edeceği</a:t>
            </a:r>
            <a:r>
              <a:rPr lang="en-US" dirty="0"/>
              <a:t> borç </a:t>
            </a:r>
            <a:r>
              <a:rPr lang="en-US" dirty="0" err="1"/>
              <a:t>paralar</a:t>
            </a:r>
            <a:r>
              <a:rPr lang="en-US" dirty="0"/>
              <a:t> (</a:t>
            </a:r>
            <a:r>
              <a:rPr lang="en-US" dirty="0" err="1"/>
              <a:t>tahvil</a:t>
            </a:r>
            <a:r>
              <a:rPr lang="en-US" dirty="0"/>
              <a:t> ile </a:t>
            </a:r>
            <a:r>
              <a:rPr lang="en-US" dirty="0" err="1"/>
              <a:t>finanse</a:t>
            </a:r>
            <a:r>
              <a:rPr lang="en-US" dirty="0"/>
              <a:t> </a:t>
            </a:r>
            <a:r>
              <a:rPr lang="en-US" dirty="0" err="1"/>
              <a:t>edilecek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bütçe</a:t>
            </a:r>
            <a:endParaRPr lang="en-US" dirty="0"/>
          </a:p>
          <a:p>
            <a:r>
              <a:rPr lang="en-US" dirty="0" err="1"/>
              <a:t>açığı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7964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Fisher Denklemi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Reel </a:t>
            </a:r>
            <a:r>
              <a:rPr lang="en-US" dirty="0" err="1"/>
              <a:t>faiz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=Nominal Oran (r)– </a:t>
            </a:r>
            <a:r>
              <a:rPr lang="en-US" dirty="0" err="1"/>
              <a:t>Enflasyon</a:t>
            </a:r>
            <a:r>
              <a:rPr lang="en-US" dirty="0"/>
              <a:t> </a:t>
            </a:r>
            <a:r>
              <a:rPr lang="en-US" dirty="0" err="1"/>
              <a:t>Oranı</a:t>
            </a:r>
            <a:endParaRPr lang="tr-TR" dirty="0"/>
          </a:p>
          <a:p>
            <a:r>
              <a:rPr lang="en-US" dirty="0" err="1"/>
              <a:t>Finans</a:t>
            </a:r>
            <a:r>
              <a:rPr lang="en-US" dirty="0"/>
              <a:t> </a:t>
            </a:r>
            <a:r>
              <a:rPr lang="en-US" dirty="0" err="1"/>
              <a:t>piyasaları</a:t>
            </a:r>
            <a:r>
              <a:rPr lang="en-US" dirty="0"/>
              <a:t> </a:t>
            </a:r>
            <a:r>
              <a:rPr lang="en-US" dirty="0" err="1"/>
              <a:t>ekonomideki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piyasalara</a:t>
            </a:r>
            <a:r>
              <a:rPr lang="en-US" dirty="0"/>
              <a:t> </a:t>
            </a:r>
            <a:r>
              <a:rPr lang="en-US" dirty="0" err="1"/>
              <a:t>benzer</a:t>
            </a:r>
            <a:r>
              <a:rPr lang="en-US" dirty="0"/>
              <a:t> </a:t>
            </a:r>
            <a:r>
              <a:rPr lang="en-US" dirty="0" err="1"/>
              <a:t>şekilde</a:t>
            </a:r>
            <a:endParaRPr lang="en-US" dirty="0"/>
          </a:p>
          <a:p>
            <a:r>
              <a:rPr lang="en-US" dirty="0" err="1"/>
              <a:t>çalışırlar</a:t>
            </a:r>
            <a:r>
              <a:rPr lang="en-US" dirty="0"/>
              <a:t>. </a:t>
            </a:r>
            <a:r>
              <a:rPr lang="en-US" dirty="0" err="1"/>
              <a:t>Ödünç</a:t>
            </a:r>
            <a:r>
              <a:rPr lang="en-US" dirty="0"/>
              <a:t> </a:t>
            </a:r>
            <a:r>
              <a:rPr lang="en-US" dirty="0" err="1"/>
              <a:t>verilebilir</a:t>
            </a:r>
            <a:r>
              <a:rPr lang="en-US" dirty="0"/>
              <a:t> </a:t>
            </a:r>
            <a:r>
              <a:rPr lang="en-US" dirty="0" err="1"/>
              <a:t>fonlar</a:t>
            </a:r>
            <a:r>
              <a:rPr lang="en-US" dirty="0"/>
              <a:t> </a:t>
            </a:r>
            <a:r>
              <a:rPr lang="en-US" dirty="0" err="1"/>
              <a:t>arzı</a:t>
            </a:r>
            <a:r>
              <a:rPr lang="en-US" dirty="0"/>
              <a:t> ve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dengesi</a:t>
            </a:r>
            <a:r>
              <a:rPr lang="en-US" dirty="0"/>
              <a:t>, </a:t>
            </a:r>
            <a:r>
              <a:rPr lang="en-US" dirty="0" err="1"/>
              <a:t>faiz</a:t>
            </a:r>
            <a:endParaRPr lang="en-US" dirty="0"/>
          </a:p>
          <a:p>
            <a:r>
              <a:rPr lang="en-US" dirty="0" err="1"/>
              <a:t>oranını</a:t>
            </a:r>
            <a:r>
              <a:rPr lang="en-US" dirty="0"/>
              <a:t> </a:t>
            </a:r>
            <a:r>
              <a:rPr lang="en-US" dirty="0" err="1"/>
              <a:t>belirler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653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6FBA8E-9DC4-4E34-B586-EEC98D907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5079" y="1058862"/>
            <a:ext cx="7481842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303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2E3C-0FEA-4211-8774-2B5F18D59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29EB5-2C54-469B-A587-BD3E888C4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Ders Notları: Ozan Eruygur</a:t>
            </a:r>
          </a:p>
          <a:p>
            <a:r>
              <a:rPr lang="en-US" dirty="0" err="1"/>
              <a:t>İktisada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, </a:t>
            </a:r>
            <a:r>
              <a:rPr lang="en-US" dirty="0" err="1"/>
              <a:t>Editör</a:t>
            </a:r>
            <a:r>
              <a:rPr lang="en-US" dirty="0"/>
              <a:t>: </a:t>
            </a:r>
            <a:r>
              <a:rPr lang="en-US" dirty="0" err="1"/>
              <a:t>Ömer</a:t>
            </a:r>
            <a:r>
              <a:rPr lang="en-US" dirty="0"/>
              <a:t> Faruk </a:t>
            </a:r>
            <a:r>
              <a:rPr lang="en-US" dirty="0" err="1"/>
              <a:t>Çolak</a:t>
            </a:r>
            <a:r>
              <a:rPr lang="en-US" dirty="0"/>
              <a:t>, Gazi </a:t>
            </a:r>
            <a:r>
              <a:rPr lang="en-US" dirty="0" err="1"/>
              <a:t>Yayınevi</a:t>
            </a:r>
            <a:r>
              <a:rPr lang="en-US" dirty="0"/>
              <a:t>, Ankara, 2008</a:t>
            </a:r>
          </a:p>
        </p:txBody>
      </p:sp>
    </p:spTree>
    <p:extLst>
      <p:ext uri="{BB962C8B-B14F-4D97-AF65-F5344CB8AC3E}">
        <p14:creationId xmlns:p14="http://schemas.microsoft.com/office/powerpoint/2010/main" val="251971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Paranın Miktar Kuramı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Denklemi</a:t>
            </a:r>
            <a:r>
              <a:rPr lang="en-US" dirty="0"/>
              <a:t>: M  V  P  Y</a:t>
            </a:r>
          </a:p>
          <a:p>
            <a:r>
              <a:rPr lang="en-US" dirty="0"/>
              <a:t> MV </a:t>
            </a:r>
            <a:r>
              <a:rPr lang="en-US" dirty="0" err="1"/>
              <a:t>çarpımı</a:t>
            </a:r>
            <a:r>
              <a:rPr lang="en-US" dirty="0"/>
              <a:t> </a:t>
            </a:r>
            <a:r>
              <a:rPr lang="en-US" dirty="0" err="1"/>
              <a:t>ekonomide</a:t>
            </a:r>
            <a:r>
              <a:rPr lang="en-US" dirty="0"/>
              <a:t> </a:t>
            </a:r>
            <a:r>
              <a:rPr lang="en-US" i="1" dirty="0" err="1"/>
              <a:t>nihai</a:t>
            </a:r>
            <a:r>
              <a:rPr lang="en-US" i="1" dirty="0"/>
              <a:t> mal ve </a:t>
            </a:r>
            <a:r>
              <a:rPr lang="en-US" i="1" dirty="0" err="1"/>
              <a:t>hizmetler</a:t>
            </a:r>
            <a:r>
              <a:rPr lang="en-US" i="1" dirty="0"/>
              <a:t> için </a:t>
            </a:r>
            <a:r>
              <a:rPr lang="en-US" i="1" dirty="0" err="1"/>
              <a:t>yapılan</a:t>
            </a:r>
            <a:endParaRPr lang="en-US" i="1" dirty="0"/>
          </a:p>
          <a:p>
            <a:r>
              <a:rPr lang="en-US" i="1" dirty="0" err="1"/>
              <a:t>toplam</a:t>
            </a:r>
            <a:r>
              <a:rPr lang="en-US" i="1" dirty="0"/>
              <a:t> </a:t>
            </a:r>
            <a:r>
              <a:rPr lang="en-US" i="1" dirty="0" err="1"/>
              <a:t>harcamaları</a:t>
            </a:r>
            <a:r>
              <a:rPr lang="en-US" dirty="0"/>
              <a:t>, PY </a:t>
            </a:r>
            <a:r>
              <a:rPr lang="en-US" dirty="0" err="1"/>
              <a:t>çarpımı</a:t>
            </a:r>
            <a:r>
              <a:rPr lang="en-US" dirty="0"/>
              <a:t> ise bu </a:t>
            </a:r>
            <a:r>
              <a:rPr lang="en-US" dirty="0" err="1"/>
              <a:t>nihai</a:t>
            </a:r>
            <a:r>
              <a:rPr lang="en-US" dirty="0"/>
              <a:t> mal ve </a:t>
            </a:r>
            <a:r>
              <a:rPr lang="en-US" dirty="0" err="1"/>
              <a:t>hizmetler</a:t>
            </a:r>
            <a:endParaRPr lang="en-US" dirty="0"/>
          </a:p>
          <a:p>
            <a:r>
              <a:rPr lang="en-US" dirty="0"/>
              <a:t>için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harcamalar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i="1" dirty="0" err="1"/>
              <a:t>firmaların</a:t>
            </a:r>
            <a:r>
              <a:rPr lang="en-US" i="1" dirty="0"/>
              <a:t> eline </a:t>
            </a:r>
            <a:r>
              <a:rPr lang="en-US" i="1" dirty="0" err="1"/>
              <a:t>geçen</a:t>
            </a:r>
            <a:endParaRPr lang="en-US" i="1" dirty="0"/>
          </a:p>
          <a:p>
            <a:r>
              <a:rPr lang="en-US" i="1" dirty="0" err="1"/>
              <a:t>toplam</a:t>
            </a:r>
            <a:r>
              <a:rPr lang="en-US" i="1" dirty="0"/>
              <a:t> </a:t>
            </a:r>
            <a:r>
              <a:rPr lang="en-US" i="1" dirty="0" err="1"/>
              <a:t>parayı</a:t>
            </a:r>
            <a:r>
              <a:rPr lang="en-US" i="1" dirty="0"/>
              <a:t>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</a:t>
            </a:r>
          </a:p>
          <a:p>
            <a:r>
              <a:rPr lang="en-US" dirty="0"/>
              <a:t>o </a:t>
            </a:r>
            <a:r>
              <a:rPr lang="en-US" dirty="0" err="1"/>
              <a:t>Burada</a:t>
            </a:r>
            <a:r>
              <a:rPr lang="en-US" dirty="0"/>
              <a:t> “</a:t>
            </a:r>
            <a:r>
              <a:rPr lang="en-US" i="1" dirty="0"/>
              <a:t>Y</a:t>
            </a:r>
            <a:r>
              <a:rPr lang="en-US" dirty="0"/>
              <a:t>” </a:t>
            </a:r>
            <a:r>
              <a:rPr lang="en-US" i="1" dirty="0"/>
              <a:t>reel </a:t>
            </a:r>
            <a:r>
              <a:rPr lang="en-US" dirty="0"/>
              <a:t>GSYİH (</a:t>
            </a:r>
            <a:r>
              <a:rPr lang="en-US" dirty="0" err="1"/>
              <a:t>veya</a:t>
            </a:r>
            <a:r>
              <a:rPr lang="en-US" dirty="0"/>
              <a:t> GSMH) olarak </a:t>
            </a:r>
            <a:r>
              <a:rPr lang="en-US" dirty="0" err="1"/>
              <a:t>düşünülebilir</a:t>
            </a:r>
            <a:r>
              <a:rPr lang="en-US" dirty="0"/>
              <a:t>.</a:t>
            </a:r>
          </a:p>
          <a:p>
            <a:r>
              <a:rPr lang="en-US" dirty="0"/>
              <a:t>“Y </a:t>
            </a:r>
            <a:r>
              <a:rPr lang="tr-TR" dirty="0"/>
              <a:t>x</a:t>
            </a:r>
            <a:r>
              <a:rPr lang="en-US" dirty="0"/>
              <a:t> P” </a:t>
            </a:r>
            <a:r>
              <a:rPr lang="en-US" dirty="0" err="1"/>
              <a:t>çarpımı</a:t>
            </a:r>
            <a:r>
              <a:rPr lang="en-US" dirty="0"/>
              <a:t> </a:t>
            </a:r>
            <a:r>
              <a:rPr lang="en-US" i="1" dirty="0"/>
              <a:t>nominal </a:t>
            </a:r>
            <a:r>
              <a:rPr lang="en-US" dirty="0" err="1"/>
              <a:t>GSYİH’dır</a:t>
            </a:r>
            <a:r>
              <a:rPr lang="en-US" dirty="0"/>
              <a:t> (</a:t>
            </a:r>
            <a:r>
              <a:rPr lang="en-US" dirty="0" err="1"/>
              <a:t>veya</a:t>
            </a:r>
            <a:r>
              <a:rPr lang="en-US" dirty="0"/>
              <a:t> GSMH)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57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o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“</a:t>
            </a:r>
            <a:r>
              <a:rPr lang="en-US" i="1" dirty="0"/>
              <a:t>P</a:t>
            </a:r>
            <a:r>
              <a:rPr lang="en-US" dirty="0"/>
              <a:t>” ise </a:t>
            </a:r>
            <a:r>
              <a:rPr lang="en-US" dirty="0" err="1"/>
              <a:t>şimdiki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için bir </a:t>
            </a:r>
            <a:r>
              <a:rPr lang="en-US" dirty="0" err="1"/>
              <a:t>endekstir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 err="1"/>
              <a:t>örneğin</a:t>
            </a:r>
            <a:r>
              <a:rPr lang="en-US" dirty="0"/>
              <a:t> TÜFE)</a:t>
            </a:r>
          </a:p>
          <a:p>
            <a:pPr marL="0" indent="0">
              <a:buNone/>
            </a:pPr>
            <a:r>
              <a:rPr lang="es-ES" dirty="0"/>
              <a:t>o Para </a:t>
            </a:r>
            <a:r>
              <a:rPr lang="es-ES" dirty="0" err="1"/>
              <a:t>arzı</a:t>
            </a:r>
            <a:r>
              <a:rPr lang="es-ES" dirty="0"/>
              <a:t> </a:t>
            </a:r>
            <a:r>
              <a:rPr lang="es-ES" dirty="0" err="1"/>
              <a:t>olan</a:t>
            </a:r>
            <a:r>
              <a:rPr lang="es-ES" dirty="0"/>
              <a:t> </a:t>
            </a:r>
            <a:r>
              <a:rPr lang="es-ES" i="1" dirty="0"/>
              <a:t>M </a:t>
            </a:r>
            <a:r>
              <a:rPr lang="es-ES" dirty="0" err="1"/>
              <a:t>ise</a:t>
            </a:r>
            <a:r>
              <a:rPr lang="es-ES" dirty="0"/>
              <a:t> </a:t>
            </a:r>
            <a:r>
              <a:rPr lang="es-ES" i="1" dirty="0"/>
              <a:t>M1 </a:t>
            </a:r>
            <a:r>
              <a:rPr lang="es-ES" dirty="0" err="1"/>
              <a:t>olarak</a:t>
            </a:r>
            <a:r>
              <a:rPr lang="es-ES" dirty="0"/>
              <a:t> </a:t>
            </a:r>
            <a:r>
              <a:rPr lang="es-ES" dirty="0" err="1"/>
              <a:t>düşünülebilir</a:t>
            </a:r>
            <a:r>
              <a:rPr lang="es-ES" dirty="0"/>
              <a:t>.</a:t>
            </a:r>
          </a:p>
          <a:p>
            <a:pPr marL="0" indent="0">
              <a:buNone/>
            </a:pPr>
            <a:r>
              <a:rPr lang="en-US" dirty="0"/>
              <a:t>o </a:t>
            </a:r>
            <a:r>
              <a:rPr lang="en-US" i="1" dirty="0"/>
              <a:t>V </a:t>
            </a:r>
            <a:r>
              <a:rPr lang="en-US" dirty="0" err="1"/>
              <a:t>paranın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hızıdır</a:t>
            </a:r>
            <a:r>
              <a:rPr lang="en-US" dirty="0"/>
              <a:t> – </a:t>
            </a:r>
            <a:r>
              <a:rPr lang="en-US" dirty="0" err="1"/>
              <a:t>paranın</a:t>
            </a:r>
            <a:r>
              <a:rPr lang="en-US" dirty="0"/>
              <a:t> bu </a:t>
            </a:r>
            <a:r>
              <a:rPr lang="en-US" dirty="0" err="1"/>
              <a:t>yıl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mal ve </a:t>
            </a:r>
            <a:r>
              <a:rPr lang="en-US" dirty="0" err="1"/>
              <a:t>hizmet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alımında</a:t>
            </a:r>
            <a:r>
              <a:rPr lang="en-US" dirty="0"/>
              <a:t> </a:t>
            </a:r>
            <a:r>
              <a:rPr lang="en-US" dirty="0" err="1"/>
              <a:t>ortalama</a:t>
            </a:r>
            <a:r>
              <a:rPr lang="en-US" dirty="0"/>
              <a:t> olarak kaç </a:t>
            </a:r>
            <a:r>
              <a:rPr lang="en-US" dirty="0" err="1"/>
              <a:t>defa</a:t>
            </a:r>
            <a:r>
              <a:rPr lang="en-US" dirty="0"/>
              <a:t> el </a:t>
            </a:r>
            <a:r>
              <a:rPr lang="en-US" dirty="0" err="1"/>
              <a:t>değiştirdiğini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 Klasik </a:t>
            </a:r>
            <a:r>
              <a:rPr lang="en-US" dirty="0" err="1"/>
              <a:t>iktisatçılar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i="1" dirty="0" err="1"/>
              <a:t>V</a:t>
            </a:r>
            <a:r>
              <a:rPr lang="en-US" dirty="0" err="1"/>
              <a:t>’nin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olduğu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düşünülür</a:t>
            </a:r>
            <a:r>
              <a:rPr lang="en-US" dirty="0"/>
              <a:t> (Irving Fisher)</a:t>
            </a:r>
          </a:p>
          <a:p>
            <a:pPr marL="0" indent="0">
              <a:buNone/>
            </a:pPr>
            <a:r>
              <a:rPr lang="en-US" dirty="0"/>
              <a:t> Bu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i="1" dirty="0"/>
              <a:t>her zaman </a:t>
            </a:r>
            <a:r>
              <a:rPr lang="en-US" i="1" dirty="0" err="1"/>
              <a:t>doğrudur</a:t>
            </a:r>
            <a:r>
              <a:rPr lang="en-US" dirty="0"/>
              <a:t>. </a:t>
            </a:r>
            <a:r>
              <a:rPr lang="en-US" dirty="0" err="1"/>
              <a:t>Paranın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hızı</a:t>
            </a:r>
            <a:r>
              <a:rPr lang="en-US" dirty="0"/>
              <a:t> VPY/M</a:t>
            </a:r>
          </a:p>
          <a:p>
            <a:pPr marL="0" indent="0">
              <a:buNone/>
            </a:pPr>
            <a:r>
              <a:rPr lang="en-US" i="1" dirty="0" err="1"/>
              <a:t>şeklinde</a:t>
            </a:r>
            <a:r>
              <a:rPr lang="en-US" i="1" dirty="0"/>
              <a:t> </a:t>
            </a:r>
            <a:r>
              <a:rPr lang="en-US" i="1" dirty="0" err="1"/>
              <a:t>elde</a:t>
            </a:r>
            <a:r>
              <a:rPr lang="en-US" i="1" dirty="0"/>
              <a:t> </a:t>
            </a:r>
            <a:r>
              <a:rPr lang="en-US" i="1" dirty="0" err="1"/>
              <a:t>edildiği</a:t>
            </a:r>
            <a:r>
              <a:rPr lang="en-US" i="1" dirty="0"/>
              <a:t> </a:t>
            </a:r>
            <a:r>
              <a:rPr lang="en-US" i="1" dirty="0" err="1"/>
              <a:t>sürece</a:t>
            </a:r>
            <a:r>
              <a:rPr lang="en-US" i="1" dirty="0"/>
              <a:t>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denklemi</a:t>
            </a:r>
            <a:r>
              <a:rPr lang="en-US" dirty="0"/>
              <a:t> bir </a:t>
            </a:r>
            <a:r>
              <a:rPr lang="en-US" i="1" dirty="0" err="1"/>
              <a:t>özdeşliktir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 Bu </a:t>
            </a:r>
            <a:r>
              <a:rPr lang="en-US" dirty="0" err="1"/>
              <a:t>denklem</a:t>
            </a:r>
            <a:r>
              <a:rPr lang="en-US" dirty="0"/>
              <a:t>,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Teorisi’nin</a:t>
            </a:r>
            <a:r>
              <a:rPr lang="en-US" dirty="0"/>
              <a:t> </a:t>
            </a:r>
            <a:r>
              <a:rPr lang="en-US" i="1" dirty="0"/>
              <a:t>Fisher </a:t>
            </a:r>
            <a:r>
              <a:rPr lang="en-US" i="1" dirty="0" err="1"/>
              <a:t>versiyonu</a:t>
            </a:r>
            <a:r>
              <a:rPr lang="en-US" i="1" dirty="0"/>
              <a:t> </a:t>
            </a:r>
            <a:r>
              <a:rPr lang="en-US" dirty="0"/>
              <a:t>olarak da</a:t>
            </a:r>
          </a:p>
          <a:p>
            <a:pPr marL="0" indent="0">
              <a:buNone/>
            </a:pPr>
            <a:r>
              <a:rPr lang="en-US" dirty="0" err="1"/>
              <a:t>bilinir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993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Cambridge </a:t>
            </a:r>
            <a:r>
              <a:rPr lang="en-US" b="1" dirty="0" err="1"/>
              <a:t>Yaklaşımı</a:t>
            </a:r>
            <a:r>
              <a:rPr lang="en-US" b="1" dirty="0"/>
              <a:t> (Klasik Para </a:t>
            </a:r>
            <a:r>
              <a:rPr lang="en-US" b="1" dirty="0" err="1"/>
              <a:t>Talebi</a:t>
            </a:r>
            <a:r>
              <a:rPr lang="en-US" b="1" dirty="0"/>
              <a:t> </a:t>
            </a:r>
            <a:r>
              <a:rPr lang="en-US" b="1" dirty="0" err="1"/>
              <a:t>Teorisi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Denklemi</a:t>
            </a:r>
            <a:r>
              <a:rPr lang="en-US" dirty="0"/>
              <a:t>: MV  PY</a:t>
            </a:r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M’yi</a:t>
            </a:r>
            <a:r>
              <a:rPr lang="en-US" dirty="0"/>
              <a:t> sol </a:t>
            </a:r>
            <a:r>
              <a:rPr lang="en-US" dirty="0" err="1"/>
              <a:t>tarafta</a:t>
            </a:r>
            <a:r>
              <a:rPr lang="en-US" dirty="0"/>
              <a:t> </a:t>
            </a:r>
            <a:r>
              <a:rPr lang="en-US" dirty="0" err="1"/>
              <a:t>yalnız</a:t>
            </a:r>
            <a:r>
              <a:rPr lang="en-US" dirty="0"/>
              <a:t> </a:t>
            </a:r>
            <a:r>
              <a:rPr lang="en-US" dirty="0" err="1"/>
              <a:t>bırakalım</a:t>
            </a:r>
            <a:r>
              <a:rPr lang="en-US" dirty="0"/>
              <a:t>: M  (1/V)PY</a:t>
            </a:r>
          </a:p>
          <a:p>
            <a:pPr marL="0" indent="0">
              <a:buNone/>
            </a:pPr>
            <a:r>
              <a:rPr lang="en-US" dirty="0"/>
              <a:t> Para </a:t>
            </a:r>
            <a:r>
              <a:rPr lang="en-US" dirty="0" err="1"/>
              <a:t>piyasası</a:t>
            </a:r>
            <a:r>
              <a:rPr lang="en-US" dirty="0"/>
              <a:t> </a:t>
            </a:r>
            <a:r>
              <a:rPr lang="en-US" dirty="0" err="1"/>
              <a:t>dengede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zaman M=Md </a:t>
            </a:r>
            <a:r>
              <a:rPr lang="en-US" dirty="0" err="1"/>
              <a:t>şeklindedir</a:t>
            </a:r>
            <a:r>
              <a:rPr lang="en-US" dirty="0"/>
              <a:t>. O halde</a:t>
            </a:r>
          </a:p>
          <a:p>
            <a:pPr marL="0" indent="0">
              <a:buNone/>
            </a:pPr>
            <a:r>
              <a:rPr lang="en-US" dirty="0"/>
              <a:t>Md = (1/V)PY </a:t>
            </a:r>
            <a:r>
              <a:rPr lang="en-US" dirty="0" err="1"/>
              <a:t>olur</a:t>
            </a:r>
            <a:r>
              <a:rPr lang="en-US" dirty="0"/>
              <a:t> (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en-US" dirty="0" err="1"/>
              <a:t>ifade</a:t>
            </a:r>
            <a:r>
              <a:rPr lang="en-US" dirty="0"/>
              <a:t> bir </a:t>
            </a:r>
            <a:r>
              <a:rPr lang="en-US" i="1" dirty="0" err="1"/>
              <a:t>özdeşlik</a:t>
            </a:r>
            <a:r>
              <a:rPr lang="en-US" i="1" dirty="0"/>
              <a:t> </a:t>
            </a:r>
            <a:r>
              <a:rPr lang="en-US" dirty="0" err="1"/>
              <a:t>değildir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 1/V </a:t>
            </a:r>
            <a:r>
              <a:rPr lang="en-US" dirty="0" err="1"/>
              <a:t>ifadesine</a:t>
            </a:r>
            <a:r>
              <a:rPr lang="en-US" dirty="0"/>
              <a:t> </a:t>
            </a:r>
            <a:r>
              <a:rPr lang="en-US" i="1" dirty="0"/>
              <a:t>k </a:t>
            </a:r>
            <a:r>
              <a:rPr lang="en-US" dirty="0" err="1"/>
              <a:t>dersek</a:t>
            </a:r>
            <a:r>
              <a:rPr lang="en-US" dirty="0"/>
              <a:t>, klasik para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elde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Md = </a:t>
            </a:r>
            <a:r>
              <a:rPr lang="en-US" dirty="0" err="1"/>
              <a:t>kPY</a:t>
            </a:r>
            <a:r>
              <a:rPr lang="en-US" dirty="0"/>
              <a:t>  Cambridge </a:t>
            </a:r>
            <a:r>
              <a:rPr lang="en-US" dirty="0" err="1"/>
              <a:t>Denklemi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 </a:t>
            </a:r>
            <a:r>
              <a:rPr lang="en-US" i="1" dirty="0"/>
              <a:t>k </a:t>
            </a:r>
            <a:r>
              <a:rPr lang="en-US" dirty="0" err="1"/>
              <a:t>katsayısı</a:t>
            </a:r>
            <a:r>
              <a:rPr lang="en-US" dirty="0"/>
              <a:t> </a:t>
            </a:r>
            <a:r>
              <a:rPr lang="en-US" i="1" dirty="0"/>
              <a:t>Cambridge </a:t>
            </a:r>
            <a:r>
              <a:rPr lang="en-US" i="1" dirty="0" err="1"/>
              <a:t>k</a:t>
            </a:r>
            <a:r>
              <a:rPr lang="en-US" dirty="0" err="1"/>
              <a:t>’sı</a:t>
            </a:r>
            <a:r>
              <a:rPr lang="en-US" dirty="0"/>
              <a:t> olarak da </a:t>
            </a:r>
            <a:r>
              <a:rPr lang="en-US" dirty="0" err="1"/>
              <a:t>bilinir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9915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83368"/>
            <a:ext cx="9601196" cy="4592500"/>
          </a:xfrm>
        </p:spPr>
        <p:txBody>
          <a:bodyPr>
            <a:normAutofit/>
          </a:bodyPr>
          <a:lstStyle/>
          <a:p>
            <a:r>
              <a:rPr lang="en-US" dirty="0"/>
              <a:t> </a:t>
            </a:r>
            <a:r>
              <a:rPr lang="en-US" i="1" dirty="0"/>
              <a:t>Cambridge </a:t>
            </a:r>
            <a:r>
              <a:rPr lang="en-US" i="1" dirty="0" err="1"/>
              <a:t>k</a:t>
            </a:r>
            <a:r>
              <a:rPr lang="en-US" dirty="0" err="1"/>
              <a:t>’sı</a:t>
            </a:r>
            <a:r>
              <a:rPr lang="en-US" dirty="0"/>
              <a:t> 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Denklemini</a:t>
            </a:r>
            <a:r>
              <a:rPr lang="en-US" dirty="0"/>
              <a:t>, bir Para </a:t>
            </a:r>
            <a:r>
              <a:rPr lang="en-US" dirty="0" err="1"/>
              <a:t>Talebi</a:t>
            </a:r>
            <a:r>
              <a:rPr lang="en-US" dirty="0"/>
              <a:t> </a:t>
            </a:r>
            <a:r>
              <a:rPr lang="en-US" dirty="0" err="1"/>
              <a:t>Teorisi</a:t>
            </a:r>
            <a:endParaRPr lang="en-US" dirty="0"/>
          </a:p>
          <a:p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getirir</a:t>
            </a:r>
            <a:r>
              <a:rPr lang="en-US" dirty="0"/>
              <a:t>:</a:t>
            </a:r>
          </a:p>
          <a:p>
            <a:r>
              <a:rPr lang="en-US" dirty="0"/>
              <a:t> Para </a:t>
            </a:r>
            <a:r>
              <a:rPr lang="en-US" dirty="0" err="1"/>
              <a:t>talebi</a:t>
            </a:r>
            <a:r>
              <a:rPr lang="en-US" dirty="0"/>
              <a:t>, sadece </a:t>
            </a:r>
            <a:r>
              <a:rPr lang="en-US" dirty="0" err="1"/>
              <a:t>gelirin</a:t>
            </a:r>
            <a:r>
              <a:rPr lang="en-US" dirty="0"/>
              <a:t> bir </a:t>
            </a:r>
            <a:r>
              <a:rPr lang="en-US" dirty="0" err="1"/>
              <a:t>fonksiyonudur</a:t>
            </a:r>
            <a:r>
              <a:rPr lang="en-US" dirty="0"/>
              <a:t>: </a:t>
            </a:r>
            <a:r>
              <a:rPr lang="en-US" dirty="0" err="1"/>
              <a:t>faiz</a:t>
            </a:r>
            <a:endParaRPr lang="en-US" dirty="0"/>
          </a:p>
          <a:p>
            <a:r>
              <a:rPr lang="en-US" dirty="0" err="1"/>
              <a:t>oranının</a:t>
            </a:r>
            <a:r>
              <a:rPr lang="en-US" dirty="0"/>
              <a:t> para </a:t>
            </a:r>
            <a:r>
              <a:rPr lang="en-US" dirty="0" err="1"/>
              <a:t>talebini</a:t>
            </a:r>
            <a:r>
              <a:rPr lang="en-US" dirty="0"/>
              <a:t> </a:t>
            </a:r>
            <a:r>
              <a:rPr lang="en-US" dirty="0" err="1"/>
              <a:t>belirlemede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yoktur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Keynezyen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vardı</a:t>
            </a:r>
            <a:r>
              <a:rPr lang="en-US" dirty="0"/>
              <a:t> </a:t>
            </a:r>
            <a:r>
              <a:rPr lang="en-US" dirty="0" err="1"/>
              <a:t>hatırlayınız</a:t>
            </a:r>
            <a:r>
              <a:rPr lang="en-US" dirty="0"/>
              <a:t>).</a:t>
            </a:r>
          </a:p>
          <a:p>
            <a:r>
              <a:rPr lang="en-US" dirty="0"/>
              <a:t> Bu </a:t>
            </a:r>
            <a:r>
              <a:rPr lang="en-US" dirty="0" err="1"/>
              <a:t>yaklaşım</a:t>
            </a:r>
            <a:r>
              <a:rPr lang="en-US" dirty="0"/>
              <a:t> </a:t>
            </a:r>
            <a:r>
              <a:rPr lang="en-US" i="1" dirty="0"/>
              <a:t>Cambridge </a:t>
            </a:r>
            <a:r>
              <a:rPr lang="en-US" i="1" dirty="0" err="1"/>
              <a:t>Nakit</a:t>
            </a:r>
            <a:r>
              <a:rPr lang="en-US" i="1" dirty="0"/>
              <a:t> </a:t>
            </a:r>
            <a:r>
              <a:rPr lang="en-US" i="1" dirty="0" err="1"/>
              <a:t>Dengesi</a:t>
            </a:r>
            <a:r>
              <a:rPr lang="en-US" i="1" dirty="0"/>
              <a:t> </a:t>
            </a:r>
            <a:r>
              <a:rPr lang="en-US" i="1" dirty="0" err="1"/>
              <a:t>Yaklaşımı</a:t>
            </a:r>
            <a:r>
              <a:rPr lang="en-US" i="1" dirty="0"/>
              <a:t> </a:t>
            </a:r>
            <a:r>
              <a:rPr lang="en-US" dirty="0"/>
              <a:t>olarak da</a:t>
            </a:r>
          </a:p>
          <a:p>
            <a:r>
              <a:rPr lang="en-US" dirty="0" err="1"/>
              <a:t>bilinir</a:t>
            </a:r>
            <a:r>
              <a:rPr lang="en-US" dirty="0"/>
              <a:t>. Cambridge </a:t>
            </a:r>
            <a:r>
              <a:rPr lang="en-US" dirty="0" err="1"/>
              <a:t>yaklaşımıyla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Teorisi</a:t>
            </a:r>
            <a:r>
              <a:rPr lang="en-US" dirty="0"/>
              <a:t> </a:t>
            </a:r>
            <a:r>
              <a:rPr lang="en-US" i="1" dirty="0"/>
              <a:t>ilk </a:t>
            </a:r>
            <a:r>
              <a:rPr lang="en-US" i="1" dirty="0" err="1"/>
              <a:t>defa</a:t>
            </a:r>
            <a:r>
              <a:rPr lang="en-US" i="1" dirty="0"/>
              <a:t> bir para</a:t>
            </a:r>
          </a:p>
          <a:p>
            <a:r>
              <a:rPr lang="en-US" i="1" dirty="0" err="1"/>
              <a:t>talebi</a:t>
            </a:r>
            <a:r>
              <a:rPr lang="en-US" i="1" dirty="0"/>
              <a:t> olarak </a:t>
            </a:r>
            <a:r>
              <a:rPr lang="en-US" dirty="0" err="1"/>
              <a:t>yazılmıştır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830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Nötr Para Kavramı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Teorisi</a:t>
            </a:r>
            <a:r>
              <a:rPr lang="en-US" dirty="0"/>
              <a:t> (</a:t>
            </a:r>
            <a:r>
              <a:rPr lang="en-US" dirty="0" err="1"/>
              <a:t>Değişim</a:t>
            </a:r>
            <a:r>
              <a:rPr lang="en-US" dirty="0"/>
              <a:t> </a:t>
            </a:r>
            <a:r>
              <a:rPr lang="en-US" dirty="0" err="1"/>
              <a:t>Denklemi</a:t>
            </a:r>
            <a:r>
              <a:rPr lang="en-US" dirty="0"/>
              <a:t> ve/</a:t>
            </a:r>
            <a:r>
              <a:rPr lang="en-US" dirty="0" err="1"/>
              <a:t>veya</a:t>
            </a:r>
            <a:r>
              <a:rPr lang="en-US" dirty="0"/>
              <a:t> Cambridge</a:t>
            </a:r>
          </a:p>
          <a:p>
            <a:r>
              <a:rPr lang="en-US" dirty="0" err="1"/>
              <a:t>Yaklaşımı</a:t>
            </a:r>
            <a:r>
              <a:rPr lang="en-US" dirty="0"/>
              <a:t>) </a:t>
            </a:r>
            <a:r>
              <a:rPr lang="en-US" dirty="0" err="1"/>
              <a:t>şunu</a:t>
            </a:r>
            <a:r>
              <a:rPr lang="en-US" dirty="0"/>
              <a:t> </a:t>
            </a:r>
            <a:r>
              <a:rPr lang="en-US" dirty="0" err="1"/>
              <a:t>söylemektedir</a:t>
            </a:r>
            <a:r>
              <a:rPr lang="en-US" dirty="0"/>
              <a:t>: </a:t>
            </a:r>
            <a:r>
              <a:rPr lang="en-US" dirty="0" err="1"/>
              <a:t>eğer</a:t>
            </a:r>
            <a:r>
              <a:rPr lang="en-US" dirty="0"/>
              <a:t> reel </a:t>
            </a:r>
            <a:r>
              <a:rPr lang="en-US" dirty="0" err="1"/>
              <a:t>gelir</a:t>
            </a:r>
            <a:r>
              <a:rPr lang="en-US" dirty="0"/>
              <a:t> (Y) ve </a:t>
            </a:r>
            <a:r>
              <a:rPr lang="en-US" dirty="0" err="1"/>
              <a:t>paranın</a:t>
            </a:r>
            <a:endParaRPr lang="en-US" dirty="0"/>
          </a:p>
          <a:p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hızı</a:t>
            </a:r>
            <a:r>
              <a:rPr lang="en-US" dirty="0"/>
              <a:t> (V) </a:t>
            </a:r>
            <a:r>
              <a:rPr lang="en-US" dirty="0" err="1"/>
              <a:t>sabitse</a:t>
            </a:r>
            <a:r>
              <a:rPr lang="en-US" dirty="0"/>
              <a:t>, para </a:t>
            </a:r>
            <a:r>
              <a:rPr lang="en-US" dirty="0" err="1"/>
              <a:t>arzındaki</a:t>
            </a:r>
            <a:r>
              <a:rPr lang="en-US" dirty="0"/>
              <a:t> (M) </a:t>
            </a:r>
            <a:r>
              <a:rPr lang="en-US" dirty="0" err="1"/>
              <a:t>değişimler</a:t>
            </a:r>
            <a:r>
              <a:rPr lang="en-US" dirty="0"/>
              <a:t> sadece</a:t>
            </a:r>
          </a:p>
          <a:p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düzeyini</a:t>
            </a:r>
            <a:r>
              <a:rPr lang="en-US" dirty="0"/>
              <a:t> (P) </a:t>
            </a:r>
            <a:r>
              <a:rPr lang="en-US" dirty="0" err="1"/>
              <a:t>etkiler</a:t>
            </a:r>
            <a:r>
              <a:rPr lang="en-US" dirty="0"/>
              <a:t>.</a:t>
            </a:r>
          </a:p>
          <a:p>
            <a:r>
              <a:rPr lang="en-US" dirty="0"/>
              <a:t> </a:t>
            </a:r>
            <a:r>
              <a:rPr lang="en-US" dirty="0" err="1"/>
              <a:t>Eğer</a:t>
            </a:r>
            <a:r>
              <a:rPr lang="en-US" dirty="0"/>
              <a:t> para </a:t>
            </a:r>
            <a:r>
              <a:rPr lang="en-US" dirty="0" err="1"/>
              <a:t>arzı</a:t>
            </a:r>
            <a:r>
              <a:rPr lang="en-US" dirty="0"/>
              <a:t> iki </a:t>
            </a:r>
            <a:r>
              <a:rPr lang="en-US" dirty="0" err="1"/>
              <a:t>katına</a:t>
            </a:r>
            <a:r>
              <a:rPr lang="en-US" dirty="0"/>
              <a:t> </a:t>
            </a:r>
            <a:r>
              <a:rPr lang="en-US" dirty="0" err="1"/>
              <a:t>çıkarsa</a:t>
            </a:r>
            <a:r>
              <a:rPr lang="en-US" dirty="0"/>
              <a:t>, </a:t>
            </a:r>
            <a:r>
              <a:rPr lang="en-US" dirty="0" err="1"/>
              <a:t>fiyatlar</a:t>
            </a:r>
            <a:r>
              <a:rPr lang="en-US" dirty="0"/>
              <a:t> da iki </a:t>
            </a:r>
            <a:r>
              <a:rPr lang="en-US" dirty="0" err="1"/>
              <a:t>katına</a:t>
            </a:r>
            <a:r>
              <a:rPr lang="en-US" dirty="0"/>
              <a:t> </a:t>
            </a:r>
            <a:r>
              <a:rPr lang="en-US" dirty="0" err="1"/>
              <a:t>çıkar</a:t>
            </a:r>
            <a:r>
              <a:rPr lang="en-US" dirty="0"/>
              <a:t> </a:t>
            </a:r>
            <a:r>
              <a:rPr lang="en-US" dirty="0" err="1"/>
              <a:t>başka</a:t>
            </a:r>
            <a:endParaRPr lang="en-US" dirty="0"/>
          </a:p>
          <a:p>
            <a:r>
              <a:rPr lang="en-US" dirty="0"/>
              <a:t>bir </a:t>
            </a:r>
            <a:r>
              <a:rPr lang="en-US" dirty="0" err="1"/>
              <a:t>etki</a:t>
            </a:r>
            <a:r>
              <a:rPr lang="en-US" dirty="0"/>
              <a:t> </a:t>
            </a:r>
            <a:r>
              <a:rPr lang="en-US" dirty="0" err="1"/>
              <a:t>oluşmaz</a:t>
            </a:r>
            <a:r>
              <a:rPr lang="en-US" dirty="0"/>
              <a:t>.</a:t>
            </a:r>
          </a:p>
          <a:p>
            <a:r>
              <a:rPr lang="en-US" dirty="0"/>
              <a:t> Para bir </a:t>
            </a:r>
            <a:r>
              <a:rPr lang="en-US" i="1" dirty="0" err="1"/>
              <a:t>maske</a:t>
            </a:r>
            <a:r>
              <a:rPr lang="en-US" i="1" dirty="0"/>
              <a:t> </a:t>
            </a:r>
            <a:r>
              <a:rPr lang="en-US" i="1" dirty="0" err="1"/>
              <a:t>veya</a:t>
            </a:r>
            <a:r>
              <a:rPr lang="en-US" i="1" dirty="0"/>
              <a:t> </a:t>
            </a:r>
            <a:r>
              <a:rPr lang="en-US" i="1" dirty="0" err="1"/>
              <a:t>perde</a:t>
            </a:r>
            <a:r>
              <a:rPr lang="en-US" i="1" dirty="0"/>
              <a:t> </a:t>
            </a:r>
            <a:r>
              <a:rPr lang="en-US" dirty="0" err="1"/>
              <a:t>gibidir</a:t>
            </a:r>
            <a:r>
              <a:rPr lang="en-US" dirty="0"/>
              <a:t> ve gerçek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veya</a:t>
            </a:r>
            <a:endParaRPr lang="en-US" dirty="0"/>
          </a:p>
          <a:p>
            <a:r>
              <a:rPr lang="en-US" dirty="0" err="1"/>
              <a:t>istihdam</a:t>
            </a:r>
            <a:r>
              <a:rPr lang="en-US" dirty="0"/>
              <a:t> </a:t>
            </a:r>
            <a:r>
              <a:rPr lang="en-US" dirty="0" err="1"/>
              <a:t>düzeyi</a:t>
            </a:r>
            <a:r>
              <a:rPr lang="en-US" dirty="0"/>
              <a:t> </a:t>
            </a:r>
            <a:r>
              <a:rPr lang="en-US" dirty="0" err="1"/>
              <a:t>üzerinde</a:t>
            </a:r>
            <a:r>
              <a:rPr lang="en-US" dirty="0"/>
              <a:t> </a:t>
            </a:r>
            <a:r>
              <a:rPr lang="en-US" dirty="0" err="1"/>
              <a:t>hiçbir</a:t>
            </a:r>
            <a:r>
              <a:rPr lang="en-US" dirty="0"/>
              <a:t> </a:t>
            </a:r>
            <a:r>
              <a:rPr lang="en-US" dirty="0" err="1"/>
              <a:t>etkisi</a:t>
            </a:r>
            <a:r>
              <a:rPr lang="en-US" dirty="0"/>
              <a:t> </a:t>
            </a:r>
            <a:r>
              <a:rPr lang="en-US" dirty="0" err="1"/>
              <a:t>yoktur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63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361CA-F8E3-49EB-B188-A160BE39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55032"/>
            <a:ext cx="9601196" cy="47208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Teorisi</a:t>
            </a:r>
            <a:r>
              <a:rPr lang="en-US" dirty="0"/>
              <a:t>, klasik iktisat </a:t>
            </a:r>
            <a:r>
              <a:rPr lang="en-US" dirty="0" err="1"/>
              <a:t>yaklaşımında</a:t>
            </a:r>
            <a:r>
              <a:rPr lang="en-US" dirty="0"/>
              <a:t> </a:t>
            </a:r>
            <a:r>
              <a:rPr lang="en-US" dirty="0" err="1"/>
              <a:t>toplam</a:t>
            </a:r>
            <a:r>
              <a:rPr lang="en-US" dirty="0"/>
              <a:t> talep (AD)</a:t>
            </a:r>
          </a:p>
          <a:p>
            <a:pPr marL="0" indent="0">
              <a:buNone/>
            </a:pPr>
            <a:r>
              <a:rPr lang="en-US" dirty="0" err="1"/>
              <a:t>teorisi</a:t>
            </a:r>
            <a:r>
              <a:rPr lang="en-US" dirty="0"/>
              <a:t> gibi </a:t>
            </a:r>
            <a:r>
              <a:rPr lang="en-US" dirty="0" err="1"/>
              <a:t>düşünülebilir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Dolayısıyla</a:t>
            </a:r>
            <a:r>
              <a:rPr lang="en-US" dirty="0"/>
              <a:t>,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teorisini</a:t>
            </a:r>
            <a:r>
              <a:rPr lang="en-US" dirty="0"/>
              <a:t>, </a:t>
            </a:r>
            <a:r>
              <a:rPr lang="en-US" i="1" dirty="0"/>
              <a:t>klasik </a:t>
            </a:r>
            <a:r>
              <a:rPr lang="en-US" i="1" dirty="0" err="1"/>
              <a:t>toplam</a:t>
            </a:r>
            <a:r>
              <a:rPr lang="en-US" i="1" dirty="0"/>
              <a:t> talep </a:t>
            </a:r>
            <a:r>
              <a:rPr lang="en-US" i="1" dirty="0" err="1"/>
              <a:t>eğrisini</a:t>
            </a:r>
            <a:r>
              <a:rPr lang="en-US" i="1" dirty="0"/>
              <a:t> </a:t>
            </a:r>
            <a:r>
              <a:rPr lang="en-US" dirty="0" err="1"/>
              <a:t>elde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etmek</a:t>
            </a:r>
            <a:r>
              <a:rPr lang="en-US" dirty="0"/>
              <a:t> için </a:t>
            </a:r>
            <a:r>
              <a:rPr lang="en-US" dirty="0" err="1"/>
              <a:t>kullanabiliriz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 </a:t>
            </a:r>
            <a:r>
              <a:rPr lang="en-US" dirty="0" err="1"/>
              <a:t>Örneğin</a:t>
            </a:r>
            <a:r>
              <a:rPr lang="en-US" dirty="0"/>
              <a:t> </a:t>
            </a:r>
            <a:r>
              <a:rPr lang="en-US" dirty="0" err="1"/>
              <a:t>dolaşım</a:t>
            </a:r>
            <a:r>
              <a:rPr lang="en-US" dirty="0"/>
              <a:t> </a:t>
            </a:r>
            <a:r>
              <a:rPr lang="en-US" dirty="0" err="1"/>
              <a:t>hızının</a:t>
            </a:r>
            <a:r>
              <a:rPr lang="en-US" dirty="0"/>
              <a:t> V=4 olduğunu </a:t>
            </a:r>
            <a:r>
              <a:rPr lang="en-US" dirty="0" err="1"/>
              <a:t>düşünelim</a:t>
            </a:r>
            <a:r>
              <a:rPr lang="en-US" dirty="0"/>
              <a:t>. </a:t>
            </a:r>
            <a:r>
              <a:rPr lang="en-US" dirty="0" err="1"/>
              <a:t>Başlangıç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olarak para </a:t>
            </a:r>
            <a:r>
              <a:rPr lang="en-US" dirty="0" err="1"/>
              <a:t>arzı</a:t>
            </a:r>
            <a:r>
              <a:rPr lang="en-US" dirty="0"/>
              <a:t> da M=300 </a:t>
            </a:r>
            <a:r>
              <a:rPr lang="en-US" dirty="0" err="1"/>
              <a:t>birim</a:t>
            </a:r>
            <a:r>
              <a:rPr lang="en-US" dirty="0"/>
              <a:t> olsun. O halde MV=PY ise, Y=</a:t>
            </a:r>
          </a:p>
          <a:p>
            <a:pPr marL="0" indent="0">
              <a:buNone/>
            </a:pPr>
            <a:r>
              <a:rPr lang="en-US" dirty="0"/>
              <a:t>(MV). (1/P) olarak </a:t>
            </a:r>
            <a:r>
              <a:rPr lang="en-US" dirty="0" err="1"/>
              <a:t>yazılabilir</a:t>
            </a:r>
            <a:r>
              <a:rPr lang="en-US" dirty="0"/>
              <a:t>. M=300 ve V=4 </a:t>
            </a:r>
            <a:r>
              <a:rPr lang="en-US" dirty="0" err="1"/>
              <a:t>verildiğine</a:t>
            </a:r>
            <a:r>
              <a:rPr lang="en-US" dirty="0"/>
              <a:t> göre,</a:t>
            </a:r>
          </a:p>
          <a:p>
            <a:pPr marL="0" indent="0">
              <a:buNone/>
            </a:pPr>
            <a:r>
              <a:rPr lang="en-US" dirty="0" err="1"/>
              <a:t>toplam</a:t>
            </a:r>
            <a:r>
              <a:rPr lang="en-US" dirty="0"/>
              <a:t> </a:t>
            </a:r>
            <a:r>
              <a:rPr lang="en-US" dirty="0" err="1"/>
              <a:t>çıktı</a:t>
            </a:r>
            <a:r>
              <a:rPr lang="en-US" dirty="0"/>
              <a:t> </a:t>
            </a:r>
            <a:r>
              <a:rPr lang="en-US" dirty="0" err="1"/>
              <a:t>denklemi</a:t>
            </a:r>
            <a:r>
              <a:rPr lang="en-US" dirty="0"/>
              <a:t> Y=1200/P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elde</a:t>
            </a:r>
            <a:r>
              <a:rPr lang="en-US" dirty="0"/>
              <a:t> </a:t>
            </a:r>
            <a:r>
              <a:rPr lang="en-US" dirty="0" err="1"/>
              <a:t>edilebilir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 Bu </a:t>
            </a:r>
            <a:r>
              <a:rPr lang="en-US" dirty="0" err="1"/>
              <a:t>ifade</a:t>
            </a:r>
            <a:r>
              <a:rPr lang="en-US" dirty="0"/>
              <a:t> </a:t>
            </a:r>
            <a:r>
              <a:rPr lang="en-US" i="1" dirty="0"/>
              <a:t>klasik </a:t>
            </a:r>
            <a:r>
              <a:rPr lang="en-US" i="1" dirty="0" err="1"/>
              <a:t>toplam</a:t>
            </a:r>
            <a:r>
              <a:rPr lang="en-US" i="1" dirty="0"/>
              <a:t> talep </a:t>
            </a:r>
            <a:r>
              <a:rPr lang="en-US" dirty="0" err="1"/>
              <a:t>denklemi</a:t>
            </a:r>
            <a:r>
              <a:rPr lang="en-US" dirty="0"/>
              <a:t> olarak </a:t>
            </a:r>
            <a:r>
              <a:rPr lang="en-US" dirty="0" err="1"/>
              <a:t>isimlendirilebilir</a:t>
            </a:r>
            <a:endParaRPr lang="en-US" dirty="0"/>
          </a:p>
          <a:p>
            <a:pPr marL="0" indent="0">
              <a:buNone/>
            </a:pPr>
            <a:r>
              <a:rPr lang="es-ES" dirty="0"/>
              <a:t>(M=300 ve V=4 </a:t>
            </a:r>
            <a:r>
              <a:rPr lang="es-ES" dirty="0" err="1"/>
              <a:t>için</a:t>
            </a:r>
            <a:r>
              <a:rPr lang="es-ES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17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BEA034-95ED-4660-B800-24CD50EAE1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2415" y="982662"/>
            <a:ext cx="7507170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FEF1-DB19-48EA-8435-88A7B4C06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9C6200-438F-42D2-AFBA-013C4B6F1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752" y="1395664"/>
            <a:ext cx="8188495" cy="46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646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{0B82919C-DC61-4B3E-AE51-7B9C09AB1396}tf02900743</Template>
  <TotalTime>8</TotalTime>
  <Words>741</Words>
  <Application>Microsoft Office PowerPoint</Application>
  <PresentationFormat>Widescreen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Para Kuramları</vt:lpstr>
      <vt:lpstr>Paranın Miktar Kuramı</vt:lpstr>
      <vt:lpstr>PowerPoint Presentation</vt:lpstr>
      <vt:lpstr>Cambridge Yaklaşımı (Klasik Para Talebi Teorisi)</vt:lpstr>
      <vt:lpstr>PowerPoint Presentation</vt:lpstr>
      <vt:lpstr>Nötr Para Kavramı</vt:lpstr>
      <vt:lpstr>PowerPoint Presentation</vt:lpstr>
      <vt:lpstr>PowerPoint Presentation</vt:lpstr>
      <vt:lpstr>PowerPoint Presentation</vt:lpstr>
      <vt:lpstr>Klasik Faiz Kuramı</vt:lpstr>
      <vt:lpstr>Klasik Faiz Kuramı</vt:lpstr>
      <vt:lpstr>PowerPoint Presentation</vt:lpstr>
      <vt:lpstr>Fisher Denklemi</vt:lpstr>
      <vt:lpstr>PowerPoint Presentation</vt:lpstr>
      <vt:lpstr>Kaynaklar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 Kuramları</dc:title>
  <dc:creator>Umut Öneş</dc:creator>
  <cp:lastModifiedBy>Umut Öneş</cp:lastModifiedBy>
  <cp:revision>1</cp:revision>
  <dcterms:created xsi:type="dcterms:W3CDTF">2020-01-23T19:26:22Z</dcterms:created>
  <dcterms:modified xsi:type="dcterms:W3CDTF">2020-01-23T19:34:48Z</dcterms:modified>
</cp:coreProperties>
</file>