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380009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35514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72513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20038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02511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BA97D446-8B88-40BD-B421-05F8AB251CC4}" type="datetimeFigureOut">
              <a:rPr lang="tr-TR" smtClean="0"/>
              <a:t>10.02.2018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45581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BA97D446-8B88-40BD-B421-05F8AB251CC4}" type="datetimeFigureOut">
              <a:rPr lang="tr-TR" smtClean="0"/>
              <a:t>10.02.2018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9730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BA97D446-8B88-40BD-B421-05F8AB251CC4}" type="datetimeFigureOut">
              <a:rPr lang="tr-TR" smtClean="0"/>
              <a:t>10.02.2018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8884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7D446-8B88-40BD-B421-05F8AB251CC4}" type="datetimeFigureOut">
              <a:rPr lang="tr-TR" smtClean="0"/>
              <a:t>10.02.2018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6342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97D446-8B88-40BD-B421-05F8AB251CC4}" type="datetimeFigureOut">
              <a:rPr lang="tr-TR" smtClean="0"/>
              <a:t>10.02.2018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221467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97D446-8B88-40BD-B421-05F8AB251CC4}" type="datetimeFigureOut">
              <a:rPr lang="tr-TR" smtClean="0"/>
              <a:t>10.02.2018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89760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7D446-8B88-40BD-B421-05F8AB251CC4}" type="datetimeFigureOut">
              <a:rPr lang="tr-TR" smtClean="0"/>
              <a:t>10.02.2018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644DE-B055-4C9B-8EA7-47FBB5212318}" type="slidenum">
              <a:rPr lang="tr-TR" smtClean="0"/>
              <a:t>‹#›</a:t>
            </a:fld>
            <a:endParaRPr lang="tr-TR"/>
          </a:p>
        </p:txBody>
      </p:sp>
    </p:spTree>
    <p:extLst>
      <p:ext uri="{BB962C8B-B14F-4D97-AF65-F5344CB8AC3E}">
        <p14:creationId xmlns:p14="http://schemas.microsoft.com/office/powerpoint/2010/main" val="247599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ujfk.files.wordpress.com/2011/06/magmatik-petrografik-jeofizi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JEM </a:t>
            </a:r>
            <a:r>
              <a:rPr lang="en-US" b="1" dirty="0" smtClean="0"/>
              <a:t>301 PETROGRAFİ</a:t>
            </a:r>
            <a:endParaRPr lang="tr-TR" b="1" dirty="0"/>
          </a:p>
        </p:txBody>
      </p:sp>
      <p:sp>
        <p:nvSpPr>
          <p:cNvPr id="3" name="Subtitle 2"/>
          <p:cNvSpPr>
            <a:spLocks noGrp="1"/>
          </p:cNvSpPr>
          <p:nvPr>
            <p:ph type="subTitle" idx="1"/>
          </p:nvPr>
        </p:nvSpPr>
        <p:spPr>
          <a:xfrm>
            <a:off x="1524000" y="573724"/>
            <a:ext cx="9144000" cy="1655762"/>
          </a:xfrm>
        </p:spPr>
        <p:txBody>
          <a:bodyPr/>
          <a:lstStyle/>
          <a:p>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3440" y="789486"/>
            <a:ext cx="1440000" cy="14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000" y="681605"/>
            <a:ext cx="1440000" cy="1440000"/>
          </a:xfrm>
          <a:prstGeom prst="rect">
            <a:avLst/>
          </a:prstGeom>
        </p:spPr>
      </p:pic>
    </p:spTree>
    <p:extLst>
      <p:ext uri="{BB962C8B-B14F-4D97-AF65-F5344CB8AC3E}">
        <p14:creationId xmlns:p14="http://schemas.microsoft.com/office/powerpoint/2010/main" val="165265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Resim 1" descr="C:\Users\asus\Downloads\karb.jpg"/>
          <p:cNvPicPr>
            <a:picLocks noGrp="1"/>
          </p:cNvPicPr>
          <p:nvPr>
            <p:ph idx="1"/>
          </p:nvPr>
        </p:nvPicPr>
        <p:blipFill>
          <a:blip r:embed="rId2" cstate="print"/>
          <a:srcRect/>
          <a:stretch>
            <a:fillRect/>
          </a:stretch>
        </p:blipFill>
        <p:spPr bwMode="auto">
          <a:xfrm>
            <a:off x="470263" y="195943"/>
            <a:ext cx="11403874" cy="6178731"/>
          </a:xfrm>
          <a:prstGeom prst="rect">
            <a:avLst/>
          </a:prstGeom>
          <a:noFill/>
          <a:ln w="9525">
            <a:noFill/>
            <a:miter lim="800000"/>
            <a:headEnd/>
            <a:tailEnd/>
          </a:ln>
        </p:spPr>
      </p:pic>
    </p:spTree>
    <p:extLst>
      <p:ext uri="{BB962C8B-B14F-4D97-AF65-F5344CB8AC3E}">
        <p14:creationId xmlns:p14="http://schemas.microsoft.com/office/powerpoint/2010/main" val="251616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a:p>
        </p:txBody>
      </p:sp>
      <p:pic>
        <p:nvPicPr>
          <p:cNvPr id="4" name="Resim 29" descr="C:\Users\YBM\Desktop\gş\sedimanter\sedd.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770709"/>
            <a:ext cx="10944497" cy="5577839"/>
          </a:xfrm>
          <a:prstGeom prst="rect">
            <a:avLst/>
          </a:prstGeom>
          <a:noFill/>
          <a:ln>
            <a:noFill/>
          </a:ln>
        </p:spPr>
      </p:pic>
    </p:spTree>
    <p:extLst>
      <p:ext uri="{BB962C8B-B14F-4D97-AF65-F5344CB8AC3E}">
        <p14:creationId xmlns:p14="http://schemas.microsoft.com/office/powerpoint/2010/main" val="345083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Resim 36" descr="C:\Users\YBM\Desktop\gş\sedimanter\Untitled-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606" y="1538287"/>
            <a:ext cx="8477794" cy="4744947"/>
          </a:xfrm>
          <a:prstGeom prst="rect">
            <a:avLst/>
          </a:prstGeom>
          <a:noFill/>
          <a:ln>
            <a:noFill/>
          </a:ln>
        </p:spPr>
      </p:pic>
    </p:spTree>
    <p:extLst>
      <p:ext uri="{BB962C8B-B14F-4D97-AF65-F5344CB8AC3E}">
        <p14:creationId xmlns:p14="http://schemas.microsoft.com/office/powerpoint/2010/main" val="158052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Resim 37" descr="C:\Users\YBM\Desktop\gş\sedimanter\Untitled-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40" y="0"/>
            <a:ext cx="5760720" cy="6690360"/>
          </a:xfrm>
          <a:prstGeom prst="rect">
            <a:avLst/>
          </a:prstGeom>
          <a:noFill/>
          <a:ln>
            <a:noFill/>
          </a:ln>
        </p:spPr>
      </p:pic>
    </p:spTree>
    <p:extLst>
      <p:ext uri="{BB962C8B-B14F-4D97-AF65-F5344CB8AC3E}">
        <p14:creationId xmlns:p14="http://schemas.microsoft.com/office/powerpoint/2010/main" val="108543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Resim 38" descr="C:\Users\YBM\Desktop\gş\Adsız.jpg"/>
          <p:cNvPicPr/>
          <p:nvPr/>
        </p:nvPicPr>
        <p:blipFill>
          <a:blip r:embed="rId2">
            <a:extLst>
              <a:ext uri="{28A0092B-C50C-407E-A947-70E740481C1C}">
                <a14:useLocalDpi xmlns:a14="http://schemas.microsoft.com/office/drawing/2010/main" val="0"/>
              </a:ext>
            </a:extLst>
          </a:blip>
          <a:srcRect/>
          <a:stretch>
            <a:fillRect/>
          </a:stretch>
        </p:blipFill>
        <p:spPr bwMode="auto">
          <a:xfrm>
            <a:off x="2664823" y="182880"/>
            <a:ext cx="6311537" cy="5620067"/>
          </a:xfrm>
          <a:prstGeom prst="rect">
            <a:avLst/>
          </a:prstGeom>
          <a:noFill/>
          <a:ln>
            <a:noFill/>
          </a:ln>
        </p:spPr>
      </p:pic>
    </p:spTree>
    <p:extLst>
      <p:ext uri="{BB962C8B-B14F-4D97-AF65-F5344CB8AC3E}">
        <p14:creationId xmlns:p14="http://schemas.microsoft.com/office/powerpoint/2010/main" val="263770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491831"/>
            <a:ext cx="10173789" cy="1848711"/>
          </a:xfrm>
          <a:prstGeom prst="rect">
            <a:avLst/>
          </a:prstGeom>
        </p:spPr>
        <p:txBody>
          <a:bodyPr wrap="square">
            <a:spAutoFit/>
          </a:bodyPr>
          <a:lstStyle/>
          <a:p>
            <a:pPr algn="just">
              <a:lnSpc>
                <a:spcPct val="115000"/>
              </a:lnSpc>
              <a:spcAft>
                <a:spcPts val="1000"/>
              </a:spcAft>
              <a:tabLst>
                <a:tab pos="1076325" algn="l"/>
              </a:tabLs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YARALANILAN </a:t>
            </a: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KAYNAKLAR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1076325"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Kadıoğlu, Y.K. 2013-2014 Petrografi Dersi notları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1076325"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Kadıoğlu, Y.K. 2014-2015 Magmatik Petrografi Dersi notları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tabLst>
                <a:tab pos="1076325" algn="l"/>
              </a:tabLst>
            </a:pPr>
            <a:r>
              <a:rPr lang="tr-TR"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https://iujfk.files.wordpress.com/2011/06/magmatik-petrografik-jeofizik.pdf</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1076325"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file:///C:/Users/YBM/Downloads/sedimanter_kaya%C3%A7lar.pdf</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748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SEDİMANTER – TORTUL- ÇÖKEL KAYALAR</a:t>
            </a:r>
            <a:endParaRPr lang="tr-TR" b="1" dirty="0"/>
          </a:p>
        </p:txBody>
      </p:sp>
      <p:sp>
        <p:nvSpPr>
          <p:cNvPr id="3" name="Content Placeholder 2"/>
          <p:cNvSpPr>
            <a:spLocks noGrp="1"/>
          </p:cNvSpPr>
          <p:nvPr>
            <p:ph idx="1"/>
          </p:nvPr>
        </p:nvSpPr>
        <p:spPr/>
        <p:txBody>
          <a:bodyPr>
            <a:normAutofit fontScale="92500" lnSpcReduction="20000"/>
          </a:bodyPr>
          <a:lstStyle/>
          <a:p>
            <a:r>
              <a:rPr lang="tr-TR" dirty="0"/>
              <a:t>Yerkabuğunda farklı koşullar altında oluşmuş magmatik, metamorfik veya </a:t>
            </a:r>
            <a:r>
              <a:rPr lang="tr-TR" dirty="0" err="1"/>
              <a:t>sedimanter</a:t>
            </a:r>
            <a:r>
              <a:rPr lang="tr-TR" dirty="0"/>
              <a:t> kayaların genel olarak fiziksel veya kimyasal </a:t>
            </a:r>
            <a:r>
              <a:rPr lang="tr-TR" dirty="0" err="1"/>
              <a:t>bozunması</a:t>
            </a:r>
            <a:r>
              <a:rPr lang="tr-TR" dirty="0"/>
              <a:t> sonucunda ayrışması, çözünmesi ve kaynak alanlarından akarsular, rüzgâr, buzullar, yerçekimi ve dalgalar yoluyla taşınarak değişik ortamlarda çökelmesi ve birikmesi sonucu </a:t>
            </a:r>
            <a:r>
              <a:rPr lang="tr-TR" b="1" dirty="0" err="1"/>
              <a:t>sedimanlar</a:t>
            </a:r>
            <a:r>
              <a:rPr lang="tr-TR" b="1" dirty="0"/>
              <a:t> (çökeller)</a:t>
            </a:r>
            <a:r>
              <a:rPr lang="tr-TR" dirty="0"/>
              <a:t> oluşur. Taneleri birbiri ile bağlantılı olmayan, gevşek durumdaki bu malzemenin değişik süreçlerle sıkılaşması, pekişmesi, </a:t>
            </a:r>
            <a:r>
              <a:rPr lang="tr-TR" dirty="0" err="1"/>
              <a:t>çimentolanarak</a:t>
            </a:r>
            <a:r>
              <a:rPr lang="tr-TR" dirty="0"/>
              <a:t> birbiri ile bağlantılı hale geçmesi ile </a:t>
            </a:r>
            <a:r>
              <a:rPr lang="tr-TR" dirty="0" err="1"/>
              <a:t>Sedimenter</a:t>
            </a:r>
            <a:r>
              <a:rPr lang="tr-TR" dirty="0"/>
              <a:t> Kayalar (Çökel Kayaları/Tortul Kayalar) meydana gelir.</a:t>
            </a:r>
          </a:p>
          <a:p>
            <a:pPr lvl="0"/>
            <a:r>
              <a:rPr lang="tr-TR" dirty="0" err="1"/>
              <a:t>Sedimanter</a:t>
            </a:r>
            <a:r>
              <a:rPr lang="tr-TR" dirty="0"/>
              <a:t> kayaların oluşabilmesi için gereken çökelme süreçleri şunlardır;</a:t>
            </a:r>
          </a:p>
          <a:p>
            <a:r>
              <a:rPr lang="tr-TR" dirty="0"/>
              <a:t>       - </a:t>
            </a:r>
            <a:r>
              <a:rPr lang="tr-TR" dirty="0" err="1"/>
              <a:t>bozunma</a:t>
            </a:r>
            <a:r>
              <a:rPr lang="tr-TR" dirty="0"/>
              <a:t>/ayrışma, </a:t>
            </a:r>
          </a:p>
          <a:p>
            <a:r>
              <a:rPr lang="tr-TR" dirty="0"/>
              <a:t>            - taşınma, </a:t>
            </a:r>
          </a:p>
          <a:p>
            <a:r>
              <a:rPr lang="tr-TR" dirty="0"/>
              <a:t>            - depolanma/çökelme/birikme, </a:t>
            </a:r>
          </a:p>
          <a:p>
            <a:r>
              <a:rPr lang="tr-TR" dirty="0"/>
              <a:t>            - taşlaşma/</a:t>
            </a:r>
            <a:r>
              <a:rPr lang="tr-TR" dirty="0" err="1"/>
              <a:t>diyajenez</a:t>
            </a:r>
            <a:endParaRPr lang="tr-TR" dirty="0"/>
          </a:p>
          <a:p>
            <a:pPr marL="0" indent="0" algn="ctr">
              <a:buNone/>
            </a:pPr>
            <a:endParaRPr lang="tr-TR" b="1" dirty="0"/>
          </a:p>
        </p:txBody>
      </p:sp>
    </p:spTree>
    <p:extLst>
      <p:ext uri="{BB962C8B-B14F-4D97-AF65-F5344CB8AC3E}">
        <p14:creationId xmlns:p14="http://schemas.microsoft.com/office/powerpoint/2010/main" val="316822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9" y="209006"/>
            <a:ext cx="11704320" cy="5967957"/>
          </a:xfrm>
        </p:spPr>
        <p:txBody>
          <a:bodyPr>
            <a:noAutofit/>
          </a:bodyPr>
          <a:lstStyle/>
          <a:p>
            <a:r>
              <a:rPr lang="tr-TR" sz="1400" b="1" dirty="0"/>
              <a:t>1. Kırıntılı </a:t>
            </a:r>
            <a:r>
              <a:rPr lang="tr-TR" sz="1400" b="1" dirty="0" err="1"/>
              <a:t>Sedimanter</a:t>
            </a:r>
            <a:r>
              <a:rPr lang="tr-TR" sz="1400" b="1" dirty="0"/>
              <a:t> Kayalar</a:t>
            </a:r>
            <a:endParaRPr lang="tr-TR" sz="1400" dirty="0"/>
          </a:p>
          <a:p>
            <a:r>
              <a:rPr lang="tr-TR" sz="1400" dirty="0"/>
              <a:t>Kırıntılı </a:t>
            </a:r>
            <a:r>
              <a:rPr lang="tr-TR" sz="1400" dirty="0" err="1"/>
              <a:t>sedimanter</a:t>
            </a:r>
            <a:r>
              <a:rPr lang="tr-TR" sz="1400" dirty="0"/>
              <a:t> kayalar önceden var olan kayaların mekanik ya da kimyasal ayrışmasından ileri gelen çakıl, kum ve çamur boyutlu katı parçacıklardan, kırıntılardan oluşmuştur. Kırıntılı </a:t>
            </a:r>
            <a:r>
              <a:rPr lang="tr-TR" sz="1400" dirty="0" err="1"/>
              <a:t>sedimanter</a:t>
            </a:r>
            <a:r>
              <a:rPr lang="tr-TR" sz="1400" dirty="0"/>
              <a:t> kayalar başlıca, kayacı oluşturan tanelerin büyüklüğüne bağlı olarak sınıflandırılır. Tane büyüklüğü iri bloktan suda asılı halde veya rüzgârla havada taşınan çok küçük tanelere kadar değişebilir.</a:t>
            </a:r>
          </a:p>
          <a:p>
            <a:pPr lvl="0"/>
            <a:r>
              <a:rPr lang="tr-TR" sz="1400" dirty="0"/>
              <a:t>Konglomera ve Breşler</a:t>
            </a:r>
          </a:p>
          <a:p>
            <a:pPr lvl="0"/>
            <a:r>
              <a:rPr lang="tr-TR" sz="1400" dirty="0"/>
              <a:t>Kumtaşları</a:t>
            </a:r>
          </a:p>
          <a:p>
            <a:r>
              <a:rPr lang="tr-TR" sz="1400" dirty="0"/>
              <a:t>b.1. Kuvars-kumtaşı</a:t>
            </a:r>
          </a:p>
          <a:p>
            <a:r>
              <a:rPr lang="tr-TR" sz="1400" dirty="0"/>
              <a:t>b.2. </a:t>
            </a:r>
            <a:r>
              <a:rPr lang="tr-TR" sz="1400" dirty="0" err="1"/>
              <a:t>Feldispat</a:t>
            </a:r>
            <a:r>
              <a:rPr lang="tr-TR" sz="1400" dirty="0"/>
              <a:t>-kumtaşı</a:t>
            </a:r>
          </a:p>
          <a:p>
            <a:r>
              <a:rPr lang="tr-TR" sz="1400" dirty="0"/>
              <a:t>b.3. Kaya parçalı kumtaşı</a:t>
            </a:r>
          </a:p>
          <a:p>
            <a:pPr lvl="0"/>
            <a:r>
              <a:rPr lang="tr-TR" sz="1400" dirty="0" err="1"/>
              <a:t>Siltli</a:t>
            </a:r>
            <a:r>
              <a:rPr lang="tr-TR" sz="1400" dirty="0"/>
              <a:t> ve Killi Kayalar</a:t>
            </a:r>
          </a:p>
          <a:p>
            <a:r>
              <a:rPr lang="tr-TR" sz="1400" dirty="0"/>
              <a:t>c.1. Toz</a:t>
            </a:r>
          </a:p>
          <a:p>
            <a:r>
              <a:rPr lang="tr-TR" sz="1400" dirty="0"/>
              <a:t>c.2. Çamur</a:t>
            </a:r>
          </a:p>
          <a:p>
            <a:r>
              <a:rPr lang="tr-TR" sz="1400" dirty="0"/>
              <a:t>c.3. </a:t>
            </a:r>
            <a:r>
              <a:rPr lang="tr-TR" sz="1400" dirty="0" err="1"/>
              <a:t>Siltli</a:t>
            </a:r>
            <a:r>
              <a:rPr lang="tr-TR" sz="1400" dirty="0"/>
              <a:t> Kayalar</a:t>
            </a:r>
          </a:p>
          <a:p>
            <a:r>
              <a:rPr lang="tr-TR" sz="1400" dirty="0"/>
              <a:t>c.4. Killi </a:t>
            </a:r>
            <a:r>
              <a:rPr lang="tr-TR" sz="1400" dirty="0" smtClean="0"/>
              <a:t>Kayalar</a:t>
            </a:r>
            <a:endParaRPr lang="tr-TR" sz="1400" dirty="0"/>
          </a:p>
          <a:p>
            <a:r>
              <a:rPr lang="tr-TR" sz="1400" b="1" dirty="0"/>
              <a:t>2. Karbonatlı </a:t>
            </a:r>
            <a:r>
              <a:rPr lang="tr-TR" sz="1400" b="1" dirty="0" err="1"/>
              <a:t>Sedimanter</a:t>
            </a:r>
            <a:r>
              <a:rPr lang="tr-TR" sz="1400" b="1" dirty="0"/>
              <a:t> Kayalar</a:t>
            </a:r>
            <a:endParaRPr lang="tr-TR" sz="1400" dirty="0"/>
          </a:p>
          <a:p>
            <a:r>
              <a:rPr lang="tr-TR" sz="1400" dirty="0"/>
              <a:t>Karbonatlı </a:t>
            </a:r>
            <a:r>
              <a:rPr lang="tr-TR" sz="1400" dirty="0" err="1"/>
              <a:t>sedimanter</a:t>
            </a:r>
            <a:r>
              <a:rPr lang="tr-TR" sz="1400" dirty="0"/>
              <a:t> kayalar %50 üzerinde karbonat mineralleri içeren kayalardır. Başlıca kalsit minerali içerenlere “kireçtaşı” (</a:t>
            </a:r>
            <a:r>
              <a:rPr lang="tr-TR" sz="1400" dirty="0" err="1"/>
              <a:t>limestone</a:t>
            </a:r>
            <a:r>
              <a:rPr lang="tr-TR" sz="1400" dirty="0"/>
              <a:t>), dolomit minerali içerenlere “dolomit” (</a:t>
            </a:r>
            <a:r>
              <a:rPr lang="tr-TR" sz="1400" dirty="0" err="1"/>
              <a:t>dolostone</a:t>
            </a:r>
            <a:r>
              <a:rPr lang="tr-TR" sz="1400" dirty="0"/>
              <a:t>, dolomite) adı verilir. Her iki mineralin </a:t>
            </a:r>
            <a:r>
              <a:rPr lang="tr-TR" sz="1400" dirty="0" err="1"/>
              <a:t>kayata</a:t>
            </a:r>
            <a:r>
              <a:rPr lang="tr-TR" sz="1400" dirty="0"/>
              <a:t> bulunması halinde, çok bulunan mineral dikkate alınarak kaya </a:t>
            </a:r>
            <a:r>
              <a:rPr lang="tr-TR" sz="1400" dirty="0" err="1"/>
              <a:t>dolomitik</a:t>
            </a:r>
            <a:r>
              <a:rPr lang="tr-TR" sz="1400" dirty="0"/>
              <a:t> kireçtaşı veya </a:t>
            </a:r>
            <a:r>
              <a:rPr lang="tr-TR" sz="1400" dirty="0" err="1"/>
              <a:t>kalsitik</a:t>
            </a:r>
            <a:r>
              <a:rPr lang="tr-TR" sz="1400" dirty="0"/>
              <a:t> dolomit şeklinde adlandırılır. Bu kayaların içinde bazen kum, </a:t>
            </a:r>
            <a:r>
              <a:rPr lang="tr-TR" sz="1400" dirty="0" err="1"/>
              <a:t>silt</a:t>
            </a:r>
            <a:r>
              <a:rPr lang="tr-TR" sz="1400" dirty="0"/>
              <a:t>, kil tane boyunda diğer kırıntı malzeme de bulunabilir. Bol miktarda (en çok %50) kil mineralleri içeren kireçtaşlarına “killi kireçtaşı” veya “marn” denilir.</a:t>
            </a:r>
          </a:p>
          <a:p>
            <a:r>
              <a:rPr lang="tr-TR" sz="1400" dirty="0"/>
              <a:t>Karbonat </a:t>
            </a:r>
            <a:r>
              <a:rPr lang="tr-TR" sz="1400" dirty="0" err="1"/>
              <a:t>sedimanlarının</a:t>
            </a:r>
            <a:r>
              <a:rPr lang="tr-TR" sz="1400" dirty="0"/>
              <a:t> pekişme ürünü olan ve </a:t>
            </a:r>
            <a:r>
              <a:rPr lang="tr-TR" sz="1400" dirty="0" err="1"/>
              <a:t>sedimanter</a:t>
            </a:r>
            <a:r>
              <a:rPr lang="tr-TR" sz="1400" dirty="0"/>
              <a:t> kayalar içinde %10-20 oranında temsil edilen karbonatlı kayalar Prekambriyenden bu yana oluşmaktadır. Sert kısımları karbonattan oluşan çeşitli organizma kalıntıları da içerebilen bu kayalarda yapılana ayrıntılı petrografik incelemelerle, denizel ortamlara, </a:t>
            </a:r>
            <a:r>
              <a:rPr lang="tr-TR" sz="1400" dirty="0" err="1"/>
              <a:t>paleoekolojik</a:t>
            </a:r>
            <a:r>
              <a:rPr lang="tr-TR" sz="1400" dirty="0"/>
              <a:t> koşullara, bu organizmaların jeolojik tarihçe içinde gelişmelerine veya ortadan kaybolmalarına ilişkin bilgiler elde etmek mümkün olmaktadır.</a:t>
            </a:r>
          </a:p>
          <a:p>
            <a:pPr marL="0" indent="0">
              <a:buNone/>
            </a:pPr>
            <a:endParaRPr lang="tr-TR" sz="1400" dirty="0"/>
          </a:p>
          <a:p>
            <a:pPr marL="0" indent="0">
              <a:buNone/>
            </a:pPr>
            <a:endParaRPr lang="tr-TR" sz="1400" dirty="0"/>
          </a:p>
        </p:txBody>
      </p:sp>
    </p:spTree>
    <p:extLst>
      <p:ext uri="{BB962C8B-B14F-4D97-AF65-F5344CB8AC3E}">
        <p14:creationId xmlns:p14="http://schemas.microsoft.com/office/powerpoint/2010/main" val="116993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097" y="2599509"/>
            <a:ext cx="7850777" cy="3000821"/>
          </a:xfrm>
          <a:prstGeom prst="rect">
            <a:avLst/>
          </a:prstGeom>
        </p:spPr>
        <p:txBody>
          <a:bodyPr wrap="square">
            <a:spAutoFit/>
          </a:bodyPr>
          <a:lstStyle/>
          <a:p>
            <a:pPr marL="342900" lvl="0" indent="-342900" algn="just">
              <a:lnSpc>
                <a:spcPct val="150000"/>
              </a:lnSpc>
              <a:spcAft>
                <a:spcPts val="0"/>
              </a:spcAft>
              <a:buFont typeface="+mj-lt"/>
              <a:buAutoNum type="alphaLcParenR"/>
              <a:tabLst>
                <a:tab pos="1076325"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Çok ince taneli kireçtaşları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tabLst>
                <a:tab pos="1076325" algn="l"/>
              </a:tabLst>
            </a:pPr>
            <a:r>
              <a:rPr lang="tr-TR" dirty="0" err="1">
                <a:latin typeface="Times New Roman" panose="02020603050405020304" pitchFamily="18" charset="0"/>
                <a:ea typeface="Calibri" panose="020F0502020204030204" pitchFamily="34" charset="0"/>
                <a:cs typeface="Times New Roman" panose="02020603050405020304" pitchFamily="18" charset="0"/>
              </a:rPr>
              <a:t>Oolitik</a:t>
            </a:r>
            <a:r>
              <a:rPr lang="tr-TR" dirty="0">
                <a:latin typeface="Times New Roman" panose="02020603050405020304" pitchFamily="18" charset="0"/>
                <a:ea typeface="Calibri" panose="020F0502020204030204" pitchFamily="34" charset="0"/>
                <a:cs typeface="Times New Roman" panose="02020603050405020304" pitchFamily="18" charset="0"/>
              </a:rPr>
              <a:t> kireçtaşları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tabLst>
                <a:tab pos="1076325"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Topaklı kireçtaşları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tabLst>
                <a:tab pos="1076325"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Kırıntılı kireçtaşları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tabLst>
                <a:tab pos="1076325" algn="l"/>
              </a:tabLst>
            </a:pPr>
            <a:r>
              <a:rPr lang="tr-TR" dirty="0" err="1">
                <a:latin typeface="Times New Roman" panose="02020603050405020304" pitchFamily="18" charset="0"/>
                <a:ea typeface="Calibri" panose="020F0502020204030204" pitchFamily="34" charset="0"/>
                <a:cs typeface="Times New Roman" panose="02020603050405020304" pitchFamily="18" charset="0"/>
              </a:rPr>
              <a:t>Fosilli</a:t>
            </a:r>
            <a:r>
              <a:rPr lang="tr-TR" dirty="0">
                <a:latin typeface="Times New Roman" panose="02020603050405020304" pitchFamily="18" charset="0"/>
                <a:ea typeface="Calibri" panose="020F0502020204030204" pitchFamily="34" charset="0"/>
                <a:cs typeface="Times New Roman" panose="02020603050405020304" pitchFamily="18" charset="0"/>
              </a:rPr>
              <a:t> kireçtaşları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tabLst>
                <a:tab pos="1076325"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Karasal oluşumlu kireçtaşları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lphaLcParenR"/>
              <a:tabLst>
                <a:tab pos="1076325" algn="l"/>
              </a:tabLst>
            </a:pPr>
            <a:r>
              <a:rPr lang="tr-TR" dirty="0" err="1">
                <a:latin typeface="Times New Roman" panose="02020603050405020304" pitchFamily="18" charset="0"/>
                <a:ea typeface="Calibri" panose="020F0502020204030204" pitchFamily="34" charset="0"/>
                <a:cs typeface="Times New Roman" panose="02020603050405020304" pitchFamily="18" charset="0"/>
              </a:rPr>
              <a:t>Resifal</a:t>
            </a:r>
            <a:r>
              <a:rPr lang="tr-TR" dirty="0">
                <a:latin typeface="Times New Roman" panose="02020603050405020304" pitchFamily="18" charset="0"/>
                <a:ea typeface="Calibri" panose="020F0502020204030204" pitchFamily="34" charset="0"/>
                <a:cs typeface="Times New Roman" panose="02020603050405020304" pitchFamily="18" charset="0"/>
              </a:rPr>
              <a:t> kireçtaşları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267097" y="1833545"/>
            <a:ext cx="3335208"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Karbonatlı </a:t>
            </a:r>
            <a:r>
              <a:rPr lang="tr-TR" b="1" dirty="0" err="1">
                <a:latin typeface="Times New Roman" panose="02020603050405020304" pitchFamily="18" charset="0"/>
                <a:ea typeface="Calibri" panose="020F0502020204030204" pitchFamily="34" charset="0"/>
              </a:rPr>
              <a:t>Sedimanter</a:t>
            </a:r>
            <a:r>
              <a:rPr lang="tr-TR" b="1" dirty="0">
                <a:latin typeface="Times New Roman" panose="02020603050405020304" pitchFamily="18" charset="0"/>
                <a:ea typeface="Calibri" panose="020F0502020204030204" pitchFamily="34" charset="0"/>
              </a:rPr>
              <a:t> Kayalar</a:t>
            </a:r>
            <a:endParaRPr lang="tr-TR" dirty="0"/>
          </a:p>
        </p:txBody>
      </p:sp>
    </p:spTree>
    <p:extLst>
      <p:ext uri="{BB962C8B-B14F-4D97-AF65-F5344CB8AC3E}">
        <p14:creationId xmlns:p14="http://schemas.microsoft.com/office/powerpoint/2010/main" val="382220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83" y="728345"/>
            <a:ext cx="11743507" cy="4351338"/>
          </a:xfrm>
        </p:spPr>
        <p:txBody>
          <a:bodyPr>
            <a:noAutofit/>
          </a:bodyPr>
          <a:lstStyle/>
          <a:p>
            <a:r>
              <a:rPr lang="tr-TR" sz="1600" b="1" dirty="0"/>
              <a:t>Silisli </a:t>
            </a:r>
            <a:r>
              <a:rPr lang="tr-TR" sz="1600" b="1" dirty="0" err="1"/>
              <a:t>Sedimanter</a:t>
            </a:r>
            <a:r>
              <a:rPr lang="tr-TR" sz="1600" b="1" dirty="0"/>
              <a:t> Kayalar</a:t>
            </a:r>
            <a:endParaRPr lang="tr-TR" sz="1600" dirty="0"/>
          </a:p>
          <a:p>
            <a:r>
              <a:rPr lang="tr-TR" sz="1600" dirty="0"/>
              <a:t>Başlıca opal, </a:t>
            </a:r>
            <a:r>
              <a:rPr lang="tr-TR" sz="1600" dirty="0" err="1"/>
              <a:t>kalsedon</a:t>
            </a:r>
            <a:r>
              <a:rPr lang="tr-TR" sz="1600" dirty="0"/>
              <a:t>, kuvars gibi silis bileşenlerinden oluşan kayalara silisli </a:t>
            </a:r>
            <a:r>
              <a:rPr lang="tr-TR" sz="1600" dirty="0" err="1"/>
              <a:t>sedimanter</a:t>
            </a:r>
            <a:r>
              <a:rPr lang="tr-TR" sz="1600" dirty="0"/>
              <a:t> kayalar veya genel olarak çakmaktaşı (</a:t>
            </a:r>
            <a:r>
              <a:rPr lang="tr-TR" sz="1600" dirty="0" err="1"/>
              <a:t>çört</a:t>
            </a:r>
            <a:r>
              <a:rPr lang="tr-TR" sz="1600" dirty="0"/>
              <a:t>) adı verilmektedir. Oluşum şekillerine bağlı olarak değişik görünümlerde olabilen bu kayalar genellikle karbonatlar ile beraber bulunurlar.</a:t>
            </a:r>
          </a:p>
          <a:p>
            <a:r>
              <a:rPr lang="tr-TR" sz="1600" dirty="0"/>
              <a:t>Bu bileşenler değişik süreçlerle ilişkili olarak oluşabilirler. Bir kısmı ortama yabancıdır ve diğer kırıntılar gibi çökelme ortamına taşınarak gelmiş olabilirler. Büyük bir kısmı ise çökelme ortamında silisli organizmaların kavkı veya iskeletlerindeki amorf silisin </a:t>
            </a:r>
            <a:r>
              <a:rPr lang="tr-TR" sz="1600" dirty="0" err="1"/>
              <a:t>diyajenez</a:t>
            </a:r>
            <a:r>
              <a:rPr lang="tr-TR" sz="1600" dirty="0"/>
              <a:t> esnasında kristalleşmesi ile oluşmuşlardır. Silisli süngerler, </a:t>
            </a:r>
            <a:r>
              <a:rPr lang="tr-TR" sz="1600" dirty="0" err="1"/>
              <a:t>radyolaryalar</a:t>
            </a:r>
            <a:r>
              <a:rPr lang="tr-TR" sz="1600" dirty="0"/>
              <a:t>, diyatomeler deniz suyundaki </a:t>
            </a:r>
            <a:r>
              <a:rPr lang="tr-TR" sz="1600" dirty="0" err="1"/>
              <a:t>çözülü</a:t>
            </a:r>
            <a:r>
              <a:rPr lang="tr-TR" sz="1600" dirty="0"/>
              <a:t> silisi bünyelerine alarak sert kısımlarını oluşturmaktadır. Öldüklerinde deniz tabanında birikerek karbonat </a:t>
            </a:r>
            <a:r>
              <a:rPr lang="tr-TR" sz="1600" dirty="0" err="1"/>
              <a:t>sedimanlarına</a:t>
            </a:r>
            <a:r>
              <a:rPr lang="tr-TR" sz="1600" dirty="0"/>
              <a:t> karışmakta, amorf silisten ibaret olan bu sert kısımlar daha sonra </a:t>
            </a:r>
            <a:r>
              <a:rPr lang="tr-TR" sz="1600" dirty="0" err="1"/>
              <a:t>diyajenez</a:t>
            </a:r>
            <a:r>
              <a:rPr lang="tr-TR" sz="1600" dirty="0"/>
              <a:t> esnasında çözünmekte, mikro-</a:t>
            </a:r>
            <a:r>
              <a:rPr lang="tr-TR" sz="1600" dirty="0" err="1"/>
              <a:t>kriptokristalin</a:t>
            </a:r>
            <a:r>
              <a:rPr lang="tr-TR" sz="1600" dirty="0"/>
              <a:t> kuvars veya </a:t>
            </a:r>
            <a:r>
              <a:rPr lang="tr-TR" sz="1600" dirty="0" err="1"/>
              <a:t>kalsedon</a:t>
            </a:r>
            <a:r>
              <a:rPr lang="tr-TR" sz="1600" dirty="0"/>
              <a:t> şeklinde tekrar kristalleşerek bu kayaları oluşturmaktadır. Diyatome ve </a:t>
            </a:r>
            <a:r>
              <a:rPr lang="tr-TR" sz="1600" dirty="0" err="1"/>
              <a:t>radyolaryalar</a:t>
            </a:r>
            <a:r>
              <a:rPr lang="tr-TR" sz="1600" dirty="0"/>
              <a:t> yaklaşık </a:t>
            </a:r>
            <a:r>
              <a:rPr lang="tr-TR" sz="1600" dirty="0" err="1"/>
              <a:t>silt</a:t>
            </a:r>
            <a:r>
              <a:rPr lang="tr-TR" sz="1600" dirty="0"/>
              <a:t> tane büyüklüğünde olan organizmalardır. Bu nedenle sakin ortamlarda çamur şeklinde biriken </a:t>
            </a:r>
            <a:r>
              <a:rPr lang="tr-TR" sz="1600" dirty="0" err="1"/>
              <a:t>sedimanlarla</a:t>
            </a:r>
            <a:r>
              <a:rPr lang="tr-TR" sz="1600" dirty="0"/>
              <a:t> birlikte bulunurlar.</a:t>
            </a:r>
          </a:p>
          <a:p>
            <a:pPr lvl="0"/>
            <a:r>
              <a:rPr lang="tr-TR" sz="1600" dirty="0" err="1"/>
              <a:t>Biyojenik</a:t>
            </a:r>
            <a:r>
              <a:rPr lang="tr-TR" sz="1600" dirty="0"/>
              <a:t> kökenli silisli kayalar</a:t>
            </a:r>
          </a:p>
          <a:p>
            <a:r>
              <a:rPr lang="tr-TR" sz="1600" dirty="0"/>
              <a:t>a.1. </a:t>
            </a:r>
            <a:r>
              <a:rPr lang="tr-TR" sz="1600" dirty="0" err="1"/>
              <a:t>Radyolarit</a:t>
            </a:r>
            <a:endParaRPr lang="tr-TR" sz="1600" dirty="0"/>
          </a:p>
          <a:p>
            <a:r>
              <a:rPr lang="tr-TR" sz="1600" dirty="0"/>
              <a:t>a.2. </a:t>
            </a:r>
            <a:r>
              <a:rPr lang="tr-TR" sz="1600" dirty="0" err="1"/>
              <a:t>Diyatomit</a:t>
            </a:r>
            <a:endParaRPr lang="tr-TR" sz="1600" dirty="0"/>
          </a:p>
          <a:p>
            <a:r>
              <a:rPr lang="tr-TR" sz="1600" dirty="0"/>
              <a:t>a.3. </a:t>
            </a:r>
            <a:r>
              <a:rPr lang="tr-TR" sz="1600" dirty="0" err="1"/>
              <a:t>Spikülit</a:t>
            </a:r>
            <a:endParaRPr lang="tr-TR" sz="1600" dirty="0"/>
          </a:p>
          <a:p>
            <a:pPr lvl="0"/>
            <a:r>
              <a:rPr lang="tr-TR" sz="1600" dirty="0"/>
              <a:t>Kimyasal çökelme ile oluşan silisli kayalar</a:t>
            </a:r>
          </a:p>
          <a:p>
            <a:pPr lvl="0"/>
            <a:r>
              <a:rPr lang="tr-TR" sz="1600" dirty="0"/>
              <a:t>Oluşumları </a:t>
            </a:r>
            <a:r>
              <a:rPr lang="tr-TR" sz="1600" dirty="0" err="1"/>
              <a:t>diyajenetik</a:t>
            </a:r>
            <a:r>
              <a:rPr lang="tr-TR" sz="1600" dirty="0"/>
              <a:t> süreçlerle ilişkili olanlar</a:t>
            </a:r>
          </a:p>
          <a:p>
            <a:r>
              <a:rPr lang="tr-TR" sz="1600" dirty="0"/>
              <a:t>c.1. Çakmaktaşı</a:t>
            </a:r>
          </a:p>
          <a:p>
            <a:r>
              <a:rPr lang="tr-TR" sz="1600" dirty="0"/>
              <a:t>c.2. </a:t>
            </a:r>
            <a:r>
              <a:rPr lang="tr-TR" sz="1600" dirty="0" err="1"/>
              <a:t>Porselanit</a:t>
            </a:r>
            <a:endParaRPr lang="tr-TR" sz="1600" dirty="0"/>
          </a:p>
          <a:p>
            <a:r>
              <a:rPr lang="tr-TR" sz="1600" dirty="0"/>
              <a:t>c.3. </a:t>
            </a:r>
            <a:r>
              <a:rPr lang="tr-TR" sz="1600" dirty="0" err="1"/>
              <a:t>Novakulit</a:t>
            </a:r>
            <a:endParaRPr lang="tr-TR" sz="1600" dirty="0"/>
          </a:p>
          <a:p>
            <a:pPr marL="0" indent="0">
              <a:buNone/>
            </a:pPr>
            <a:endParaRPr lang="tr-TR" sz="1600" dirty="0"/>
          </a:p>
        </p:txBody>
      </p:sp>
    </p:spTree>
    <p:extLst>
      <p:ext uri="{BB962C8B-B14F-4D97-AF65-F5344CB8AC3E}">
        <p14:creationId xmlns:p14="http://schemas.microsoft.com/office/powerpoint/2010/main" val="281219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989" y="1448435"/>
            <a:ext cx="10515600" cy="4351338"/>
          </a:xfrm>
        </p:spPr>
        <p:txBody>
          <a:bodyPr>
            <a:normAutofit/>
          </a:bodyPr>
          <a:lstStyle/>
          <a:p>
            <a:pPr marL="0" indent="0">
              <a:buNone/>
            </a:pPr>
            <a:endParaRPr lang="tr-TR" dirty="0"/>
          </a:p>
        </p:txBody>
      </p:sp>
      <p:pic>
        <p:nvPicPr>
          <p:cNvPr id="1026" name="Resim 32" descr="s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09" y="1466850"/>
            <a:ext cx="54387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Resim 34" descr="Adsı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9" y="3724275"/>
            <a:ext cx="4676775" cy="2676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313509" y="1009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6325" algn="l"/>
              </a:tabLst>
              <a:defRPr>
                <a:solidFill>
                  <a:schemeClr val="tx1"/>
                </a:solidFill>
                <a:latin typeface="Arial" panose="020B0604020202020204" pitchFamily="34" charset="0"/>
              </a:defRPr>
            </a:lvl1pPr>
            <a:lvl2pPr eaLnBrk="0" fontAlgn="base" hangingPunct="0">
              <a:spcBef>
                <a:spcPct val="0"/>
              </a:spcBef>
              <a:spcAft>
                <a:spcPct val="0"/>
              </a:spcAft>
              <a:tabLst>
                <a:tab pos="1076325" algn="l"/>
              </a:tabLst>
              <a:defRPr>
                <a:solidFill>
                  <a:schemeClr val="tx1"/>
                </a:solidFill>
                <a:latin typeface="Arial" panose="020B0604020202020204" pitchFamily="34" charset="0"/>
              </a:defRPr>
            </a:lvl2pPr>
            <a:lvl3pPr eaLnBrk="0" fontAlgn="base" hangingPunct="0">
              <a:spcBef>
                <a:spcPct val="0"/>
              </a:spcBef>
              <a:spcAft>
                <a:spcPct val="0"/>
              </a:spcAft>
              <a:tabLst>
                <a:tab pos="1076325" algn="l"/>
              </a:tabLst>
              <a:defRPr>
                <a:solidFill>
                  <a:schemeClr val="tx1"/>
                </a:solidFill>
                <a:latin typeface="Arial" panose="020B0604020202020204" pitchFamily="34" charset="0"/>
              </a:defRPr>
            </a:lvl3pPr>
            <a:lvl4pPr eaLnBrk="0" fontAlgn="base" hangingPunct="0">
              <a:spcBef>
                <a:spcPct val="0"/>
              </a:spcBef>
              <a:spcAft>
                <a:spcPct val="0"/>
              </a:spcAft>
              <a:tabLst>
                <a:tab pos="1076325" algn="l"/>
              </a:tabLst>
              <a:defRPr>
                <a:solidFill>
                  <a:schemeClr val="tx1"/>
                </a:solidFill>
                <a:latin typeface="Arial" panose="020B0604020202020204" pitchFamily="34" charset="0"/>
              </a:defRPr>
            </a:lvl4pPr>
            <a:lvl5pPr eaLnBrk="0" fontAlgn="base" hangingPunct="0">
              <a:spcBef>
                <a:spcPct val="0"/>
              </a:spcBef>
              <a:spcAft>
                <a:spcPct val="0"/>
              </a:spcAft>
              <a:tabLst>
                <a:tab pos="1076325" algn="l"/>
              </a:tabLst>
              <a:defRPr>
                <a:solidFill>
                  <a:schemeClr val="tx1"/>
                </a:solidFill>
                <a:latin typeface="Arial" panose="020B0604020202020204" pitchFamily="34" charset="0"/>
              </a:defRPr>
            </a:lvl5pPr>
            <a:lvl6pPr eaLnBrk="0" fontAlgn="base" hangingPunct="0">
              <a:spcBef>
                <a:spcPct val="0"/>
              </a:spcBef>
              <a:spcAft>
                <a:spcPct val="0"/>
              </a:spcAft>
              <a:tabLst>
                <a:tab pos="1076325" algn="l"/>
              </a:tabLst>
              <a:defRPr>
                <a:solidFill>
                  <a:schemeClr val="tx1"/>
                </a:solidFill>
                <a:latin typeface="Arial" panose="020B0604020202020204" pitchFamily="34" charset="0"/>
              </a:defRPr>
            </a:lvl6pPr>
            <a:lvl7pPr eaLnBrk="0" fontAlgn="base" hangingPunct="0">
              <a:spcBef>
                <a:spcPct val="0"/>
              </a:spcBef>
              <a:spcAft>
                <a:spcPct val="0"/>
              </a:spcAft>
              <a:tabLst>
                <a:tab pos="1076325" algn="l"/>
              </a:tabLst>
              <a:defRPr>
                <a:solidFill>
                  <a:schemeClr val="tx1"/>
                </a:solidFill>
                <a:latin typeface="Arial" panose="020B0604020202020204" pitchFamily="34" charset="0"/>
              </a:defRPr>
            </a:lvl7pPr>
            <a:lvl8pPr eaLnBrk="0" fontAlgn="base" hangingPunct="0">
              <a:spcBef>
                <a:spcPct val="0"/>
              </a:spcBef>
              <a:spcAft>
                <a:spcPct val="0"/>
              </a:spcAft>
              <a:tabLst>
                <a:tab pos="1076325" algn="l"/>
              </a:tabLst>
              <a:defRPr>
                <a:solidFill>
                  <a:schemeClr val="tx1"/>
                </a:solidFill>
                <a:latin typeface="Arial" panose="020B0604020202020204" pitchFamily="34" charset="0"/>
              </a:defRPr>
            </a:lvl8pPr>
            <a:lvl9pPr eaLnBrk="0" fontAlgn="base" hangingPunct="0">
              <a:spcBef>
                <a:spcPct val="0"/>
              </a:spcBef>
              <a:spcAft>
                <a:spcPct val="0"/>
              </a:spcAft>
              <a:tabLst>
                <a:tab pos="10763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6325" algn="l"/>
              </a:tabLst>
            </a:pPr>
            <a:r>
              <a:rPr kumimoji="0" lang="tr-TR" altLang="tr-TR"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Sedimanter Kayaların Sınıflandırılması</a:t>
            </a:r>
            <a:endParaRPr kumimoji="0" lang="tr-TR" altLang="tr-T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076325" algn="l"/>
              </a:tabLst>
            </a:pPr>
            <a:r>
              <a:rPr kumimoji="0" lang="tr-TR" altLang="tr-TR"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Genel</a:t>
            </a:r>
            <a:endParaRPr kumimoji="0" lang="tr-TR" altLang="tr-T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76325" algn="l"/>
              </a:tabLst>
            </a:pP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313509" y="3267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6325" algn="l"/>
              </a:tabLst>
              <a:defRPr>
                <a:solidFill>
                  <a:schemeClr val="tx1"/>
                </a:solidFill>
                <a:latin typeface="Arial" panose="020B0604020202020204" pitchFamily="34" charset="0"/>
              </a:defRPr>
            </a:lvl1pPr>
            <a:lvl2pPr eaLnBrk="0" fontAlgn="base" hangingPunct="0">
              <a:spcBef>
                <a:spcPct val="0"/>
              </a:spcBef>
              <a:spcAft>
                <a:spcPct val="0"/>
              </a:spcAft>
              <a:tabLst>
                <a:tab pos="1076325" algn="l"/>
              </a:tabLst>
              <a:defRPr>
                <a:solidFill>
                  <a:schemeClr val="tx1"/>
                </a:solidFill>
                <a:latin typeface="Arial" panose="020B0604020202020204" pitchFamily="34" charset="0"/>
              </a:defRPr>
            </a:lvl2pPr>
            <a:lvl3pPr eaLnBrk="0" fontAlgn="base" hangingPunct="0">
              <a:spcBef>
                <a:spcPct val="0"/>
              </a:spcBef>
              <a:spcAft>
                <a:spcPct val="0"/>
              </a:spcAft>
              <a:tabLst>
                <a:tab pos="1076325" algn="l"/>
              </a:tabLst>
              <a:defRPr>
                <a:solidFill>
                  <a:schemeClr val="tx1"/>
                </a:solidFill>
                <a:latin typeface="Arial" panose="020B0604020202020204" pitchFamily="34" charset="0"/>
              </a:defRPr>
            </a:lvl3pPr>
            <a:lvl4pPr eaLnBrk="0" fontAlgn="base" hangingPunct="0">
              <a:spcBef>
                <a:spcPct val="0"/>
              </a:spcBef>
              <a:spcAft>
                <a:spcPct val="0"/>
              </a:spcAft>
              <a:tabLst>
                <a:tab pos="1076325" algn="l"/>
              </a:tabLst>
              <a:defRPr>
                <a:solidFill>
                  <a:schemeClr val="tx1"/>
                </a:solidFill>
                <a:latin typeface="Arial" panose="020B0604020202020204" pitchFamily="34" charset="0"/>
              </a:defRPr>
            </a:lvl4pPr>
            <a:lvl5pPr eaLnBrk="0" fontAlgn="base" hangingPunct="0">
              <a:spcBef>
                <a:spcPct val="0"/>
              </a:spcBef>
              <a:spcAft>
                <a:spcPct val="0"/>
              </a:spcAft>
              <a:tabLst>
                <a:tab pos="1076325" algn="l"/>
              </a:tabLst>
              <a:defRPr>
                <a:solidFill>
                  <a:schemeClr val="tx1"/>
                </a:solidFill>
                <a:latin typeface="Arial" panose="020B0604020202020204" pitchFamily="34" charset="0"/>
              </a:defRPr>
            </a:lvl5pPr>
            <a:lvl6pPr eaLnBrk="0" fontAlgn="base" hangingPunct="0">
              <a:spcBef>
                <a:spcPct val="0"/>
              </a:spcBef>
              <a:spcAft>
                <a:spcPct val="0"/>
              </a:spcAft>
              <a:tabLst>
                <a:tab pos="1076325" algn="l"/>
              </a:tabLst>
              <a:defRPr>
                <a:solidFill>
                  <a:schemeClr val="tx1"/>
                </a:solidFill>
                <a:latin typeface="Arial" panose="020B0604020202020204" pitchFamily="34" charset="0"/>
              </a:defRPr>
            </a:lvl6pPr>
            <a:lvl7pPr eaLnBrk="0" fontAlgn="base" hangingPunct="0">
              <a:spcBef>
                <a:spcPct val="0"/>
              </a:spcBef>
              <a:spcAft>
                <a:spcPct val="0"/>
              </a:spcAft>
              <a:tabLst>
                <a:tab pos="1076325" algn="l"/>
              </a:tabLst>
              <a:defRPr>
                <a:solidFill>
                  <a:schemeClr val="tx1"/>
                </a:solidFill>
                <a:latin typeface="Arial" panose="020B0604020202020204" pitchFamily="34" charset="0"/>
              </a:defRPr>
            </a:lvl7pPr>
            <a:lvl8pPr eaLnBrk="0" fontAlgn="base" hangingPunct="0">
              <a:spcBef>
                <a:spcPct val="0"/>
              </a:spcBef>
              <a:spcAft>
                <a:spcPct val="0"/>
              </a:spcAft>
              <a:tabLst>
                <a:tab pos="1076325" algn="l"/>
              </a:tabLst>
              <a:defRPr>
                <a:solidFill>
                  <a:schemeClr val="tx1"/>
                </a:solidFill>
                <a:latin typeface="Arial" panose="020B0604020202020204" pitchFamily="34" charset="0"/>
              </a:defRPr>
            </a:lvl8pPr>
            <a:lvl9pPr eaLnBrk="0" fontAlgn="base" hangingPunct="0">
              <a:spcBef>
                <a:spcPct val="0"/>
              </a:spcBef>
              <a:spcAft>
                <a:spcPct val="0"/>
              </a:spcAft>
              <a:tabLst>
                <a:tab pos="10763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1076325" algn="l"/>
              </a:tabLst>
            </a:pPr>
            <a:r>
              <a:rPr kumimoji="0" lang="tr-TR" altLang="tr-TR"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Tane Yapısı</a:t>
            </a:r>
            <a:endParaRPr kumimoji="0" lang="tr-TR" altLang="tr-T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76325" algn="l"/>
              </a:tabLst>
            </a:pP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770709" y="6400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34779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23" descr="C:\Users\YBM\Desktop\gş\sedimanter\çkl.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4582" y="836023"/>
            <a:ext cx="9797143" cy="5839097"/>
          </a:xfrm>
          <a:prstGeom prst="rect">
            <a:avLst/>
          </a:prstGeom>
          <a:noFill/>
          <a:ln>
            <a:noFill/>
          </a:ln>
        </p:spPr>
      </p:pic>
    </p:spTree>
    <p:extLst>
      <p:ext uri="{BB962C8B-B14F-4D97-AF65-F5344CB8AC3E}">
        <p14:creationId xmlns:p14="http://schemas.microsoft.com/office/powerpoint/2010/main" val="141952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Resim 2" descr="C:\Users\asus\Downloads\knglo.jpg"/>
          <p:cNvPicPr>
            <a:picLocks noGrp="1"/>
          </p:cNvPicPr>
          <p:nvPr>
            <p:ph idx="1"/>
          </p:nvPr>
        </p:nvPicPr>
        <p:blipFill>
          <a:blip r:embed="rId2" cstate="print"/>
          <a:srcRect/>
          <a:stretch>
            <a:fillRect/>
          </a:stretch>
        </p:blipFill>
        <p:spPr bwMode="auto">
          <a:xfrm>
            <a:off x="992777" y="600891"/>
            <a:ext cx="9966959" cy="5538651"/>
          </a:xfrm>
          <a:prstGeom prst="rect">
            <a:avLst/>
          </a:prstGeom>
          <a:noFill/>
          <a:ln w="9525">
            <a:noFill/>
            <a:miter lim="800000"/>
            <a:headEnd/>
            <a:tailEnd/>
          </a:ln>
        </p:spPr>
      </p:pic>
    </p:spTree>
    <p:extLst>
      <p:ext uri="{BB962C8B-B14F-4D97-AF65-F5344CB8AC3E}">
        <p14:creationId xmlns:p14="http://schemas.microsoft.com/office/powerpoint/2010/main" val="267063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Resim 3" descr="C:\Users\asus\Downloads\sed.jpg"/>
          <p:cNvPicPr>
            <a:picLocks noGrp="1"/>
          </p:cNvPicPr>
          <p:nvPr>
            <p:ph idx="1"/>
          </p:nvPr>
        </p:nvPicPr>
        <p:blipFill>
          <a:blip r:embed="rId2" cstate="print"/>
          <a:srcRect/>
          <a:stretch>
            <a:fillRect/>
          </a:stretch>
        </p:blipFill>
        <p:spPr bwMode="auto">
          <a:xfrm>
            <a:off x="1162594" y="1005841"/>
            <a:ext cx="9940835" cy="5617028"/>
          </a:xfrm>
          <a:prstGeom prst="rect">
            <a:avLst/>
          </a:prstGeom>
          <a:noFill/>
          <a:ln w="9525">
            <a:noFill/>
            <a:miter lim="800000"/>
            <a:headEnd/>
            <a:tailEnd/>
          </a:ln>
        </p:spPr>
      </p:pic>
    </p:spTree>
    <p:extLst>
      <p:ext uri="{BB962C8B-B14F-4D97-AF65-F5344CB8AC3E}">
        <p14:creationId xmlns:p14="http://schemas.microsoft.com/office/powerpoint/2010/main" val="250990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603</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Times New Roman</vt:lpstr>
      <vt:lpstr>Office Theme</vt:lpstr>
      <vt:lpstr>JEM 301 PETROGRAFİ</vt:lpstr>
      <vt:lpstr>SEDİMANTER – TORTUL- ÇÖKEL KAYALAR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Yusuf Kagan KADIOGLU</dc:creator>
  <cp:lastModifiedBy>Yusuf Kagan KADIOGLU</cp:lastModifiedBy>
  <cp:revision>16</cp:revision>
  <dcterms:created xsi:type="dcterms:W3CDTF">2018-02-08T13:34:19Z</dcterms:created>
  <dcterms:modified xsi:type="dcterms:W3CDTF">2018-02-10T14:42:53Z</dcterms:modified>
</cp:coreProperties>
</file>