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7"/>
            <p14:sldId id="258"/>
            <p14:sldId id="259"/>
            <p14:sldId id="26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16.08.2020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dirty="0"/>
              <a:t>Roma Hukuku (7.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C9472B51-7404-4CDC-B7ED-15985EE21205}"/>
              </a:ext>
            </a:extLst>
          </p:cNvPr>
          <p:cNvSpPr>
            <a:spLocks noGrp="1"/>
          </p:cNvSpPr>
          <p:nvPr>
            <p:ph type="title"/>
          </p:nvPr>
        </p:nvSpPr>
        <p:spPr/>
        <p:txBody>
          <a:bodyPr/>
          <a:lstStyle/>
          <a:p>
            <a:r>
              <a:rPr lang="tr-TR" dirty="0"/>
              <a:t>Vasilik (</a:t>
            </a:r>
            <a:r>
              <a:rPr lang="tr-TR" i="1" dirty="0" err="1"/>
              <a:t>Tutela</a:t>
            </a:r>
            <a:r>
              <a:rPr lang="tr-TR" dirty="0"/>
              <a:t>) ve Kayyımlık (</a:t>
            </a:r>
            <a:r>
              <a:rPr lang="tr-TR" i="1" dirty="0"/>
              <a:t>Cura</a:t>
            </a:r>
            <a:r>
              <a:rPr lang="tr-TR" dirty="0"/>
              <a:t>)</a:t>
            </a:r>
          </a:p>
        </p:txBody>
      </p:sp>
      <p:sp>
        <p:nvSpPr>
          <p:cNvPr id="5" name="İçerik Yer Tutucusu 4">
            <a:extLst>
              <a:ext uri="{FF2B5EF4-FFF2-40B4-BE49-F238E27FC236}">
                <a16:creationId xmlns:a16="http://schemas.microsoft.com/office/drawing/2014/main" id="{7F5F7ED3-3845-424B-A59F-54026B01166E}"/>
              </a:ext>
            </a:extLst>
          </p:cNvPr>
          <p:cNvSpPr>
            <a:spLocks noGrp="1"/>
          </p:cNvSpPr>
          <p:nvPr>
            <p:ph idx="1"/>
          </p:nvPr>
        </p:nvSpPr>
        <p:spPr/>
        <p:txBody>
          <a:bodyPr/>
          <a:lstStyle/>
          <a:p>
            <a:pPr algn="just"/>
            <a:r>
              <a:rPr lang="tr-TR" dirty="0"/>
              <a:t>Roma Hukuku’nda, çağdaş hukuklara kadar gelmiş olan ve hukuki işlem ehliyeti olmayan veya kısıtlı olan kimselerin kişiliklerinin ve malvarlıklarının korunmasını sağlamaya yönelik oluşturulmuş vasilik ve kayyımlık kurumlarının varlığı izlenebilmektedir.</a:t>
            </a:r>
          </a:p>
          <a:p>
            <a:pPr algn="just"/>
            <a:r>
              <a:rPr lang="tr-TR" dirty="0"/>
              <a:t>Vasilik, doğrudan doğruya vasi tayin edilen kişilerin yararının gözetilmesini sağlamaya yarayan bir kurumdur. Kayyımlık ise, normalde hukuki işlem ehliyeti olması gereken, ancak çeşitli nedenlerle bu ehliyeti kısıtlanmış kimselerin malvarlıklarının korunmasına yönelik bir kurumdur.</a:t>
            </a:r>
          </a:p>
          <a:p>
            <a:pPr algn="just"/>
            <a:r>
              <a:rPr lang="tr-TR" dirty="0"/>
              <a:t>Vasilik, Roma Hukuku’nun en eski dönemlerinde bile var olmuştur. Kayyımlık ise ilk defa XII Levha Kanunu ile müsrifler ve akıl hastaları için öngörülmüştür.</a:t>
            </a:r>
          </a:p>
          <a:p>
            <a:pPr algn="just"/>
            <a:r>
              <a:rPr lang="tr-TR" i="1" dirty="0"/>
              <a:t>Iustinianus</a:t>
            </a:r>
            <a:r>
              <a:rPr lang="tr-TR" dirty="0"/>
              <a:t> Dönemi’nde bu iki kurumun farklarının ortadan kalkarak birbirine yaklaştığı görülmektedir.</a:t>
            </a:r>
            <a:endParaRPr lang="tr-TR" i="1" dirty="0"/>
          </a:p>
          <a:p>
            <a:pPr algn="just"/>
            <a:endParaRPr lang="tr-TR" dirty="0"/>
          </a:p>
        </p:txBody>
      </p:sp>
    </p:spTree>
    <p:extLst>
      <p:ext uri="{BB962C8B-B14F-4D97-AF65-F5344CB8AC3E}">
        <p14:creationId xmlns:p14="http://schemas.microsoft.com/office/powerpoint/2010/main" val="961791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lstStyle/>
          <a:p>
            <a:r>
              <a:rPr lang="tr-TR" dirty="0"/>
              <a:t>İrade Beyanındaki Bozukluk Halleri</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Bu haller ikiye ayrılabilir:</a:t>
            </a:r>
          </a:p>
          <a:p>
            <a:pPr algn="just"/>
            <a:r>
              <a:rPr lang="tr-TR" dirty="0"/>
              <a:t>1) İrade ile bu iradenin beyanı arasında istenerek yaratılan aykırılıklar</a:t>
            </a:r>
          </a:p>
          <a:p>
            <a:pPr lvl="1" algn="just"/>
            <a:r>
              <a:rPr lang="tr-TR" dirty="0"/>
              <a:t>A) Bir tarafın isteğiyle yaratılan uygunsuzluklar</a:t>
            </a:r>
          </a:p>
          <a:p>
            <a:pPr lvl="2" algn="just"/>
            <a:r>
              <a:rPr lang="tr-TR" dirty="0"/>
              <a:t>i) Zihni kayıt</a:t>
            </a:r>
          </a:p>
          <a:p>
            <a:pPr lvl="2" algn="just"/>
            <a:r>
              <a:rPr lang="tr-TR" dirty="0"/>
              <a:t>ii) Latife beyanı</a:t>
            </a:r>
          </a:p>
          <a:p>
            <a:pPr lvl="1" algn="just"/>
            <a:r>
              <a:rPr lang="tr-TR" dirty="0"/>
              <a:t>B) İki tarafın isteğiyle yaratılan uygunsuzluklar</a:t>
            </a:r>
          </a:p>
          <a:p>
            <a:pPr lvl="2" algn="just"/>
            <a:r>
              <a:rPr lang="tr-TR" dirty="0"/>
              <a:t>i) Mutlak muvazaa</a:t>
            </a:r>
          </a:p>
          <a:p>
            <a:pPr lvl="2" algn="just"/>
            <a:r>
              <a:rPr lang="tr-TR" dirty="0"/>
              <a:t>ii) </a:t>
            </a:r>
            <a:r>
              <a:rPr lang="tr-TR" dirty="0" err="1"/>
              <a:t>Nisbi</a:t>
            </a:r>
            <a:r>
              <a:rPr lang="tr-TR" dirty="0"/>
              <a:t> muvazaa</a:t>
            </a:r>
          </a:p>
          <a:p>
            <a:pPr algn="just"/>
            <a:r>
              <a:rPr lang="tr-TR" dirty="0"/>
              <a:t>2) İrade ile beyan arasında istenmeden ortaya çıkan uygunsuzluklar</a:t>
            </a:r>
          </a:p>
          <a:p>
            <a:pPr lvl="1" algn="just"/>
            <a:r>
              <a:rPr lang="tr-TR" dirty="0"/>
              <a:t>A) Hukuki işlemin niteliğinde hata</a:t>
            </a:r>
          </a:p>
          <a:p>
            <a:pPr lvl="1" algn="just"/>
            <a:r>
              <a:rPr lang="tr-TR" dirty="0"/>
              <a:t>B) Şahısta hata</a:t>
            </a:r>
          </a:p>
          <a:p>
            <a:pPr lvl="1" algn="just"/>
            <a:r>
              <a:rPr lang="tr-TR" dirty="0"/>
              <a:t>C) Hukuki işlemin konusunda hata</a:t>
            </a:r>
          </a:p>
        </p:txBody>
      </p:sp>
    </p:spTree>
    <p:extLst>
      <p:ext uri="{BB962C8B-B14F-4D97-AF65-F5344CB8AC3E}">
        <p14:creationId xmlns:p14="http://schemas.microsoft.com/office/powerpoint/2010/main" val="1422348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dirty="0"/>
              <a:t>İrade Beyanındaki Bozukluk Halleri</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lnSpcReduction="10000"/>
          </a:bodyPr>
          <a:lstStyle/>
          <a:p>
            <a:pPr algn="just"/>
            <a:r>
              <a:rPr lang="tr-TR" b="1" dirty="0"/>
              <a:t>Zihni kayıt (Gizli koşut)</a:t>
            </a:r>
            <a:r>
              <a:rPr lang="tr-TR" dirty="0"/>
              <a:t>: Gerçekte istenmeyen bir hukuki işlemin, bilerek, istenmiş gibi gösterilmesidir. Karşı taraf, zihni kaydın varlığını anlayacak durumda değil ise yapılan hukuki işlem hüküm ifade eder.</a:t>
            </a:r>
          </a:p>
          <a:p>
            <a:pPr algn="just"/>
            <a:r>
              <a:rPr lang="tr-TR" b="1" dirty="0"/>
              <a:t>Latife beyanı (Şaka beyanı)</a:t>
            </a:r>
            <a:r>
              <a:rPr lang="tr-TR" dirty="0"/>
              <a:t>: Şaka yollu sözlerle yapılan irade beyanıdır. Karşı taraf, latife beyanını anlayabilecek durumda değil ise yapılan hukuki işlem geçerli olur.</a:t>
            </a:r>
          </a:p>
          <a:p>
            <a:pPr algn="just"/>
            <a:r>
              <a:rPr lang="tr-TR" b="1" dirty="0"/>
              <a:t>Muvazaa</a:t>
            </a:r>
            <a:r>
              <a:rPr lang="tr-TR" dirty="0"/>
              <a:t>: Bir hukuki işlemde gerçek durumu üçüncü kişilerden gizlemek amacıyla tarafların anlaşarak, bilerek ve isteyerek, gerçekte istediklerinden başka türlü irade beyanında bulunmasıdır. </a:t>
            </a:r>
            <a:r>
              <a:rPr lang="tr-TR" b="1" dirty="0"/>
              <a:t>Mutlak muvazaa</a:t>
            </a:r>
            <a:r>
              <a:rPr lang="tr-TR" dirty="0"/>
              <a:t>, aslında istemedikleri halde üçüncü kişilere karşı bir hukuki işlemi ister görünerek yapmış olma halidir. </a:t>
            </a:r>
            <a:r>
              <a:rPr lang="tr-TR" b="1" dirty="0" err="1"/>
              <a:t>Nisbi</a:t>
            </a:r>
            <a:r>
              <a:rPr lang="tr-TR" b="1" dirty="0"/>
              <a:t> muvazaa </a:t>
            </a:r>
            <a:r>
              <a:rPr lang="tr-TR" dirty="0"/>
              <a:t>ise, iki tarafın anlaşarak gerçekte yapmak istedikleri bir hukuki işlemi üçüncü kişilerden saklamak için başka bir hukuki işlem yapmış gibi göstermeleridir. Mutlak muvazaada tek bir işlem vardır ve gerçekte istenmeyen bu işlem hükümsüzdür. </a:t>
            </a:r>
            <a:r>
              <a:rPr lang="tr-TR" dirty="0" err="1"/>
              <a:t>Nisbi</a:t>
            </a:r>
            <a:r>
              <a:rPr lang="tr-TR" dirty="0"/>
              <a:t> muvazaada ise iki işlem vardır, istenmeyen hukuki işlem hükümsüz, gerçekte istenen hukuki işlem ise, hukuka uygun ise, geçerli olur. Mutlak ve </a:t>
            </a:r>
            <a:r>
              <a:rPr lang="tr-TR" dirty="0" err="1"/>
              <a:t>nisbi</a:t>
            </a:r>
            <a:r>
              <a:rPr lang="tr-TR" dirty="0"/>
              <a:t> muvazaaya ilişkin bu </a:t>
            </a:r>
            <a:r>
              <a:rPr lang="tr-TR" dirty="0" err="1"/>
              <a:t>formulasyon</a:t>
            </a:r>
            <a:r>
              <a:rPr lang="tr-TR" dirty="0"/>
              <a:t>, </a:t>
            </a:r>
            <a:r>
              <a:rPr lang="tr-TR" i="1" dirty="0"/>
              <a:t>Iustinianus</a:t>
            </a:r>
            <a:r>
              <a:rPr lang="tr-TR" dirty="0"/>
              <a:t> Dönemi’nde ortaya çıkmıştır.</a:t>
            </a:r>
            <a:endParaRPr lang="tr-TR" b="1" dirty="0"/>
          </a:p>
        </p:txBody>
      </p:sp>
    </p:spTree>
    <p:extLst>
      <p:ext uri="{BB962C8B-B14F-4D97-AF65-F5344CB8AC3E}">
        <p14:creationId xmlns:p14="http://schemas.microsoft.com/office/powerpoint/2010/main" val="2938097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lstStyle/>
          <a:p>
            <a:r>
              <a:rPr lang="tr-TR" dirty="0"/>
              <a:t>İrade Beyanındaki Bozukluk Halleri</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b="1" dirty="0"/>
              <a:t>Hata</a:t>
            </a:r>
            <a:r>
              <a:rPr lang="tr-TR" dirty="0"/>
              <a:t>: Bir kimse tarafından yapılan bir beyanın, o kimse tarafından farkına varılmaksızın ya da istenmeksizin, o kimsenin gerçek iradesine uymamasıdır.</a:t>
            </a:r>
          </a:p>
          <a:p>
            <a:pPr algn="just"/>
            <a:r>
              <a:rPr lang="tr-TR" b="1" dirty="0"/>
              <a:t>Hukuki işlemin niteliğinde hata</a:t>
            </a:r>
            <a:r>
              <a:rPr lang="tr-TR" dirty="0"/>
              <a:t>: Hukuki işlem için iradesini beyan eden kişinin, hata sonucu, gerçekte istediği hukuki işlemden başka bir hukuki işlem için iradesini beyan etmesidir. Esaslı hata sayılmaktadır ve bu hatalara dayanan irade beyanları geçerli hukuki işlemler doğurmamaktadır.</a:t>
            </a:r>
          </a:p>
          <a:p>
            <a:pPr algn="just"/>
            <a:r>
              <a:rPr lang="tr-TR" b="1" dirty="0"/>
              <a:t>Şahısta hata</a:t>
            </a:r>
            <a:r>
              <a:rPr lang="tr-TR" dirty="0"/>
              <a:t>: Kendisiyle hukuki işlem yapılmak istenen kişinin şahsı bakımından yapılan hatadır. İşlemin kendisi ile yapılacağı kişi önemli ise, esaslı hata sayılmaktadır ve bu hatalara dayanan irade beyanları geçerli hukuki işlemler doğurmamaktadır.</a:t>
            </a:r>
          </a:p>
          <a:p>
            <a:pPr algn="just"/>
            <a:r>
              <a:rPr lang="tr-TR" b="1" dirty="0"/>
              <a:t>Hukuki işlemin konusunda hata</a:t>
            </a:r>
            <a:r>
              <a:rPr lang="tr-TR" dirty="0"/>
              <a:t>: Hukuki işlemin konusunda ortaya çıkan hatadır. Esaslı hata sayılmaktadır ve bu hatalara dayanan irade beyanları geçerli hukuki işlemler doğurmamaktadır.</a:t>
            </a:r>
            <a:endParaRPr lang="tr-TR" b="1" dirty="0"/>
          </a:p>
        </p:txBody>
      </p:sp>
    </p:spTree>
    <p:extLst>
      <p:ext uri="{BB962C8B-B14F-4D97-AF65-F5344CB8AC3E}">
        <p14:creationId xmlns:p14="http://schemas.microsoft.com/office/powerpoint/2010/main" val="2350976817"/>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1851</TotalTime>
  <Words>532</Words>
  <Application>Microsoft Office PowerPoint</Application>
  <PresentationFormat>Geniş ekran</PresentationFormat>
  <Paragraphs>30</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Calibri</vt:lpstr>
      <vt:lpstr>Calibri Light</vt:lpstr>
      <vt:lpstr>Geçmişe bakış</vt:lpstr>
      <vt:lpstr>Roma Hukuku (7. hafta)</vt:lpstr>
      <vt:lpstr>Vasilik (Tutela) ve Kayyımlık (Cura)</vt:lpstr>
      <vt:lpstr>İrade Beyanındaki Bozukluk Halleri</vt:lpstr>
      <vt:lpstr>İrade Beyanındaki Bozukluk Halleri</vt:lpstr>
      <vt:lpstr>İrade Beyanındaki Bozukluk Halleri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35</cp:revision>
  <dcterms:created xsi:type="dcterms:W3CDTF">2020-07-31T15:00:01Z</dcterms:created>
  <dcterms:modified xsi:type="dcterms:W3CDTF">2020-08-16T11:04:05Z</dcterms:modified>
</cp:coreProperties>
</file>