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10" r:id="rId3"/>
    <p:sldId id="313" r:id="rId4"/>
    <p:sldId id="311" r:id="rId5"/>
    <p:sldId id="312" r:id="rId6"/>
    <p:sldId id="324" r:id="rId7"/>
    <p:sldId id="325" r:id="rId8"/>
    <p:sldId id="326"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4.12.2018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F5F218-3E60-4E6F-BB7A-62575B54BC9E}" type="slidenum">
              <a:rPr lang="tr-TR" altLang="tr-TR"/>
              <a:pPr eaLnBrk="1" hangingPunct="1"/>
              <a:t>6</a:t>
            </a:fld>
            <a:endParaRPr lang="tr-TR" altLang="tr-T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lnSpc>
                <a:spcPct val="80000"/>
              </a:lnSpc>
            </a:pPr>
            <a:r>
              <a:rPr lang="tr-TR" altLang="tr-TR" sz="800" dirty="0">
                <a:latin typeface="Arial" panose="020B0604020202020204" pitchFamily="34" charset="0"/>
              </a:rPr>
              <a:t>5.10.2.1.Teslim Alma Bölümünde Kullanılan Ekipmanlar</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Kalite ve </a:t>
            </a:r>
            <a:r>
              <a:rPr lang="tr-TR" altLang="tr-TR" sz="800" dirty="0" err="1">
                <a:latin typeface="Arial" panose="020B0604020202020204" pitchFamily="34" charset="0"/>
              </a:rPr>
              <a:t>kantite</a:t>
            </a:r>
            <a:r>
              <a:rPr lang="tr-TR" altLang="tr-TR" sz="800" dirty="0">
                <a:latin typeface="Arial" panose="020B0604020202020204" pitchFamily="34" charset="0"/>
              </a:rPr>
              <a:t> kontrolünün yapıldığı bu bölüm beslenme servislerinin ana giriş     noktalarıdır. Besin güvenliğinin ilk basamağı olan bu aşamadaki ekipmanlar sağlığa uygun şekilde seçilmelidir.</a:t>
            </a: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Dijital veya manuel göstergeli olabilen kantarların, </a:t>
            </a:r>
            <a:r>
              <a:rPr lang="tr-TR" altLang="tr-TR" sz="800" dirty="0" err="1">
                <a:latin typeface="Arial" panose="020B0604020202020204" pitchFamily="34" charset="0"/>
              </a:rPr>
              <a:t>digital</a:t>
            </a:r>
            <a:r>
              <a:rPr lang="tr-TR" altLang="tr-TR" sz="800" dirty="0">
                <a:latin typeface="Arial" panose="020B0604020202020204" pitchFamily="34" charset="0"/>
              </a:rPr>
              <a:t> olanları tercih edilmelidir. Gelen malların </a:t>
            </a:r>
            <a:r>
              <a:rPr lang="tr-TR" altLang="tr-TR" sz="800" dirty="0" err="1">
                <a:latin typeface="Arial" panose="020B0604020202020204" pitchFamily="34" charset="0"/>
              </a:rPr>
              <a:t>kantite</a:t>
            </a:r>
            <a:r>
              <a:rPr lang="tr-TR" altLang="tr-TR" sz="800" dirty="0">
                <a:latin typeface="Arial" panose="020B0604020202020204" pitchFamily="34" charset="0"/>
              </a:rPr>
              <a:t> </a:t>
            </a:r>
            <a:r>
              <a:rPr lang="tr-TR" altLang="tr-TR" sz="800" dirty="0" err="1">
                <a:latin typeface="Arial" panose="020B0604020202020204" pitchFamily="34" charset="0"/>
              </a:rPr>
              <a:t>kontrolerinin</a:t>
            </a:r>
            <a:r>
              <a:rPr lang="tr-TR" altLang="tr-TR" sz="800" dirty="0">
                <a:latin typeface="Arial" panose="020B0604020202020204" pitchFamily="34" charset="0"/>
              </a:rPr>
              <a:t> yapılmasında kullanılmaktadırlar.</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Temizlik ve bakım; belli aralıklarla test ağırlıkları ile hassasiyet kontrolü yapılmalıdır. Her iş günü sonunda deterjanlı ılık suya daldırılmış bir bez ile tartım tablası silinerek kurulanmalı ve </a:t>
            </a:r>
            <a:r>
              <a:rPr lang="tr-TR" altLang="tr-TR" sz="800" dirty="0" err="1">
                <a:latin typeface="Arial" panose="020B0604020202020204" pitchFamily="34" charset="0"/>
              </a:rPr>
              <a:t>sanitize</a:t>
            </a:r>
            <a:r>
              <a:rPr lang="tr-TR" altLang="tr-TR" sz="800" dirty="0">
                <a:latin typeface="Arial" panose="020B0604020202020204" pitchFamily="34" charset="0"/>
              </a:rPr>
              <a:t> edilmelidir. Altı ayda bir </a:t>
            </a:r>
            <a:r>
              <a:rPr lang="tr-TR" altLang="tr-TR" sz="800" dirty="0" err="1">
                <a:latin typeface="Arial" panose="020B0604020202020204" pitchFamily="34" charset="0"/>
              </a:rPr>
              <a:t>mekaniksel</a:t>
            </a:r>
            <a:r>
              <a:rPr lang="tr-TR" altLang="tr-TR" sz="800" dirty="0">
                <a:latin typeface="Arial" panose="020B0604020202020204" pitchFamily="34" charset="0"/>
              </a:rPr>
              <a:t> parçaları uygun cins yağ ile yağlanmalıdır.</a:t>
            </a: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Yiyeceklerin porsiyonlara uygunluğunu kontrol etmek için kullanılan küçük                         terazilerdir.</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Temizlik ve bakım; belli aralıklarla test ağırlıkları ile hassasiyet kontrolü yapılmalı ve her kullanımdan sonra tartım tablası temizlenerek, </a:t>
            </a:r>
            <a:r>
              <a:rPr lang="tr-TR" altLang="tr-TR" sz="800" dirty="0" err="1">
                <a:latin typeface="Arial" panose="020B0604020202020204" pitchFamily="34" charset="0"/>
              </a:rPr>
              <a:t>sanitize</a:t>
            </a:r>
            <a:r>
              <a:rPr lang="tr-TR" altLang="tr-TR" sz="800" dirty="0">
                <a:latin typeface="Arial" panose="020B0604020202020204" pitchFamily="34" charset="0"/>
              </a:rPr>
              <a:t> edilmelidir.</a:t>
            </a: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Taneli </a:t>
            </a:r>
            <a:r>
              <a:rPr lang="tr-TR" altLang="tr-TR" sz="800" dirty="0" err="1">
                <a:latin typeface="Arial" panose="020B0604020202020204" pitchFamily="34" charset="0"/>
              </a:rPr>
              <a:t>kurubaklagil</a:t>
            </a:r>
            <a:r>
              <a:rPr lang="tr-TR" altLang="tr-TR" sz="800" dirty="0">
                <a:latin typeface="Arial" panose="020B0604020202020204" pitchFamily="34" charset="0"/>
              </a:rPr>
              <a:t> ve tahıl ambalajlarının, istenilen bölgesinden numune alınıp kalite kontrol yapılması için kullanılır. İç boru döndürülerek uç kısım açılır ve taneli                 malzemenin boru içine girmesi sağlanır. İç boru aksi yönde çevrilerek uç kısım                 kapatılır ve numune alınmış olur.</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Temizlik ve bakım; her kullanımdan sonra numune çubuğunun temizliği ve sanitasyonu                  sağlanmalıdır.</a:t>
            </a: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Teslim alma bölümünde, sayılacak malzemeler, sevk irsaliyeleri ve bazı yazı işleri için kullanılan masalar bulunmalıdır.</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Temizlik ve bakım; her mal alımından sonra deterjanlı su ile silinip, durulandıktan sonra, </a:t>
            </a:r>
            <a:r>
              <a:rPr lang="tr-TR" altLang="tr-TR" sz="800" dirty="0" err="1">
                <a:latin typeface="Arial" panose="020B0604020202020204" pitchFamily="34" charset="0"/>
              </a:rPr>
              <a:t>sanitize</a:t>
            </a:r>
            <a:r>
              <a:rPr lang="tr-TR" altLang="tr-TR" sz="800" dirty="0">
                <a:latin typeface="Arial" panose="020B0604020202020204" pitchFamily="34" charset="0"/>
              </a:rPr>
              <a:t> edilmeli ve temiz bir bez ile kurulanmalıdır. Sert ovucular kesinlikle kullanılmamalıdır.</a:t>
            </a: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Çuval, meyve, sebze ve kutulu malzemeleri taşımak için kullanılan araçlardır. </a:t>
            </a:r>
          </a:p>
          <a:p>
            <a:pPr eaLnBrk="1" hangingPunct="1">
              <a:lnSpc>
                <a:spcPct val="80000"/>
              </a:lnSpc>
            </a:pPr>
            <a:endParaRPr lang="tr-TR" altLang="tr-TR" sz="800" dirty="0">
              <a:latin typeface="Arial" panose="020B0604020202020204" pitchFamily="34" charset="0"/>
            </a:endParaRPr>
          </a:p>
          <a:p>
            <a:pPr eaLnBrk="1" hangingPunct="1">
              <a:lnSpc>
                <a:spcPct val="80000"/>
              </a:lnSpc>
            </a:pPr>
            <a:r>
              <a:rPr lang="tr-TR" altLang="tr-TR" sz="800" dirty="0">
                <a:latin typeface="Arial" panose="020B0604020202020204" pitchFamily="34" charset="0"/>
              </a:rPr>
              <a:t>Temizlik ve bakım; her kullanımdan sonra deterjanlı suyla silinip, durulandıktan sonra kurutulmalı, </a:t>
            </a:r>
            <a:r>
              <a:rPr lang="tr-TR" altLang="tr-TR" sz="800" dirty="0" err="1">
                <a:latin typeface="Arial" panose="020B0604020202020204" pitchFamily="34" charset="0"/>
              </a:rPr>
              <a:t>sanitize</a:t>
            </a:r>
            <a:r>
              <a:rPr lang="tr-TR" altLang="tr-TR" sz="800" dirty="0">
                <a:latin typeface="Arial" panose="020B0604020202020204" pitchFamily="34" charset="0"/>
              </a:rPr>
              <a:t> edilmeli ve 6 ayda bir tekerlek bilyeleri yağlanmalıdır.</a:t>
            </a:r>
          </a:p>
          <a:p>
            <a:pPr eaLnBrk="1" hangingPunct="1">
              <a:lnSpc>
                <a:spcPct val="80000"/>
              </a:lnSpc>
            </a:pPr>
            <a:endParaRPr lang="tr-TR" altLang="tr-TR" sz="800" dirty="0">
              <a:latin typeface="Arial" panose="020B0604020202020204" pitchFamily="34" charset="0"/>
            </a:endParaRPr>
          </a:p>
        </p:txBody>
      </p:sp>
    </p:spTree>
    <p:extLst>
      <p:ext uri="{BB962C8B-B14F-4D97-AF65-F5344CB8AC3E}">
        <p14:creationId xmlns:p14="http://schemas.microsoft.com/office/powerpoint/2010/main" val="304655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D7C047-9743-4339-B9FA-75984461523E}" type="slidenum">
              <a:rPr lang="tr-TR" altLang="tr-TR"/>
              <a:pPr eaLnBrk="1" hangingPunct="1"/>
              <a:t>7</a:t>
            </a:fld>
            <a:endParaRPr lang="tr-TR" altLang="tr-T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tr-TR" altLang="tr-TR" dirty="0">
                <a:latin typeface="Arial" panose="020B0604020202020204" pitchFamily="34" charset="0"/>
              </a:rPr>
              <a:t>Beslenme servislerinin en önemli araçlarından biri de soğutucu dolaplardır. Bu araçlar; bakteri ve küflerin üremesini engelleyerek, yiyeceklerin lezzet ve güvenliklerini korurlar. Soğutucuların; hava akımı, rutubet, sıcaklık, kapasite ve sağlık şartlarına uygunluğu seçimde temel alınması gereken özellikler olmalıdır. Soğutucuların </a:t>
            </a:r>
            <a:r>
              <a:rPr lang="tr-TR" altLang="tr-TR" dirty="0" err="1">
                <a:latin typeface="Arial" panose="020B0604020202020204" pitchFamily="34" charset="0"/>
              </a:rPr>
              <a:t>nisbi</a:t>
            </a:r>
            <a:r>
              <a:rPr lang="tr-TR" altLang="tr-TR" dirty="0">
                <a:latin typeface="Arial" panose="020B0604020202020204" pitchFamily="34" charset="0"/>
              </a:rPr>
              <a:t> nemi yaklaşık %80-85 olmalıdır. Soğutucu içerisindeki hava akımının düzgün        dağılması da yiyeceklerin güvenliği açısından önemlidir. Soğutucu sıcaklığı 3-4 0C arasında olmalıdır. Soğutma gazını belirli bir basınçla </a:t>
            </a:r>
            <a:r>
              <a:rPr lang="tr-TR" altLang="tr-TR" dirty="0" err="1">
                <a:latin typeface="Arial" panose="020B0604020202020204" pitchFamily="34" charset="0"/>
              </a:rPr>
              <a:t>sirküle</a:t>
            </a:r>
            <a:r>
              <a:rPr lang="tr-TR" altLang="tr-TR" dirty="0">
                <a:latin typeface="Arial" panose="020B0604020202020204" pitchFamily="34" charset="0"/>
              </a:rPr>
              <a:t> eden kompresör soğuk hava akımının düzenlenmesinde görev alır ve dolabın iç sıcaklığı tarafından              yönlendirilir. Hassas sıcaklık ölçümü için, soğutucunun belirli yerlerine konmuş su bardağı içerisine ve sebze-meyvelerin arasına yerleştirilen termometreler ile kontrol yapılmalıdır.</a:t>
            </a:r>
          </a:p>
          <a:p>
            <a:pPr eaLnBrk="1" hangingPunct="1"/>
            <a:endParaRPr lang="tr-TR" altLang="tr-TR" dirty="0">
              <a:latin typeface="Arial" panose="020B0604020202020204" pitchFamily="34" charset="0"/>
            </a:endParaRPr>
          </a:p>
          <a:p>
            <a:pPr eaLnBrk="1" hangingPunct="1"/>
            <a:r>
              <a:rPr lang="tr-TR" altLang="tr-TR" dirty="0">
                <a:latin typeface="Arial" panose="020B0604020202020204" pitchFamily="34" charset="0"/>
              </a:rPr>
              <a:t>Temizlik ve bakım; belli aralıklarla soğutucunun tüm aksamı temizlenmelidir. Soğutucu gazın yoğunlaştığı yoğunlaştırıcı, toz ve kirler hava sirkülasyonunu bozacağından, düzenli olarak temizlenmelidir. Soğutucunun termostat ayarı, soğutucu içerisine                 yerleştirilen termometreler ile kontrol edilerek ayarlanmalıdır. Oluşan buz kalıntıları plastik kazıyıcılar yardımıyla kazınmalıdır. Soğutucunun tüm elektrik aksamı aylık olarak düzenli kontrol edilmelidir.</a:t>
            </a:r>
          </a:p>
        </p:txBody>
      </p:sp>
    </p:spTree>
    <p:extLst>
      <p:ext uri="{BB962C8B-B14F-4D97-AF65-F5344CB8AC3E}">
        <p14:creationId xmlns:p14="http://schemas.microsoft.com/office/powerpoint/2010/main" val="789967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dirty="0">
              <a:latin typeface="+mn-lt"/>
            </a:endParaRPr>
          </a:p>
        </p:txBody>
      </p:sp>
      <p:sp>
        <p:nvSpPr>
          <p:cNvPr id="3" name="İçerik Yer Tutucusu 2"/>
          <p:cNvSpPr>
            <a:spLocks noGrp="1"/>
          </p:cNvSpPr>
          <p:nvPr>
            <p:ph idx="1"/>
          </p:nvPr>
        </p:nvSpPr>
        <p:spPr/>
        <p:txBody>
          <a:bodyPr>
            <a:normAutofit fontScale="92500"/>
          </a:bodyPr>
          <a:lstStyle/>
          <a:p>
            <a:pPr algn="just"/>
            <a:r>
              <a:rPr lang="tr-TR" sz="3200" dirty="0">
                <a:latin typeface="+mn-lt"/>
              </a:rPr>
              <a:t>Ekmekçi (Chef Boulanger): Otel işletmesinin ihtiyaç duyduğu ekmek çeşitleri, </a:t>
            </a:r>
            <a:r>
              <a:rPr lang="tr-TR" sz="3200" dirty="0" err="1">
                <a:latin typeface="+mn-lt"/>
              </a:rPr>
              <a:t>kruvasan</a:t>
            </a:r>
            <a:r>
              <a:rPr lang="tr-TR" sz="3200" dirty="0">
                <a:latin typeface="+mn-lt"/>
              </a:rPr>
              <a:t> ve çörekleri hazırlar. Genellikle çalışma saatleri gece 24:00 ile sabah 08:00 arasıdır. Gece </a:t>
            </a:r>
            <a:r>
              <a:rPr lang="tr-TR" sz="3200" dirty="0" err="1">
                <a:latin typeface="+mn-lt"/>
              </a:rPr>
              <a:t>Aşçıcı</a:t>
            </a:r>
            <a:r>
              <a:rPr lang="tr-TR" sz="3200" dirty="0">
                <a:latin typeface="+mn-lt"/>
              </a:rPr>
              <a:t> (Chef de </a:t>
            </a:r>
            <a:r>
              <a:rPr lang="tr-TR" sz="3200" dirty="0" err="1">
                <a:latin typeface="+mn-lt"/>
              </a:rPr>
              <a:t>Garde</a:t>
            </a:r>
            <a:r>
              <a:rPr lang="tr-TR" sz="3200" dirty="0">
                <a:latin typeface="+mn-lt"/>
              </a:rPr>
              <a:t>): Aşçıbaşı veya aşçıbaşı yardımcısının mutfakta bulunmadığı gece vardiyalarında görev yapar ve görev süresi de genellikle mesai saatinin bitimine yakın bir saatte başlar ve gece boyunca devam eder. </a:t>
            </a:r>
          </a:p>
        </p:txBody>
      </p:sp>
    </p:spTree>
    <p:extLst>
      <p:ext uri="{BB962C8B-B14F-4D97-AF65-F5344CB8AC3E}">
        <p14:creationId xmlns:p14="http://schemas.microsoft.com/office/powerpoint/2010/main" val="38298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Yedek Aşçı (Chef </a:t>
            </a:r>
            <a:r>
              <a:rPr lang="tr-TR" sz="3200" dirty="0" err="1">
                <a:latin typeface="+mn-lt"/>
              </a:rPr>
              <a:t>Tournat</a:t>
            </a:r>
            <a:r>
              <a:rPr lang="tr-TR" sz="3200" dirty="0">
                <a:latin typeface="+mn-lt"/>
              </a:rPr>
              <a:t>): Mutfakta haftalık yada yıllık izinlerini kullanan veya hastalık ve bu gibi nedenlerle çalışamayan aşçıların yerine görev yapan aşçılardır. Mutfaktaki tüm bölümlerde kendisini yetiştirmiş biri olmalıdır. </a:t>
            </a:r>
          </a:p>
        </p:txBody>
      </p:sp>
    </p:spTree>
    <p:extLst>
      <p:ext uri="{BB962C8B-B14F-4D97-AF65-F5344CB8AC3E}">
        <p14:creationId xmlns:p14="http://schemas.microsoft.com/office/powerpoint/2010/main" val="354508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Diyet Aşçısı (Chef </a:t>
            </a:r>
            <a:r>
              <a:rPr lang="tr-TR" sz="3200" dirty="0" err="1">
                <a:latin typeface="+mn-lt"/>
              </a:rPr>
              <a:t>Regimier</a:t>
            </a:r>
            <a:r>
              <a:rPr lang="tr-TR" sz="3200" dirty="0">
                <a:latin typeface="+mn-lt"/>
              </a:rPr>
              <a:t>): Diyet yemeklerinin hazırlanması ve pişirilmesinden sorumlu olan bir aşçıdır. Bir beslenme uzmanı kadar bilgili olmalıdır. </a:t>
            </a:r>
          </a:p>
          <a:p>
            <a:pPr algn="just"/>
            <a:endParaRPr lang="tr-TR" sz="3200" dirty="0">
              <a:latin typeface="+mn-lt"/>
            </a:endParaRPr>
          </a:p>
        </p:txBody>
      </p:sp>
    </p:spTree>
    <p:extLst>
      <p:ext uri="{BB962C8B-B14F-4D97-AF65-F5344CB8AC3E}">
        <p14:creationId xmlns:p14="http://schemas.microsoft.com/office/powerpoint/2010/main" val="237587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dirty="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Anonsçu (</a:t>
            </a:r>
            <a:r>
              <a:rPr lang="tr-TR" sz="3200" dirty="0" err="1">
                <a:latin typeface="+mn-lt"/>
              </a:rPr>
              <a:t>Aboyer</a:t>
            </a:r>
            <a:r>
              <a:rPr lang="tr-TR" sz="3200" dirty="0">
                <a:latin typeface="+mn-lt"/>
              </a:rPr>
              <a:t>): Mutfağa gelen siparişlerin (adisyon), gerekli birimlere anonslarını yapan ve takip eden aşçıya denir. </a:t>
            </a:r>
          </a:p>
        </p:txBody>
      </p:sp>
    </p:spTree>
    <p:extLst>
      <p:ext uri="{BB962C8B-B14F-4D97-AF65-F5344CB8AC3E}">
        <p14:creationId xmlns:p14="http://schemas.microsoft.com/office/powerpoint/2010/main" val="192473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Veri Yer Tutucusu 3" hidden="1"/>
          <p:cNvSpPr>
            <a:spLocks noGrp="1"/>
          </p:cNvSpPr>
          <p:nvPr>
            <p:ph type="dt" sz="quarter" idx="10"/>
          </p:nvPr>
        </p:nvSpPr>
        <p:spPr/>
        <p:txBody>
          <a:bodyPr/>
          <a:lstStyle/>
          <a:p>
            <a:pPr>
              <a:defRPr/>
            </a:pPr>
            <a:r>
              <a:rPr lang="tr-TR" altLang="tr-TR"/>
              <a:t>Doç. Dr. Murat BAŞ</a:t>
            </a:r>
          </a:p>
        </p:txBody>
      </p:sp>
      <p:sp>
        <p:nvSpPr>
          <p:cNvPr id="60418" name="Rectangle 2"/>
          <p:cNvSpPr>
            <a:spLocks noGrp="1" noChangeArrowheads="1"/>
          </p:cNvSpPr>
          <p:nvPr>
            <p:ph type="title"/>
          </p:nvPr>
        </p:nvSpPr>
        <p:spPr>
          <a:solidFill>
            <a:srgbClr val="808000"/>
          </a:solidFill>
        </p:spPr>
        <p:txBody>
          <a:bodyPr>
            <a:normAutofit/>
          </a:bodyPr>
          <a:lstStyle/>
          <a:p>
            <a:pPr eaLnBrk="1" hangingPunct="1">
              <a:defRPr/>
            </a:pPr>
            <a:r>
              <a:rPr lang="tr-TR" altLang="tr-TR" sz="4000" b="1" dirty="0">
                <a:solidFill>
                  <a:schemeClr val="tx1"/>
                </a:solidFill>
                <a:effectLst>
                  <a:outerShdw blurRad="38100" dist="38100" dir="2700000" algn="tl">
                    <a:srgbClr val="000000"/>
                  </a:outerShdw>
                </a:effectLst>
              </a:rPr>
              <a:t>Teslim Alma Bölümü</a:t>
            </a:r>
          </a:p>
        </p:txBody>
      </p:sp>
      <p:sp>
        <p:nvSpPr>
          <p:cNvPr id="54276" name="Rectangle 3"/>
          <p:cNvSpPr>
            <a:spLocks noGrp="1" noChangeArrowheads="1"/>
          </p:cNvSpPr>
          <p:nvPr>
            <p:ph type="body" idx="1"/>
          </p:nvPr>
        </p:nvSpPr>
        <p:spPr/>
        <p:txBody>
          <a:bodyPr>
            <a:noAutofit/>
          </a:bodyPr>
          <a:lstStyle/>
          <a:p>
            <a:pPr eaLnBrk="1" hangingPunct="1">
              <a:lnSpc>
                <a:spcPct val="160000"/>
              </a:lnSpc>
            </a:pPr>
            <a:r>
              <a:rPr lang="tr-TR" altLang="tr-TR" sz="3200" b="1" dirty="0">
                <a:solidFill>
                  <a:schemeClr val="tx1"/>
                </a:solidFill>
              </a:rPr>
              <a:t>Kantar ve terazisi</a:t>
            </a:r>
          </a:p>
          <a:p>
            <a:pPr eaLnBrk="1" hangingPunct="1">
              <a:lnSpc>
                <a:spcPct val="160000"/>
              </a:lnSpc>
            </a:pPr>
            <a:r>
              <a:rPr lang="tr-TR" altLang="tr-TR" sz="3200" b="1" dirty="0">
                <a:solidFill>
                  <a:schemeClr val="tx1"/>
                </a:solidFill>
              </a:rPr>
              <a:t>Çelik masalar</a:t>
            </a:r>
          </a:p>
          <a:p>
            <a:pPr eaLnBrk="1" hangingPunct="1">
              <a:lnSpc>
                <a:spcPct val="160000"/>
              </a:lnSpc>
            </a:pPr>
            <a:r>
              <a:rPr lang="tr-TR" altLang="tr-TR" sz="3200" b="1" dirty="0">
                <a:solidFill>
                  <a:schemeClr val="tx1"/>
                </a:solidFill>
              </a:rPr>
              <a:t>Mal taşıma arabası</a:t>
            </a:r>
          </a:p>
        </p:txBody>
      </p:sp>
      <p:grpSp>
        <p:nvGrpSpPr>
          <p:cNvPr id="54277" name="Group 71"/>
          <p:cNvGrpSpPr>
            <a:grpSpLocks/>
          </p:cNvGrpSpPr>
          <p:nvPr/>
        </p:nvGrpSpPr>
        <p:grpSpPr bwMode="auto">
          <a:xfrm>
            <a:off x="6743701" y="5157789"/>
            <a:ext cx="2619375" cy="1081087"/>
            <a:chOff x="3152" y="2931"/>
            <a:chExt cx="2467" cy="921"/>
          </a:xfrm>
        </p:grpSpPr>
        <p:sp>
          <p:nvSpPr>
            <p:cNvPr id="54280" name="AutoShape 6"/>
            <p:cNvSpPr>
              <a:spLocks noChangeAspect="1" noChangeArrowheads="1" noTextEdit="1"/>
            </p:cNvSpPr>
            <p:nvPr/>
          </p:nvSpPr>
          <p:spPr bwMode="auto">
            <a:xfrm>
              <a:off x="3152" y="2931"/>
              <a:ext cx="246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4281" name="Line 8"/>
            <p:cNvSpPr>
              <a:spLocks noChangeShapeType="1"/>
            </p:cNvSpPr>
            <p:nvPr/>
          </p:nvSpPr>
          <p:spPr bwMode="auto">
            <a:xfrm>
              <a:off x="5614" y="3131"/>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4282" name="Line 9"/>
            <p:cNvSpPr>
              <a:spLocks noChangeShapeType="1"/>
            </p:cNvSpPr>
            <p:nvPr/>
          </p:nvSpPr>
          <p:spPr bwMode="auto">
            <a:xfrm>
              <a:off x="5614" y="3618"/>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4283" name="Group 13"/>
            <p:cNvGrpSpPr>
              <a:grpSpLocks/>
            </p:cNvGrpSpPr>
            <p:nvPr/>
          </p:nvGrpSpPr>
          <p:grpSpPr bwMode="auto">
            <a:xfrm>
              <a:off x="5296" y="3179"/>
              <a:ext cx="85" cy="254"/>
              <a:chOff x="5296" y="3179"/>
              <a:chExt cx="85" cy="254"/>
            </a:xfrm>
          </p:grpSpPr>
          <p:sp>
            <p:nvSpPr>
              <p:cNvPr id="54341" name="Freeform 10"/>
              <p:cNvSpPr>
                <a:spLocks/>
              </p:cNvSpPr>
              <p:nvPr/>
            </p:nvSpPr>
            <p:spPr bwMode="auto">
              <a:xfrm>
                <a:off x="5296" y="3179"/>
                <a:ext cx="27" cy="254"/>
              </a:xfrm>
              <a:custGeom>
                <a:avLst/>
                <a:gdLst>
                  <a:gd name="T0" fmla="*/ 27 w 54"/>
                  <a:gd name="T1" fmla="*/ 22 h 762"/>
                  <a:gd name="T2" fmla="*/ 27 w 54"/>
                  <a:gd name="T3" fmla="*/ 254 h 762"/>
                  <a:gd name="T4" fmla="*/ 0 w 54"/>
                  <a:gd name="T5" fmla="*/ 232 h 762"/>
                  <a:gd name="T6" fmla="*/ 0 w 54"/>
                  <a:gd name="T7" fmla="*/ 0 h 762"/>
                  <a:gd name="T8" fmla="*/ 27 w 54"/>
                  <a:gd name="T9" fmla="*/ 22 h 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762">
                    <a:moveTo>
                      <a:pt x="54" y="65"/>
                    </a:moveTo>
                    <a:lnTo>
                      <a:pt x="54" y="762"/>
                    </a:lnTo>
                    <a:lnTo>
                      <a:pt x="0" y="696"/>
                    </a:lnTo>
                    <a:lnTo>
                      <a:pt x="0" y="0"/>
                    </a:lnTo>
                    <a:lnTo>
                      <a:pt x="54" y="6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42" name="Freeform 11"/>
              <p:cNvSpPr>
                <a:spLocks/>
              </p:cNvSpPr>
              <p:nvPr/>
            </p:nvSpPr>
            <p:spPr bwMode="auto">
              <a:xfrm>
                <a:off x="5296" y="317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43" name="Rectangle 12"/>
              <p:cNvSpPr>
                <a:spLocks noChangeArrowheads="1"/>
              </p:cNvSpPr>
              <p:nvPr/>
            </p:nvSpPr>
            <p:spPr bwMode="auto">
              <a:xfrm>
                <a:off x="5323" y="3201"/>
                <a:ext cx="58" cy="232"/>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4284" name="Group 17"/>
            <p:cNvGrpSpPr>
              <a:grpSpLocks/>
            </p:cNvGrpSpPr>
            <p:nvPr/>
          </p:nvGrpSpPr>
          <p:grpSpPr bwMode="auto">
            <a:xfrm>
              <a:off x="5529" y="3179"/>
              <a:ext cx="86" cy="672"/>
              <a:chOff x="5529" y="3179"/>
              <a:chExt cx="86" cy="672"/>
            </a:xfrm>
          </p:grpSpPr>
          <p:sp>
            <p:nvSpPr>
              <p:cNvPr id="54338" name="Freeform 14"/>
              <p:cNvSpPr>
                <a:spLocks/>
              </p:cNvSpPr>
              <p:nvPr/>
            </p:nvSpPr>
            <p:spPr bwMode="auto">
              <a:xfrm>
                <a:off x="5529" y="3179"/>
                <a:ext cx="28" cy="672"/>
              </a:xfrm>
              <a:custGeom>
                <a:avLst/>
                <a:gdLst>
                  <a:gd name="T0" fmla="*/ 28 w 54"/>
                  <a:gd name="T1" fmla="*/ 22 h 2015"/>
                  <a:gd name="T2" fmla="*/ 28 w 54"/>
                  <a:gd name="T3" fmla="*/ 672 h 2015"/>
                  <a:gd name="T4" fmla="*/ 0 w 54"/>
                  <a:gd name="T5" fmla="*/ 650 h 2015"/>
                  <a:gd name="T6" fmla="*/ 0 w 54"/>
                  <a:gd name="T7" fmla="*/ 0 h 2015"/>
                  <a:gd name="T8" fmla="*/ 28 w 54"/>
                  <a:gd name="T9" fmla="*/ 22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015">
                    <a:moveTo>
                      <a:pt x="54" y="65"/>
                    </a:moveTo>
                    <a:lnTo>
                      <a:pt x="54" y="2015"/>
                    </a:lnTo>
                    <a:lnTo>
                      <a:pt x="0" y="1949"/>
                    </a:lnTo>
                    <a:lnTo>
                      <a:pt x="0" y="0"/>
                    </a:lnTo>
                    <a:lnTo>
                      <a:pt x="54"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9" name="Freeform 15"/>
              <p:cNvSpPr>
                <a:spLocks/>
              </p:cNvSpPr>
              <p:nvPr/>
            </p:nvSpPr>
            <p:spPr bwMode="auto">
              <a:xfrm>
                <a:off x="5529" y="3179"/>
                <a:ext cx="86" cy="22"/>
              </a:xfrm>
              <a:custGeom>
                <a:avLst/>
                <a:gdLst>
                  <a:gd name="T0" fmla="*/ 86 w 171"/>
                  <a:gd name="T1" fmla="*/ 22 h 65"/>
                  <a:gd name="T2" fmla="*/ 27 w 171"/>
                  <a:gd name="T3" fmla="*/ 22 h 65"/>
                  <a:gd name="T4" fmla="*/ 0 w 171"/>
                  <a:gd name="T5" fmla="*/ 0 h 65"/>
                  <a:gd name="T6" fmla="*/ 58 w 171"/>
                  <a:gd name="T7" fmla="*/ 0 h 65"/>
                  <a:gd name="T8" fmla="*/ 86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40" name="Rectangle 16"/>
              <p:cNvSpPr>
                <a:spLocks noChangeArrowheads="1"/>
              </p:cNvSpPr>
              <p:nvPr/>
            </p:nvSpPr>
            <p:spPr bwMode="auto">
              <a:xfrm>
                <a:off x="5557" y="3201"/>
                <a:ext cx="58" cy="65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4285" name="Group 21"/>
            <p:cNvGrpSpPr>
              <a:grpSpLocks/>
            </p:cNvGrpSpPr>
            <p:nvPr/>
          </p:nvGrpSpPr>
          <p:grpSpPr bwMode="auto">
            <a:xfrm>
              <a:off x="3172" y="2970"/>
              <a:ext cx="85" cy="718"/>
              <a:chOff x="3172" y="2970"/>
              <a:chExt cx="85" cy="718"/>
            </a:xfrm>
          </p:grpSpPr>
          <p:sp>
            <p:nvSpPr>
              <p:cNvPr id="54335" name="Freeform 18"/>
              <p:cNvSpPr>
                <a:spLocks/>
              </p:cNvSpPr>
              <p:nvPr/>
            </p:nvSpPr>
            <p:spPr bwMode="auto">
              <a:xfrm>
                <a:off x="3172" y="2970"/>
                <a:ext cx="27" cy="718"/>
              </a:xfrm>
              <a:custGeom>
                <a:avLst/>
                <a:gdLst>
                  <a:gd name="T0" fmla="*/ 27 w 55"/>
                  <a:gd name="T1" fmla="*/ 22 h 2154"/>
                  <a:gd name="T2" fmla="*/ 27 w 55"/>
                  <a:gd name="T3" fmla="*/ 718 h 2154"/>
                  <a:gd name="T4" fmla="*/ 0 w 55"/>
                  <a:gd name="T5" fmla="*/ 696 h 2154"/>
                  <a:gd name="T6" fmla="*/ 0 w 55"/>
                  <a:gd name="T7" fmla="*/ 0 h 2154"/>
                  <a:gd name="T8" fmla="*/ 27 w 55"/>
                  <a:gd name="T9" fmla="*/ 22 h 2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154">
                    <a:moveTo>
                      <a:pt x="55" y="66"/>
                    </a:moveTo>
                    <a:lnTo>
                      <a:pt x="55" y="2154"/>
                    </a:lnTo>
                    <a:lnTo>
                      <a:pt x="0" y="2089"/>
                    </a:lnTo>
                    <a:lnTo>
                      <a:pt x="0" y="0"/>
                    </a:lnTo>
                    <a:lnTo>
                      <a:pt x="55"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6" name="Freeform 19"/>
              <p:cNvSpPr>
                <a:spLocks/>
              </p:cNvSpPr>
              <p:nvPr/>
            </p:nvSpPr>
            <p:spPr bwMode="auto">
              <a:xfrm>
                <a:off x="3172" y="2970"/>
                <a:ext cx="85" cy="22"/>
              </a:xfrm>
              <a:custGeom>
                <a:avLst/>
                <a:gdLst>
                  <a:gd name="T0" fmla="*/ 85 w 171"/>
                  <a:gd name="T1" fmla="*/ 22 h 66"/>
                  <a:gd name="T2" fmla="*/ 27 w 171"/>
                  <a:gd name="T3" fmla="*/ 22 h 66"/>
                  <a:gd name="T4" fmla="*/ 0 w 171"/>
                  <a:gd name="T5" fmla="*/ 0 h 66"/>
                  <a:gd name="T6" fmla="*/ 58 w 171"/>
                  <a:gd name="T7" fmla="*/ 0 h 66"/>
                  <a:gd name="T8" fmla="*/ 85 w 171"/>
                  <a:gd name="T9" fmla="*/ 2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6">
                    <a:moveTo>
                      <a:pt x="171" y="66"/>
                    </a:moveTo>
                    <a:lnTo>
                      <a:pt x="55" y="66"/>
                    </a:lnTo>
                    <a:lnTo>
                      <a:pt x="0" y="0"/>
                    </a:lnTo>
                    <a:lnTo>
                      <a:pt x="116" y="0"/>
                    </a:lnTo>
                    <a:lnTo>
                      <a:pt x="171"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7" name="Rectangle 20"/>
              <p:cNvSpPr>
                <a:spLocks noChangeArrowheads="1"/>
              </p:cNvSpPr>
              <p:nvPr/>
            </p:nvSpPr>
            <p:spPr bwMode="auto">
              <a:xfrm>
                <a:off x="3199" y="2992"/>
                <a:ext cx="58" cy="69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4286" name="Group 25"/>
            <p:cNvGrpSpPr>
              <a:grpSpLocks/>
            </p:cNvGrpSpPr>
            <p:nvPr/>
          </p:nvGrpSpPr>
          <p:grpSpPr bwMode="auto">
            <a:xfrm>
              <a:off x="4497" y="3331"/>
              <a:ext cx="1059" cy="450"/>
              <a:chOff x="4497" y="3331"/>
              <a:chExt cx="1059" cy="450"/>
            </a:xfrm>
          </p:grpSpPr>
          <p:sp>
            <p:nvSpPr>
              <p:cNvPr id="54332" name="Freeform 22"/>
              <p:cNvSpPr>
                <a:spLocks/>
              </p:cNvSpPr>
              <p:nvPr/>
            </p:nvSpPr>
            <p:spPr bwMode="auto">
              <a:xfrm>
                <a:off x="4497" y="3331"/>
                <a:ext cx="419" cy="450"/>
              </a:xfrm>
              <a:custGeom>
                <a:avLst/>
                <a:gdLst>
                  <a:gd name="T0" fmla="*/ 419 w 836"/>
                  <a:gd name="T1" fmla="*/ 334 h 1349"/>
                  <a:gd name="T2" fmla="*/ 419 w 836"/>
                  <a:gd name="T3" fmla="*/ 450 h 1349"/>
                  <a:gd name="T4" fmla="*/ 0 w 836"/>
                  <a:gd name="T5" fmla="*/ 116 h 1349"/>
                  <a:gd name="T6" fmla="*/ 0 w 836"/>
                  <a:gd name="T7" fmla="*/ 0 h 1349"/>
                  <a:gd name="T8" fmla="*/ 419 w 836"/>
                  <a:gd name="T9" fmla="*/ 334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1349">
                    <a:moveTo>
                      <a:pt x="836" y="1001"/>
                    </a:moveTo>
                    <a:lnTo>
                      <a:pt x="836" y="1349"/>
                    </a:lnTo>
                    <a:lnTo>
                      <a:pt x="0" y="348"/>
                    </a:lnTo>
                    <a:lnTo>
                      <a:pt x="0" y="0"/>
                    </a:lnTo>
                    <a:lnTo>
                      <a:pt x="836" y="100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3" name="Freeform 23"/>
              <p:cNvSpPr>
                <a:spLocks/>
              </p:cNvSpPr>
              <p:nvPr/>
            </p:nvSpPr>
            <p:spPr bwMode="auto">
              <a:xfrm>
                <a:off x="4497" y="3331"/>
                <a:ext cx="1059" cy="334"/>
              </a:xfrm>
              <a:custGeom>
                <a:avLst/>
                <a:gdLst>
                  <a:gd name="T0" fmla="*/ 1059 w 2117"/>
                  <a:gd name="T1" fmla="*/ 334 h 1001"/>
                  <a:gd name="T2" fmla="*/ 418 w 2117"/>
                  <a:gd name="T3" fmla="*/ 334 h 1001"/>
                  <a:gd name="T4" fmla="*/ 0 w 2117"/>
                  <a:gd name="T5" fmla="*/ 0 h 1001"/>
                  <a:gd name="T6" fmla="*/ 640 w 2117"/>
                  <a:gd name="T7" fmla="*/ 0 h 1001"/>
                  <a:gd name="T8" fmla="*/ 1059 w 2117"/>
                  <a:gd name="T9" fmla="*/ 334 h 1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7" h="1001">
                    <a:moveTo>
                      <a:pt x="2117" y="1001"/>
                    </a:moveTo>
                    <a:lnTo>
                      <a:pt x="836" y="1001"/>
                    </a:lnTo>
                    <a:lnTo>
                      <a:pt x="0" y="0"/>
                    </a:lnTo>
                    <a:lnTo>
                      <a:pt x="1280" y="0"/>
                    </a:lnTo>
                    <a:lnTo>
                      <a:pt x="2117" y="100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4" name="Rectangle 24"/>
              <p:cNvSpPr>
                <a:spLocks noChangeArrowheads="1"/>
              </p:cNvSpPr>
              <p:nvPr/>
            </p:nvSpPr>
            <p:spPr bwMode="auto">
              <a:xfrm>
                <a:off x="4916" y="3665"/>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4287" name="Rectangle 26"/>
            <p:cNvSpPr>
              <a:spLocks noChangeArrowheads="1"/>
            </p:cNvSpPr>
            <p:nvPr/>
          </p:nvSpPr>
          <p:spPr bwMode="auto">
            <a:xfrm>
              <a:off x="4916" y="3642"/>
              <a:ext cx="641" cy="23"/>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4288" name="Rectangle 27"/>
            <p:cNvSpPr>
              <a:spLocks noChangeArrowheads="1"/>
            </p:cNvSpPr>
            <p:nvPr/>
          </p:nvSpPr>
          <p:spPr bwMode="auto">
            <a:xfrm>
              <a:off x="4916" y="3618"/>
              <a:ext cx="641" cy="24"/>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4289" name="Group 31"/>
            <p:cNvGrpSpPr>
              <a:grpSpLocks/>
            </p:cNvGrpSpPr>
            <p:nvPr/>
          </p:nvGrpSpPr>
          <p:grpSpPr bwMode="auto">
            <a:xfrm>
              <a:off x="4497" y="3169"/>
              <a:ext cx="1059" cy="449"/>
              <a:chOff x="4497" y="3169"/>
              <a:chExt cx="1059" cy="449"/>
            </a:xfrm>
          </p:grpSpPr>
          <p:sp>
            <p:nvSpPr>
              <p:cNvPr id="54329" name="Freeform 28"/>
              <p:cNvSpPr>
                <a:spLocks/>
              </p:cNvSpPr>
              <p:nvPr/>
            </p:nvSpPr>
            <p:spPr bwMode="auto">
              <a:xfrm>
                <a:off x="4497" y="3169"/>
                <a:ext cx="419" cy="449"/>
              </a:xfrm>
              <a:custGeom>
                <a:avLst/>
                <a:gdLst>
                  <a:gd name="T0" fmla="*/ 419 w 836"/>
                  <a:gd name="T1" fmla="*/ 333 h 1348"/>
                  <a:gd name="T2" fmla="*/ 419 w 836"/>
                  <a:gd name="T3" fmla="*/ 449 h 1348"/>
                  <a:gd name="T4" fmla="*/ 0 w 836"/>
                  <a:gd name="T5" fmla="*/ 116 h 1348"/>
                  <a:gd name="T6" fmla="*/ 0 w 836"/>
                  <a:gd name="T7" fmla="*/ 0 h 1348"/>
                  <a:gd name="T8" fmla="*/ 419 w 836"/>
                  <a:gd name="T9" fmla="*/ 333 h 1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1348">
                    <a:moveTo>
                      <a:pt x="836" y="1000"/>
                    </a:moveTo>
                    <a:lnTo>
                      <a:pt x="836" y="1348"/>
                    </a:lnTo>
                    <a:lnTo>
                      <a:pt x="0" y="348"/>
                    </a:lnTo>
                    <a:lnTo>
                      <a:pt x="0" y="0"/>
                    </a:lnTo>
                    <a:lnTo>
                      <a:pt x="836" y="100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0" name="Freeform 29"/>
              <p:cNvSpPr>
                <a:spLocks/>
              </p:cNvSpPr>
              <p:nvPr/>
            </p:nvSpPr>
            <p:spPr bwMode="auto">
              <a:xfrm>
                <a:off x="4497" y="3169"/>
                <a:ext cx="1059" cy="333"/>
              </a:xfrm>
              <a:custGeom>
                <a:avLst/>
                <a:gdLst>
                  <a:gd name="T0" fmla="*/ 1059 w 2117"/>
                  <a:gd name="T1" fmla="*/ 333 h 1000"/>
                  <a:gd name="T2" fmla="*/ 418 w 2117"/>
                  <a:gd name="T3" fmla="*/ 333 h 1000"/>
                  <a:gd name="T4" fmla="*/ 0 w 2117"/>
                  <a:gd name="T5" fmla="*/ 0 h 1000"/>
                  <a:gd name="T6" fmla="*/ 640 w 2117"/>
                  <a:gd name="T7" fmla="*/ 0 h 1000"/>
                  <a:gd name="T8" fmla="*/ 1059 w 2117"/>
                  <a:gd name="T9" fmla="*/ 333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7" h="1000">
                    <a:moveTo>
                      <a:pt x="2117" y="1000"/>
                    </a:moveTo>
                    <a:lnTo>
                      <a:pt x="836" y="1000"/>
                    </a:lnTo>
                    <a:lnTo>
                      <a:pt x="0" y="0"/>
                    </a:lnTo>
                    <a:lnTo>
                      <a:pt x="1280" y="0"/>
                    </a:lnTo>
                    <a:lnTo>
                      <a:pt x="2117" y="100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31" name="Rectangle 30"/>
              <p:cNvSpPr>
                <a:spLocks noChangeArrowheads="1"/>
              </p:cNvSpPr>
              <p:nvPr/>
            </p:nvSpPr>
            <p:spPr bwMode="auto">
              <a:xfrm>
                <a:off x="4916" y="3502"/>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4290" name="Rectangle 32"/>
            <p:cNvSpPr>
              <a:spLocks noChangeArrowheads="1"/>
            </p:cNvSpPr>
            <p:nvPr/>
          </p:nvSpPr>
          <p:spPr bwMode="auto">
            <a:xfrm>
              <a:off x="4916" y="3479"/>
              <a:ext cx="641" cy="24"/>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4291" name="Rectangle 33"/>
            <p:cNvSpPr>
              <a:spLocks noChangeArrowheads="1"/>
            </p:cNvSpPr>
            <p:nvPr/>
          </p:nvSpPr>
          <p:spPr bwMode="auto">
            <a:xfrm>
              <a:off x="4916" y="3456"/>
              <a:ext cx="641" cy="24"/>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4292" name="Group 37"/>
            <p:cNvGrpSpPr>
              <a:grpSpLocks/>
            </p:cNvGrpSpPr>
            <p:nvPr/>
          </p:nvGrpSpPr>
          <p:grpSpPr bwMode="auto">
            <a:xfrm>
              <a:off x="4422" y="2946"/>
              <a:ext cx="1134" cy="510"/>
              <a:chOff x="4422" y="2946"/>
              <a:chExt cx="1134" cy="510"/>
            </a:xfrm>
          </p:grpSpPr>
          <p:sp>
            <p:nvSpPr>
              <p:cNvPr id="54326" name="Freeform 34"/>
              <p:cNvSpPr>
                <a:spLocks/>
              </p:cNvSpPr>
              <p:nvPr/>
            </p:nvSpPr>
            <p:spPr bwMode="auto">
              <a:xfrm>
                <a:off x="4422" y="2946"/>
                <a:ext cx="494" cy="510"/>
              </a:xfrm>
              <a:custGeom>
                <a:avLst/>
                <a:gdLst>
                  <a:gd name="T0" fmla="*/ 494 w 988"/>
                  <a:gd name="T1" fmla="*/ 394 h 1530"/>
                  <a:gd name="T2" fmla="*/ 494 w 988"/>
                  <a:gd name="T3" fmla="*/ 510 h 1530"/>
                  <a:gd name="T4" fmla="*/ 0 w 988"/>
                  <a:gd name="T5" fmla="*/ 116 h 1530"/>
                  <a:gd name="T6" fmla="*/ 0 w 988"/>
                  <a:gd name="T7" fmla="*/ 0 h 1530"/>
                  <a:gd name="T8" fmla="*/ 494 w 988"/>
                  <a:gd name="T9" fmla="*/ 394 h 1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1530">
                    <a:moveTo>
                      <a:pt x="988" y="1182"/>
                    </a:moveTo>
                    <a:lnTo>
                      <a:pt x="988" y="1530"/>
                    </a:lnTo>
                    <a:lnTo>
                      <a:pt x="0" y="348"/>
                    </a:lnTo>
                    <a:lnTo>
                      <a:pt x="0" y="0"/>
                    </a:lnTo>
                    <a:lnTo>
                      <a:pt x="988" y="118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7" name="Freeform 35"/>
              <p:cNvSpPr>
                <a:spLocks/>
              </p:cNvSpPr>
              <p:nvPr/>
            </p:nvSpPr>
            <p:spPr bwMode="auto">
              <a:xfrm>
                <a:off x="4422" y="2946"/>
                <a:ext cx="1134" cy="394"/>
              </a:xfrm>
              <a:custGeom>
                <a:avLst/>
                <a:gdLst>
                  <a:gd name="T0" fmla="*/ 1134 w 2269"/>
                  <a:gd name="T1" fmla="*/ 394 h 1182"/>
                  <a:gd name="T2" fmla="*/ 494 w 2269"/>
                  <a:gd name="T3" fmla="*/ 394 h 1182"/>
                  <a:gd name="T4" fmla="*/ 0 w 2269"/>
                  <a:gd name="T5" fmla="*/ 0 h 1182"/>
                  <a:gd name="T6" fmla="*/ 640 w 2269"/>
                  <a:gd name="T7" fmla="*/ 0 h 1182"/>
                  <a:gd name="T8" fmla="*/ 1134 w 2269"/>
                  <a:gd name="T9" fmla="*/ 394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9" h="1182">
                    <a:moveTo>
                      <a:pt x="2269" y="1182"/>
                    </a:moveTo>
                    <a:lnTo>
                      <a:pt x="988" y="1182"/>
                    </a:lnTo>
                    <a:lnTo>
                      <a:pt x="0" y="0"/>
                    </a:lnTo>
                    <a:lnTo>
                      <a:pt x="1281" y="0"/>
                    </a:lnTo>
                    <a:lnTo>
                      <a:pt x="2269" y="118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8" name="Rectangle 36"/>
              <p:cNvSpPr>
                <a:spLocks noChangeArrowheads="1"/>
              </p:cNvSpPr>
              <p:nvPr/>
            </p:nvSpPr>
            <p:spPr bwMode="auto">
              <a:xfrm>
                <a:off x="4916" y="3340"/>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4293" name="Rectangle 38"/>
            <p:cNvSpPr>
              <a:spLocks noChangeArrowheads="1"/>
            </p:cNvSpPr>
            <p:nvPr/>
          </p:nvSpPr>
          <p:spPr bwMode="auto">
            <a:xfrm>
              <a:off x="4916" y="3317"/>
              <a:ext cx="641" cy="23"/>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4294" name="Rectangle 39"/>
            <p:cNvSpPr>
              <a:spLocks noChangeArrowheads="1"/>
            </p:cNvSpPr>
            <p:nvPr/>
          </p:nvSpPr>
          <p:spPr bwMode="auto">
            <a:xfrm>
              <a:off x="4916" y="3294"/>
              <a:ext cx="641" cy="23"/>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4295" name="Group 43"/>
            <p:cNvGrpSpPr>
              <a:grpSpLocks/>
            </p:cNvGrpSpPr>
            <p:nvPr/>
          </p:nvGrpSpPr>
          <p:grpSpPr bwMode="auto">
            <a:xfrm>
              <a:off x="4669" y="3027"/>
              <a:ext cx="887" cy="267"/>
              <a:chOff x="4669" y="3027"/>
              <a:chExt cx="887" cy="267"/>
            </a:xfrm>
          </p:grpSpPr>
          <p:sp>
            <p:nvSpPr>
              <p:cNvPr id="54323" name="Freeform 40"/>
              <p:cNvSpPr>
                <a:spLocks/>
              </p:cNvSpPr>
              <p:nvPr/>
            </p:nvSpPr>
            <p:spPr bwMode="auto">
              <a:xfrm>
                <a:off x="4669" y="3027"/>
                <a:ext cx="247" cy="267"/>
              </a:xfrm>
              <a:custGeom>
                <a:avLst/>
                <a:gdLst>
                  <a:gd name="T0" fmla="*/ 247 w 493"/>
                  <a:gd name="T1" fmla="*/ 197 h 799"/>
                  <a:gd name="T2" fmla="*/ 247 w 493"/>
                  <a:gd name="T3" fmla="*/ 267 h 799"/>
                  <a:gd name="T4" fmla="*/ 0 w 493"/>
                  <a:gd name="T5" fmla="*/ 70 h 799"/>
                  <a:gd name="T6" fmla="*/ 0 w 493"/>
                  <a:gd name="T7" fmla="*/ 0 h 799"/>
                  <a:gd name="T8" fmla="*/ 247 w 493"/>
                  <a:gd name="T9" fmla="*/ 197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799">
                    <a:moveTo>
                      <a:pt x="493" y="590"/>
                    </a:moveTo>
                    <a:lnTo>
                      <a:pt x="493" y="799"/>
                    </a:lnTo>
                    <a:lnTo>
                      <a:pt x="0" y="208"/>
                    </a:lnTo>
                    <a:lnTo>
                      <a:pt x="0" y="0"/>
                    </a:lnTo>
                    <a:lnTo>
                      <a:pt x="493" y="59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4" name="Freeform 41"/>
              <p:cNvSpPr>
                <a:spLocks/>
              </p:cNvSpPr>
              <p:nvPr/>
            </p:nvSpPr>
            <p:spPr bwMode="auto">
              <a:xfrm>
                <a:off x="4669" y="3027"/>
                <a:ext cx="887" cy="197"/>
              </a:xfrm>
              <a:custGeom>
                <a:avLst/>
                <a:gdLst>
                  <a:gd name="T0" fmla="*/ 887 w 1774"/>
                  <a:gd name="T1" fmla="*/ 197 h 590"/>
                  <a:gd name="T2" fmla="*/ 247 w 1774"/>
                  <a:gd name="T3" fmla="*/ 197 h 590"/>
                  <a:gd name="T4" fmla="*/ 0 w 1774"/>
                  <a:gd name="T5" fmla="*/ 0 h 590"/>
                  <a:gd name="T6" fmla="*/ 640 w 1774"/>
                  <a:gd name="T7" fmla="*/ 0 h 590"/>
                  <a:gd name="T8" fmla="*/ 887 w 1774"/>
                  <a:gd name="T9" fmla="*/ 197 h 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4" h="590">
                    <a:moveTo>
                      <a:pt x="1774" y="590"/>
                    </a:moveTo>
                    <a:lnTo>
                      <a:pt x="493" y="590"/>
                    </a:lnTo>
                    <a:lnTo>
                      <a:pt x="0" y="0"/>
                    </a:lnTo>
                    <a:lnTo>
                      <a:pt x="1280" y="0"/>
                    </a:lnTo>
                    <a:lnTo>
                      <a:pt x="1774" y="59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5" name="Rectangle 42"/>
              <p:cNvSpPr>
                <a:spLocks noChangeArrowheads="1"/>
              </p:cNvSpPr>
              <p:nvPr/>
            </p:nvSpPr>
            <p:spPr bwMode="auto">
              <a:xfrm>
                <a:off x="4916" y="3224"/>
                <a:ext cx="640" cy="7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4296" name="Group 47"/>
            <p:cNvGrpSpPr>
              <a:grpSpLocks/>
            </p:cNvGrpSpPr>
            <p:nvPr/>
          </p:nvGrpSpPr>
          <p:grpSpPr bwMode="auto">
            <a:xfrm>
              <a:off x="3183" y="2934"/>
              <a:ext cx="252" cy="244"/>
              <a:chOff x="3183" y="2934"/>
              <a:chExt cx="252" cy="244"/>
            </a:xfrm>
          </p:grpSpPr>
          <p:sp>
            <p:nvSpPr>
              <p:cNvPr id="54320" name="Freeform 44"/>
              <p:cNvSpPr>
                <a:spLocks/>
              </p:cNvSpPr>
              <p:nvPr/>
            </p:nvSpPr>
            <p:spPr bwMode="auto">
              <a:xfrm>
                <a:off x="3183" y="2934"/>
                <a:ext cx="251" cy="197"/>
              </a:xfrm>
              <a:custGeom>
                <a:avLst/>
                <a:gdLst>
                  <a:gd name="T0" fmla="*/ 251 w 502"/>
                  <a:gd name="T1" fmla="*/ 197 h 591"/>
                  <a:gd name="T2" fmla="*/ 248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5" y="591"/>
                    </a:lnTo>
                    <a:lnTo>
                      <a:pt x="0" y="0"/>
                    </a:lnTo>
                    <a:lnTo>
                      <a:pt x="7" y="0"/>
                    </a:lnTo>
                    <a:lnTo>
                      <a:pt x="502" y="591"/>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1" name="Freeform 45"/>
              <p:cNvSpPr>
                <a:spLocks/>
              </p:cNvSpPr>
              <p:nvPr/>
            </p:nvSpPr>
            <p:spPr bwMode="auto">
              <a:xfrm>
                <a:off x="3183" y="2934"/>
                <a:ext cx="248" cy="244"/>
              </a:xfrm>
              <a:custGeom>
                <a:avLst/>
                <a:gdLst>
                  <a:gd name="T0" fmla="*/ 248 w 496"/>
                  <a:gd name="T1" fmla="*/ 197 h 731"/>
                  <a:gd name="T2" fmla="*/ 248 w 496"/>
                  <a:gd name="T3" fmla="*/ 244 h 731"/>
                  <a:gd name="T4" fmla="*/ 1 w 496"/>
                  <a:gd name="T5" fmla="*/ 46 h 731"/>
                  <a:gd name="T6" fmla="*/ 0 w 496"/>
                  <a:gd name="T7" fmla="*/ 0 h 731"/>
                  <a:gd name="T8" fmla="*/ 248 w 496"/>
                  <a:gd name="T9" fmla="*/ 197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1">
                    <a:moveTo>
                      <a:pt x="495" y="591"/>
                    </a:moveTo>
                    <a:lnTo>
                      <a:pt x="496" y="731"/>
                    </a:lnTo>
                    <a:lnTo>
                      <a:pt x="1" y="139"/>
                    </a:lnTo>
                    <a:lnTo>
                      <a:pt x="0" y="0"/>
                    </a:lnTo>
                    <a:lnTo>
                      <a:pt x="495" y="591"/>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22" name="Freeform 46"/>
              <p:cNvSpPr>
                <a:spLocks/>
              </p:cNvSpPr>
              <p:nvPr/>
            </p:nvSpPr>
            <p:spPr bwMode="auto">
              <a:xfrm>
                <a:off x="3430" y="3131"/>
                <a:ext cx="5" cy="47"/>
              </a:xfrm>
              <a:custGeom>
                <a:avLst/>
                <a:gdLst>
                  <a:gd name="T0" fmla="*/ 4 w 8"/>
                  <a:gd name="T1" fmla="*/ 0 h 140"/>
                  <a:gd name="T2" fmla="*/ 0 w 8"/>
                  <a:gd name="T3" fmla="*/ 0 h 140"/>
                  <a:gd name="T4" fmla="*/ 1 w 8"/>
                  <a:gd name="T5" fmla="*/ 47 h 140"/>
                  <a:gd name="T6" fmla="*/ 5 w 8"/>
                  <a:gd name="T7" fmla="*/ 47 h 140"/>
                  <a:gd name="T8" fmla="*/ 4 w 8"/>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0">
                    <a:moveTo>
                      <a:pt x="7" y="0"/>
                    </a:moveTo>
                    <a:lnTo>
                      <a:pt x="0" y="0"/>
                    </a:lnTo>
                    <a:lnTo>
                      <a:pt x="1" y="140"/>
                    </a:lnTo>
                    <a:lnTo>
                      <a:pt x="8" y="1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54297" name="Group 51"/>
            <p:cNvGrpSpPr>
              <a:grpSpLocks/>
            </p:cNvGrpSpPr>
            <p:nvPr/>
          </p:nvGrpSpPr>
          <p:grpSpPr bwMode="auto">
            <a:xfrm>
              <a:off x="4831" y="3179"/>
              <a:ext cx="85" cy="672"/>
              <a:chOff x="4831" y="3179"/>
              <a:chExt cx="85" cy="672"/>
            </a:xfrm>
          </p:grpSpPr>
          <p:sp>
            <p:nvSpPr>
              <p:cNvPr id="54317" name="Freeform 48"/>
              <p:cNvSpPr>
                <a:spLocks/>
              </p:cNvSpPr>
              <p:nvPr/>
            </p:nvSpPr>
            <p:spPr bwMode="auto">
              <a:xfrm>
                <a:off x="4831" y="3179"/>
                <a:ext cx="27" cy="672"/>
              </a:xfrm>
              <a:custGeom>
                <a:avLst/>
                <a:gdLst>
                  <a:gd name="T0" fmla="*/ 27 w 54"/>
                  <a:gd name="T1" fmla="*/ 22 h 2015"/>
                  <a:gd name="T2" fmla="*/ 27 w 54"/>
                  <a:gd name="T3" fmla="*/ 672 h 2015"/>
                  <a:gd name="T4" fmla="*/ 0 w 54"/>
                  <a:gd name="T5" fmla="*/ 650 h 2015"/>
                  <a:gd name="T6" fmla="*/ 0 w 54"/>
                  <a:gd name="T7" fmla="*/ 0 h 2015"/>
                  <a:gd name="T8" fmla="*/ 27 w 54"/>
                  <a:gd name="T9" fmla="*/ 22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015">
                    <a:moveTo>
                      <a:pt x="54" y="65"/>
                    </a:moveTo>
                    <a:lnTo>
                      <a:pt x="54" y="2015"/>
                    </a:lnTo>
                    <a:lnTo>
                      <a:pt x="0" y="1949"/>
                    </a:lnTo>
                    <a:lnTo>
                      <a:pt x="0" y="0"/>
                    </a:lnTo>
                    <a:lnTo>
                      <a:pt x="54"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8" name="Freeform 49"/>
              <p:cNvSpPr>
                <a:spLocks/>
              </p:cNvSpPr>
              <p:nvPr/>
            </p:nvSpPr>
            <p:spPr bwMode="auto">
              <a:xfrm>
                <a:off x="4831" y="317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9" name="Rectangle 50"/>
              <p:cNvSpPr>
                <a:spLocks noChangeArrowheads="1"/>
              </p:cNvSpPr>
              <p:nvPr/>
            </p:nvSpPr>
            <p:spPr bwMode="auto">
              <a:xfrm>
                <a:off x="4858" y="3201"/>
                <a:ext cx="58" cy="65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4298" name="Line 52"/>
            <p:cNvSpPr>
              <a:spLocks noChangeShapeType="1"/>
            </p:cNvSpPr>
            <p:nvPr/>
          </p:nvSpPr>
          <p:spPr bwMode="auto">
            <a:xfrm>
              <a:off x="3432" y="3178"/>
              <a:ext cx="218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4299" name="Group 56"/>
            <p:cNvGrpSpPr>
              <a:grpSpLocks/>
            </p:cNvGrpSpPr>
            <p:nvPr/>
          </p:nvGrpSpPr>
          <p:grpSpPr bwMode="auto">
            <a:xfrm>
              <a:off x="3185" y="2932"/>
              <a:ext cx="2430" cy="201"/>
              <a:chOff x="3185" y="2932"/>
              <a:chExt cx="2430" cy="201"/>
            </a:xfrm>
          </p:grpSpPr>
          <p:sp>
            <p:nvSpPr>
              <p:cNvPr id="54314" name="Freeform 53"/>
              <p:cNvSpPr>
                <a:spLocks/>
              </p:cNvSpPr>
              <p:nvPr/>
            </p:nvSpPr>
            <p:spPr bwMode="auto">
              <a:xfrm>
                <a:off x="3185" y="2932"/>
                <a:ext cx="247" cy="201"/>
              </a:xfrm>
              <a:custGeom>
                <a:avLst/>
                <a:gdLst>
                  <a:gd name="T0" fmla="*/ 247 w 495"/>
                  <a:gd name="T1" fmla="*/ 198 h 601"/>
                  <a:gd name="T2" fmla="*/ 247 w 495"/>
                  <a:gd name="T3" fmla="*/ 201 h 601"/>
                  <a:gd name="T4" fmla="*/ 0 w 495"/>
                  <a:gd name="T5" fmla="*/ 3 h 601"/>
                  <a:gd name="T6" fmla="*/ 0 w 495"/>
                  <a:gd name="T7" fmla="*/ 0 h 601"/>
                  <a:gd name="T8" fmla="*/ 247 w 495"/>
                  <a:gd name="T9" fmla="*/ 198 h 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601">
                    <a:moveTo>
                      <a:pt x="495" y="592"/>
                    </a:moveTo>
                    <a:lnTo>
                      <a:pt x="495" y="601"/>
                    </a:lnTo>
                    <a:lnTo>
                      <a:pt x="0" y="9"/>
                    </a:lnTo>
                    <a:lnTo>
                      <a:pt x="0" y="0"/>
                    </a:lnTo>
                    <a:lnTo>
                      <a:pt x="495" y="59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5" name="Freeform 54"/>
              <p:cNvSpPr>
                <a:spLocks/>
              </p:cNvSpPr>
              <p:nvPr/>
            </p:nvSpPr>
            <p:spPr bwMode="auto">
              <a:xfrm>
                <a:off x="3185" y="2932"/>
                <a:ext cx="2430" cy="198"/>
              </a:xfrm>
              <a:custGeom>
                <a:avLst/>
                <a:gdLst>
                  <a:gd name="T0" fmla="*/ 2430 w 4861"/>
                  <a:gd name="T1" fmla="*/ 198 h 594"/>
                  <a:gd name="T2" fmla="*/ 247 w 4861"/>
                  <a:gd name="T3" fmla="*/ 197 h 594"/>
                  <a:gd name="T4" fmla="*/ 0 w 4861"/>
                  <a:gd name="T5" fmla="*/ 0 h 594"/>
                  <a:gd name="T6" fmla="*/ 2183 w 4861"/>
                  <a:gd name="T7" fmla="*/ 1 h 594"/>
                  <a:gd name="T8" fmla="*/ 2430 w 4861"/>
                  <a:gd name="T9" fmla="*/ 198 h 5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1" h="594">
                    <a:moveTo>
                      <a:pt x="4861" y="594"/>
                    </a:moveTo>
                    <a:lnTo>
                      <a:pt x="495" y="592"/>
                    </a:lnTo>
                    <a:lnTo>
                      <a:pt x="0" y="0"/>
                    </a:lnTo>
                    <a:lnTo>
                      <a:pt x="4366" y="2"/>
                    </a:lnTo>
                    <a:lnTo>
                      <a:pt x="4861" y="594"/>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6" name="Freeform 55"/>
              <p:cNvSpPr>
                <a:spLocks/>
              </p:cNvSpPr>
              <p:nvPr/>
            </p:nvSpPr>
            <p:spPr bwMode="auto">
              <a:xfrm>
                <a:off x="3432" y="3130"/>
                <a:ext cx="2183" cy="3"/>
              </a:xfrm>
              <a:custGeom>
                <a:avLst/>
                <a:gdLst>
                  <a:gd name="T0" fmla="*/ 0 w 4366"/>
                  <a:gd name="T1" fmla="*/ 0 h 10"/>
                  <a:gd name="T2" fmla="*/ 0 w 4366"/>
                  <a:gd name="T3" fmla="*/ 3 h 10"/>
                  <a:gd name="T4" fmla="*/ 2183 w 4366"/>
                  <a:gd name="T5" fmla="*/ 3 h 10"/>
                  <a:gd name="T6" fmla="*/ 2183 w 4366"/>
                  <a:gd name="T7" fmla="*/ 1 h 10"/>
                  <a:gd name="T8" fmla="*/ 0 w 436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6" h="10">
                    <a:moveTo>
                      <a:pt x="0" y="0"/>
                    </a:moveTo>
                    <a:lnTo>
                      <a:pt x="0" y="9"/>
                    </a:lnTo>
                    <a:lnTo>
                      <a:pt x="4366" y="10"/>
                    </a:lnTo>
                    <a:lnTo>
                      <a:pt x="4366" y="2"/>
                    </a:lnTo>
                    <a:lnTo>
                      <a:pt x="0"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4300" name="Rectangle 57"/>
            <p:cNvSpPr>
              <a:spLocks noChangeArrowheads="1"/>
            </p:cNvSpPr>
            <p:nvPr/>
          </p:nvSpPr>
          <p:spPr bwMode="auto">
            <a:xfrm>
              <a:off x="3461" y="3131"/>
              <a:ext cx="2154" cy="47"/>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4301" name="Rectangle 58"/>
            <p:cNvSpPr>
              <a:spLocks noChangeArrowheads="1"/>
            </p:cNvSpPr>
            <p:nvPr/>
          </p:nvSpPr>
          <p:spPr bwMode="auto">
            <a:xfrm>
              <a:off x="3432" y="3178"/>
              <a:ext cx="2183" cy="46"/>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4302" name="Group 62"/>
            <p:cNvGrpSpPr>
              <a:grpSpLocks/>
            </p:cNvGrpSpPr>
            <p:nvPr/>
          </p:nvGrpSpPr>
          <p:grpSpPr bwMode="auto">
            <a:xfrm>
              <a:off x="3376" y="3109"/>
              <a:ext cx="85" cy="742"/>
              <a:chOff x="3376" y="3109"/>
              <a:chExt cx="85" cy="742"/>
            </a:xfrm>
          </p:grpSpPr>
          <p:sp>
            <p:nvSpPr>
              <p:cNvPr id="54311" name="Freeform 59"/>
              <p:cNvSpPr>
                <a:spLocks/>
              </p:cNvSpPr>
              <p:nvPr/>
            </p:nvSpPr>
            <p:spPr bwMode="auto">
              <a:xfrm>
                <a:off x="3376" y="3109"/>
                <a:ext cx="27" cy="742"/>
              </a:xfrm>
              <a:custGeom>
                <a:avLst/>
                <a:gdLst>
                  <a:gd name="T0" fmla="*/ 27 w 55"/>
                  <a:gd name="T1" fmla="*/ 22 h 2224"/>
                  <a:gd name="T2" fmla="*/ 27 w 55"/>
                  <a:gd name="T3" fmla="*/ 742 h 2224"/>
                  <a:gd name="T4" fmla="*/ 0 w 55"/>
                  <a:gd name="T5" fmla="*/ 720 h 2224"/>
                  <a:gd name="T6" fmla="*/ 0 w 55"/>
                  <a:gd name="T7" fmla="*/ 0 h 2224"/>
                  <a:gd name="T8" fmla="*/ 27 w 55"/>
                  <a:gd name="T9" fmla="*/ 22 h 2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24">
                    <a:moveTo>
                      <a:pt x="55" y="65"/>
                    </a:moveTo>
                    <a:lnTo>
                      <a:pt x="55" y="2224"/>
                    </a:lnTo>
                    <a:lnTo>
                      <a:pt x="0" y="2158"/>
                    </a:lnTo>
                    <a:lnTo>
                      <a:pt x="0" y="0"/>
                    </a:lnTo>
                    <a:lnTo>
                      <a:pt x="55"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2" name="Freeform 60"/>
              <p:cNvSpPr>
                <a:spLocks/>
              </p:cNvSpPr>
              <p:nvPr/>
            </p:nvSpPr>
            <p:spPr bwMode="auto">
              <a:xfrm>
                <a:off x="3376" y="310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5" y="65"/>
                    </a:lnTo>
                    <a:lnTo>
                      <a:pt x="0" y="0"/>
                    </a:lnTo>
                    <a:lnTo>
                      <a:pt x="117"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3" name="Rectangle 61"/>
              <p:cNvSpPr>
                <a:spLocks noChangeArrowheads="1"/>
              </p:cNvSpPr>
              <p:nvPr/>
            </p:nvSpPr>
            <p:spPr bwMode="auto">
              <a:xfrm>
                <a:off x="3403" y="3131"/>
                <a:ext cx="58" cy="72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4303" name="Group 66"/>
            <p:cNvGrpSpPr>
              <a:grpSpLocks/>
            </p:cNvGrpSpPr>
            <p:nvPr/>
          </p:nvGrpSpPr>
          <p:grpSpPr bwMode="auto">
            <a:xfrm>
              <a:off x="3183" y="2934"/>
              <a:ext cx="252" cy="244"/>
              <a:chOff x="3183" y="2934"/>
              <a:chExt cx="252" cy="244"/>
            </a:xfrm>
          </p:grpSpPr>
          <p:sp>
            <p:nvSpPr>
              <p:cNvPr id="54308" name="Freeform 63"/>
              <p:cNvSpPr>
                <a:spLocks/>
              </p:cNvSpPr>
              <p:nvPr/>
            </p:nvSpPr>
            <p:spPr bwMode="auto">
              <a:xfrm>
                <a:off x="3183" y="2934"/>
                <a:ext cx="251" cy="197"/>
              </a:xfrm>
              <a:custGeom>
                <a:avLst/>
                <a:gdLst>
                  <a:gd name="T0" fmla="*/ 251 w 502"/>
                  <a:gd name="T1" fmla="*/ 197 h 591"/>
                  <a:gd name="T2" fmla="*/ 248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5" y="591"/>
                    </a:lnTo>
                    <a:lnTo>
                      <a:pt x="0" y="0"/>
                    </a:lnTo>
                    <a:lnTo>
                      <a:pt x="7" y="0"/>
                    </a:lnTo>
                    <a:lnTo>
                      <a:pt x="502"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09" name="Freeform 64"/>
              <p:cNvSpPr>
                <a:spLocks/>
              </p:cNvSpPr>
              <p:nvPr/>
            </p:nvSpPr>
            <p:spPr bwMode="auto">
              <a:xfrm>
                <a:off x="3183" y="2934"/>
                <a:ext cx="248" cy="244"/>
              </a:xfrm>
              <a:custGeom>
                <a:avLst/>
                <a:gdLst>
                  <a:gd name="T0" fmla="*/ 248 w 496"/>
                  <a:gd name="T1" fmla="*/ 197 h 732"/>
                  <a:gd name="T2" fmla="*/ 248 w 496"/>
                  <a:gd name="T3" fmla="*/ 244 h 732"/>
                  <a:gd name="T4" fmla="*/ 1 w 496"/>
                  <a:gd name="T5" fmla="*/ 47 h 732"/>
                  <a:gd name="T6" fmla="*/ 0 w 496"/>
                  <a:gd name="T7" fmla="*/ 0 h 732"/>
                  <a:gd name="T8" fmla="*/ 248 w 496"/>
                  <a:gd name="T9" fmla="*/ 197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2">
                    <a:moveTo>
                      <a:pt x="495" y="591"/>
                    </a:moveTo>
                    <a:lnTo>
                      <a:pt x="496" y="732"/>
                    </a:lnTo>
                    <a:lnTo>
                      <a:pt x="1" y="140"/>
                    </a:lnTo>
                    <a:lnTo>
                      <a:pt x="0" y="0"/>
                    </a:lnTo>
                    <a:lnTo>
                      <a:pt x="495"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10" name="Freeform 65"/>
              <p:cNvSpPr>
                <a:spLocks/>
              </p:cNvSpPr>
              <p:nvPr/>
            </p:nvSpPr>
            <p:spPr bwMode="auto">
              <a:xfrm>
                <a:off x="3430" y="3131"/>
                <a:ext cx="5" cy="47"/>
              </a:xfrm>
              <a:custGeom>
                <a:avLst/>
                <a:gdLst>
                  <a:gd name="T0" fmla="*/ 4 w 8"/>
                  <a:gd name="T1" fmla="*/ 0 h 141"/>
                  <a:gd name="T2" fmla="*/ 0 w 8"/>
                  <a:gd name="T3" fmla="*/ 0 h 141"/>
                  <a:gd name="T4" fmla="*/ 1 w 8"/>
                  <a:gd name="T5" fmla="*/ 47 h 141"/>
                  <a:gd name="T6" fmla="*/ 5 w 8"/>
                  <a:gd name="T7" fmla="*/ 47 h 141"/>
                  <a:gd name="T8" fmla="*/ 4 w 8"/>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1">
                    <a:moveTo>
                      <a:pt x="7" y="0"/>
                    </a:moveTo>
                    <a:lnTo>
                      <a:pt x="0" y="0"/>
                    </a:lnTo>
                    <a:lnTo>
                      <a:pt x="1" y="141"/>
                    </a:lnTo>
                    <a:lnTo>
                      <a:pt x="8" y="141"/>
                    </a:lnTo>
                    <a:lnTo>
                      <a:pt x="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54304" name="Group 70"/>
            <p:cNvGrpSpPr>
              <a:grpSpLocks/>
            </p:cNvGrpSpPr>
            <p:nvPr/>
          </p:nvGrpSpPr>
          <p:grpSpPr bwMode="auto">
            <a:xfrm>
              <a:off x="3154" y="3421"/>
              <a:ext cx="251" cy="244"/>
              <a:chOff x="3154" y="3421"/>
              <a:chExt cx="251" cy="244"/>
            </a:xfrm>
          </p:grpSpPr>
          <p:sp>
            <p:nvSpPr>
              <p:cNvPr id="54305" name="Freeform 67"/>
              <p:cNvSpPr>
                <a:spLocks/>
              </p:cNvSpPr>
              <p:nvPr/>
            </p:nvSpPr>
            <p:spPr bwMode="auto">
              <a:xfrm>
                <a:off x="3154" y="3421"/>
                <a:ext cx="251" cy="197"/>
              </a:xfrm>
              <a:custGeom>
                <a:avLst/>
                <a:gdLst>
                  <a:gd name="T0" fmla="*/ 251 w 502"/>
                  <a:gd name="T1" fmla="*/ 197 h 591"/>
                  <a:gd name="T2" fmla="*/ 247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4" y="591"/>
                    </a:lnTo>
                    <a:lnTo>
                      <a:pt x="0" y="0"/>
                    </a:lnTo>
                    <a:lnTo>
                      <a:pt x="7" y="0"/>
                    </a:lnTo>
                    <a:lnTo>
                      <a:pt x="502"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06" name="Freeform 68"/>
              <p:cNvSpPr>
                <a:spLocks/>
              </p:cNvSpPr>
              <p:nvPr/>
            </p:nvSpPr>
            <p:spPr bwMode="auto">
              <a:xfrm>
                <a:off x="3154" y="3421"/>
                <a:ext cx="248" cy="244"/>
              </a:xfrm>
              <a:custGeom>
                <a:avLst/>
                <a:gdLst>
                  <a:gd name="T0" fmla="*/ 247 w 496"/>
                  <a:gd name="T1" fmla="*/ 197 h 731"/>
                  <a:gd name="T2" fmla="*/ 248 w 496"/>
                  <a:gd name="T3" fmla="*/ 244 h 731"/>
                  <a:gd name="T4" fmla="*/ 1 w 496"/>
                  <a:gd name="T5" fmla="*/ 46 h 731"/>
                  <a:gd name="T6" fmla="*/ 0 w 496"/>
                  <a:gd name="T7" fmla="*/ 0 h 731"/>
                  <a:gd name="T8" fmla="*/ 247 w 496"/>
                  <a:gd name="T9" fmla="*/ 197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1">
                    <a:moveTo>
                      <a:pt x="494" y="591"/>
                    </a:moveTo>
                    <a:lnTo>
                      <a:pt x="496" y="731"/>
                    </a:lnTo>
                    <a:lnTo>
                      <a:pt x="1" y="139"/>
                    </a:lnTo>
                    <a:lnTo>
                      <a:pt x="0" y="0"/>
                    </a:lnTo>
                    <a:lnTo>
                      <a:pt x="494"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07" name="Freeform 69"/>
              <p:cNvSpPr>
                <a:spLocks/>
              </p:cNvSpPr>
              <p:nvPr/>
            </p:nvSpPr>
            <p:spPr bwMode="auto">
              <a:xfrm>
                <a:off x="3401" y="3618"/>
                <a:ext cx="4" cy="47"/>
              </a:xfrm>
              <a:custGeom>
                <a:avLst/>
                <a:gdLst>
                  <a:gd name="T0" fmla="*/ 4 w 9"/>
                  <a:gd name="T1" fmla="*/ 0 h 140"/>
                  <a:gd name="T2" fmla="*/ 0 w 9"/>
                  <a:gd name="T3" fmla="*/ 0 h 140"/>
                  <a:gd name="T4" fmla="*/ 1 w 9"/>
                  <a:gd name="T5" fmla="*/ 47 h 140"/>
                  <a:gd name="T6" fmla="*/ 4 w 9"/>
                  <a:gd name="T7" fmla="*/ 47 h 140"/>
                  <a:gd name="T8" fmla="*/ 4 w 9"/>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0">
                    <a:moveTo>
                      <a:pt x="8" y="0"/>
                    </a:moveTo>
                    <a:lnTo>
                      <a:pt x="0" y="0"/>
                    </a:lnTo>
                    <a:lnTo>
                      <a:pt x="2" y="140"/>
                    </a:lnTo>
                    <a:lnTo>
                      <a:pt x="9" y="140"/>
                    </a:lnTo>
                    <a:lnTo>
                      <a:pt x="8"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pic>
        <p:nvPicPr>
          <p:cNvPr id="54278" name="Picture 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920" y="2567915"/>
            <a:ext cx="1955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486" y="3171825"/>
            <a:ext cx="1511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19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t>Doç. Dr. Murat BAŞ</a:t>
            </a:r>
          </a:p>
        </p:txBody>
      </p:sp>
      <p:sp>
        <p:nvSpPr>
          <p:cNvPr id="61442" name="Rectangle 2"/>
          <p:cNvSpPr>
            <a:spLocks noGrp="1" noChangeArrowheads="1"/>
          </p:cNvSpPr>
          <p:nvPr>
            <p:ph type="title"/>
          </p:nvPr>
        </p:nvSpPr>
        <p:spPr>
          <a:xfrm>
            <a:off x="6196084" y="511784"/>
            <a:ext cx="5492679" cy="1303867"/>
          </a:xfrm>
          <a:solidFill>
            <a:srgbClr val="808000"/>
          </a:solidFill>
        </p:spPr>
        <p:txBody>
          <a:bodyPr>
            <a:normAutofit/>
          </a:bodyPr>
          <a:lstStyle/>
          <a:p>
            <a:pPr eaLnBrk="1" hangingPunct="1">
              <a:defRPr/>
            </a:pPr>
            <a:r>
              <a:rPr lang="tr-TR" altLang="tr-TR" sz="4000" b="1" dirty="0">
                <a:solidFill>
                  <a:schemeClr val="tx1"/>
                </a:solidFill>
                <a:effectLst>
                  <a:outerShdw blurRad="38100" dist="38100" dir="2700000" algn="tl">
                    <a:srgbClr val="000000"/>
                  </a:outerShdw>
                </a:effectLst>
              </a:rPr>
              <a:t>Depolama Alanları</a:t>
            </a:r>
          </a:p>
        </p:txBody>
      </p:sp>
      <p:sp>
        <p:nvSpPr>
          <p:cNvPr id="55300" name="Rectangle 3"/>
          <p:cNvSpPr>
            <a:spLocks noGrp="1" noChangeArrowheads="1"/>
          </p:cNvSpPr>
          <p:nvPr>
            <p:ph type="body" idx="1"/>
          </p:nvPr>
        </p:nvSpPr>
        <p:spPr>
          <a:xfrm>
            <a:off x="441268" y="511785"/>
            <a:ext cx="5754816" cy="1212808"/>
          </a:xfrm>
          <a:solidFill>
            <a:srgbClr val="FFCC00"/>
          </a:solidFill>
        </p:spPr>
        <p:txBody>
          <a:bodyPr>
            <a:normAutofit/>
          </a:bodyPr>
          <a:lstStyle/>
          <a:p>
            <a:pPr marL="1828800" lvl="4" indent="0">
              <a:buNone/>
            </a:pPr>
            <a:r>
              <a:rPr lang="tr-TR" altLang="tr-TR" sz="3200" b="1" dirty="0">
                <a:solidFill>
                  <a:schemeClr val="tx1"/>
                </a:solidFill>
              </a:rPr>
              <a:t>Soğutucular</a:t>
            </a:r>
          </a:p>
        </p:txBody>
      </p:sp>
      <p:pic>
        <p:nvPicPr>
          <p:cNvPr id="55301" name="Picture 20" descr="5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658" y="1815651"/>
            <a:ext cx="2304765" cy="2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2" descr="u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84" y="4334206"/>
            <a:ext cx="3225163" cy="19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23" descr="u6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8176" y="2349500"/>
            <a:ext cx="2160587" cy="39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26"/>
          <p:cNvSpPr>
            <a:spLocks noChangeArrowheads="1"/>
          </p:cNvSpPr>
          <p:nvPr/>
        </p:nvSpPr>
        <p:spPr bwMode="auto">
          <a:xfrm>
            <a:off x="423081" y="1704522"/>
            <a:ext cx="5773003" cy="473722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tr-TR" altLang="tr-TR" sz="2400" b="1" dirty="0">
                <a:latin typeface="+mn-lt"/>
              </a:rPr>
              <a:t>Amacına uygun olarak değişik </a:t>
            </a:r>
          </a:p>
          <a:p>
            <a:pPr algn="ctr" eaLnBrk="1" hangingPunct="1">
              <a:lnSpc>
                <a:spcPct val="120000"/>
              </a:lnSpc>
            </a:pPr>
            <a:r>
              <a:rPr lang="tr-TR" altLang="tr-TR" sz="2400" b="1" dirty="0">
                <a:latin typeface="+mn-lt"/>
              </a:rPr>
              <a:t>ebat ve dizaynda soğutucu </a:t>
            </a:r>
          </a:p>
          <a:p>
            <a:pPr algn="ctr" eaLnBrk="1" hangingPunct="1">
              <a:lnSpc>
                <a:spcPct val="120000"/>
              </a:lnSpc>
            </a:pPr>
            <a:r>
              <a:rPr lang="tr-TR" altLang="tr-TR" sz="2400" b="1" dirty="0">
                <a:latin typeface="+mn-lt"/>
              </a:rPr>
              <a:t>mevcuttur. Büyük işletmelerde </a:t>
            </a:r>
          </a:p>
          <a:p>
            <a:pPr algn="ctr" eaLnBrk="1" hangingPunct="1">
              <a:lnSpc>
                <a:spcPct val="120000"/>
              </a:lnSpc>
            </a:pPr>
            <a:r>
              <a:rPr lang="tr-TR" altLang="tr-TR" sz="2400" b="1" dirty="0">
                <a:latin typeface="+mn-lt"/>
              </a:rPr>
              <a:t>oda şeklindeki (</a:t>
            </a:r>
            <a:r>
              <a:rPr lang="tr-TR" altLang="tr-TR" sz="2400" b="1" dirty="0" err="1">
                <a:latin typeface="+mn-lt"/>
              </a:rPr>
              <a:t>walk</a:t>
            </a:r>
            <a:r>
              <a:rPr lang="tr-TR" altLang="tr-TR" sz="2400" b="1">
                <a:latin typeface="+mn-lt"/>
              </a:rPr>
              <a:t> in) depolama </a:t>
            </a:r>
            <a:endParaRPr lang="tr-TR" altLang="tr-TR" sz="2400" b="1" dirty="0">
              <a:latin typeface="+mn-lt"/>
            </a:endParaRPr>
          </a:p>
          <a:p>
            <a:pPr algn="ctr" eaLnBrk="1" hangingPunct="1">
              <a:lnSpc>
                <a:spcPct val="120000"/>
              </a:lnSpc>
            </a:pPr>
            <a:r>
              <a:rPr lang="tr-TR" altLang="tr-TR" sz="2400" b="1" dirty="0">
                <a:latin typeface="+mn-lt"/>
              </a:rPr>
              <a:t>alanlarına yerleştirilen motorlar </a:t>
            </a:r>
          </a:p>
          <a:p>
            <a:pPr algn="ctr" eaLnBrk="1" hangingPunct="1">
              <a:lnSpc>
                <a:spcPct val="120000"/>
              </a:lnSpc>
            </a:pPr>
            <a:r>
              <a:rPr lang="tr-TR" altLang="tr-TR" sz="2400" b="1" dirty="0">
                <a:latin typeface="+mn-lt"/>
              </a:rPr>
              <a:t>yardımıyla soğutma yapılırken, </a:t>
            </a:r>
          </a:p>
          <a:p>
            <a:pPr algn="ctr" eaLnBrk="1" hangingPunct="1">
              <a:lnSpc>
                <a:spcPct val="120000"/>
              </a:lnSpc>
            </a:pPr>
            <a:r>
              <a:rPr lang="tr-TR" altLang="tr-TR" sz="2400" b="1" dirty="0">
                <a:latin typeface="+mn-lt"/>
              </a:rPr>
              <a:t>işletmede depolama alanı </a:t>
            </a:r>
          </a:p>
          <a:p>
            <a:pPr algn="ctr" eaLnBrk="1" hangingPunct="1">
              <a:lnSpc>
                <a:spcPct val="120000"/>
              </a:lnSpc>
            </a:pPr>
            <a:r>
              <a:rPr lang="tr-TR" altLang="tr-TR" sz="2400" b="1" dirty="0">
                <a:latin typeface="+mn-lt"/>
              </a:rPr>
              <a:t>sıkıntısı varsa ya da </a:t>
            </a:r>
          </a:p>
          <a:p>
            <a:pPr algn="ctr" eaLnBrk="1" hangingPunct="1">
              <a:lnSpc>
                <a:spcPct val="120000"/>
              </a:lnSpc>
            </a:pPr>
            <a:r>
              <a:rPr lang="tr-TR" altLang="tr-TR" sz="2400" b="1" dirty="0">
                <a:latin typeface="+mn-lt"/>
              </a:rPr>
              <a:t>Tercihen kabin soğutucular kullanmak da </a:t>
            </a:r>
          </a:p>
          <a:p>
            <a:pPr algn="ctr" eaLnBrk="1" hangingPunct="1">
              <a:lnSpc>
                <a:spcPct val="120000"/>
              </a:lnSpc>
            </a:pPr>
            <a:r>
              <a:rPr lang="tr-TR" altLang="tr-TR" sz="2400" b="1" dirty="0">
                <a:latin typeface="+mn-lt"/>
              </a:rPr>
              <a:t>mümkündür. </a:t>
            </a:r>
          </a:p>
        </p:txBody>
      </p:sp>
    </p:spTree>
    <p:extLst>
      <p:ext uri="{BB962C8B-B14F-4D97-AF65-F5344CB8AC3E}">
        <p14:creationId xmlns:p14="http://schemas.microsoft.com/office/powerpoint/2010/main" val="302205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t>Doç. Dr. Murat BAŞ</a:t>
            </a:r>
          </a:p>
        </p:txBody>
      </p:sp>
      <p:pic>
        <p:nvPicPr>
          <p:cNvPr id="56323" name="Picture 4" descr="6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3573464"/>
            <a:ext cx="1660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3736710"/>
            <a:ext cx="37782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7"/>
          <p:cNvSpPr>
            <a:spLocks noGrp="1" noChangeArrowheads="1"/>
          </p:cNvSpPr>
          <p:nvPr>
            <p:ph type="title"/>
          </p:nvPr>
        </p:nvSpPr>
        <p:spPr>
          <a:xfrm>
            <a:off x="1919289" y="736336"/>
            <a:ext cx="9601196" cy="1303867"/>
          </a:xfrm>
          <a:solidFill>
            <a:srgbClr val="808000"/>
          </a:solidFill>
        </p:spPr>
        <p:txBody>
          <a:bodyPr/>
          <a:lstStyle/>
          <a:p>
            <a:pPr eaLnBrk="1" hangingPunct="1">
              <a:defRPr/>
            </a:pPr>
            <a:r>
              <a:rPr lang="tr-TR" altLang="tr-TR" b="1" dirty="0">
                <a:solidFill>
                  <a:srgbClr val="FFCC00"/>
                </a:solidFill>
                <a:effectLst>
                  <a:outerShdw blurRad="38100" dist="38100" dir="2700000" algn="tl">
                    <a:srgbClr val="000000"/>
                  </a:outerShdw>
                </a:effectLst>
              </a:rPr>
              <a:t>Depolama Alanları</a:t>
            </a:r>
          </a:p>
        </p:txBody>
      </p:sp>
      <p:sp>
        <p:nvSpPr>
          <p:cNvPr id="56326" name="Rectangle 8"/>
          <p:cNvSpPr>
            <a:spLocks noGrp="1" noChangeArrowheads="1"/>
          </p:cNvSpPr>
          <p:nvPr>
            <p:ph type="body" idx="1"/>
          </p:nvPr>
        </p:nvSpPr>
        <p:spPr>
          <a:xfrm>
            <a:off x="622300" y="2040203"/>
            <a:ext cx="3466010" cy="604838"/>
          </a:xfrm>
          <a:solidFill>
            <a:srgbClr val="FFCC00"/>
          </a:solidFill>
        </p:spPr>
        <p:txBody>
          <a:bodyPr>
            <a:normAutofit/>
          </a:bodyPr>
          <a:lstStyle/>
          <a:p>
            <a:pPr eaLnBrk="1" hangingPunct="1"/>
            <a:r>
              <a:rPr lang="tr-TR" altLang="tr-TR" sz="3200" b="1" dirty="0">
                <a:solidFill>
                  <a:schemeClr val="tx1"/>
                </a:solidFill>
              </a:rPr>
              <a:t>Soğutucular</a:t>
            </a:r>
          </a:p>
        </p:txBody>
      </p:sp>
      <p:pic>
        <p:nvPicPr>
          <p:cNvPr id="56327" name="Picture 9" descr="wal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2420938"/>
            <a:ext cx="1905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5" descr="1 copy"/>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9010650" y="2420938"/>
            <a:ext cx="19875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6772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662</Words>
  <Application>Microsoft Office PowerPoint</Application>
  <PresentationFormat>Geniş ekran</PresentationFormat>
  <Paragraphs>68</Paragraphs>
  <Slides>8</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TEMEL YİYECEK ÜRETİMİ</vt:lpstr>
      <vt:lpstr>PowerPoint Sunusu</vt:lpstr>
      <vt:lpstr>PowerPoint Sunusu</vt:lpstr>
      <vt:lpstr>PowerPoint Sunusu</vt:lpstr>
      <vt:lpstr>PowerPoint Sunusu</vt:lpstr>
      <vt:lpstr>Teslim Alma Bölümü</vt:lpstr>
      <vt:lpstr>Depolama Alanları</vt:lpstr>
      <vt:lpstr>Depolama Alanları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13</cp:revision>
  <dcterms:created xsi:type="dcterms:W3CDTF">2018-12-03T13:26:35Z</dcterms:created>
  <dcterms:modified xsi:type="dcterms:W3CDTF">2018-12-04T10:18:56Z</dcterms:modified>
</cp:coreProperties>
</file>