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İKK çalışma şekli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İnfeksiyon</a:t>
            </a:r>
            <a:r>
              <a:rPr lang="tr-TR" dirty="0" smtClean="0"/>
              <a:t> kontrol komitesi, </a:t>
            </a:r>
            <a:r>
              <a:rPr lang="tr-TR" dirty="0" err="1" smtClean="0"/>
              <a:t>infeksiyon</a:t>
            </a:r>
            <a:r>
              <a:rPr lang="tr-TR" dirty="0" smtClean="0"/>
              <a:t> kontrolünde en üst karar organı olarak çalışır ve düzenli olarak yılda </a:t>
            </a:r>
            <a:r>
              <a:rPr lang="tr-TR" dirty="0" smtClean="0">
                <a:solidFill>
                  <a:srgbClr val="FF0000"/>
                </a:solidFill>
              </a:rPr>
              <a:t>en az üç defa </a:t>
            </a:r>
            <a:r>
              <a:rPr lang="tr-TR" dirty="0" smtClean="0"/>
              <a:t>toplanır. </a:t>
            </a:r>
          </a:p>
          <a:p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komitesinin üyeleri üç yıl süre ile görevlendirilir.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komitesi başkanlığını, </a:t>
            </a:r>
            <a:r>
              <a:rPr lang="tr-TR" dirty="0" err="1" smtClean="0"/>
              <a:t>infeksiyon</a:t>
            </a:r>
            <a:r>
              <a:rPr lang="tr-TR" dirty="0" smtClean="0"/>
              <a:t> hastalıkları ve klinik mikrobiyoloji kliniği veya anabilim dalı temsilcisi yürütür. </a:t>
            </a:r>
          </a:p>
          <a:p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hastalıkları ve klinik mikrobiyoloji kliniği veya anabilim dalı temsilcisinin katılamadığı toplantılarda başkanlık görevini komitede görevli başhekim yardımcısı veya dekan yardımcısı yürütür.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İKK Faaliyet Alanları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Sürveyans</a:t>
            </a:r>
            <a:r>
              <a:rPr lang="tr-TR" dirty="0" smtClean="0"/>
              <a:t> ve kayıt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Antibiyotik kullanımının kontrolü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Dezenfeksiyon, sterilizasyon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Sağlık çalışanlarının meslek enfeksiyonları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Hastane temizliği, çamaşırhane, mutfak, atık yönetimi gibi destek hizmetlerinin hastane enfeksiyonları yönünden kontrolü.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İKK- Kararlar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İnfeksiyon</a:t>
            </a:r>
            <a:r>
              <a:rPr lang="tr-TR" dirty="0" smtClean="0"/>
              <a:t> kontrol komitesince alınan kararlar uygulanmak üzere Yönetime iletilir.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Bu kararlar, Yönetim ve yataklı tedavi kurumunun bütün personeli için bağlayıcıdır.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Bu kararlara uyulmaması halinde doğacak sonuçlardan ilgililer sorumludur.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İKK’nın</a:t>
            </a:r>
            <a:r>
              <a:rPr lang="tr-TR" b="1" dirty="0" smtClean="0"/>
              <a:t> Görev, Yetki ve Sorumlulukları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Bilimsel esaslar çerçevesinde, yataklı tedavi kurumunun özelliklerine ve şartlarına uygun bir </a:t>
            </a:r>
            <a:r>
              <a:rPr lang="tr-TR" dirty="0" err="1" smtClean="0">
                <a:solidFill>
                  <a:srgbClr val="FF0000"/>
                </a:solidFill>
              </a:rPr>
              <a:t>infeksiyon</a:t>
            </a:r>
            <a:r>
              <a:rPr lang="tr-TR" dirty="0" smtClean="0">
                <a:solidFill>
                  <a:srgbClr val="FF0000"/>
                </a:solidFill>
              </a:rPr>
              <a:t> kontrol programı </a:t>
            </a:r>
            <a:r>
              <a:rPr lang="tr-TR" dirty="0" smtClean="0"/>
              <a:t>belirleyerek uygulamak, yönetime ve ilgili bölümlere bu konuda öneriler sunmak</a:t>
            </a:r>
          </a:p>
          <a:p>
            <a:endParaRPr lang="tr-TR" dirty="0" smtClean="0"/>
          </a:p>
          <a:p>
            <a:r>
              <a:rPr lang="tr-TR" dirty="0" smtClean="0"/>
              <a:t>Güncel ulusal ve uluslararası kılavuzları dikkate alarak yataklı tedavi kurumunda uygulanması gereken </a:t>
            </a:r>
            <a:r>
              <a:rPr lang="tr-TR" dirty="0" err="1" smtClean="0">
                <a:solidFill>
                  <a:srgbClr val="FF0000"/>
                </a:solidFill>
              </a:rPr>
              <a:t>infeksiyon</a:t>
            </a:r>
            <a:r>
              <a:rPr lang="tr-TR" dirty="0" smtClean="0">
                <a:solidFill>
                  <a:srgbClr val="FF0000"/>
                </a:solidFill>
              </a:rPr>
              <a:t> kontrol standartlarını yazılı hale getirmek</a:t>
            </a:r>
            <a:r>
              <a:rPr lang="tr-TR" dirty="0" smtClean="0"/>
              <a:t>, bunları gerektikçe güncellemek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Yataklı tedavi kurumunda çalışan personele, bu standartları uygulayabilmeleri için devamlı hizmet içi eğitim </a:t>
            </a:r>
            <a:r>
              <a:rPr lang="tr-TR" dirty="0" smtClean="0"/>
              <a:t>verilmesini sağlamak ve uygulamaları denetlemek </a:t>
            </a:r>
          </a:p>
          <a:p>
            <a:endParaRPr lang="tr-TR" dirty="0" smtClean="0"/>
          </a:p>
          <a:p>
            <a:r>
              <a:rPr lang="tr-TR" dirty="0" smtClean="0"/>
              <a:t>Yataklı tedavi kurumunun ihtiyaçlarına ve şartlarına </a:t>
            </a:r>
            <a:r>
              <a:rPr lang="tr-TR" dirty="0" smtClean="0">
                <a:solidFill>
                  <a:srgbClr val="FF0000"/>
                </a:solidFill>
              </a:rPr>
              <a:t>uygun bir </a:t>
            </a:r>
            <a:r>
              <a:rPr lang="tr-TR" dirty="0" err="1" smtClean="0">
                <a:solidFill>
                  <a:srgbClr val="FF0000"/>
                </a:solidFill>
              </a:rPr>
              <a:t>sürveyans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programı geliştirmek ve çalışmalarının sürekliliğini sağlamak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Hastane </a:t>
            </a:r>
            <a:r>
              <a:rPr lang="tr-TR" dirty="0" err="1" smtClean="0"/>
              <a:t>infeksiyonu</a:t>
            </a:r>
            <a:r>
              <a:rPr lang="tr-TR" dirty="0" smtClean="0"/>
              <a:t> yönünden, </a:t>
            </a:r>
          </a:p>
          <a:p>
            <a:pPr lvl="1"/>
            <a:r>
              <a:rPr lang="tr-TR" dirty="0" smtClean="0"/>
              <a:t>öncelik taşıyan bölümleri saptayarak ve bulgulara göre harekete geçerek, hastane </a:t>
            </a:r>
            <a:r>
              <a:rPr lang="tr-TR" dirty="0" err="1" smtClean="0"/>
              <a:t>infeksiyon</a:t>
            </a:r>
            <a:r>
              <a:rPr lang="tr-TR" dirty="0" smtClean="0"/>
              <a:t> kontrol programı için hedefler koymak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her yılın sonunda hedeflere ne ölçüde ulaşıldığını değerlendirmek </a:t>
            </a:r>
          </a:p>
          <a:p>
            <a:pPr lvl="1"/>
            <a:r>
              <a:rPr lang="tr-TR" dirty="0" smtClean="0"/>
              <a:t>yıllık çalışma raporunda bu değerlendirmelere yer vermek</a:t>
            </a:r>
          </a:p>
          <a:p>
            <a:pPr lvl="1">
              <a:buNone/>
            </a:pPr>
            <a:endParaRPr lang="tr-TR" dirty="0" smtClean="0"/>
          </a:p>
          <a:p>
            <a:r>
              <a:rPr lang="tr-TR" dirty="0" smtClean="0"/>
              <a:t>Antibiyotik, dezenfeksiyon, antisepsi, sterilizasyon araç ve gereçlerin, </a:t>
            </a:r>
            <a:r>
              <a:rPr lang="tr-TR" dirty="0" err="1" smtClean="0"/>
              <a:t>infeksiyon</a:t>
            </a:r>
            <a:r>
              <a:rPr lang="tr-TR" dirty="0" smtClean="0"/>
              <a:t> kontrolü ile ilgili diğer demirbaş ve sarf malzeme alımlarında, ilgili komisyonlara görüş bildirmek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Görev alanı ile ilgili hususlarda, yataklı tedavi kurumunun inşaat ve tadilat kararları ile ilgili olarak gerektiğinde yönetime görüş bildirmek 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Hastalar veya yataklı tedavi kurumu personeli için tehdit oluşturan bir </a:t>
            </a:r>
            <a:r>
              <a:rPr lang="tr-TR" dirty="0" err="1" smtClean="0"/>
              <a:t>infeksiyon</a:t>
            </a:r>
            <a:r>
              <a:rPr lang="tr-TR" dirty="0" smtClean="0"/>
              <a:t> riskinin belirlenmesi durumunda, </a:t>
            </a:r>
          </a:p>
          <a:p>
            <a:pPr lvl="1"/>
            <a:r>
              <a:rPr lang="tr-TR" dirty="0" smtClean="0"/>
              <a:t>Gerekli incelemeleri yapmak</a:t>
            </a:r>
          </a:p>
          <a:p>
            <a:pPr lvl="1"/>
            <a:r>
              <a:rPr lang="tr-TR" dirty="0" smtClean="0"/>
              <a:t>İzolasyon tedbirlerini belirlemek, izlemek  </a:t>
            </a:r>
          </a:p>
          <a:p>
            <a:pPr lvl="1"/>
            <a:r>
              <a:rPr lang="tr-TR" dirty="0" smtClean="0"/>
              <a:t>Herhangi bir riskin varlığının saptanması durumunda, ilgili bölüme hasta alımının kısıtlanması veya gerektiğinde durdurulması hususunda karar almak,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Sürveyans</a:t>
            </a:r>
            <a:r>
              <a:rPr lang="tr-TR" dirty="0" smtClean="0"/>
              <a:t> verilerini ve eczaneden alınan antibiyotik tüketim verilerini dikkate alarak, antibiyotik kullanım politikalarını belirlemek, uygulanmasını izlemek ve yönlendirmek</a:t>
            </a:r>
          </a:p>
          <a:p>
            <a:endParaRPr lang="tr-TR" dirty="0" smtClean="0"/>
          </a:p>
          <a:p>
            <a:r>
              <a:rPr lang="tr-TR" dirty="0" smtClean="0"/>
              <a:t>Sterilizasyon, antisepsi ve dezenfeksiyon işlemlerinin ilkelerini ve dezenfektanların seçimi ile ilgili standartları belirlemek, standartlara uygun kullanımını denetlemek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27584" y="836712"/>
            <a:ext cx="7859216" cy="5183088"/>
          </a:xfrm>
        </p:spPr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Üç ayda bir olmak üzere, hastane </a:t>
            </a:r>
            <a:r>
              <a:rPr lang="tr-TR" dirty="0" err="1" smtClean="0"/>
              <a:t>infeksiyonu</a:t>
            </a:r>
            <a:r>
              <a:rPr lang="tr-TR" dirty="0" smtClean="0"/>
              <a:t> hızları, etkenleri ve direnç </a:t>
            </a:r>
            <a:r>
              <a:rPr lang="tr-TR" dirty="0" err="1" smtClean="0"/>
              <a:t>paternlerini</a:t>
            </a:r>
            <a:r>
              <a:rPr lang="tr-TR" dirty="0" smtClean="0"/>
              <a:t> içeren </a:t>
            </a:r>
            <a:r>
              <a:rPr lang="tr-TR" dirty="0" err="1" smtClean="0"/>
              <a:t>sürveyans</a:t>
            </a:r>
            <a:r>
              <a:rPr lang="tr-TR" dirty="0" smtClean="0"/>
              <a:t> raporunu hazırlamak ve ilgili bölümlere iletilmek üzere Yönetime bildirmek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ekibi tarafından hazırlanan yıllık faaliyet değerlendirme sonuçlarını Yönetime sunmak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ekibi tarafından iletilen sorunlar ve çözüm önerileri konusunda karar almak ve yönetime iletmek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İnfeksiyon</a:t>
            </a:r>
            <a:r>
              <a:rPr lang="tr-TR" dirty="0" smtClean="0"/>
              <a:t> kontrol komitesi, görev alanı ile ilgili olarak, gerekli gördüğü durumlarda çalışma grupları oluşturabilir.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Office PowerPoint</Application>
  <PresentationFormat>Ekran Gösterisi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 İKK çalışma şekli </vt:lpstr>
      <vt:lpstr> İKK Faaliyet Alanları </vt:lpstr>
      <vt:lpstr> İKK- Kararlar </vt:lpstr>
      <vt:lpstr> İKK’nın Görev, Yetki ve Sorumlulukları 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İKK çalışma şekli </dc:title>
  <dc:creator>user</dc:creator>
  <cp:lastModifiedBy>user</cp:lastModifiedBy>
  <cp:revision>1</cp:revision>
  <dcterms:created xsi:type="dcterms:W3CDTF">2020-05-12T12:27:09Z</dcterms:created>
  <dcterms:modified xsi:type="dcterms:W3CDTF">2020-05-12T12:30:29Z</dcterms:modified>
</cp:coreProperties>
</file>