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handoutMasterIdLst>
    <p:handoutMasterId r:id="rId13"/>
  </p:handoutMasterIdLst>
  <p:sldIdLst>
    <p:sldId id="256" r:id="rId2"/>
    <p:sldId id="288" r:id="rId3"/>
    <p:sldId id="281" r:id="rId4"/>
    <p:sldId id="290" r:id="rId5"/>
    <p:sldId id="291" r:id="rId6"/>
    <p:sldId id="292" r:id="rId7"/>
    <p:sldId id="294" r:id="rId8"/>
    <p:sldId id="284" r:id="rId9"/>
    <p:sldId id="295" r:id="rId10"/>
    <p:sldId id="296" r:id="rId11"/>
  </p:sldIdLst>
  <p:sldSz cx="9144000" cy="6858000" type="screen4x3"/>
  <p:notesSz cx="6877050" cy="9656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52" autoAdjust="0"/>
  </p:normalViewPr>
  <p:slideViewPr>
    <p:cSldViewPr>
      <p:cViewPr varScale="1">
        <p:scale>
          <a:sx n="50" d="100"/>
          <a:sy n="50" d="100"/>
        </p:scale>
        <p:origin x="1742"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4826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5725" y="0"/>
            <a:ext cx="2979738" cy="482600"/>
          </a:xfrm>
          <a:prstGeom prst="rect">
            <a:avLst/>
          </a:prstGeom>
        </p:spPr>
        <p:txBody>
          <a:bodyPr vert="horz" lIns="91440" tIns="45720" rIns="91440" bIns="45720" rtlCol="0"/>
          <a:lstStyle>
            <a:lvl1pPr algn="r">
              <a:defRPr sz="1200"/>
            </a:lvl1pPr>
          </a:lstStyle>
          <a:p>
            <a:fld id="{332A5866-B6A8-4F7D-B4F8-DD276585E6DD}" type="datetimeFigureOut">
              <a:rPr lang="en-US" smtClean="0"/>
              <a:pPr/>
              <a:t>4/9/2018</a:t>
            </a:fld>
            <a:endParaRPr lang="en-US"/>
          </a:p>
        </p:txBody>
      </p:sp>
      <p:sp>
        <p:nvSpPr>
          <p:cNvPr id="4" name="Footer Placeholder 3"/>
          <p:cNvSpPr>
            <a:spLocks noGrp="1"/>
          </p:cNvSpPr>
          <p:nvPr>
            <p:ph type="ftr" sz="quarter" idx="2"/>
          </p:nvPr>
        </p:nvSpPr>
        <p:spPr>
          <a:xfrm>
            <a:off x="0" y="9172575"/>
            <a:ext cx="2979738" cy="4826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5725" y="9172575"/>
            <a:ext cx="2979738" cy="482600"/>
          </a:xfrm>
          <a:prstGeom prst="rect">
            <a:avLst/>
          </a:prstGeom>
        </p:spPr>
        <p:txBody>
          <a:bodyPr vert="horz" lIns="91440" tIns="45720" rIns="91440" bIns="45720" rtlCol="0" anchor="b"/>
          <a:lstStyle>
            <a:lvl1pPr algn="r">
              <a:defRPr sz="1200"/>
            </a:lvl1pPr>
          </a:lstStyle>
          <a:p>
            <a:fld id="{D32A1995-A16E-4984-8506-B2D3A4298BE9}" type="slidenum">
              <a:rPr lang="en-US" smtClean="0"/>
              <a:pPr/>
              <a:t>‹#›</a:t>
            </a:fld>
            <a:endParaRPr lang="en-US"/>
          </a:p>
        </p:txBody>
      </p:sp>
    </p:spTree>
    <p:extLst>
      <p:ext uri="{BB962C8B-B14F-4D97-AF65-F5344CB8AC3E}">
        <p14:creationId xmlns:p14="http://schemas.microsoft.com/office/powerpoint/2010/main" val="2889096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0055" cy="4828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5405" y="0"/>
            <a:ext cx="2980055" cy="482838"/>
          </a:xfrm>
          <a:prstGeom prst="rect">
            <a:avLst/>
          </a:prstGeom>
        </p:spPr>
        <p:txBody>
          <a:bodyPr vert="horz" lIns="91440" tIns="45720" rIns="91440" bIns="45720" rtlCol="0"/>
          <a:lstStyle>
            <a:lvl1pPr algn="r">
              <a:defRPr sz="1200"/>
            </a:lvl1pPr>
          </a:lstStyle>
          <a:p>
            <a:fld id="{E5B007A6-C0BB-405E-AD87-262DC8BAF809}" type="datetimeFigureOut">
              <a:rPr lang="en-US" smtClean="0"/>
              <a:pPr/>
              <a:t>4/9/2018</a:t>
            </a:fld>
            <a:endParaRPr lang="en-US"/>
          </a:p>
        </p:txBody>
      </p:sp>
      <p:sp>
        <p:nvSpPr>
          <p:cNvPr id="4" name="Slide Image Placeholder 3"/>
          <p:cNvSpPr>
            <a:spLocks noGrp="1" noRot="1" noChangeAspect="1"/>
          </p:cNvSpPr>
          <p:nvPr>
            <p:ph type="sldImg" idx="2"/>
          </p:nvPr>
        </p:nvSpPr>
        <p:spPr>
          <a:xfrm>
            <a:off x="1023938" y="723900"/>
            <a:ext cx="4829175" cy="3621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7706" y="4586964"/>
            <a:ext cx="5501640" cy="434554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72249"/>
            <a:ext cx="2980055" cy="4828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5405" y="9172249"/>
            <a:ext cx="2980055" cy="482838"/>
          </a:xfrm>
          <a:prstGeom prst="rect">
            <a:avLst/>
          </a:prstGeom>
        </p:spPr>
        <p:txBody>
          <a:bodyPr vert="horz" lIns="91440" tIns="45720" rIns="91440" bIns="45720" rtlCol="0" anchor="b"/>
          <a:lstStyle>
            <a:lvl1pPr algn="r">
              <a:defRPr sz="1200"/>
            </a:lvl1pPr>
          </a:lstStyle>
          <a:p>
            <a:fld id="{8B2B07B1-7666-46CB-B4D4-FC8CDCE9FCDB}" type="slidenum">
              <a:rPr lang="en-US" smtClean="0"/>
              <a:pPr/>
              <a:t>‹#›</a:t>
            </a:fld>
            <a:endParaRPr lang="en-US"/>
          </a:p>
        </p:txBody>
      </p:sp>
    </p:spTree>
    <p:extLst>
      <p:ext uri="{BB962C8B-B14F-4D97-AF65-F5344CB8AC3E}">
        <p14:creationId xmlns:p14="http://schemas.microsoft.com/office/powerpoint/2010/main" val="1394918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8B2B07B1-7666-46CB-B4D4-FC8CDCE9FCDB}" type="slidenum">
              <a:rPr lang="en-US" smtClean="0"/>
              <a:pPr/>
              <a:t>2</a:t>
            </a:fld>
            <a:endParaRPr lang="en-US"/>
          </a:p>
        </p:txBody>
      </p:sp>
    </p:spTree>
    <p:extLst>
      <p:ext uri="{BB962C8B-B14F-4D97-AF65-F5344CB8AC3E}">
        <p14:creationId xmlns:p14="http://schemas.microsoft.com/office/powerpoint/2010/main" val="230355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B2B07B1-7666-46CB-B4D4-FC8CDCE9FCDB}" type="slidenum">
              <a:rPr lang="en-US" smtClean="0"/>
              <a:pPr/>
              <a:t>3</a:t>
            </a:fld>
            <a:endParaRPr lang="en-US"/>
          </a:p>
        </p:txBody>
      </p:sp>
    </p:spTree>
    <p:extLst>
      <p:ext uri="{BB962C8B-B14F-4D97-AF65-F5344CB8AC3E}">
        <p14:creationId xmlns:p14="http://schemas.microsoft.com/office/powerpoint/2010/main" val="687024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8</a:t>
            </a:fld>
            <a:endParaRPr lang="en-US"/>
          </a:p>
        </p:txBody>
      </p:sp>
    </p:spTree>
    <p:extLst>
      <p:ext uri="{BB962C8B-B14F-4D97-AF65-F5344CB8AC3E}">
        <p14:creationId xmlns:p14="http://schemas.microsoft.com/office/powerpoint/2010/main" val="33829432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779A9BB-E751-4BCC-A038-F126BF4EA288}" type="datetimeFigureOut">
              <a:rPr lang="en-US" smtClean="0"/>
              <a:pPr/>
              <a:t>4/9/2018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1E25F21-F703-4A0A-BDD5-2540C61536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79A9BB-E751-4BCC-A038-F126BF4EA288}"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79A9BB-E751-4BCC-A038-F126BF4EA288}"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79A9BB-E751-4BCC-A038-F126BF4EA288}"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779A9BB-E751-4BCC-A038-F126BF4EA288}"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779A9BB-E751-4BCC-A038-F126BF4EA288}" type="datetimeFigureOut">
              <a:rPr lang="en-US" smtClean="0"/>
              <a:pPr/>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25F21-F703-4A0A-BDD5-2540C615364E}"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779A9BB-E751-4BCC-A038-F126BF4EA288}" type="datetimeFigureOut">
              <a:rPr lang="en-US" smtClean="0"/>
              <a:pPr/>
              <a:t>4/9/2018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E25F21-F703-4A0A-BDD5-2540C61536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779A9BB-E751-4BCC-A038-F126BF4EA288}" type="datetimeFigureOut">
              <a:rPr lang="en-US" smtClean="0"/>
              <a:pPr/>
              <a:t>4/9/2018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25F21-F703-4A0A-BDD5-2540C615364E}"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9A9BB-E751-4BCC-A038-F126BF4EA288}" type="datetimeFigureOut">
              <a:rPr lang="en-US" smtClean="0"/>
              <a:pPr/>
              <a:t>4/9/2018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E25F21-F703-4A0A-BDD5-2540C61536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779A9BB-E751-4BCC-A038-F126BF4EA288}" type="datetimeFigureOut">
              <a:rPr lang="en-US" smtClean="0"/>
              <a:pPr/>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25F21-F703-4A0A-BDD5-2540C61536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779A9BB-E751-4BCC-A038-F126BF4EA288}" type="datetimeFigureOut">
              <a:rPr lang="en-US" smtClean="0"/>
              <a:pPr/>
              <a:t>4/9/2018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1E25F21-F703-4A0A-BDD5-2540C615364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779A9BB-E751-4BCC-A038-F126BF4EA288}" type="datetimeFigureOut">
              <a:rPr lang="en-US" smtClean="0"/>
              <a:pPr/>
              <a:t>4/9/2018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1E25F21-F703-4A0A-BDD5-2540C61536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sosyometri.doc"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52601"/>
            <a:ext cx="8001000" cy="1829761"/>
          </a:xfrm>
        </p:spPr>
        <p:txBody>
          <a:bodyPr/>
          <a:lstStyle/>
          <a:p>
            <a:r>
              <a:rPr lang="tr-TR" dirty="0" smtClean="0"/>
              <a:t>Başkalarının Kanılarına Dayalı </a:t>
            </a:r>
            <a:r>
              <a:rPr lang="tr-TR" dirty="0" smtClean="0"/>
              <a:t>Teknikleri - I </a:t>
            </a:r>
            <a:endParaRPr lang="tr-TR" dirty="0"/>
          </a:p>
        </p:txBody>
      </p:sp>
      <p:sp>
        <p:nvSpPr>
          <p:cNvPr id="3" name="Subtitle 2"/>
          <p:cNvSpPr>
            <a:spLocks noGrp="1"/>
          </p:cNvSpPr>
          <p:nvPr>
            <p:ph type="subTitle" idx="1"/>
          </p:nvPr>
        </p:nvSpPr>
        <p:spPr>
          <a:xfrm>
            <a:off x="1295400" y="3810000"/>
            <a:ext cx="7086600" cy="990600"/>
          </a:xfrm>
        </p:spPr>
        <p:txBody>
          <a:bodyPr/>
          <a:lstStyle/>
          <a:p>
            <a:r>
              <a:rPr lang="en-US" dirty="0" smtClean="0"/>
              <a:t>Dr. Gökhan Atik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a:t>Yeşilyaprak</a:t>
            </a:r>
            <a:r>
              <a:rPr lang="tr-TR" dirty="0"/>
              <a:t>, B. (Ed.) (2013). </a:t>
            </a:r>
            <a:r>
              <a:rPr lang="tr-TR" i="1" dirty="0"/>
              <a:t>21. yüzyılda eğitimde rehberlik hizmetleri</a:t>
            </a:r>
            <a:r>
              <a:rPr lang="tr-TR" dirty="0"/>
              <a:t>. Ankara: Nobel Yayın Dağıtım.</a:t>
            </a:r>
          </a:p>
          <a:p>
            <a:r>
              <a:rPr lang="tr-TR" dirty="0" smtClean="0"/>
              <a:t>Özer, A. </a:t>
            </a:r>
            <a:r>
              <a:rPr lang="tr-TR" dirty="0"/>
              <a:t>(2015). </a:t>
            </a:r>
            <a:r>
              <a:rPr lang="tr-TR" dirty="0" smtClean="0"/>
              <a:t>Başkalarının görüşlerine </a:t>
            </a:r>
            <a:r>
              <a:rPr lang="tr-TR" dirty="0"/>
              <a:t>dayalı teknikler. İçinde C. Şahin (Ed.), </a:t>
            </a:r>
            <a:r>
              <a:rPr lang="tr-TR" i="1" dirty="0"/>
              <a:t>Bireyi tanıma teknikleri</a:t>
            </a:r>
            <a:r>
              <a:rPr lang="tr-TR" dirty="0"/>
              <a:t>, (s. </a:t>
            </a:r>
            <a:r>
              <a:rPr lang="tr-TR" dirty="0" smtClean="0"/>
              <a:t>269-291). </a:t>
            </a:r>
            <a:r>
              <a:rPr lang="tr-TR" dirty="0"/>
              <a:t>Ankara: </a:t>
            </a:r>
            <a:r>
              <a:rPr lang="tr-TR" dirty="0" err="1"/>
              <a:t>Pegem</a:t>
            </a:r>
            <a:r>
              <a:rPr lang="tr-TR" dirty="0"/>
              <a:t> Akademi</a:t>
            </a:r>
            <a:r>
              <a:rPr lang="tr-TR" dirty="0" smtClean="0"/>
              <a:t>.</a:t>
            </a:r>
            <a:endParaRPr lang="en-US" dirty="0"/>
          </a:p>
        </p:txBody>
      </p:sp>
      <p:sp>
        <p:nvSpPr>
          <p:cNvPr id="3" name="Unvan 2"/>
          <p:cNvSpPr>
            <a:spLocks noGrp="1"/>
          </p:cNvSpPr>
          <p:nvPr>
            <p:ph type="title"/>
          </p:nvPr>
        </p:nvSpPr>
        <p:spPr/>
        <p:txBody>
          <a:bodyPr>
            <a:normAutofit/>
          </a:bodyPr>
          <a:lstStyle/>
          <a:p>
            <a:pPr algn="ctr"/>
            <a:r>
              <a:rPr lang="tr-TR" sz="3600" dirty="0" smtClean="0"/>
              <a:t>Kaynakça</a:t>
            </a:r>
            <a:endParaRPr lang="en-US" sz="3600" dirty="0"/>
          </a:p>
        </p:txBody>
      </p:sp>
    </p:spTree>
    <p:extLst>
      <p:ext uri="{BB962C8B-B14F-4D97-AF65-F5344CB8AC3E}">
        <p14:creationId xmlns:p14="http://schemas.microsoft.com/office/powerpoint/2010/main" val="4121541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nSpc>
                <a:spcPct val="150000"/>
              </a:lnSpc>
              <a:buFont typeface="Wingdings" panose="05000000000000000000" pitchFamily="2" charset="2"/>
              <a:buChar char="ü"/>
            </a:pPr>
            <a:r>
              <a:rPr lang="tr-TR" sz="2800" dirty="0" err="1" smtClean="0">
                <a:solidFill>
                  <a:srgbClr val="00B050"/>
                </a:solidFill>
              </a:rPr>
              <a:t>Sosyometri</a:t>
            </a:r>
            <a:endParaRPr lang="tr-TR" sz="2800" dirty="0">
              <a:solidFill>
                <a:srgbClr val="00B050"/>
              </a:solidFill>
            </a:endParaRPr>
          </a:p>
          <a:p>
            <a:pPr>
              <a:lnSpc>
                <a:spcPct val="150000"/>
              </a:lnSpc>
              <a:buFont typeface="Wingdings" panose="05000000000000000000" pitchFamily="2" charset="2"/>
              <a:buChar char="ü"/>
            </a:pPr>
            <a:r>
              <a:rPr lang="tr-TR" sz="2800" dirty="0" smtClean="0">
                <a:solidFill>
                  <a:srgbClr val="7030A0"/>
                </a:solidFill>
              </a:rPr>
              <a:t>Kimdir Bu? (Kim Bu?)</a:t>
            </a:r>
          </a:p>
          <a:p>
            <a:pPr>
              <a:lnSpc>
                <a:spcPct val="150000"/>
              </a:lnSpc>
              <a:buFont typeface="Wingdings" panose="05000000000000000000" pitchFamily="2" charset="2"/>
              <a:buChar char="ü"/>
            </a:pPr>
            <a:r>
              <a:rPr lang="tr-TR" sz="2800" dirty="0">
                <a:solidFill>
                  <a:srgbClr val="C00000"/>
                </a:solidFill>
              </a:rPr>
              <a:t>Sosyal Uzaklık </a:t>
            </a:r>
            <a:r>
              <a:rPr lang="tr-TR" sz="2800" dirty="0" smtClean="0">
                <a:solidFill>
                  <a:srgbClr val="C00000"/>
                </a:solidFill>
              </a:rPr>
              <a:t>Ölçeği (</a:t>
            </a:r>
            <a:r>
              <a:rPr lang="tr-TR" sz="2800" dirty="0" err="1" smtClean="0">
                <a:solidFill>
                  <a:srgbClr val="C00000"/>
                </a:solidFill>
              </a:rPr>
              <a:t>Sosyometrik</a:t>
            </a:r>
            <a:r>
              <a:rPr lang="tr-TR" sz="2800" dirty="0" smtClean="0">
                <a:solidFill>
                  <a:srgbClr val="C00000"/>
                </a:solidFill>
              </a:rPr>
              <a:t> Algı Ölçeği)</a:t>
            </a:r>
          </a:p>
          <a:p>
            <a:pPr marL="109728" indent="0" algn="ctr">
              <a:buNone/>
            </a:pPr>
            <a:endParaRPr lang="en-US" dirty="0"/>
          </a:p>
        </p:txBody>
      </p:sp>
      <p:sp>
        <p:nvSpPr>
          <p:cNvPr id="3" name="Unvan 2"/>
          <p:cNvSpPr>
            <a:spLocks noGrp="1"/>
          </p:cNvSpPr>
          <p:nvPr>
            <p:ph type="title"/>
          </p:nvPr>
        </p:nvSpPr>
        <p:spPr/>
        <p:txBody>
          <a:bodyPr>
            <a:noAutofit/>
          </a:bodyPr>
          <a:lstStyle/>
          <a:p>
            <a:pPr algn="ctr"/>
            <a:r>
              <a:rPr lang="tr-TR" sz="3200" dirty="0" smtClean="0"/>
              <a:t>Başkalarının Kanılarına Dayalı Teknikler</a:t>
            </a:r>
            <a:endParaRPr lang="en-US" sz="3200" dirty="0"/>
          </a:p>
        </p:txBody>
      </p:sp>
    </p:spTree>
    <p:extLst>
      <p:ext uri="{BB962C8B-B14F-4D97-AF65-F5344CB8AC3E}">
        <p14:creationId xmlns:p14="http://schemas.microsoft.com/office/powerpoint/2010/main" val="3266872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tr-TR" dirty="0" smtClean="0"/>
              <a:t>Bir grubun üyeleri arasındaki etkileşim örüntüsünü tespit etmek amacıyla kullanılan tekniğe </a:t>
            </a:r>
            <a:r>
              <a:rPr lang="tr-TR" dirty="0" err="1" smtClean="0"/>
              <a:t>sosyometri</a:t>
            </a:r>
            <a:r>
              <a:rPr lang="tr-TR" dirty="0" smtClean="0"/>
              <a:t> adı verilir. </a:t>
            </a:r>
          </a:p>
          <a:p>
            <a:r>
              <a:rPr lang="tr-TR" dirty="0" err="1" smtClean="0"/>
              <a:t>Sosyometri</a:t>
            </a:r>
            <a:r>
              <a:rPr lang="tr-TR" dirty="0" smtClean="0"/>
              <a:t>, bir grubu oluşturan bireylerin sosyal durumunu, birbirleriyle olan ilişki biçimlerini, grup içerisindeki alt gruplar, klikler, ve grubun gerçek görünümü ve grup bütünlüğü hakkında bilgi almak amacıyla kullanılan bir tekniktir. </a:t>
            </a:r>
          </a:p>
          <a:p>
            <a:r>
              <a:rPr lang="tr-TR" dirty="0" err="1" smtClean="0">
                <a:hlinkClick r:id="rId3" action="ppaction://hlinkfile"/>
              </a:rPr>
              <a:t>Sosyometri</a:t>
            </a:r>
            <a:r>
              <a:rPr lang="tr-TR" dirty="0" smtClean="0">
                <a:hlinkClick r:id="rId3" action="ppaction://hlinkfile"/>
              </a:rPr>
              <a:t> Örneği</a:t>
            </a:r>
            <a:endParaRPr lang="tr-TR" dirty="0"/>
          </a:p>
        </p:txBody>
      </p:sp>
      <p:sp>
        <p:nvSpPr>
          <p:cNvPr id="3" name="Title 2"/>
          <p:cNvSpPr>
            <a:spLocks noGrp="1"/>
          </p:cNvSpPr>
          <p:nvPr>
            <p:ph type="title"/>
          </p:nvPr>
        </p:nvSpPr>
        <p:spPr/>
        <p:txBody>
          <a:bodyPr>
            <a:normAutofit/>
          </a:bodyPr>
          <a:lstStyle/>
          <a:p>
            <a:pPr algn="ctr"/>
            <a:r>
              <a:rPr lang="en-US" sz="3600" dirty="0" err="1" smtClean="0"/>
              <a:t>Sosyometri</a:t>
            </a:r>
            <a:r>
              <a:rPr lang="tr-TR" sz="3600" dirty="0" smtClean="0"/>
              <a:t> - I</a:t>
            </a:r>
            <a:endParaRPr lang="en-US"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2800" dirty="0">
                <a:solidFill>
                  <a:srgbClr val="C00000"/>
                </a:solidFill>
              </a:rPr>
              <a:t>Okulda öğrencilerin;</a:t>
            </a:r>
            <a:r>
              <a:rPr lang="tr-TR" sz="2800" dirty="0"/>
              <a:t> </a:t>
            </a:r>
            <a:endParaRPr lang="en-US" sz="2800" dirty="0"/>
          </a:p>
          <a:p>
            <a:pPr lvl="1"/>
            <a:r>
              <a:rPr lang="tr-TR" sz="2400" dirty="0" smtClean="0"/>
              <a:t>kimlerle </a:t>
            </a:r>
            <a:r>
              <a:rPr lang="tr-TR" sz="2400" dirty="0"/>
              <a:t>arkadaş oldukları,</a:t>
            </a:r>
            <a:endParaRPr lang="en-US" sz="2400" dirty="0"/>
          </a:p>
          <a:p>
            <a:pPr lvl="1"/>
            <a:r>
              <a:rPr lang="tr-TR" sz="2400" dirty="0" smtClean="0"/>
              <a:t>oluşturdukları </a:t>
            </a:r>
            <a:r>
              <a:rPr lang="tr-TR" sz="2400" dirty="0"/>
              <a:t>yaş </a:t>
            </a:r>
            <a:r>
              <a:rPr lang="tr-TR" sz="2400" dirty="0" smtClean="0"/>
              <a:t>grupları,</a:t>
            </a:r>
            <a:endParaRPr lang="en-US" sz="2400" dirty="0"/>
          </a:p>
          <a:p>
            <a:pPr lvl="1"/>
            <a:r>
              <a:rPr lang="tr-TR" sz="2400" dirty="0" smtClean="0"/>
              <a:t>kimlerle </a:t>
            </a:r>
            <a:r>
              <a:rPr lang="tr-TR" sz="2400" dirty="0"/>
              <a:t>işbirliği yapabildikleri,</a:t>
            </a:r>
            <a:endParaRPr lang="en-US" sz="2400" dirty="0"/>
          </a:p>
          <a:p>
            <a:pPr lvl="1"/>
            <a:r>
              <a:rPr lang="tr-TR" sz="2400" dirty="0" smtClean="0"/>
              <a:t>en </a:t>
            </a:r>
            <a:r>
              <a:rPr lang="tr-TR" sz="2400" dirty="0"/>
              <a:t>çok sevilen öğrencinin kim olduğu,</a:t>
            </a:r>
            <a:endParaRPr lang="en-US" sz="2400" dirty="0"/>
          </a:p>
          <a:p>
            <a:pPr lvl="1"/>
            <a:r>
              <a:rPr lang="tr-TR" sz="2400" dirty="0" smtClean="0"/>
              <a:t>kimlerin </a:t>
            </a:r>
            <a:r>
              <a:rPr lang="tr-TR" sz="2400" dirty="0"/>
              <a:t>grup işbirliği ve oyun dışında kaldıkları,</a:t>
            </a:r>
            <a:endParaRPr lang="en-US" sz="2400" dirty="0"/>
          </a:p>
          <a:p>
            <a:pPr lvl="1"/>
            <a:r>
              <a:rPr lang="tr-TR" sz="2400" dirty="0" smtClean="0"/>
              <a:t>kimlerin </a:t>
            </a:r>
            <a:r>
              <a:rPr lang="tr-TR" sz="2400" dirty="0"/>
              <a:t>grupları meydana getirdikleri ve sınıftaki gruplaşmaların kimler tarafından ve nasıl yönetildiği,</a:t>
            </a:r>
            <a:endParaRPr lang="en-US" sz="2400" dirty="0"/>
          </a:p>
          <a:p>
            <a:pPr lvl="1"/>
            <a:r>
              <a:rPr lang="tr-TR" sz="2400" dirty="0" smtClean="0"/>
              <a:t>grubun </a:t>
            </a:r>
            <a:r>
              <a:rPr lang="tr-TR" sz="2400" dirty="0"/>
              <a:t>ya da sınıfın lideri kim olduğu, </a:t>
            </a:r>
            <a:r>
              <a:rPr lang="tr-TR" sz="2400" dirty="0" err="1"/>
              <a:t>sosyometri</a:t>
            </a:r>
            <a:r>
              <a:rPr lang="tr-TR" sz="2400" dirty="0"/>
              <a:t> yoluyla anlaşılabilir</a:t>
            </a:r>
            <a:r>
              <a:rPr lang="tr-TR" sz="2400" dirty="0" smtClean="0"/>
              <a:t>.</a:t>
            </a:r>
            <a:endParaRPr lang="en-US" sz="2400" dirty="0"/>
          </a:p>
        </p:txBody>
      </p:sp>
      <p:sp>
        <p:nvSpPr>
          <p:cNvPr id="3" name="Unvan 2"/>
          <p:cNvSpPr>
            <a:spLocks noGrp="1"/>
          </p:cNvSpPr>
          <p:nvPr>
            <p:ph type="title"/>
          </p:nvPr>
        </p:nvSpPr>
        <p:spPr/>
        <p:txBody>
          <a:bodyPr>
            <a:normAutofit/>
          </a:bodyPr>
          <a:lstStyle/>
          <a:p>
            <a:pPr algn="ctr"/>
            <a:r>
              <a:rPr lang="en-US" sz="3600" dirty="0" err="1" smtClean="0"/>
              <a:t>Sosyometri</a:t>
            </a:r>
            <a:r>
              <a:rPr lang="tr-TR" sz="3600" dirty="0" smtClean="0"/>
              <a:t> - II</a:t>
            </a:r>
            <a:endParaRPr lang="en-US" sz="3600" dirty="0"/>
          </a:p>
        </p:txBody>
      </p:sp>
    </p:spTree>
    <p:extLst>
      <p:ext uri="{BB962C8B-B14F-4D97-AF65-F5344CB8AC3E}">
        <p14:creationId xmlns:p14="http://schemas.microsoft.com/office/powerpoint/2010/main" val="606485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10000"/>
          </a:bodyPr>
          <a:lstStyle/>
          <a:p>
            <a:pPr lvl="0"/>
            <a:r>
              <a:rPr lang="tr-TR" sz="2800" b="1" dirty="0" err="1" smtClean="0"/>
              <a:t>Sosyometri</a:t>
            </a:r>
            <a:r>
              <a:rPr lang="tr-TR" sz="2800" b="1" dirty="0" smtClean="0"/>
              <a:t> ile elde edilen ilişki türleri</a:t>
            </a:r>
          </a:p>
          <a:p>
            <a:pPr lvl="1"/>
            <a:endParaRPr lang="tr-TR" sz="2400" b="1" dirty="0" smtClean="0"/>
          </a:p>
          <a:p>
            <a:pPr lvl="1"/>
            <a:r>
              <a:rPr lang="tr-TR" sz="2400" b="1" dirty="0" smtClean="0">
                <a:solidFill>
                  <a:srgbClr val="C00000"/>
                </a:solidFill>
              </a:rPr>
              <a:t>Liderler</a:t>
            </a:r>
            <a:r>
              <a:rPr lang="tr-TR" sz="2400" b="1" dirty="0">
                <a:solidFill>
                  <a:srgbClr val="C00000"/>
                </a:solidFill>
              </a:rPr>
              <a:t>:</a:t>
            </a:r>
            <a:r>
              <a:rPr lang="tr-TR" sz="2400" dirty="0"/>
              <a:t> Bunlar sınıfta ya da grupta bulunan diğer üyeler tarafından en çok tercih edilen dolayısıyla fikirlerine başvurulan ve kararlarına uyulan kişilerdir. “Sınıfta kimin kararları güvenilir veya kimin izinden gidersiniz” şeklinde sorulan soruya alınan cevaplarla sınıftaki lider ya da  liderleri tespit etmek mümkündür.</a:t>
            </a:r>
            <a:endParaRPr lang="en-US" sz="2400" dirty="0"/>
          </a:p>
          <a:p>
            <a:pPr lvl="1"/>
            <a:endParaRPr lang="tr-TR" sz="2400" b="1" dirty="0" smtClean="0"/>
          </a:p>
          <a:p>
            <a:pPr lvl="1"/>
            <a:r>
              <a:rPr lang="tr-TR" sz="2400" b="1" dirty="0" smtClean="0">
                <a:solidFill>
                  <a:srgbClr val="C00000"/>
                </a:solidFill>
              </a:rPr>
              <a:t>Yalnızlar</a:t>
            </a:r>
            <a:r>
              <a:rPr lang="tr-TR" sz="2400" b="1" dirty="0">
                <a:solidFill>
                  <a:srgbClr val="C00000"/>
                </a:solidFill>
              </a:rPr>
              <a:t>:</a:t>
            </a:r>
            <a:r>
              <a:rPr lang="tr-TR" sz="2400" dirty="0"/>
              <a:t> Sınıfta veya gruptaki üyelerden hiç biri tarafından seçilmemiş kimselerdir. Öğrencinin kendisi ve ailesi ile yapılan görüşmelerle, sınıf içi ve dışı yapılan gözlemlerle ve arkadaşları ve öğretmenleri ile görüşülerek onu yalnızlığa iten nedenler araştırılmalıdır</a:t>
            </a:r>
            <a:r>
              <a:rPr lang="tr-TR" sz="2400" dirty="0" smtClean="0"/>
              <a:t>.</a:t>
            </a:r>
            <a:endParaRPr lang="en-US" sz="2400" dirty="0"/>
          </a:p>
        </p:txBody>
      </p:sp>
      <p:sp>
        <p:nvSpPr>
          <p:cNvPr id="3" name="Unvan 2"/>
          <p:cNvSpPr>
            <a:spLocks noGrp="1"/>
          </p:cNvSpPr>
          <p:nvPr>
            <p:ph type="title"/>
          </p:nvPr>
        </p:nvSpPr>
        <p:spPr/>
        <p:txBody>
          <a:bodyPr>
            <a:normAutofit/>
          </a:bodyPr>
          <a:lstStyle/>
          <a:p>
            <a:pPr algn="ctr"/>
            <a:r>
              <a:rPr lang="en-US" sz="3600" dirty="0" err="1"/>
              <a:t>Sosyometri</a:t>
            </a:r>
            <a:r>
              <a:rPr lang="tr-TR" sz="3600" dirty="0"/>
              <a:t> - </a:t>
            </a:r>
            <a:r>
              <a:rPr lang="tr-TR" sz="3600" dirty="0" smtClean="0"/>
              <a:t>III</a:t>
            </a:r>
            <a:endParaRPr lang="en-US" sz="3600" dirty="0"/>
          </a:p>
        </p:txBody>
      </p:sp>
    </p:spTree>
    <p:extLst>
      <p:ext uri="{BB962C8B-B14F-4D97-AF65-F5344CB8AC3E}">
        <p14:creationId xmlns:p14="http://schemas.microsoft.com/office/powerpoint/2010/main" val="1571550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sz="2800" b="1" dirty="0" err="1"/>
              <a:t>Sosyometri</a:t>
            </a:r>
            <a:r>
              <a:rPr lang="tr-TR" sz="2800" b="1" dirty="0"/>
              <a:t> ile elde edilen ilişki </a:t>
            </a:r>
            <a:r>
              <a:rPr lang="tr-TR" sz="2800" b="1" dirty="0" smtClean="0"/>
              <a:t>türleri (Devamı)</a:t>
            </a:r>
          </a:p>
          <a:p>
            <a:pPr lvl="1"/>
            <a:endParaRPr lang="tr-TR" sz="2400" b="1" dirty="0" smtClean="0">
              <a:solidFill>
                <a:srgbClr val="C00000"/>
              </a:solidFill>
            </a:endParaRPr>
          </a:p>
          <a:p>
            <a:pPr lvl="1"/>
            <a:r>
              <a:rPr lang="tr-TR" sz="2400" b="1" dirty="0" smtClean="0">
                <a:solidFill>
                  <a:srgbClr val="C00000"/>
                </a:solidFill>
              </a:rPr>
              <a:t>Çekimserler</a:t>
            </a:r>
            <a:r>
              <a:rPr lang="tr-TR" sz="2400" b="1" dirty="0">
                <a:solidFill>
                  <a:srgbClr val="C00000"/>
                </a:solidFill>
              </a:rPr>
              <a:t>:</a:t>
            </a:r>
            <a:r>
              <a:rPr lang="tr-TR" sz="2400" b="1" dirty="0"/>
              <a:t> </a:t>
            </a:r>
            <a:r>
              <a:rPr lang="tr-TR" sz="2400" dirty="0"/>
              <a:t>Arkadaşları tarafından yazıldığı halde kendisine verilen sayıda arkadaş adı yazmada çekimser davrananlardır.</a:t>
            </a:r>
            <a:endParaRPr lang="en-US" sz="2400" dirty="0"/>
          </a:p>
          <a:p>
            <a:pPr lvl="1"/>
            <a:endParaRPr lang="tr-TR" sz="2400" b="1" dirty="0" smtClean="0">
              <a:solidFill>
                <a:srgbClr val="C00000"/>
              </a:solidFill>
            </a:endParaRPr>
          </a:p>
          <a:p>
            <a:pPr lvl="1"/>
            <a:r>
              <a:rPr lang="tr-TR" sz="2400" b="1" dirty="0" smtClean="0">
                <a:solidFill>
                  <a:srgbClr val="C00000"/>
                </a:solidFill>
              </a:rPr>
              <a:t>Dengesizler</a:t>
            </a:r>
            <a:r>
              <a:rPr lang="tr-TR" sz="2400" b="1" dirty="0">
                <a:solidFill>
                  <a:srgbClr val="C00000"/>
                </a:solidFill>
              </a:rPr>
              <a:t>:</a:t>
            </a:r>
            <a:r>
              <a:rPr lang="tr-TR" sz="2400" b="1" dirty="0"/>
              <a:t> </a:t>
            </a:r>
            <a:r>
              <a:rPr lang="tr-TR" sz="2400" dirty="0"/>
              <a:t>Kendilerini isteyenleri istemeyip başkalarını isteyenlerdir.</a:t>
            </a:r>
            <a:endParaRPr lang="en-US" sz="2400" dirty="0"/>
          </a:p>
          <a:p>
            <a:pPr lvl="1"/>
            <a:endParaRPr lang="tr-TR" sz="2400" b="1" dirty="0" smtClean="0">
              <a:solidFill>
                <a:srgbClr val="C00000"/>
              </a:solidFill>
            </a:endParaRPr>
          </a:p>
          <a:p>
            <a:pPr lvl="1"/>
            <a:r>
              <a:rPr lang="tr-TR" sz="2400" b="1" dirty="0" smtClean="0">
                <a:solidFill>
                  <a:srgbClr val="C00000"/>
                </a:solidFill>
              </a:rPr>
              <a:t>Klikler</a:t>
            </a:r>
            <a:r>
              <a:rPr lang="tr-TR" sz="2400" b="1" dirty="0">
                <a:solidFill>
                  <a:srgbClr val="C00000"/>
                </a:solidFill>
              </a:rPr>
              <a:t>:</a:t>
            </a:r>
            <a:r>
              <a:rPr lang="tr-TR" sz="2400" dirty="0"/>
              <a:t> Gruptan soyutlanmış ama kendi arlarında ilişkili yani birbirlerini seçen alt gruplardır. Bunlar bir çete grubu gibi birbirlerine çok bağlıdırlar ve grubun bütünlüğünü bozabilirler.</a:t>
            </a:r>
            <a:endParaRPr lang="en-US" sz="2400" dirty="0"/>
          </a:p>
          <a:p>
            <a:endParaRPr lang="en-US" dirty="0"/>
          </a:p>
        </p:txBody>
      </p:sp>
      <p:sp>
        <p:nvSpPr>
          <p:cNvPr id="3" name="Unvan 2"/>
          <p:cNvSpPr>
            <a:spLocks noGrp="1"/>
          </p:cNvSpPr>
          <p:nvPr>
            <p:ph type="title"/>
          </p:nvPr>
        </p:nvSpPr>
        <p:spPr/>
        <p:txBody>
          <a:bodyPr>
            <a:normAutofit/>
          </a:bodyPr>
          <a:lstStyle/>
          <a:p>
            <a:pPr algn="ctr"/>
            <a:r>
              <a:rPr lang="en-US" sz="3600" dirty="0" err="1"/>
              <a:t>Sosyometri</a:t>
            </a:r>
            <a:r>
              <a:rPr lang="tr-TR" sz="3600" dirty="0"/>
              <a:t> - </a:t>
            </a:r>
            <a:r>
              <a:rPr lang="tr-TR" sz="3600" dirty="0" smtClean="0"/>
              <a:t>IV</a:t>
            </a:r>
            <a:endParaRPr lang="en-US" sz="3600" dirty="0"/>
          </a:p>
        </p:txBody>
      </p:sp>
    </p:spTree>
    <p:extLst>
      <p:ext uri="{BB962C8B-B14F-4D97-AF65-F5344CB8AC3E}">
        <p14:creationId xmlns:p14="http://schemas.microsoft.com/office/powerpoint/2010/main" val="3183275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a:bodyPr>
          <a:lstStyle/>
          <a:p>
            <a:pPr algn="ctr"/>
            <a:r>
              <a:rPr lang="en-US" sz="3600" dirty="0" err="1"/>
              <a:t>Sosyometri</a:t>
            </a:r>
            <a:r>
              <a:rPr lang="tr-TR" sz="3600" dirty="0"/>
              <a:t> - </a:t>
            </a:r>
            <a:r>
              <a:rPr lang="tr-TR" sz="3600" dirty="0" smtClean="0"/>
              <a:t>V</a:t>
            </a:r>
            <a:endParaRPr lang="en-US" sz="3600" dirty="0"/>
          </a:p>
        </p:txBody>
      </p:sp>
      <p:pic>
        <p:nvPicPr>
          <p:cNvPr id="4" name="Picture 5" descr="kpss.jpg"/>
          <p:cNvPicPr>
            <a:picLocks noChangeAspect="1"/>
          </p:cNvPicPr>
          <p:nvPr/>
        </p:nvPicPr>
        <p:blipFill>
          <a:blip r:embed="rId2" cstate="print"/>
          <a:stretch>
            <a:fillRect/>
          </a:stretch>
        </p:blipFill>
        <p:spPr>
          <a:xfrm>
            <a:off x="4953000" y="1425258"/>
            <a:ext cx="3475139" cy="5375870"/>
          </a:xfrm>
          <a:prstGeom prst="rect">
            <a:avLst/>
          </a:prstGeom>
        </p:spPr>
      </p:pic>
      <p:sp>
        <p:nvSpPr>
          <p:cNvPr id="5" name="TextBox 7"/>
          <p:cNvSpPr txBox="1"/>
          <p:nvPr/>
        </p:nvSpPr>
        <p:spPr>
          <a:xfrm>
            <a:off x="1219200" y="1425258"/>
            <a:ext cx="2590800" cy="503664"/>
          </a:xfrm>
          <a:prstGeom prst="rect">
            <a:avLst/>
          </a:prstGeom>
          <a:noFill/>
        </p:spPr>
        <p:txBody>
          <a:bodyPr wrap="square" rtlCol="0">
            <a:spAutoFit/>
          </a:bodyPr>
          <a:lstStyle/>
          <a:p>
            <a:pPr>
              <a:lnSpc>
                <a:spcPct val="150000"/>
              </a:lnSpc>
            </a:pPr>
            <a:r>
              <a:rPr lang="tr-TR" sz="2000" dirty="0" smtClean="0">
                <a:solidFill>
                  <a:srgbClr val="FF0000"/>
                </a:solidFill>
                <a:latin typeface="Ravie" pitchFamily="82" charset="0"/>
              </a:rPr>
              <a:t>Örnek Soru</a:t>
            </a:r>
            <a:endParaRPr lang="en-US" sz="2000" dirty="0">
              <a:solidFill>
                <a:srgbClr val="FF0000"/>
              </a:solidFill>
              <a:latin typeface="Ravie" pitchFamily="82" charset="0"/>
            </a:endParaRPr>
          </a:p>
        </p:txBody>
      </p:sp>
    </p:spTree>
    <p:extLst>
      <p:ext uri="{BB962C8B-B14F-4D97-AF65-F5344CB8AC3E}">
        <p14:creationId xmlns:p14="http://schemas.microsoft.com/office/powerpoint/2010/main" val="3743241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407091"/>
          </a:xfrm>
        </p:spPr>
        <p:txBody>
          <a:bodyPr>
            <a:normAutofit fontScale="92500" lnSpcReduction="10000"/>
          </a:bodyPr>
          <a:lstStyle/>
          <a:p>
            <a:pPr algn="ctr">
              <a:buNone/>
            </a:pPr>
            <a:r>
              <a:rPr lang="tr-TR" sz="2800" dirty="0" err="1" smtClean="0">
                <a:solidFill>
                  <a:srgbClr val="FF0000"/>
                </a:solidFill>
              </a:rPr>
              <a:t>Sosyometrinin</a:t>
            </a:r>
            <a:r>
              <a:rPr lang="tr-TR" sz="2800" dirty="0" smtClean="0">
                <a:solidFill>
                  <a:srgbClr val="FF0000"/>
                </a:solidFill>
              </a:rPr>
              <a:t> değerlendirirken dikkat edilecek unsurlar</a:t>
            </a:r>
            <a:r>
              <a:rPr lang="tr-TR" dirty="0" smtClean="0">
                <a:solidFill>
                  <a:srgbClr val="FF0000"/>
                </a:solidFill>
              </a:rPr>
              <a:t>;</a:t>
            </a:r>
          </a:p>
          <a:p>
            <a:pPr>
              <a:buNone/>
            </a:pPr>
            <a:endParaRPr lang="tr-TR" dirty="0" smtClean="0"/>
          </a:p>
          <a:p>
            <a:pPr lvl="1"/>
            <a:r>
              <a:rPr lang="tr-TR" dirty="0" smtClean="0"/>
              <a:t>Öğrenciler arasında gruplaşmalar, klikler var mıdır?  Niçin?</a:t>
            </a:r>
          </a:p>
          <a:p>
            <a:pPr lvl="1"/>
            <a:r>
              <a:rPr lang="tr-TR" dirty="0" smtClean="0"/>
              <a:t>Sınıf veya grup bir bütün mü, yoksa parçalanmış mı?</a:t>
            </a:r>
          </a:p>
          <a:p>
            <a:pPr lvl="1"/>
            <a:r>
              <a:rPr lang="tr-TR" dirty="0" smtClean="0"/>
              <a:t>Grup lideri olarak seçilen öğrencinin beden, zihin, sosyal, duygusal ve kişilik özellikleri nelerdir?  Bu özellikler beğenilen özellikler mi yoksa bunun karşıtı mı?</a:t>
            </a:r>
          </a:p>
          <a:p>
            <a:pPr lvl="1"/>
            <a:r>
              <a:rPr lang="tr-TR" dirty="0" smtClean="0"/>
              <a:t>Öğrencilerin lider olarak seçtikleri kimsede kullandıkları değerler, standartlar veya kriterler nelerdir?</a:t>
            </a:r>
          </a:p>
          <a:p>
            <a:pPr lvl="1"/>
            <a:r>
              <a:rPr lang="tr-TR" dirty="0" smtClean="0"/>
              <a:t>Grupta hiç istenmeyen öğrenciler varsa bunların istenmeme nedenleri nelerdir?</a:t>
            </a:r>
          </a:p>
          <a:p>
            <a:endParaRPr lang="en-US" dirty="0"/>
          </a:p>
        </p:txBody>
      </p:sp>
      <p:sp>
        <p:nvSpPr>
          <p:cNvPr id="3" name="Title 2"/>
          <p:cNvSpPr>
            <a:spLocks noGrp="1"/>
          </p:cNvSpPr>
          <p:nvPr>
            <p:ph type="title"/>
          </p:nvPr>
        </p:nvSpPr>
        <p:spPr/>
        <p:txBody>
          <a:bodyPr>
            <a:normAutofit/>
          </a:bodyPr>
          <a:lstStyle/>
          <a:p>
            <a:pPr algn="ctr"/>
            <a:r>
              <a:rPr lang="en-US" sz="3600" dirty="0" err="1" smtClean="0"/>
              <a:t>Sosyometri</a:t>
            </a:r>
            <a:r>
              <a:rPr lang="tr-TR" sz="3600" dirty="0" smtClean="0"/>
              <a:t> - VI</a:t>
            </a:r>
            <a:endParaRPr lang="en-US" sz="3600" b="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en-US" dirty="0" err="1">
                <a:solidFill>
                  <a:srgbClr val="C00000"/>
                </a:solidFill>
              </a:rPr>
              <a:t>Sosyometrinin</a:t>
            </a:r>
            <a:r>
              <a:rPr lang="en-US" dirty="0">
                <a:solidFill>
                  <a:srgbClr val="C00000"/>
                </a:solidFill>
              </a:rPr>
              <a:t> </a:t>
            </a:r>
            <a:r>
              <a:rPr lang="en-US" dirty="0" err="1">
                <a:solidFill>
                  <a:srgbClr val="C00000"/>
                </a:solidFill>
              </a:rPr>
              <a:t>kullanım</a:t>
            </a:r>
            <a:r>
              <a:rPr lang="en-US" dirty="0">
                <a:solidFill>
                  <a:srgbClr val="C00000"/>
                </a:solidFill>
              </a:rPr>
              <a:t> </a:t>
            </a:r>
            <a:r>
              <a:rPr lang="en-US" dirty="0" err="1">
                <a:solidFill>
                  <a:srgbClr val="C00000"/>
                </a:solidFill>
              </a:rPr>
              <a:t>yerleri</a:t>
            </a:r>
            <a:r>
              <a:rPr lang="en-US" dirty="0">
                <a:solidFill>
                  <a:srgbClr val="C00000"/>
                </a:solidFill>
              </a:rPr>
              <a:t>:</a:t>
            </a:r>
          </a:p>
          <a:p>
            <a:pPr lvl="1">
              <a:lnSpc>
                <a:spcPct val="150000"/>
              </a:lnSpc>
            </a:pPr>
            <a:r>
              <a:rPr lang="en-US" dirty="0" err="1" smtClean="0"/>
              <a:t>Öğrencilerin</a:t>
            </a:r>
            <a:r>
              <a:rPr lang="en-US" dirty="0" smtClean="0"/>
              <a:t> </a:t>
            </a:r>
            <a:r>
              <a:rPr lang="en-US" dirty="0" err="1"/>
              <a:t>oturma</a:t>
            </a:r>
            <a:r>
              <a:rPr lang="en-US" dirty="0"/>
              <a:t> </a:t>
            </a:r>
            <a:r>
              <a:rPr lang="en-US" dirty="0" err="1"/>
              <a:t>yerlerini</a:t>
            </a:r>
            <a:r>
              <a:rPr lang="en-US" dirty="0"/>
              <a:t> </a:t>
            </a:r>
            <a:r>
              <a:rPr lang="en-US" dirty="0" err="1" smtClean="0"/>
              <a:t>belirle</a:t>
            </a:r>
            <a:r>
              <a:rPr lang="tr-TR" dirty="0" err="1" smtClean="0"/>
              <a:t>rken</a:t>
            </a:r>
            <a:r>
              <a:rPr lang="tr-TR" dirty="0" smtClean="0"/>
              <a:t>,</a:t>
            </a:r>
          </a:p>
          <a:p>
            <a:pPr lvl="1">
              <a:lnSpc>
                <a:spcPct val="150000"/>
              </a:lnSpc>
            </a:pPr>
            <a:r>
              <a:rPr lang="tr-TR" dirty="0" smtClean="0"/>
              <a:t>B</a:t>
            </a:r>
            <a:r>
              <a:rPr lang="en-US" dirty="0" err="1" smtClean="0"/>
              <a:t>ir</a:t>
            </a:r>
            <a:r>
              <a:rPr lang="en-US" dirty="0" smtClean="0"/>
              <a:t> </a:t>
            </a:r>
            <a:r>
              <a:rPr lang="en-US" dirty="0"/>
              <a:t>g</a:t>
            </a:r>
            <a:r>
              <a:rPr lang="tr-TR" dirty="0" err="1"/>
              <a:t>ru</a:t>
            </a:r>
            <a:r>
              <a:rPr lang="en-US" dirty="0"/>
              <a:t>p </a:t>
            </a:r>
            <a:r>
              <a:rPr lang="en-US" dirty="0" err="1"/>
              <a:t>çalışması</a:t>
            </a:r>
            <a:r>
              <a:rPr lang="en-US" dirty="0"/>
              <a:t> </a:t>
            </a:r>
            <a:r>
              <a:rPr lang="en-US" dirty="0" err="1" smtClean="0"/>
              <a:t>düzenle</a:t>
            </a:r>
            <a:r>
              <a:rPr lang="tr-TR" dirty="0" err="1" smtClean="0"/>
              <a:t>rken</a:t>
            </a:r>
            <a:r>
              <a:rPr lang="tr-TR" dirty="0" smtClean="0"/>
              <a:t>,</a:t>
            </a:r>
          </a:p>
          <a:p>
            <a:pPr lvl="1">
              <a:lnSpc>
                <a:spcPct val="150000"/>
              </a:lnSpc>
            </a:pPr>
            <a:r>
              <a:rPr lang="tr-TR" dirty="0" smtClean="0"/>
              <a:t>Ö</a:t>
            </a:r>
            <a:r>
              <a:rPr lang="en-US" dirty="0" err="1" smtClean="0"/>
              <a:t>ğrencinin</a:t>
            </a:r>
            <a:r>
              <a:rPr lang="en-US" dirty="0" smtClean="0"/>
              <a:t> </a:t>
            </a:r>
            <a:r>
              <a:rPr lang="en-US" dirty="0" err="1"/>
              <a:t>gruptaki</a:t>
            </a:r>
            <a:r>
              <a:rPr lang="en-US" dirty="0"/>
              <a:t> </a:t>
            </a:r>
            <a:r>
              <a:rPr lang="en-US" dirty="0" err="1"/>
              <a:t>yerini</a:t>
            </a:r>
            <a:r>
              <a:rPr lang="en-US" dirty="0"/>
              <a:t> </a:t>
            </a:r>
            <a:r>
              <a:rPr lang="tr-TR" dirty="0" smtClean="0"/>
              <a:t>öğrenirken,</a:t>
            </a:r>
          </a:p>
          <a:p>
            <a:pPr lvl="1">
              <a:lnSpc>
                <a:spcPct val="150000"/>
              </a:lnSpc>
            </a:pPr>
            <a:r>
              <a:rPr lang="tr-TR" dirty="0" smtClean="0"/>
              <a:t>Arabulucu öğrencileri belirlerken,</a:t>
            </a:r>
          </a:p>
          <a:p>
            <a:pPr lvl="1">
              <a:lnSpc>
                <a:spcPct val="150000"/>
              </a:lnSpc>
            </a:pPr>
            <a:r>
              <a:rPr lang="tr-TR" dirty="0" smtClean="0"/>
              <a:t>Öğrencinin </a:t>
            </a:r>
            <a:r>
              <a:rPr lang="en-US" dirty="0" err="1" smtClean="0"/>
              <a:t>okula</a:t>
            </a:r>
            <a:r>
              <a:rPr lang="en-US" dirty="0" smtClean="0"/>
              <a:t> </a:t>
            </a:r>
            <a:r>
              <a:rPr lang="en-US" dirty="0" err="1"/>
              <a:t>uyum</a:t>
            </a:r>
            <a:r>
              <a:rPr lang="en-US" dirty="0"/>
              <a:t> </a:t>
            </a:r>
            <a:r>
              <a:rPr lang="en-US" dirty="0" err="1"/>
              <a:t>derecesini</a:t>
            </a:r>
            <a:r>
              <a:rPr lang="en-US" dirty="0"/>
              <a:t> </a:t>
            </a:r>
            <a:r>
              <a:rPr lang="en-US" dirty="0" err="1" smtClean="0"/>
              <a:t>öğre</a:t>
            </a:r>
            <a:r>
              <a:rPr lang="tr-TR" dirty="0" err="1" smtClean="0"/>
              <a:t>nirken</a:t>
            </a:r>
            <a:r>
              <a:rPr lang="tr-TR" dirty="0" smtClean="0"/>
              <a:t> kullanılabilir.</a:t>
            </a:r>
          </a:p>
        </p:txBody>
      </p:sp>
      <p:sp>
        <p:nvSpPr>
          <p:cNvPr id="3" name="Unvan 2"/>
          <p:cNvSpPr>
            <a:spLocks noGrp="1"/>
          </p:cNvSpPr>
          <p:nvPr>
            <p:ph type="title"/>
          </p:nvPr>
        </p:nvSpPr>
        <p:spPr/>
        <p:txBody>
          <a:bodyPr>
            <a:normAutofit/>
          </a:bodyPr>
          <a:lstStyle/>
          <a:p>
            <a:pPr algn="ctr"/>
            <a:r>
              <a:rPr lang="tr-TR" sz="3600" dirty="0" err="1" smtClean="0"/>
              <a:t>Sosyometri</a:t>
            </a:r>
            <a:r>
              <a:rPr lang="tr-TR" sz="3600" dirty="0" smtClean="0"/>
              <a:t> - VII</a:t>
            </a:r>
            <a:endParaRPr lang="en-US" sz="3600" dirty="0"/>
          </a:p>
        </p:txBody>
      </p:sp>
    </p:spTree>
    <p:extLst>
      <p:ext uri="{BB962C8B-B14F-4D97-AF65-F5344CB8AC3E}">
        <p14:creationId xmlns:p14="http://schemas.microsoft.com/office/powerpoint/2010/main" val="22520680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1150</TotalTime>
  <Words>433</Words>
  <Application>Microsoft Office PowerPoint</Application>
  <PresentationFormat>Ekran Gösterisi (4:3)</PresentationFormat>
  <Paragraphs>56</Paragraphs>
  <Slides>10</Slides>
  <Notes>3</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vt:i4>
      </vt:variant>
    </vt:vector>
  </HeadingPairs>
  <TitlesOfParts>
    <vt:vector size="18" baseType="lpstr">
      <vt:lpstr>Calibri</vt:lpstr>
      <vt:lpstr>Lucida Sans Unicode</vt:lpstr>
      <vt:lpstr>Ravie</vt:lpstr>
      <vt:lpstr>Verdana</vt:lpstr>
      <vt:lpstr>Wingdings</vt:lpstr>
      <vt:lpstr>Wingdings 2</vt:lpstr>
      <vt:lpstr>Wingdings 3</vt:lpstr>
      <vt:lpstr>Concourse</vt:lpstr>
      <vt:lpstr>Başkalarının Kanılarına Dayalı Teknikleri - I </vt:lpstr>
      <vt:lpstr>Başkalarının Kanılarına Dayalı Teknikler</vt:lpstr>
      <vt:lpstr>Sosyometri - I</vt:lpstr>
      <vt:lpstr>Sosyometri - II</vt:lpstr>
      <vt:lpstr>Sosyometri - III</vt:lpstr>
      <vt:lpstr>Sosyometri - IV</vt:lpstr>
      <vt:lpstr>Sosyometri - V</vt:lpstr>
      <vt:lpstr>Sosyometri - VI</vt:lpstr>
      <vt:lpstr>Sosyometri - VII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Bireyi Tanıma Teknikleri I</dc:title>
  <dc:creator>Reviewer</dc:creator>
  <cp:lastModifiedBy>Hakem</cp:lastModifiedBy>
  <cp:revision>164</cp:revision>
  <dcterms:created xsi:type="dcterms:W3CDTF">2013-11-17T19:42:21Z</dcterms:created>
  <dcterms:modified xsi:type="dcterms:W3CDTF">2018-04-08T22:33:39Z</dcterms:modified>
</cp:coreProperties>
</file>