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329" r:id="rId2"/>
    <p:sldId id="257" r:id="rId3"/>
    <p:sldId id="293" r:id="rId4"/>
    <p:sldId id="259" r:id="rId5"/>
    <p:sldId id="294" r:id="rId6"/>
    <p:sldId id="278" r:id="rId7"/>
    <p:sldId id="295" r:id="rId8"/>
    <p:sldId id="277" r:id="rId9"/>
    <p:sldId id="327" r:id="rId10"/>
    <p:sldId id="319" r:id="rId11"/>
    <p:sldId id="260" r:id="rId12"/>
    <p:sldId id="263" r:id="rId13"/>
    <p:sldId id="296"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35"/>
  </p:normalViewPr>
  <p:slideViewPr>
    <p:cSldViewPr snapToGrid="0" snapToObjects="1">
      <p:cViewPr varScale="1">
        <p:scale>
          <a:sx n="116" d="100"/>
          <a:sy n="116" d="100"/>
        </p:scale>
        <p:origin x="4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AEF097-5F4C-664D-9BEA-591BA56C587F}" type="datetimeFigureOut">
              <a:rPr lang="tr-TR" smtClean="0"/>
              <a:t>5.05.2020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906880-3696-B042-AC32-C619417ECDD9}" type="slidenum">
              <a:rPr lang="tr-TR" smtClean="0"/>
              <a:t>‹#›</a:t>
            </a:fld>
            <a:endParaRPr lang="tr-TR"/>
          </a:p>
        </p:txBody>
      </p:sp>
    </p:spTree>
    <p:extLst>
      <p:ext uri="{BB962C8B-B14F-4D97-AF65-F5344CB8AC3E}">
        <p14:creationId xmlns:p14="http://schemas.microsoft.com/office/powerpoint/2010/main" val="191142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0C23-6196-4F7C-9E20-2E539059B831}" type="slidenum">
              <a:rPr kumimoji="0" lang="tr-T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tr-T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350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0260" y="4650641"/>
            <a:ext cx="9773120" cy="859205"/>
          </a:xfrm>
          <a:effectLst/>
        </p:spPr>
        <p:txBody>
          <a:bodyPr>
            <a:normAutofit/>
          </a:bodyPr>
          <a:lstStyle>
            <a:lvl1pPr algn="l">
              <a:defRPr sz="3600">
                <a:solidFill>
                  <a:srgbClr val="2A5A06"/>
                </a:solidFill>
              </a:defRPr>
            </a:lvl1pPr>
          </a:lstStyle>
          <a:p>
            <a:r>
              <a:rPr lang="en-US" dirty="0"/>
              <a:t>Click to edit Master title style</a:t>
            </a:r>
          </a:p>
        </p:txBody>
      </p:sp>
      <p:sp>
        <p:nvSpPr>
          <p:cNvPr id="3" name="Subtitle 2"/>
          <p:cNvSpPr>
            <a:spLocks noGrp="1"/>
          </p:cNvSpPr>
          <p:nvPr>
            <p:ph type="subTitle" idx="1"/>
          </p:nvPr>
        </p:nvSpPr>
        <p:spPr>
          <a:xfrm>
            <a:off x="1820260" y="5566871"/>
            <a:ext cx="9773120" cy="458115"/>
          </a:xfrm>
        </p:spPr>
        <p:txBody>
          <a:bodyPr>
            <a:normAutofit/>
          </a:bodyPr>
          <a:lstStyle>
            <a:lvl1pPr marL="0" indent="0" algn="l">
              <a:buNone/>
              <a:defRPr sz="2800">
                <a:solidFill>
                  <a:srgbClr val="7ABC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414916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752366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1957780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330821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98620" y="1443836"/>
            <a:ext cx="10972800" cy="458115"/>
          </a:xfrm>
        </p:spPr>
        <p:txBody>
          <a:bodyPr>
            <a:normAutofit/>
          </a:bodyPr>
          <a:lstStyle>
            <a:lvl1pPr algn="l">
              <a:defRPr sz="3600">
                <a:solidFill>
                  <a:srgbClr val="2A5A06"/>
                </a:solidFill>
              </a:defRPr>
            </a:lvl1pPr>
          </a:lstStyle>
          <a:p>
            <a:r>
              <a:rPr lang="en-US" dirty="0"/>
              <a:t>Click to edit Master title style</a:t>
            </a:r>
          </a:p>
        </p:txBody>
      </p:sp>
      <p:sp>
        <p:nvSpPr>
          <p:cNvPr id="3" name="Content Placeholder 2"/>
          <p:cNvSpPr>
            <a:spLocks noGrp="1"/>
          </p:cNvSpPr>
          <p:nvPr>
            <p:ph idx="1"/>
          </p:nvPr>
        </p:nvSpPr>
        <p:spPr>
          <a:xfrm>
            <a:off x="598620" y="2054655"/>
            <a:ext cx="10972800" cy="3918803"/>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375730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34685" y="374901"/>
            <a:ext cx="8744107" cy="763525"/>
          </a:xfrm>
        </p:spPr>
        <p:txBody>
          <a:bodyPr>
            <a:normAutofit/>
          </a:bodyPr>
          <a:lstStyle>
            <a:lvl1pPr algn="l">
              <a:defRPr sz="3600">
                <a:solidFill>
                  <a:srgbClr val="7ABC32"/>
                </a:solidFill>
              </a:defRPr>
            </a:lvl1pPr>
          </a:lstStyle>
          <a:p>
            <a:r>
              <a:rPr lang="en-US" dirty="0"/>
              <a:t>Click to edit Master title style</a:t>
            </a:r>
          </a:p>
        </p:txBody>
      </p:sp>
      <p:sp>
        <p:nvSpPr>
          <p:cNvPr id="3" name="Content Placeholder 2"/>
          <p:cNvSpPr>
            <a:spLocks noGrp="1"/>
          </p:cNvSpPr>
          <p:nvPr>
            <p:ph idx="1"/>
          </p:nvPr>
        </p:nvSpPr>
        <p:spPr>
          <a:xfrm>
            <a:off x="2634687" y="1291130"/>
            <a:ext cx="8744107" cy="4275740"/>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248934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79155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33015"/>
            <a:ext cx="10972800" cy="584623"/>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62926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98620" y="1291130"/>
            <a:ext cx="10972800" cy="532180"/>
          </a:xfrm>
        </p:spPr>
        <p:txBody>
          <a:bodyPr>
            <a:normAutofit/>
          </a:bodyPr>
          <a:lstStyle>
            <a:lvl1pPr algn="l">
              <a:defRPr sz="3600">
                <a:solidFill>
                  <a:schemeClr val="accent3">
                    <a:lumMod val="50000"/>
                  </a:schemeClr>
                </a:solidFill>
              </a:defRPr>
            </a:lvl1pPr>
          </a:lstStyle>
          <a:p>
            <a:r>
              <a:rPr lang="en-US" dirty="0"/>
              <a:t>Click to edit Master title style</a:t>
            </a:r>
          </a:p>
        </p:txBody>
      </p:sp>
      <p:sp>
        <p:nvSpPr>
          <p:cNvPr id="3" name="Text Placeholder 2"/>
          <p:cNvSpPr>
            <a:spLocks noGrp="1"/>
          </p:cNvSpPr>
          <p:nvPr>
            <p:ph type="body" idx="1"/>
          </p:nvPr>
        </p:nvSpPr>
        <p:spPr>
          <a:xfrm>
            <a:off x="598620" y="1882907"/>
            <a:ext cx="5386917"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98620" y="2512770"/>
            <a:ext cx="5386917"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82388" y="1882907"/>
            <a:ext cx="5389033"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82388" y="2512770"/>
            <a:ext cx="5389033"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5/5/20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32977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5/5/20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903823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5/5/20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651790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86183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5/5/20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24522891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53636" y="2959444"/>
            <a:ext cx="8229600" cy="3918803"/>
          </a:xfrm>
        </p:spPr>
        <p:txBody>
          <a:bodyPr>
            <a:normAutofit/>
          </a:bodyPr>
          <a:lstStyle/>
          <a:p>
            <a:pPr marL="0" indent="0" algn="ctr">
              <a:buNone/>
            </a:pPr>
            <a:r>
              <a:rPr lang="tr-TR" sz="6000" dirty="0"/>
              <a:t>CHAPTER 1</a:t>
            </a:r>
          </a:p>
        </p:txBody>
      </p:sp>
      <p:sp>
        <p:nvSpPr>
          <p:cNvPr id="4" name="Metin kutusu 3"/>
          <p:cNvSpPr txBox="1"/>
          <p:nvPr/>
        </p:nvSpPr>
        <p:spPr>
          <a:xfrm>
            <a:off x="6248706" y="5108755"/>
            <a:ext cx="4123035" cy="369332"/>
          </a:xfrm>
          <a:prstGeom prst="rect">
            <a:avLst/>
          </a:prstGeom>
          <a:noFill/>
        </p:spPr>
        <p:txBody>
          <a:bodyPr wrap="square" rtlCol="0">
            <a:spAutoFit/>
          </a:bodyPr>
          <a:lstStyle/>
          <a:p>
            <a:r>
              <a:rPr lang="tr-TR" b="1" i="1" dirty="0" err="1">
                <a:solidFill>
                  <a:prstClr val="black"/>
                </a:solidFill>
                <a:latin typeface="Book Antiqua" panose="02040602050305030304" pitchFamily="18" charset="0"/>
              </a:rPr>
              <a:t>Research</a:t>
            </a:r>
            <a:r>
              <a:rPr lang="tr-TR" b="1" i="1" dirty="0">
                <a:solidFill>
                  <a:prstClr val="black"/>
                </a:solidFill>
                <a:latin typeface="Book Antiqua" panose="02040602050305030304" pitchFamily="18" charset="0"/>
              </a:rPr>
              <a:t> </a:t>
            </a:r>
            <a:r>
              <a:rPr lang="tr-TR" b="1" i="1" dirty="0" err="1">
                <a:solidFill>
                  <a:prstClr val="black"/>
                </a:solidFill>
                <a:latin typeface="Book Antiqua" panose="02040602050305030304" pitchFamily="18" charset="0"/>
              </a:rPr>
              <a:t>Assist</a:t>
            </a:r>
            <a:r>
              <a:rPr lang="tr-TR" b="1" i="1" dirty="0">
                <a:solidFill>
                  <a:prstClr val="black"/>
                </a:solidFill>
                <a:latin typeface="Book Antiqua" panose="02040602050305030304" pitchFamily="18" charset="0"/>
              </a:rPr>
              <a:t>. </a:t>
            </a:r>
            <a:r>
              <a:rPr lang="tr-TR" b="1" i="1" dirty="0" err="1">
                <a:solidFill>
                  <a:prstClr val="black"/>
                </a:solidFill>
                <a:latin typeface="Book Antiqua" panose="02040602050305030304" pitchFamily="18" charset="0"/>
              </a:rPr>
              <a:t>PhD</a:t>
            </a:r>
            <a:r>
              <a:rPr lang="tr-TR" b="1" i="1" dirty="0">
                <a:solidFill>
                  <a:prstClr val="black"/>
                </a:solidFill>
                <a:latin typeface="Book Antiqua" panose="02040602050305030304" pitchFamily="18" charset="0"/>
              </a:rPr>
              <a:t>. Arzu GÖKDAİ</a:t>
            </a:r>
          </a:p>
        </p:txBody>
      </p:sp>
    </p:spTree>
    <p:extLst>
      <p:ext uri="{BB962C8B-B14F-4D97-AF65-F5344CB8AC3E}">
        <p14:creationId xmlns:p14="http://schemas.microsoft.com/office/powerpoint/2010/main" val="3558198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485180" y="833016"/>
            <a:ext cx="4123036" cy="763525"/>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3"/>
          </a:lnRef>
          <a:fillRef idx="1">
            <a:schemeClr val="lt1"/>
          </a:fillRef>
          <a:effectRef idx="0">
            <a:schemeClr val="accent3"/>
          </a:effectRef>
          <a:fontRef idx="minor">
            <a:schemeClr val="dk1"/>
          </a:fontRef>
        </p:style>
        <p:txBody>
          <a:bodyPr/>
          <a:lstStyle/>
          <a:p>
            <a:pPr algn="ctr"/>
            <a:r>
              <a:rPr lang="tr-TR" dirty="0"/>
              <a:t>TREATY OF ROMA</a:t>
            </a:r>
          </a:p>
        </p:txBody>
      </p:sp>
      <p:sp>
        <p:nvSpPr>
          <p:cNvPr id="3" name="İçerik Yer Tutucusu 2"/>
          <p:cNvSpPr>
            <a:spLocks noGrp="1"/>
          </p:cNvSpPr>
          <p:nvPr>
            <p:ph idx="1"/>
          </p:nvPr>
        </p:nvSpPr>
        <p:spPr>
          <a:xfrm>
            <a:off x="1820261" y="1749245"/>
            <a:ext cx="8237835" cy="4581150"/>
          </a:xfrm>
        </p:spPr>
        <p:txBody>
          <a:bodyPr>
            <a:normAutofit fontScale="85000" lnSpcReduction="20000"/>
          </a:bodyPr>
          <a:lstStyle/>
          <a:p>
            <a:pPr marL="0" indent="0">
              <a:buNone/>
            </a:pPr>
            <a:r>
              <a:rPr lang="en-US" dirty="0"/>
              <a:t>The Treaty of Rome is generally aimed at:</a:t>
            </a:r>
            <a:endParaRPr lang="tr-TR" dirty="0"/>
          </a:p>
          <a:p>
            <a:pPr marL="0" indent="0">
              <a:buNone/>
            </a:pPr>
            <a:r>
              <a:rPr lang="tr-TR" dirty="0"/>
              <a:t> - </a:t>
            </a:r>
            <a:r>
              <a:rPr lang="en-US" dirty="0"/>
              <a:t>In 12 years, removing all barriers to trade in the domestic market and establishing a common market.</a:t>
            </a:r>
            <a:endParaRPr lang="tr-TR" dirty="0"/>
          </a:p>
          <a:p>
            <a:pPr>
              <a:buFontTx/>
              <a:buChar char="-"/>
            </a:pPr>
            <a:r>
              <a:rPr lang="en-US" dirty="0"/>
              <a:t>Establishing a “common customs tariff” for </a:t>
            </a:r>
            <a:r>
              <a:rPr lang="tr-TR" dirty="0" err="1"/>
              <a:t>third</a:t>
            </a:r>
            <a:r>
              <a:rPr lang="tr-TR" dirty="0"/>
              <a:t> </a:t>
            </a:r>
            <a:r>
              <a:rPr lang="tr-TR" dirty="0" err="1"/>
              <a:t>part</a:t>
            </a:r>
            <a:r>
              <a:rPr lang="tr-TR" dirty="0"/>
              <a:t> </a:t>
            </a:r>
            <a:r>
              <a:rPr lang="en-US" dirty="0"/>
              <a:t>countries and establishing a common trade policy.</a:t>
            </a:r>
            <a:r>
              <a:rPr lang="tr-TR" dirty="0"/>
              <a:t> </a:t>
            </a:r>
          </a:p>
          <a:p>
            <a:pPr>
              <a:buFontTx/>
              <a:buChar char="-"/>
            </a:pPr>
            <a:r>
              <a:rPr lang="en-US" dirty="0"/>
              <a:t>Removal of obstacles to free movement of goods, capital, services and persons between Member States.</a:t>
            </a:r>
            <a:endParaRPr lang="tr-TR" dirty="0"/>
          </a:p>
          <a:p>
            <a:pPr>
              <a:buFontTx/>
              <a:buChar char="-"/>
            </a:pPr>
            <a:r>
              <a:rPr lang="tr-TR" dirty="0"/>
              <a:t> </a:t>
            </a:r>
            <a:r>
              <a:rPr lang="en-US" dirty="0"/>
              <a:t>Establishment of the Common Agricultural Policy.</a:t>
            </a:r>
            <a:endParaRPr lang="tr-TR" dirty="0"/>
          </a:p>
          <a:p>
            <a:pPr>
              <a:buFontTx/>
              <a:buChar char="-"/>
            </a:pPr>
            <a:r>
              <a:rPr lang="en-US" dirty="0"/>
              <a:t>Establishment of the European Social Fund and the European Investment Bank.</a:t>
            </a:r>
            <a:endParaRPr lang="tr-TR" dirty="0"/>
          </a:p>
          <a:p>
            <a:pPr>
              <a:buFontTx/>
              <a:buChar char="-"/>
            </a:pPr>
            <a:r>
              <a:rPr lang="en-US" dirty="0"/>
              <a:t>Creating a common policy in the field of transportation</a:t>
            </a:r>
            <a:endParaRPr lang="tr-TR" dirty="0"/>
          </a:p>
          <a:p>
            <a:pPr>
              <a:buFontTx/>
              <a:buChar char="-"/>
            </a:pPr>
            <a:r>
              <a:rPr lang="en-US" dirty="0"/>
              <a:t>Establishing a system that ensures that the competition does not deteriorate in the common market</a:t>
            </a:r>
            <a:endParaRPr lang="tr-TR" dirty="0"/>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1415007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12986" y="1685373"/>
            <a:ext cx="6549845" cy="532180"/>
          </a:xfrm>
        </p:spPr>
        <p:txBody>
          <a:bodyPr>
            <a:normAutofit fontScale="90000"/>
          </a:bodyPr>
          <a:lstStyle/>
          <a:p>
            <a:pPr algn="ctr"/>
            <a:r>
              <a:rPr lang="en-US" b="1" dirty="0">
                <a:solidFill>
                  <a:schemeClr val="tx1"/>
                </a:solidFill>
              </a:rPr>
              <a:t>European Atomic Energy Community (EURATOM)</a:t>
            </a:r>
            <a:endParaRPr lang="tr-TR" dirty="0">
              <a:solidFill>
                <a:schemeClr val="tx1"/>
              </a:solidFill>
            </a:endParaRPr>
          </a:p>
        </p:txBody>
      </p:sp>
      <p:sp>
        <p:nvSpPr>
          <p:cNvPr id="4" name="İçerik Yer Tutucusu 3"/>
          <p:cNvSpPr>
            <a:spLocks noGrp="1"/>
          </p:cNvSpPr>
          <p:nvPr>
            <p:ph sz="half" idx="2"/>
          </p:nvPr>
        </p:nvSpPr>
        <p:spPr>
          <a:xfrm>
            <a:off x="2037126" y="2800079"/>
            <a:ext cx="8093366" cy="3817626"/>
          </a:xfrm>
        </p:spPr>
        <p:txBody>
          <a:bodyPr>
            <a:normAutofit/>
          </a:bodyPr>
          <a:lstStyle/>
          <a:p>
            <a:pPr marL="0" indent="0" algn="ctr">
              <a:buNone/>
            </a:pPr>
            <a:r>
              <a:rPr lang="tr-TR" dirty="0"/>
              <a:t>	</a:t>
            </a:r>
            <a:r>
              <a:rPr lang="en-US" dirty="0"/>
              <a:t>Similar to European Economic Community, the European Atomic Energy Community (EURATOM) was established by the Treaty of Rome entered into force in 1</a:t>
            </a:r>
            <a:r>
              <a:rPr lang="en-US" baseline="30000" dirty="0"/>
              <a:t>st</a:t>
            </a:r>
            <a:r>
              <a:rPr lang="en-US" dirty="0"/>
              <a:t> of January, 1958. </a:t>
            </a:r>
            <a:endParaRPr lang="tr-TR" dirty="0"/>
          </a:p>
          <a:p>
            <a:pPr marL="0" indent="0" algn="ctr">
              <a:buNone/>
            </a:pPr>
            <a:endParaRPr lang="tr-TR" dirty="0"/>
          </a:p>
          <a:p>
            <a:pPr marL="0" indent="0" algn="ctr">
              <a:buNone/>
            </a:pPr>
            <a:r>
              <a:rPr lang="tr-TR" dirty="0"/>
              <a:t>	</a:t>
            </a:r>
            <a:r>
              <a:rPr lang="en-US" dirty="0"/>
              <a:t>The aim of the community was to coordinate the research programs of member states to ensure that the use of nuclear energy is safe and limited with peaceful purposes.</a:t>
            </a:r>
            <a:endParaRPr lang="tr-TR" dirty="0">
              <a:latin typeface="Times New Roman" panose="02020603050405020304" pitchFamily="18" charset="0"/>
              <a:cs typeface="Times New Roman" panose="02020603050405020304" pitchFamily="18" charset="0"/>
            </a:endParaRPr>
          </a:p>
        </p:txBody>
      </p:sp>
      <p:sp>
        <p:nvSpPr>
          <p:cNvPr id="7" name="Dikdörtgen 6"/>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1193203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52689" y="3429000"/>
            <a:ext cx="8771756" cy="3049830"/>
          </a:xfrm>
        </p:spPr>
        <p:txBody>
          <a:bodyPr>
            <a:normAutofit lnSpcReduction="10000"/>
          </a:bodyPr>
          <a:lstStyle/>
          <a:p>
            <a:pPr marL="0" indent="0" algn="just">
              <a:buNone/>
            </a:pPr>
            <a:r>
              <a:rPr lang="en-US" b="1" dirty="0"/>
              <a:t>Merger Treaty and European Communities</a:t>
            </a:r>
            <a:endParaRPr lang="tr-TR" b="1" dirty="0"/>
          </a:p>
          <a:p>
            <a:pPr marL="0" indent="0" algn="just">
              <a:buNone/>
            </a:pPr>
            <a:r>
              <a:rPr lang="tr-TR" dirty="0"/>
              <a:t>	</a:t>
            </a:r>
            <a:r>
              <a:rPr lang="en-US" dirty="0"/>
              <a:t>In 1967, the Merger Treaty combined three communities (European Coal and Steel Community, European Economic Community, and European Atomic Energy Community) and set out single Council and single Commission for all. Since then, these communities were named as European Communities.</a:t>
            </a:r>
            <a:endParaRPr lang="tr-TR" b="1" dirty="0"/>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2414" y="-83215"/>
            <a:ext cx="9135586" cy="3512215"/>
          </a:xfrm>
          <a:prstGeom prst="rect">
            <a:avLst/>
          </a:prstGeom>
        </p:spPr>
      </p:pic>
    </p:spTree>
    <p:extLst>
      <p:ext uri="{BB962C8B-B14F-4D97-AF65-F5344CB8AC3E}">
        <p14:creationId xmlns:p14="http://schemas.microsoft.com/office/powerpoint/2010/main" val="3083898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p:cNvSpPr txBox="1"/>
          <p:nvPr/>
        </p:nvSpPr>
        <p:spPr>
          <a:xfrm>
            <a:off x="2049316" y="1443836"/>
            <a:ext cx="8093365" cy="2585323"/>
          </a:xfrm>
          <a:prstGeom prst="rect">
            <a:avLst/>
          </a:prstGeom>
          <a:noFill/>
        </p:spPr>
        <p:txBody>
          <a:bodyPr wrap="square" rtlCol="0">
            <a:spAutoFit/>
          </a:bodyPr>
          <a:lstStyle/>
          <a:p>
            <a:pPr algn="just">
              <a:lnSpc>
                <a:spcPct val="90000"/>
              </a:lnSpc>
            </a:pPr>
            <a:r>
              <a:rPr lang="en-US" altLang="tr-TR" sz="2000" dirty="0">
                <a:solidFill>
                  <a:prstClr val="black"/>
                </a:solidFill>
                <a:latin typeface="Calibri"/>
                <a:cs typeface="Times New Roman" panose="02020603050405020304" pitchFamily="18" charset="0"/>
              </a:rPr>
              <a:t>The Community Court of Justice would oversee the functioning of this community to the Treaty of Rome.</a:t>
            </a:r>
            <a:endParaRPr lang="tr-TR" altLang="tr-TR" sz="2000" dirty="0">
              <a:solidFill>
                <a:prstClr val="black"/>
              </a:solidFill>
              <a:latin typeface="Calibri"/>
              <a:cs typeface="Times New Roman" panose="02020603050405020304" pitchFamily="18" charset="0"/>
            </a:endParaRPr>
          </a:p>
          <a:p>
            <a:pPr algn="just">
              <a:lnSpc>
                <a:spcPct val="90000"/>
              </a:lnSpc>
            </a:pPr>
            <a:r>
              <a:rPr lang="tr-TR" altLang="tr-TR" sz="2000" b="1" dirty="0">
                <a:solidFill>
                  <a:prstClr val="black"/>
                </a:solidFill>
                <a:latin typeface="Calibri"/>
                <a:cs typeface="Times New Roman" panose="02020603050405020304" pitchFamily="18" charset="0"/>
              </a:rPr>
              <a:t>	</a:t>
            </a:r>
            <a:r>
              <a:rPr lang="en-US" altLang="tr-TR" sz="2000" b="1" dirty="0">
                <a:solidFill>
                  <a:prstClr val="black"/>
                </a:solidFill>
                <a:latin typeface="Calibri"/>
                <a:cs typeface="Times New Roman" panose="02020603050405020304" pitchFamily="18" charset="0"/>
              </a:rPr>
              <a:t> The Commission </a:t>
            </a:r>
            <a:r>
              <a:rPr lang="en-US" altLang="tr-TR" sz="2000" dirty="0">
                <a:solidFill>
                  <a:prstClr val="black"/>
                </a:solidFill>
                <a:latin typeface="Calibri"/>
                <a:cs typeface="Times New Roman" panose="02020603050405020304" pitchFamily="18" charset="0"/>
              </a:rPr>
              <a:t>will </a:t>
            </a:r>
            <a:r>
              <a:rPr lang="tr-TR" altLang="tr-TR" sz="2000" dirty="0" err="1">
                <a:solidFill>
                  <a:prstClr val="black"/>
                </a:solidFill>
                <a:latin typeface="Calibri"/>
                <a:cs typeface="Times New Roman" panose="02020603050405020304" pitchFamily="18" charset="0"/>
              </a:rPr>
              <a:t>follow</a:t>
            </a:r>
            <a:r>
              <a:rPr lang="tr-TR" altLang="tr-TR" sz="2000" dirty="0">
                <a:solidFill>
                  <a:prstClr val="black"/>
                </a:solidFill>
                <a:latin typeface="Calibri"/>
                <a:cs typeface="Times New Roman" panose="02020603050405020304" pitchFamily="18" charset="0"/>
              </a:rPr>
              <a:t> </a:t>
            </a:r>
            <a:r>
              <a:rPr lang="en-US" altLang="tr-TR" sz="2000" dirty="0">
                <a:solidFill>
                  <a:prstClr val="black"/>
                </a:solidFill>
                <a:latin typeface="Calibri"/>
                <a:cs typeface="Times New Roman" panose="02020603050405020304" pitchFamily="18" charset="0"/>
              </a:rPr>
              <a:t>of community interests as the executive body of the EEC. The members of the commission will consist of 9 people selected by the member countries, they will serve for 4 years and they will not receive directives from the countries in which they are selected. Decisions will be taken by majority vote.</a:t>
            </a:r>
            <a:endParaRPr lang="tr-TR" altLang="tr-TR" sz="2000" dirty="0">
              <a:solidFill>
                <a:prstClr val="black"/>
              </a:solidFill>
              <a:latin typeface="Calibri"/>
              <a:cs typeface="Times New Roman" panose="02020603050405020304" pitchFamily="18" charset="0"/>
            </a:endParaRPr>
          </a:p>
          <a:p>
            <a:pPr algn="just">
              <a:lnSpc>
                <a:spcPct val="90000"/>
              </a:lnSpc>
            </a:pPr>
            <a:endParaRPr lang="tr-TR" altLang="tr-TR" sz="2000" dirty="0">
              <a:solidFill>
                <a:prstClr val="black"/>
              </a:solidFill>
              <a:latin typeface="Calibri"/>
              <a:cs typeface="Times New Roman" panose="02020603050405020304" pitchFamily="18" charset="0"/>
            </a:endParaRPr>
          </a:p>
          <a:p>
            <a:pPr algn="just">
              <a:lnSpc>
                <a:spcPct val="90000"/>
              </a:lnSpc>
            </a:pPr>
            <a:endParaRPr lang="tr-TR" altLang="tr-TR" sz="2000" dirty="0">
              <a:solidFill>
                <a:prstClr val="black"/>
              </a:solidFill>
              <a:latin typeface="Calibri"/>
              <a:cs typeface="Times New Roman" panose="02020603050405020304" pitchFamily="18" charset="0"/>
            </a:endParaRPr>
          </a:p>
        </p:txBody>
      </p:sp>
      <p:sp>
        <p:nvSpPr>
          <p:cNvPr id="8" name="Dikdörtgen 7"/>
          <p:cNvSpPr/>
          <p:nvPr/>
        </p:nvSpPr>
        <p:spPr>
          <a:xfrm>
            <a:off x="2049316" y="3276295"/>
            <a:ext cx="8093365" cy="2862322"/>
          </a:xfrm>
          <a:prstGeom prst="rect">
            <a:avLst/>
          </a:prstGeom>
        </p:spPr>
        <p:txBody>
          <a:bodyPr wrap="square">
            <a:spAutoFit/>
          </a:bodyPr>
          <a:lstStyle/>
          <a:p>
            <a:pPr algn="just">
              <a:lnSpc>
                <a:spcPct val="90000"/>
              </a:lnSpc>
            </a:pPr>
            <a:r>
              <a:rPr lang="tr-TR" altLang="tr-TR" sz="2000" b="1" dirty="0">
                <a:solidFill>
                  <a:prstClr val="black"/>
                </a:solidFill>
                <a:latin typeface="Calibri"/>
                <a:cs typeface="Times New Roman" panose="02020603050405020304" pitchFamily="18" charset="0"/>
              </a:rPr>
              <a:t>	</a:t>
            </a:r>
            <a:r>
              <a:rPr lang="en-US" altLang="tr-TR" sz="2000" b="1" dirty="0">
                <a:solidFill>
                  <a:prstClr val="black"/>
                </a:solidFill>
                <a:latin typeface="Calibri"/>
                <a:cs typeface="Times New Roman" panose="02020603050405020304" pitchFamily="18" charset="0"/>
              </a:rPr>
              <a:t>The Council </a:t>
            </a:r>
            <a:r>
              <a:rPr lang="en-US" altLang="tr-TR" sz="2000" dirty="0">
                <a:solidFill>
                  <a:prstClr val="black"/>
                </a:solidFill>
                <a:latin typeface="Calibri"/>
                <a:cs typeface="Times New Roman" panose="02020603050405020304" pitchFamily="18" charset="0"/>
              </a:rPr>
              <a:t>is formed by the participation of one minister representing the member states. It is the main decision-making body of the EEC. Decisions are taken unanimously.</a:t>
            </a:r>
            <a:endParaRPr lang="tr-TR" altLang="tr-TR" sz="2000" dirty="0">
              <a:solidFill>
                <a:prstClr val="black"/>
              </a:solidFill>
              <a:latin typeface="Calibri"/>
              <a:cs typeface="Times New Roman" panose="02020603050405020304" pitchFamily="18" charset="0"/>
            </a:endParaRPr>
          </a:p>
          <a:p>
            <a:pPr algn="just">
              <a:lnSpc>
                <a:spcPct val="90000"/>
              </a:lnSpc>
            </a:pPr>
            <a:r>
              <a:rPr lang="tr-TR" altLang="tr-TR" sz="2000" b="1" dirty="0">
                <a:solidFill>
                  <a:prstClr val="black"/>
                </a:solidFill>
                <a:latin typeface="Calibri"/>
                <a:cs typeface="Times New Roman" panose="02020603050405020304" pitchFamily="18" charset="0"/>
              </a:rPr>
              <a:t>	</a:t>
            </a:r>
            <a:r>
              <a:rPr lang="en-US" altLang="tr-TR" sz="2000" b="1" dirty="0">
                <a:solidFill>
                  <a:prstClr val="black"/>
                </a:solidFill>
                <a:latin typeface="Calibri"/>
                <a:cs typeface="Times New Roman" panose="02020603050405020304" pitchFamily="18" charset="0"/>
              </a:rPr>
              <a:t>The European Parliament </a:t>
            </a:r>
            <a:r>
              <a:rPr lang="en-US" altLang="tr-TR" sz="2000" dirty="0">
                <a:solidFill>
                  <a:prstClr val="black"/>
                </a:solidFill>
                <a:latin typeface="Calibri"/>
                <a:cs typeface="Times New Roman" panose="02020603050405020304" pitchFamily="18" charset="0"/>
              </a:rPr>
              <a:t>was very weak. Members came with direct elections. It could not affect the appointment of commission members. Its effect on the decisions of the Commission and the Council was at the recommended level.</a:t>
            </a:r>
            <a:endParaRPr lang="tr-TR" altLang="tr-TR" sz="2000" dirty="0">
              <a:solidFill>
                <a:prstClr val="black"/>
              </a:solidFill>
              <a:latin typeface="Calibri"/>
              <a:cs typeface="Times New Roman" panose="02020603050405020304" pitchFamily="18" charset="0"/>
            </a:endParaRPr>
          </a:p>
          <a:p>
            <a:pPr algn="just">
              <a:lnSpc>
                <a:spcPct val="90000"/>
              </a:lnSpc>
            </a:pPr>
            <a:r>
              <a:rPr lang="tr-TR" altLang="tr-TR" sz="2000" b="1" dirty="0">
                <a:solidFill>
                  <a:prstClr val="black"/>
                </a:solidFill>
                <a:latin typeface="Calibri"/>
                <a:cs typeface="Times New Roman" panose="02020603050405020304" pitchFamily="18" charset="0"/>
              </a:rPr>
              <a:t>	</a:t>
            </a:r>
            <a:r>
              <a:rPr lang="en-US" altLang="tr-TR" sz="2000" b="1" dirty="0">
                <a:solidFill>
                  <a:prstClr val="black"/>
                </a:solidFill>
                <a:latin typeface="Calibri"/>
                <a:cs typeface="Times New Roman" panose="02020603050405020304" pitchFamily="18" charset="0"/>
              </a:rPr>
              <a:t>The Court of Justice </a:t>
            </a:r>
            <a:r>
              <a:rPr lang="en-US" altLang="tr-TR" sz="2000" dirty="0">
                <a:solidFill>
                  <a:prstClr val="black"/>
                </a:solidFill>
                <a:latin typeface="Calibri"/>
                <a:cs typeface="Times New Roman" panose="02020603050405020304" pitchFamily="18" charset="0"/>
              </a:rPr>
              <a:t>would maintain the rule of law in the implementation of treaties. It consisted of seven judges, elected by the member states.</a:t>
            </a:r>
            <a:endParaRPr lang="tr-TR" altLang="tr-TR" sz="2000" dirty="0">
              <a:solidFill>
                <a:prstClr val="black"/>
              </a:solidFill>
              <a:latin typeface="Calibri"/>
              <a:cs typeface="Times New Roman" panose="02020603050405020304" pitchFamily="18" charset="0"/>
            </a:endParaRPr>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1090128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akademikperspektif.com/wp-content/uploads/2014/12/turkiye-ab-hari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
            <a:ext cx="9144000" cy="266547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6859525" y="374900"/>
            <a:ext cx="3664920" cy="763525"/>
          </a:xfrm>
        </p:spPr>
        <p:txBody>
          <a:bodyPr>
            <a:noAutofit/>
          </a:bodyPr>
          <a:lstStyle/>
          <a:p>
            <a:pPr algn="ctr"/>
            <a:r>
              <a:rPr lang="tr-TR" sz="2800" b="1" dirty="0" err="1">
                <a:solidFill>
                  <a:schemeClr val="tx1"/>
                </a:solidFill>
                <a:latin typeface="Arial Rounded MT Bold" panose="020F0704030504030204" pitchFamily="34" charset="0"/>
              </a:rPr>
              <a:t>History</a:t>
            </a:r>
            <a:r>
              <a:rPr lang="tr-TR" sz="2800" b="1" dirty="0">
                <a:solidFill>
                  <a:schemeClr val="tx1"/>
                </a:solidFill>
                <a:latin typeface="Arial Rounded MT Bold" panose="020F0704030504030204" pitchFamily="34" charset="0"/>
              </a:rPr>
              <a:t> of </a:t>
            </a:r>
            <a:r>
              <a:rPr lang="tr-TR" sz="2800" b="1" dirty="0" err="1">
                <a:solidFill>
                  <a:schemeClr val="tx1"/>
                </a:solidFill>
                <a:latin typeface="Arial Rounded MT Bold" panose="020F0704030504030204" pitchFamily="34" charset="0"/>
              </a:rPr>
              <a:t>European</a:t>
            </a:r>
            <a:r>
              <a:rPr lang="tr-TR" sz="2800" b="1" dirty="0">
                <a:solidFill>
                  <a:schemeClr val="tx1"/>
                </a:solidFill>
                <a:latin typeface="Arial Rounded MT Bold" panose="020F0704030504030204" pitchFamily="34" charset="0"/>
              </a:rPr>
              <a:t> </a:t>
            </a:r>
            <a:r>
              <a:rPr lang="tr-TR" sz="2800" b="1" dirty="0" err="1">
                <a:solidFill>
                  <a:schemeClr val="tx1"/>
                </a:solidFill>
                <a:latin typeface="Arial Rounded MT Bold" panose="020F0704030504030204" pitchFamily="34" charset="0"/>
              </a:rPr>
              <a:t>Union</a:t>
            </a:r>
            <a:endParaRPr lang="tr-TR" sz="2800" dirty="0">
              <a:solidFill>
                <a:schemeClr val="tx1"/>
              </a:solidFill>
              <a:latin typeface="Arial Rounded MT Bold" panose="020F0704030504030204" pitchFamily="34" charset="0"/>
            </a:endParaRPr>
          </a:p>
        </p:txBody>
      </p:sp>
      <p:sp>
        <p:nvSpPr>
          <p:cNvPr id="3" name="Content Placeholder 2"/>
          <p:cNvSpPr>
            <a:spLocks noGrp="1"/>
          </p:cNvSpPr>
          <p:nvPr>
            <p:ph idx="1"/>
          </p:nvPr>
        </p:nvSpPr>
        <p:spPr>
          <a:xfrm>
            <a:off x="1827232" y="2818181"/>
            <a:ext cx="8537537" cy="2464743"/>
          </a:xfrm>
        </p:spPr>
        <p:txBody>
          <a:bodyPr>
            <a:noAutofit/>
          </a:bodyPr>
          <a:lstStyle/>
          <a:p>
            <a:pPr marL="0" indent="0" algn="ctr">
              <a:buNone/>
            </a:pPr>
            <a:r>
              <a:rPr lang="tr-TR" sz="3200" dirty="0">
                <a:latin typeface="Times New Roman" panose="02020603050405020304" pitchFamily="18" charset="0"/>
                <a:cs typeface="Times New Roman" panose="02020603050405020304" pitchFamily="18" charset="0"/>
              </a:rPr>
              <a:t>	</a:t>
            </a:r>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
        <p:nvSpPr>
          <p:cNvPr id="6" name="Dikdörtgen 5"/>
          <p:cNvSpPr/>
          <p:nvPr/>
        </p:nvSpPr>
        <p:spPr>
          <a:xfrm>
            <a:off x="1827231" y="3123591"/>
            <a:ext cx="8697214" cy="3139321"/>
          </a:xfrm>
          <a:prstGeom prst="rect">
            <a:avLst/>
          </a:prstGeom>
        </p:spPr>
        <p:txBody>
          <a:bodyPr wrap="square">
            <a:spAutoFit/>
          </a:bodyPr>
          <a:lstStyle/>
          <a:p>
            <a:pPr algn="ctr">
              <a:spcBef>
                <a:spcPct val="20000"/>
              </a:spcBef>
            </a:pPr>
            <a:r>
              <a:rPr lang="en-US" sz="2200" dirty="0">
                <a:solidFill>
                  <a:prstClr val="black"/>
                </a:solidFill>
                <a:latin typeface="Calibri"/>
              </a:rPr>
              <a:t>The United States of Europe was a part of a humanistic and peaceful dream. Europe often witnessed bloody wars for centuries. France and Germany had three wars between years 1870 and 1945. Plenty of people lost their lives during these wars. As a result of those catastrophes, European leaders and thinkers came to an agreement that the only way to sustain peace is to unite countries in economic as well as political terms. The establishment of an organization, which could overcome the national conflicts in Europe, stemmed from resistance movements that fought against totalitarian regimes during the World War II.</a:t>
            </a:r>
            <a:endParaRPr lang="tr-TR" sz="2200" dirty="0">
              <a:solidFill>
                <a:srgbClr val="9BBB59">
                  <a:lumMod val="50000"/>
                </a:srgb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12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89435" y="69490"/>
            <a:ext cx="8229600" cy="1527050"/>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ctr"/>
            <a:r>
              <a:rPr lang="tr-TR" b="1" dirty="0">
                <a:solidFill>
                  <a:schemeClr val="tx1"/>
                </a:solidFill>
                <a:latin typeface="Times New Roman" pitchFamily="18" charset="0"/>
                <a:cs typeface="Times New Roman" pitchFamily="18" charset="0"/>
              </a:rPr>
              <a:t>	</a:t>
            </a:r>
            <a:r>
              <a:rPr lang="en-US" dirty="0">
                <a:latin typeface="Times New Roman" pitchFamily="18" charset="0"/>
                <a:cs typeface="Times New Roman" pitchFamily="18" charset="0"/>
              </a:rPr>
              <a:t>THE NEED OF ESTABLISHING AND MAKING THE WELFARE AND PEACE IN EUROPE AFTER THE WORLD WAR</a:t>
            </a:r>
            <a:r>
              <a:rPr lang="tr-TR" dirty="0">
                <a:latin typeface="Times New Roman" pitchFamily="18" charset="0"/>
                <a:cs typeface="Times New Roman" pitchFamily="18" charset="0"/>
              </a:rPr>
              <a:t> </a:t>
            </a:r>
            <a:r>
              <a:rPr lang="en-US" dirty="0">
                <a:latin typeface="Times New Roman" pitchFamily="18" charset="0"/>
                <a:cs typeface="Times New Roman" pitchFamily="18" charset="0"/>
              </a:rPr>
              <a:t>II</a:t>
            </a:r>
            <a:endParaRPr lang="tr-TR" dirty="0"/>
          </a:p>
        </p:txBody>
      </p:sp>
      <p:sp>
        <p:nvSpPr>
          <p:cNvPr id="3" name="İçerik Yer Tutucusu 2"/>
          <p:cNvSpPr>
            <a:spLocks noGrp="1"/>
          </p:cNvSpPr>
          <p:nvPr>
            <p:ph idx="1"/>
          </p:nvPr>
        </p:nvSpPr>
        <p:spPr>
          <a:xfrm>
            <a:off x="1972965" y="2054656"/>
            <a:ext cx="7024430" cy="902364"/>
          </a:xfrm>
        </p:spPr>
        <p:txBody>
          <a:bodyPr>
            <a:normAutofit lnSpcReduction="10000"/>
          </a:bodyPr>
          <a:lstStyle/>
          <a:p>
            <a:pPr>
              <a:lnSpc>
                <a:spcPct val="90000"/>
              </a:lnSpc>
              <a:spcBef>
                <a:spcPct val="50000"/>
              </a:spcBef>
              <a:buClr>
                <a:schemeClr val="bg1"/>
              </a:buClr>
              <a:buNone/>
            </a:pPr>
            <a:r>
              <a:rPr lang="tr-TR" altLang="tr-TR" dirty="0">
                <a:cs typeface="Times New Roman" panose="02020603050405020304" pitchFamily="18" charset="0"/>
              </a:rPr>
              <a:t>1. IN TERMS OF POLITICS </a:t>
            </a:r>
            <a:r>
              <a:rPr lang="tr-TR" altLang="tr-TR" dirty="0">
                <a:cs typeface="Times New Roman" panose="02020603050405020304" pitchFamily="18" charset="0"/>
                <a:sym typeface="Wingdings" panose="05000000000000000000" pitchFamily="2" charset="2"/>
              </a:rPr>
              <a:t></a:t>
            </a:r>
            <a:r>
              <a:rPr lang="tr-TR" altLang="tr-TR" dirty="0">
                <a:cs typeface="Times New Roman" panose="02020603050405020304" pitchFamily="18" charset="0"/>
              </a:rPr>
              <a:t> </a:t>
            </a:r>
            <a:r>
              <a:rPr lang="en-US" altLang="tr-TR" sz="1900" dirty="0">
                <a:cs typeface="Times New Roman" panose="02020603050405020304" pitchFamily="18" charset="0"/>
              </a:rPr>
              <a:t>THE NEED TO REACH THE PROBLEMS BETWEEN GERMANY AND FRANCE IN THE PERMANENT FORM</a:t>
            </a:r>
            <a:endParaRPr lang="tr-TR" altLang="tr-TR" sz="1900" dirty="0">
              <a:cs typeface="Times New Roman" panose="02020603050405020304" pitchFamily="18" charset="0"/>
            </a:endParaRPr>
          </a:p>
          <a:p>
            <a:pPr>
              <a:lnSpc>
                <a:spcPct val="90000"/>
              </a:lnSpc>
              <a:spcBef>
                <a:spcPct val="50000"/>
              </a:spcBef>
              <a:buClr>
                <a:schemeClr val="bg1"/>
              </a:buClr>
              <a:buNone/>
            </a:pPr>
            <a:endParaRPr lang="tr-TR" sz="2000" dirty="0"/>
          </a:p>
        </p:txBody>
      </p:sp>
      <p:pic>
        <p:nvPicPr>
          <p:cNvPr id="1028" name="Picture 4" descr="http://i.radikal.com.tr/480x325/2013/01/21/fft64_mf1298953.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44690" y="1774002"/>
            <a:ext cx="1527050" cy="1183019"/>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3652721" y="3408688"/>
            <a:ext cx="6871725" cy="867930"/>
          </a:xfrm>
          <a:prstGeom prst="rect">
            <a:avLst/>
          </a:prstGeom>
          <a:noFill/>
        </p:spPr>
        <p:txBody>
          <a:bodyPr wrap="square" rtlCol="0">
            <a:spAutoFit/>
          </a:bodyPr>
          <a:lstStyle/>
          <a:p>
            <a:pPr>
              <a:lnSpc>
                <a:spcPct val="90000"/>
              </a:lnSpc>
              <a:spcBef>
                <a:spcPct val="50000"/>
              </a:spcBef>
              <a:buClr>
                <a:prstClr val="white"/>
              </a:buClr>
            </a:pPr>
            <a:r>
              <a:rPr lang="tr-TR" altLang="tr-TR" sz="2000" b="1" dirty="0">
                <a:solidFill>
                  <a:srgbClr val="5D9401"/>
                </a:solidFill>
                <a:latin typeface="Calibri"/>
                <a:cs typeface="Times New Roman" panose="02020603050405020304" pitchFamily="18" charset="0"/>
              </a:rPr>
              <a:t>2. IN TERMS OF SAFETY </a:t>
            </a:r>
            <a:r>
              <a:rPr lang="tr-TR" altLang="tr-TR" sz="2000" b="1" dirty="0">
                <a:solidFill>
                  <a:srgbClr val="5D9401"/>
                </a:solidFill>
                <a:latin typeface="Calibri"/>
                <a:cs typeface="Times New Roman" panose="02020603050405020304" pitchFamily="18" charset="0"/>
                <a:sym typeface="Wingdings" panose="05000000000000000000" pitchFamily="2" charset="2"/>
              </a:rPr>
              <a:t></a:t>
            </a:r>
            <a:r>
              <a:rPr lang="en-US" altLang="tr-TR" b="1" dirty="0">
                <a:solidFill>
                  <a:prstClr val="black"/>
                </a:solidFill>
                <a:latin typeface="Calibri"/>
                <a:cs typeface="Times New Roman" panose="02020603050405020304" pitchFamily="18" charset="0"/>
              </a:rPr>
              <a:t>NEED TO CREATE AN INTEGRATION THAT MAY AGAINST SOVIET THREAT (TRUMAN DOCTRINE-BRUSSELS TREATY)</a:t>
            </a:r>
            <a:endParaRPr lang="tr-TR" b="1" dirty="0">
              <a:solidFill>
                <a:srgbClr val="5D9401"/>
              </a:solidFill>
              <a:latin typeface="Calibri"/>
            </a:endParaRPr>
          </a:p>
        </p:txBody>
      </p:sp>
      <p:sp>
        <p:nvSpPr>
          <p:cNvPr id="5" name="Dikdörtgen 4"/>
          <p:cNvSpPr/>
          <p:nvPr/>
        </p:nvSpPr>
        <p:spPr>
          <a:xfrm>
            <a:off x="1989435" y="4650641"/>
            <a:ext cx="7771485" cy="646331"/>
          </a:xfrm>
          <a:prstGeom prst="rect">
            <a:avLst/>
          </a:prstGeom>
        </p:spPr>
        <p:txBody>
          <a:bodyPr wrap="square">
            <a:spAutoFit/>
          </a:bodyPr>
          <a:lstStyle/>
          <a:p>
            <a:pPr>
              <a:lnSpc>
                <a:spcPct val="90000"/>
              </a:lnSpc>
              <a:spcBef>
                <a:spcPct val="50000"/>
              </a:spcBef>
              <a:buClr>
                <a:prstClr val="white"/>
              </a:buClr>
            </a:pPr>
            <a:r>
              <a:rPr lang="tr-TR" altLang="tr-TR" sz="2000" dirty="0">
                <a:solidFill>
                  <a:srgbClr val="7ABC32"/>
                </a:solidFill>
                <a:latin typeface="Calibri"/>
                <a:cs typeface="Times New Roman" panose="02020603050405020304" pitchFamily="18" charset="0"/>
              </a:rPr>
              <a:t>3. IN TERMS OF ECONOMICS </a:t>
            </a:r>
            <a:r>
              <a:rPr lang="tr-TR" altLang="tr-TR" sz="2000" dirty="0">
                <a:solidFill>
                  <a:srgbClr val="7ABC32"/>
                </a:solidFill>
                <a:latin typeface="Calibri"/>
                <a:cs typeface="Times New Roman" panose="02020603050405020304" pitchFamily="18" charset="0"/>
                <a:sym typeface="Wingdings" panose="05000000000000000000" pitchFamily="2" charset="2"/>
              </a:rPr>
              <a:t></a:t>
            </a:r>
            <a:r>
              <a:rPr lang="en-US" altLang="tr-TR" sz="2000" b="1" dirty="0">
                <a:solidFill>
                  <a:srgbClr val="FF0000"/>
                </a:solidFill>
                <a:latin typeface="Calibri"/>
                <a:cs typeface="Times New Roman" panose="02020603050405020304" pitchFamily="18" charset="0"/>
              </a:rPr>
              <a:t>MARSHALL AID</a:t>
            </a:r>
            <a:r>
              <a:rPr lang="tr-TR" altLang="tr-TR" sz="2000" b="1" dirty="0">
                <a:solidFill>
                  <a:srgbClr val="FF0000"/>
                </a:solidFill>
                <a:latin typeface="Calibri"/>
                <a:cs typeface="Times New Roman" panose="02020603050405020304" pitchFamily="18" charset="0"/>
              </a:rPr>
              <a:t> </a:t>
            </a:r>
            <a:r>
              <a:rPr lang="en-US" altLang="tr-TR" sz="2000" b="1" dirty="0">
                <a:solidFill>
                  <a:srgbClr val="FF0000"/>
                </a:solidFill>
                <a:latin typeface="Calibri"/>
                <a:cs typeface="Times New Roman" panose="02020603050405020304" pitchFamily="18" charset="0"/>
              </a:rPr>
              <a:t>(ESTABLISHING AND SPREADING WELFARE BY REMOVING POST-BATTLE WASH)</a:t>
            </a:r>
            <a:endParaRPr lang="tr-TR" sz="2000" dirty="0">
              <a:solidFill>
                <a:prstClr val="black"/>
              </a:solidFill>
              <a:latin typeface="Calibri"/>
            </a:endParaRPr>
          </a:p>
        </p:txBody>
      </p:sp>
      <p:sp>
        <p:nvSpPr>
          <p:cNvPr id="7" name="Dikdörtgen 6"/>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2146869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060126" y="823192"/>
            <a:ext cx="3824945" cy="763525"/>
          </a:xfrm>
        </p:spPr>
        <p:txBody>
          <a:bodyPr/>
          <a:lstStyle/>
          <a:p>
            <a:r>
              <a:rPr lang="tr-TR" b="1" dirty="0" err="1"/>
              <a:t>Schuman</a:t>
            </a:r>
            <a:r>
              <a:rPr lang="tr-TR" b="1" dirty="0"/>
              <a:t> Plan</a:t>
            </a:r>
            <a:endParaRPr lang="tr-TR" dirty="0">
              <a:latin typeface="Comic Sans MS" panose="030F0702030302020204" pitchFamily="66" charset="0"/>
            </a:endParaRPr>
          </a:p>
        </p:txBody>
      </p:sp>
      <p:sp>
        <p:nvSpPr>
          <p:cNvPr id="6" name="Dikdörtgen 5"/>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pic>
        <p:nvPicPr>
          <p:cNvPr id="2" name="Resim 1"/>
          <p:cNvPicPr>
            <a:picLocks noChangeAspect="1"/>
          </p:cNvPicPr>
          <p:nvPr/>
        </p:nvPicPr>
        <p:blipFill>
          <a:blip r:embed="rId3"/>
          <a:stretch>
            <a:fillRect/>
          </a:stretch>
        </p:blipFill>
        <p:spPr>
          <a:xfrm>
            <a:off x="1972966" y="69491"/>
            <a:ext cx="3206805" cy="1949299"/>
          </a:xfrm>
          <a:prstGeom prst="rect">
            <a:avLst/>
          </a:prstGeom>
          <a:ln>
            <a:noFill/>
          </a:ln>
          <a:effectLst>
            <a:softEdge rad="112500"/>
          </a:effectLst>
        </p:spPr>
      </p:pic>
      <p:sp>
        <p:nvSpPr>
          <p:cNvPr id="3" name="Metin kutusu 2"/>
          <p:cNvSpPr txBox="1"/>
          <p:nvPr/>
        </p:nvSpPr>
        <p:spPr>
          <a:xfrm>
            <a:off x="2431081" y="2512770"/>
            <a:ext cx="8028935" cy="2677656"/>
          </a:xfrm>
          <a:prstGeom prst="rect">
            <a:avLst/>
          </a:prstGeom>
          <a:noFill/>
        </p:spPr>
        <p:txBody>
          <a:bodyPr wrap="square" rtlCol="0">
            <a:spAutoFit/>
          </a:bodyPr>
          <a:lstStyle/>
          <a:p>
            <a:pPr algn="just"/>
            <a:r>
              <a:rPr lang="tr-TR" altLang="tr-TR" sz="2000" dirty="0">
                <a:solidFill>
                  <a:srgbClr val="2A5A06"/>
                </a:solidFill>
                <a:latin typeface="Times New Roman" panose="02020603050405020304" pitchFamily="18" charset="0"/>
                <a:cs typeface="Times New Roman" panose="02020603050405020304" pitchFamily="18" charset="0"/>
              </a:rPr>
              <a:t>	</a:t>
            </a:r>
            <a:r>
              <a:rPr lang="en-US" sz="2400" dirty="0">
                <a:solidFill>
                  <a:prstClr val="black"/>
                </a:solidFill>
                <a:latin typeface="Calibri"/>
              </a:rPr>
              <a:t>Following World War II, the effort of European statesmen to form a lasting peace in Europe gained momentum. On May 9</a:t>
            </a:r>
            <a:r>
              <a:rPr lang="en-US" sz="2400" baseline="30000" dirty="0">
                <a:solidFill>
                  <a:prstClr val="black"/>
                </a:solidFill>
                <a:latin typeface="Calibri"/>
              </a:rPr>
              <a:t>th</a:t>
            </a:r>
            <a:r>
              <a:rPr lang="en-US" sz="2400" dirty="0">
                <a:solidFill>
                  <a:prstClr val="black"/>
                </a:solidFill>
                <a:latin typeface="Calibri"/>
              </a:rPr>
              <a:t>, 1950 Robert Schuman, French Foreign Minister, encouraged European states  to transfer the decisions on coal and steel production to an independent and supranational institution based on the draft of Jean Monnet who was former Secretary General of the League of Nations.</a:t>
            </a:r>
            <a:endParaRPr lang="tr-TR" sz="2400" b="1" dirty="0">
              <a:solidFill>
                <a:srgbClr val="2A5A0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531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4"/>
          <p:cNvSpPr>
            <a:spLocks noGrp="1"/>
          </p:cNvSpPr>
          <p:nvPr>
            <p:ph idx="1"/>
          </p:nvPr>
        </p:nvSpPr>
        <p:spPr>
          <a:xfrm>
            <a:off x="1972966" y="2665475"/>
            <a:ext cx="8398775" cy="2748690"/>
          </a:xfrm>
        </p:spPr>
        <p:txBody>
          <a:bodyPr>
            <a:noAutofit/>
          </a:bodyPr>
          <a:lstStyle/>
          <a:p>
            <a:pPr marL="0" indent="0" algn="ctr">
              <a:buNone/>
            </a:pPr>
            <a:r>
              <a:rPr lang="en-US" dirty="0"/>
              <a:t>According to Schuman Plan, the centuries-old contest between France and Germany had to come to an end in order to establish peace in Europe. The ways to achieve that were to assure the collective production of coal and steel under the institution and to keep this organization accessible for all European states.</a:t>
            </a:r>
            <a:endParaRPr lang="en-US" dirty="0">
              <a:latin typeface="Times New Roman" panose="02020603050405020304" pitchFamily="18" charset="0"/>
              <a:cs typeface="Times New Roman" panose="02020603050405020304" pitchFamily="18" charset="0"/>
            </a:endParaRPr>
          </a:p>
        </p:txBody>
      </p:sp>
      <p:sp>
        <p:nvSpPr>
          <p:cNvPr id="3" name="Dikdörtgen 2"/>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3375975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7972426" y="1"/>
            <a:ext cx="2695575" cy="24098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Title 3"/>
          <p:cNvSpPr>
            <a:spLocks noGrp="1"/>
          </p:cNvSpPr>
          <p:nvPr>
            <p:ph type="title"/>
          </p:nvPr>
        </p:nvSpPr>
        <p:spPr>
          <a:xfrm>
            <a:off x="1667555" y="1646301"/>
            <a:ext cx="6398578" cy="763525"/>
          </a:xfrm>
        </p:spPr>
        <p:txBody>
          <a:bodyPr>
            <a:normAutofit fontScale="90000"/>
          </a:bodyPr>
          <a:lstStyle/>
          <a:p>
            <a:pPr algn="ctr"/>
            <a:r>
              <a:rPr lang="en-US" b="1" dirty="0">
                <a:solidFill>
                  <a:srgbClr val="333333"/>
                </a:solidFill>
                <a:latin typeface="arial" panose="020B0604020202020204" pitchFamily="34" charset="0"/>
              </a:rPr>
              <a:t>European Coal and Steel Community (ECSC)</a:t>
            </a:r>
            <a:endParaRPr lang="tr-TR" dirty="0">
              <a:solidFill>
                <a:schemeClr val="tx1"/>
              </a:solidFill>
              <a:latin typeface="Comic Sans MS" panose="030F0702030302020204" pitchFamily="66" charset="0"/>
            </a:endParaRPr>
          </a:p>
        </p:txBody>
      </p:sp>
      <p:sp>
        <p:nvSpPr>
          <p:cNvPr id="5" name="Content Placeholder 4"/>
          <p:cNvSpPr>
            <a:spLocks noGrp="1"/>
          </p:cNvSpPr>
          <p:nvPr>
            <p:ph idx="1"/>
          </p:nvPr>
        </p:nvSpPr>
        <p:spPr>
          <a:xfrm>
            <a:off x="2124755" y="2571023"/>
            <a:ext cx="7940660" cy="4275740"/>
          </a:xfrm>
        </p:spPr>
        <p:txBody>
          <a:bodyPr>
            <a:normAutofit/>
          </a:bodyPr>
          <a:lstStyle/>
          <a:p>
            <a:pPr marL="0" indent="0" algn="just">
              <a:buNone/>
            </a:pPr>
            <a:r>
              <a:rPr lang="tr-TR" dirty="0"/>
              <a:t>	</a:t>
            </a:r>
            <a:r>
              <a:rPr lang="en-US" sz="2400" dirty="0"/>
              <a:t>As a result of the Schuman Declaration, 6 members consist of Belgium, Federal Germany, Luxembourg, France, Italy and Netherlands founded the European Coal and Steel Community (ECSC) in 1951. The first president of the High Authority of the Community was Jean Monnet, who provided the inspiration for this idea of the Schuman Declaration. Thus, coal and steel, which were the raw materials of the war, became tools for peace and, for the first time in the history, states transferred some part of their sovereignty to a supranational institution by their own will.</a:t>
            </a:r>
            <a:endParaRPr lang="tr-TR" sz="2600" b="1" dirty="0"/>
          </a:p>
        </p:txBody>
      </p:sp>
      <p:sp>
        <p:nvSpPr>
          <p:cNvPr id="6" name="Dikdörtgen 5"/>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
        <p:nvSpPr>
          <p:cNvPr id="2" name="Metin kutusu 1"/>
          <p:cNvSpPr txBox="1"/>
          <p:nvPr/>
        </p:nvSpPr>
        <p:spPr>
          <a:xfrm>
            <a:off x="1552961" y="160283"/>
            <a:ext cx="2137871" cy="1200329"/>
          </a:xfrm>
          <a:prstGeom prst="rect">
            <a:avLst/>
          </a:prstGeom>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tr-TR" sz="2400" b="1" dirty="0">
                <a:solidFill>
                  <a:srgbClr val="FF0000"/>
                </a:solidFill>
                <a:latin typeface="Calibri"/>
              </a:rPr>
              <a:t>BELGIUM</a:t>
            </a:r>
          </a:p>
          <a:p>
            <a:pPr algn="ctr"/>
            <a:r>
              <a:rPr lang="tr-TR" sz="2400" b="1" dirty="0">
                <a:solidFill>
                  <a:srgbClr val="FF0000"/>
                </a:solidFill>
                <a:latin typeface="Calibri"/>
              </a:rPr>
              <a:t>LUXEMBURG</a:t>
            </a:r>
          </a:p>
          <a:p>
            <a:pPr algn="ctr"/>
            <a:r>
              <a:rPr lang="tr-TR" sz="2400" b="1" dirty="0">
                <a:solidFill>
                  <a:srgbClr val="FF0000"/>
                </a:solidFill>
                <a:latin typeface="Calibri"/>
              </a:rPr>
              <a:t>NETHERLANDS</a:t>
            </a:r>
          </a:p>
        </p:txBody>
      </p:sp>
      <p:sp>
        <p:nvSpPr>
          <p:cNvPr id="7" name="Sağ Ayraç 6"/>
          <p:cNvSpPr/>
          <p:nvPr/>
        </p:nvSpPr>
        <p:spPr>
          <a:xfrm>
            <a:off x="3598350" y="40695"/>
            <a:ext cx="1221640" cy="1319917"/>
          </a:xfrm>
          <a:prstGeom prst="rightBrace">
            <a:avLst>
              <a:gd name="adj1" fmla="val 8333"/>
              <a:gd name="adj2" fmla="val 51754"/>
            </a:avLst>
          </a:prstGeom>
          <a:ln w="38100"/>
        </p:spPr>
        <p:style>
          <a:lnRef idx="1">
            <a:schemeClr val="accent2"/>
          </a:lnRef>
          <a:fillRef idx="0">
            <a:schemeClr val="accent2"/>
          </a:fillRef>
          <a:effectRef idx="0">
            <a:schemeClr val="accent2"/>
          </a:effectRef>
          <a:fontRef idx="minor">
            <a:schemeClr val="tx1"/>
          </a:fontRef>
        </p:style>
        <p:txBody>
          <a:bodyPr rtlCol="0" anchor="ctr"/>
          <a:lstStyle/>
          <a:p>
            <a:pPr algn="ctr"/>
            <a:endParaRPr lang="tr-TR">
              <a:solidFill>
                <a:prstClr val="black"/>
              </a:solidFill>
              <a:latin typeface="Calibri"/>
            </a:endParaRPr>
          </a:p>
        </p:txBody>
      </p:sp>
      <p:sp>
        <p:nvSpPr>
          <p:cNvPr id="8" name="Metin kutusu 7"/>
          <p:cNvSpPr txBox="1"/>
          <p:nvPr/>
        </p:nvSpPr>
        <p:spPr>
          <a:xfrm>
            <a:off x="4972696" y="575780"/>
            <a:ext cx="2039534"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tr-TR" dirty="0">
                <a:solidFill>
                  <a:prstClr val="black"/>
                </a:solidFill>
                <a:latin typeface="Calibri"/>
              </a:rPr>
              <a:t>Country of Benelux</a:t>
            </a:r>
          </a:p>
        </p:txBody>
      </p:sp>
    </p:spTree>
    <p:extLst>
      <p:ext uri="{BB962C8B-B14F-4D97-AF65-F5344CB8AC3E}">
        <p14:creationId xmlns:p14="http://schemas.microsoft.com/office/powerpoint/2010/main" val="1066194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72966" y="2207361"/>
            <a:ext cx="8093365" cy="3817625"/>
          </a:xfrm>
        </p:spPr>
        <p:txBody>
          <a:bodyPr/>
          <a:lstStyle/>
          <a:p>
            <a:pPr marL="0" indent="0">
              <a:buNone/>
            </a:pPr>
            <a:r>
              <a:rPr lang="en-US" altLang="tr-TR" dirty="0">
                <a:cs typeface="Times New Roman" panose="02020603050405020304" pitchFamily="18" charset="0"/>
              </a:rPr>
              <a:t>According to Monnet's plan, the ECSC had 4 bodies:</a:t>
            </a:r>
            <a:endParaRPr lang="tr-TR" altLang="tr-TR" dirty="0">
              <a:cs typeface="Times New Roman" panose="02020603050405020304" pitchFamily="18" charset="0"/>
            </a:endParaRPr>
          </a:p>
          <a:p>
            <a:pPr marL="0" indent="0">
              <a:buNone/>
            </a:pPr>
            <a:endParaRPr lang="tr-TR" altLang="tr-TR" sz="2000" u="sng" dirty="0">
              <a:solidFill>
                <a:srgbClr val="FF0000"/>
              </a:solidFill>
              <a:cs typeface="Times New Roman" panose="02020603050405020304" pitchFamily="18" charset="0"/>
            </a:endParaRPr>
          </a:p>
          <a:p>
            <a:pPr marL="0" indent="0">
              <a:buNone/>
            </a:pPr>
            <a:r>
              <a:rPr lang="en-US" altLang="tr-TR" sz="2000" u="sng" dirty="0">
                <a:solidFill>
                  <a:srgbClr val="FF0000"/>
                </a:solidFill>
                <a:cs typeface="Times New Roman" panose="02020603050405020304" pitchFamily="18" charset="0"/>
              </a:rPr>
              <a:t>Supreme Authority </a:t>
            </a:r>
            <a:r>
              <a:rPr lang="en-US" altLang="tr-TR" sz="2000" dirty="0">
                <a:solidFill>
                  <a:schemeClr val="tx1"/>
                </a:solidFill>
                <a:cs typeface="Times New Roman" panose="02020603050405020304" pitchFamily="18" charset="0"/>
              </a:rPr>
              <a:t>(Although its members are elected by national councils, it has a transnational character. The ECEC's executive body. First President J. Monnet)</a:t>
            </a:r>
            <a:endParaRPr lang="tr-TR" altLang="tr-TR" sz="2000" dirty="0">
              <a:solidFill>
                <a:schemeClr val="tx1"/>
              </a:solidFill>
              <a:cs typeface="Times New Roman" panose="02020603050405020304" pitchFamily="18" charset="0"/>
            </a:endParaRPr>
          </a:p>
          <a:p>
            <a:pPr marL="0" indent="0">
              <a:buNone/>
            </a:pPr>
            <a:r>
              <a:rPr lang="en-US" altLang="tr-TR" sz="2000" u="sng" dirty="0">
                <a:solidFill>
                  <a:srgbClr val="FF0000"/>
                </a:solidFill>
                <a:cs typeface="Times New Roman" panose="02020603050405020304" pitchFamily="18" charset="0"/>
              </a:rPr>
              <a:t>Council of Ministers: </a:t>
            </a:r>
            <a:r>
              <a:rPr lang="en-US" altLang="tr-TR" sz="2000" dirty="0">
                <a:solidFill>
                  <a:schemeClr val="tx1"/>
                </a:solidFill>
                <a:cs typeface="Times New Roman" panose="02020603050405020304" pitchFamily="18" charset="0"/>
              </a:rPr>
              <a:t>The decision-making body.</a:t>
            </a:r>
            <a:endParaRPr lang="tr-TR" altLang="tr-TR" sz="2000" dirty="0">
              <a:solidFill>
                <a:schemeClr val="tx1"/>
              </a:solidFill>
              <a:cs typeface="Times New Roman" panose="02020603050405020304" pitchFamily="18" charset="0"/>
            </a:endParaRPr>
          </a:p>
          <a:p>
            <a:pPr marL="0" indent="0">
              <a:buNone/>
            </a:pPr>
            <a:r>
              <a:rPr lang="en-US" altLang="tr-TR" sz="2000" u="sng" dirty="0">
                <a:solidFill>
                  <a:srgbClr val="FF0000"/>
                </a:solidFill>
                <a:cs typeface="Times New Roman" panose="02020603050405020304" pitchFamily="18" charset="0"/>
              </a:rPr>
              <a:t>Court of Justice: </a:t>
            </a:r>
            <a:r>
              <a:rPr lang="en-US" altLang="tr-TR" sz="2000" dirty="0">
                <a:solidFill>
                  <a:schemeClr val="tx1"/>
                </a:solidFill>
                <a:cs typeface="Times New Roman" panose="02020603050405020304" pitchFamily="18" charset="0"/>
              </a:rPr>
              <a:t>A place of dispute resolution.</a:t>
            </a:r>
            <a:endParaRPr lang="tr-TR" altLang="tr-TR" sz="2000" dirty="0">
              <a:solidFill>
                <a:schemeClr val="tx1"/>
              </a:solidFill>
              <a:cs typeface="Times New Roman" panose="02020603050405020304" pitchFamily="18" charset="0"/>
            </a:endParaRPr>
          </a:p>
          <a:p>
            <a:pPr marL="0" indent="0">
              <a:buNone/>
            </a:pPr>
            <a:r>
              <a:rPr lang="en-US" altLang="tr-TR" sz="2000" u="sng" dirty="0">
                <a:solidFill>
                  <a:srgbClr val="FF0000"/>
                </a:solidFill>
                <a:cs typeface="Times New Roman" panose="02020603050405020304" pitchFamily="18" charset="0"/>
              </a:rPr>
              <a:t>Common Assembly: </a:t>
            </a:r>
            <a:r>
              <a:rPr lang="en-US" altLang="tr-TR" sz="2000" dirty="0">
                <a:solidFill>
                  <a:schemeClr val="tx1"/>
                </a:solidFill>
                <a:cs typeface="Times New Roman" panose="02020603050405020304" pitchFamily="18" charset="0"/>
              </a:rPr>
              <a:t>of a very weak nature. Groups are not based on member states, but on political trends; It was founded in the form of socialists, liberals, Christian democrats.</a:t>
            </a:r>
            <a:endParaRPr lang="tr-TR" altLang="tr-TR" sz="2000" dirty="0">
              <a:solidFill>
                <a:schemeClr val="tx1"/>
              </a:solidFill>
              <a:cs typeface="Times New Roman" panose="02020603050405020304" pitchFamily="18" charset="0"/>
            </a:endParaRPr>
          </a:p>
          <a:p>
            <a:pPr marL="914400" lvl="2" indent="0">
              <a:buNone/>
            </a:pPr>
            <a:endParaRPr lang="tr-TR" altLang="tr-TR" sz="2000" dirty="0">
              <a:cs typeface="Times New Roman" panose="02020603050405020304" pitchFamily="18" charset="0"/>
            </a:endParaRPr>
          </a:p>
          <a:p>
            <a:pPr marL="0" indent="0">
              <a:buNone/>
            </a:pPr>
            <a:endParaRPr lang="tr-TR" dirty="0"/>
          </a:p>
        </p:txBody>
      </p:sp>
      <p:sp>
        <p:nvSpPr>
          <p:cNvPr id="4" name="Dikdörtgen 3"/>
          <p:cNvSpPr/>
          <p:nvPr/>
        </p:nvSpPr>
        <p:spPr>
          <a:xfrm>
            <a:off x="9462830" y="6388649"/>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3494109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736490" y="833016"/>
            <a:ext cx="6558080" cy="1068935"/>
          </a:xfrm>
        </p:spPr>
        <p:txBody>
          <a:bodyPr>
            <a:normAutofit fontScale="90000"/>
          </a:bodyPr>
          <a:lstStyle/>
          <a:p>
            <a:pPr algn="ctr"/>
            <a:r>
              <a:rPr lang="en-US" b="1" dirty="0">
                <a:solidFill>
                  <a:srgbClr val="333333"/>
                </a:solidFill>
                <a:latin typeface="arial" panose="020B0604020202020204" pitchFamily="34" charset="0"/>
              </a:rPr>
              <a:t>Treaty of Rome and European Economic Community (EEC)</a:t>
            </a:r>
            <a:endParaRPr lang="tr-TR" dirty="0">
              <a:solidFill>
                <a:schemeClr val="tx1"/>
              </a:solidFill>
              <a:latin typeface="Comic Sans MS" panose="030F0702030302020204" pitchFamily="66" charset="0"/>
            </a:endParaRPr>
          </a:p>
        </p:txBody>
      </p:sp>
      <p:sp>
        <p:nvSpPr>
          <p:cNvPr id="3" name="İçerik Yer Tutucusu 2"/>
          <p:cNvSpPr>
            <a:spLocks noGrp="1"/>
          </p:cNvSpPr>
          <p:nvPr>
            <p:ph idx="1"/>
          </p:nvPr>
        </p:nvSpPr>
        <p:spPr>
          <a:xfrm>
            <a:off x="1820260" y="2864340"/>
            <a:ext cx="8551480" cy="4581150"/>
          </a:xfrm>
        </p:spPr>
        <p:txBody>
          <a:bodyPr/>
          <a:lstStyle/>
          <a:p>
            <a:pPr marL="0" indent="0" algn="just">
              <a:buNone/>
            </a:pPr>
            <a:r>
              <a:rPr lang="tr-TR" dirty="0"/>
              <a:t>	</a:t>
            </a:r>
            <a:r>
              <a:rPr lang="en-US" dirty="0"/>
              <a:t>In 1957, six member states decided to establish an economic community based on the free movement of workers, goods and services. Consequently, in 1957, after the Treaty of Rome was signed, European Economic Community (EEC) founded in order to establish economic unity in other sectors besides coal and steel. </a:t>
            </a:r>
            <a:endParaRPr lang="tr-TR" dirty="0"/>
          </a:p>
        </p:txBody>
      </p:sp>
      <p:sp>
        <p:nvSpPr>
          <p:cNvPr id="4" name="Dikdörtgen 3"/>
          <p:cNvSpPr/>
          <p:nvPr/>
        </p:nvSpPr>
        <p:spPr>
          <a:xfrm>
            <a:off x="9760920" y="6483100"/>
            <a:ext cx="907080"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
        <p:nvSpPr>
          <p:cNvPr id="5" name="Dikdörtgen 4"/>
          <p:cNvSpPr/>
          <p:nvPr/>
        </p:nvSpPr>
        <p:spPr>
          <a:xfrm>
            <a:off x="8844691" y="210486"/>
            <a:ext cx="1679755" cy="2031325"/>
          </a:xfrm>
          <a:prstGeom prst="rect">
            <a:avLst/>
          </a:prstGeom>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2">
            <a:schemeClr val="accent3"/>
          </a:lnRef>
          <a:fillRef idx="1">
            <a:schemeClr val="lt1"/>
          </a:fillRef>
          <a:effectRef idx="0">
            <a:schemeClr val="accent3"/>
          </a:effectRef>
          <a:fontRef idx="minor">
            <a:schemeClr val="dk1"/>
          </a:fontRef>
        </p:style>
        <p:txBody>
          <a:bodyPr wrap="square">
            <a:spAutoFit/>
          </a:bodyPr>
          <a:lstStyle/>
          <a:p>
            <a:pPr algn="ctr"/>
            <a:r>
              <a:rPr lang="tr-TR" dirty="0" err="1">
                <a:solidFill>
                  <a:prstClr val="black"/>
                </a:solidFill>
                <a:latin typeface="Calibri"/>
              </a:rPr>
              <a:t>Belgium</a:t>
            </a:r>
            <a:r>
              <a:rPr lang="tr-TR" dirty="0">
                <a:solidFill>
                  <a:prstClr val="black"/>
                </a:solidFill>
                <a:latin typeface="Calibri"/>
              </a:rPr>
              <a:t>,</a:t>
            </a:r>
          </a:p>
          <a:p>
            <a:pPr algn="ctr"/>
            <a:r>
              <a:rPr lang="tr-TR" dirty="0">
                <a:solidFill>
                  <a:prstClr val="black"/>
                </a:solidFill>
                <a:latin typeface="Calibri"/>
              </a:rPr>
              <a:t>Federal Germany, Luxemburg, France, </a:t>
            </a:r>
            <a:r>
              <a:rPr lang="tr-TR" dirty="0" err="1">
                <a:solidFill>
                  <a:prstClr val="black"/>
                </a:solidFill>
                <a:latin typeface="Calibri"/>
              </a:rPr>
              <a:t>Italy</a:t>
            </a:r>
            <a:r>
              <a:rPr lang="tr-TR" dirty="0">
                <a:solidFill>
                  <a:prstClr val="black"/>
                </a:solidFill>
                <a:latin typeface="Calibri"/>
              </a:rPr>
              <a:t> </a:t>
            </a:r>
            <a:r>
              <a:rPr lang="tr-TR" dirty="0" err="1">
                <a:solidFill>
                  <a:prstClr val="black"/>
                </a:solidFill>
                <a:latin typeface="Calibri"/>
              </a:rPr>
              <a:t>and</a:t>
            </a:r>
            <a:r>
              <a:rPr lang="tr-TR" dirty="0">
                <a:solidFill>
                  <a:prstClr val="black"/>
                </a:solidFill>
                <a:latin typeface="Calibri"/>
              </a:rPr>
              <a:t> </a:t>
            </a:r>
            <a:r>
              <a:rPr lang="tr-TR" dirty="0" err="1">
                <a:solidFill>
                  <a:prstClr val="black"/>
                </a:solidFill>
                <a:latin typeface="Calibri"/>
              </a:rPr>
              <a:t>Netherlands</a:t>
            </a:r>
            <a:endParaRPr lang="tr-TR" dirty="0">
              <a:solidFill>
                <a:prstClr val="black"/>
              </a:solidFill>
              <a:latin typeface="Calibri"/>
            </a:endParaRPr>
          </a:p>
        </p:txBody>
      </p:sp>
    </p:spTree>
    <p:extLst>
      <p:ext uri="{BB962C8B-B14F-4D97-AF65-F5344CB8AC3E}">
        <p14:creationId xmlns:p14="http://schemas.microsoft.com/office/powerpoint/2010/main" val="3502446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67887" y="2970886"/>
            <a:ext cx="8093365" cy="2595985"/>
          </a:xfrm>
        </p:spPr>
        <p:txBody>
          <a:bodyPr/>
          <a:lstStyle/>
          <a:p>
            <a:pPr marL="0" indent="0" algn="ctr">
              <a:buNone/>
            </a:pPr>
            <a:r>
              <a:rPr lang="en-US" b="1" dirty="0">
                <a:solidFill>
                  <a:srgbClr val="FF0000"/>
                </a:solidFill>
              </a:rPr>
              <a:t>The main goal of the EEC </a:t>
            </a:r>
            <a:r>
              <a:rPr lang="en-US" b="1" dirty="0">
                <a:solidFill>
                  <a:schemeClr val="tx1"/>
                </a:solidFill>
              </a:rPr>
              <a:t>was to set a common market where there is a free movement of goods, workers, services and capital, so finally to reach political integration.</a:t>
            </a:r>
          </a:p>
          <a:p>
            <a:pPr algn="ctr"/>
            <a:endParaRPr lang="tr-TR" dirty="0"/>
          </a:p>
        </p:txBody>
      </p:sp>
      <p:sp>
        <p:nvSpPr>
          <p:cNvPr id="4" name="Dikdörtgen 3"/>
          <p:cNvSpPr/>
          <p:nvPr/>
        </p:nvSpPr>
        <p:spPr>
          <a:xfrm>
            <a:off x="9760920" y="6483100"/>
            <a:ext cx="907080"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36368873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549</Words>
  <Application>Microsoft Macintosh PowerPoint</Application>
  <PresentationFormat>Geniş ekran</PresentationFormat>
  <Paragraphs>50</Paragraphs>
  <Slides>13</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13</vt:i4>
      </vt:variant>
    </vt:vector>
  </HeadingPairs>
  <TitlesOfParts>
    <vt:vector size="21" baseType="lpstr">
      <vt:lpstr>Arial</vt:lpstr>
      <vt:lpstr>Arial</vt:lpstr>
      <vt:lpstr>Arial Rounded MT Bold</vt:lpstr>
      <vt:lpstr>Book Antiqua</vt:lpstr>
      <vt:lpstr>Calibri</vt:lpstr>
      <vt:lpstr>Comic Sans MS</vt:lpstr>
      <vt:lpstr>Times New Roman</vt:lpstr>
      <vt:lpstr>Office Theme</vt:lpstr>
      <vt:lpstr>PowerPoint Sunusu</vt:lpstr>
      <vt:lpstr>History of European Union</vt:lpstr>
      <vt:lpstr> THE NEED OF ESTABLISHING AND MAKING THE WELFARE AND PEACE IN EUROPE AFTER THE WORLD WAR II</vt:lpstr>
      <vt:lpstr>Schuman Plan</vt:lpstr>
      <vt:lpstr>PowerPoint Sunusu</vt:lpstr>
      <vt:lpstr>European Coal and Steel Community (ECSC)</vt:lpstr>
      <vt:lpstr>PowerPoint Sunusu</vt:lpstr>
      <vt:lpstr>Treaty of Rome and European Economic Community (EEC)</vt:lpstr>
      <vt:lpstr>PowerPoint Sunusu</vt:lpstr>
      <vt:lpstr>TREATY OF ROMA</vt:lpstr>
      <vt:lpstr>European Atomic Energy Community (EURATOM)</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2020-05-05T15:00:49Z</dcterms:created>
  <dcterms:modified xsi:type="dcterms:W3CDTF">2020-05-05T15:01:24Z</dcterms:modified>
</cp:coreProperties>
</file>