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66" autoAdjust="0"/>
    <p:restoredTop sz="94660"/>
  </p:normalViewPr>
  <p:slideViewPr>
    <p:cSldViewPr>
      <p:cViewPr varScale="1">
        <p:scale>
          <a:sx n="56" d="100"/>
          <a:sy n="56" d="100"/>
        </p:scale>
        <p:origin x="166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9EBFC-8D89-4F2E-A30D-D2B4BC1D51E5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A55EC-8055-4813-A154-D576FD07CE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968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0"/>
            <a:ext cx="8856984" cy="6813376"/>
          </a:xfrm>
        </p:spPr>
        <p:txBody>
          <a:bodyPr>
            <a:normAutofit/>
          </a:bodyPr>
          <a:lstStyle/>
          <a:p>
            <a:pPr marL="18288" indent="0" eaLnBrk="1" hangingPunct="1">
              <a:lnSpc>
                <a:spcPct val="80000"/>
              </a:lnSpc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</a:rPr>
              <a:t>Yabancı mahkeme kararlarına Türkiye’de hukuki sonuç bağlanması: Tanıma/ Tenfiz</a:t>
            </a:r>
          </a:p>
          <a:p>
            <a:pPr marL="18288" indent="0" eaLnBrk="1" hangingPunct="1">
              <a:lnSpc>
                <a:spcPct val="80000"/>
              </a:lnSpc>
              <a:buNone/>
              <a:defRPr/>
            </a:pPr>
            <a:endParaRPr lang="tr-TR" sz="3600" dirty="0" smtClean="0"/>
          </a:p>
          <a:p>
            <a:pPr marL="18288" indent="0" eaLnBrk="1" hangingPunct="1">
              <a:lnSpc>
                <a:spcPct val="80000"/>
              </a:lnSpc>
              <a:buNone/>
              <a:defRPr/>
            </a:pPr>
            <a:r>
              <a:rPr lang="tr-TR" sz="3600" dirty="0" smtClean="0"/>
              <a:t>Yabancı mahkemelerin kararları Türkiye’de kendiliğinden hukukȋ sonuç doğuramaz. </a:t>
            </a:r>
          </a:p>
          <a:p>
            <a:pPr marL="18288" indent="0" eaLnBrk="1" hangingPunct="1">
              <a:lnSpc>
                <a:spcPct val="80000"/>
              </a:lnSpc>
              <a:buNone/>
              <a:defRPr/>
            </a:pPr>
            <a:endParaRPr lang="tr-TR" sz="3600" dirty="0"/>
          </a:p>
          <a:p>
            <a:pPr marL="18288" indent="0">
              <a:lnSpc>
                <a:spcPct val="80000"/>
              </a:lnSpc>
              <a:buNone/>
              <a:defRPr/>
            </a:pPr>
            <a:r>
              <a:rPr lang="tr-TR" sz="3600" dirty="0"/>
              <a:t>Yabancı mahkeme </a:t>
            </a:r>
            <a:r>
              <a:rPr lang="tr-TR" sz="3600" dirty="0" smtClean="0"/>
              <a:t>kararlarına </a:t>
            </a:r>
            <a:r>
              <a:rPr lang="tr-TR" sz="3600" dirty="0"/>
              <a:t>Türkiye’de </a:t>
            </a:r>
            <a:r>
              <a:rPr lang="tr-TR" sz="3600" dirty="0" smtClean="0"/>
              <a:t>hukukȋ </a:t>
            </a:r>
            <a:r>
              <a:rPr lang="tr-TR" sz="3600" dirty="0"/>
              <a:t>sonuç </a:t>
            </a:r>
            <a:r>
              <a:rPr lang="tr-TR" sz="3600" dirty="0" smtClean="0"/>
              <a:t>bağlanabilmesi için Türk mahkemesine tanıma veya tenfiz talebiyle başvurulmalıdır.</a:t>
            </a:r>
          </a:p>
          <a:p>
            <a:pPr marL="18288" indent="0">
              <a:lnSpc>
                <a:spcPct val="80000"/>
              </a:lnSpc>
              <a:buNone/>
              <a:defRPr/>
            </a:pPr>
            <a:endParaRPr lang="tr-TR" sz="2800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AC3ACA-8061-477D-8CF7-DEDD1F4345A9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683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88640"/>
            <a:ext cx="8496944" cy="6480719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tr-TR" sz="3200" dirty="0"/>
              <a:t>MÖHUK m.50-59 arasındaki hükümler uyarınca, </a:t>
            </a:r>
            <a:endParaRPr lang="tr-TR" sz="3200" dirty="0" smtClean="0"/>
          </a:p>
          <a:p>
            <a:endParaRPr lang="tr-TR" sz="3200" dirty="0"/>
          </a:p>
          <a:p>
            <a:pPr marL="18288" indent="0">
              <a:buNone/>
            </a:pPr>
            <a:r>
              <a:rPr lang="tr-TR" sz="3200" dirty="0" smtClean="0"/>
              <a:t>yabancı </a:t>
            </a:r>
            <a:r>
              <a:rPr lang="tr-TR" sz="3200" dirty="0"/>
              <a:t>mahkemelerin </a:t>
            </a:r>
            <a:r>
              <a:rPr lang="tr-TR" sz="3200" dirty="0">
                <a:solidFill>
                  <a:srgbClr val="FFFF00"/>
                </a:solidFill>
              </a:rPr>
              <a:t>hukuk davalarına ilişkin kesinleşmiş </a:t>
            </a:r>
            <a:r>
              <a:rPr lang="tr-TR" sz="3200" dirty="0" smtClean="0">
                <a:solidFill>
                  <a:srgbClr val="FFFF00"/>
                </a:solidFill>
              </a:rPr>
              <a:t>il</a:t>
            </a:r>
            <a:r>
              <a:rPr lang="tr-TR" sz="3200" dirty="0">
                <a:solidFill>
                  <a:srgbClr val="FFFF00"/>
                </a:solidFill>
                <a:effectLst/>
              </a:rPr>
              <a:t>â</a:t>
            </a:r>
            <a:r>
              <a:rPr lang="tr-TR" sz="3200" dirty="0" smtClean="0">
                <a:solidFill>
                  <a:srgbClr val="FFFF00"/>
                </a:solidFill>
              </a:rPr>
              <a:t>mları </a:t>
            </a:r>
            <a:r>
              <a:rPr lang="tr-TR" sz="3200" dirty="0">
                <a:solidFill>
                  <a:srgbClr val="FFFF00"/>
                </a:solidFill>
              </a:rPr>
              <a:t>ile kişisel haklar (tazminat) içeren kesinleşmiş ceza </a:t>
            </a:r>
            <a:r>
              <a:rPr lang="tr-TR" sz="3200" dirty="0" smtClean="0">
                <a:solidFill>
                  <a:srgbClr val="FFFF00"/>
                </a:solidFill>
              </a:rPr>
              <a:t>il</a:t>
            </a:r>
            <a:r>
              <a:rPr lang="tr-TR" sz="3200" dirty="0" smtClean="0">
                <a:solidFill>
                  <a:srgbClr val="FFFF00"/>
                </a:solidFill>
                <a:effectLst/>
              </a:rPr>
              <a:t>â</a:t>
            </a:r>
            <a:r>
              <a:rPr lang="tr-TR" sz="3200" dirty="0" smtClean="0">
                <a:solidFill>
                  <a:srgbClr val="FFFF00"/>
                </a:solidFill>
              </a:rPr>
              <a:t>mları,</a:t>
            </a:r>
            <a:r>
              <a:rPr lang="tr-TR" sz="3200" dirty="0" smtClean="0"/>
              <a:t> </a:t>
            </a:r>
          </a:p>
          <a:p>
            <a:endParaRPr lang="tr-TR" sz="3200" dirty="0"/>
          </a:p>
          <a:p>
            <a:pPr marL="18288" indent="0">
              <a:buNone/>
            </a:pPr>
            <a:r>
              <a:rPr lang="tr-TR" sz="3200" dirty="0" smtClean="0"/>
              <a:t>tanıma </a:t>
            </a:r>
            <a:r>
              <a:rPr lang="tr-TR" sz="3200" dirty="0"/>
              <a:t>veya tenfiz şartlarını (MÖHUK m.54, m.58) </a:t>
            </a:r>
            <a:r>
              <a:rPr lang="tr-TR" sz="3200" dirty="0" smtClean="0"/>
              <a:t>taşıdıkları </a:t>
            </a:r>
            <a:r>
              <a:rPr lang="tr-TR" sz="3200" dirty="0"/>
              <a:t>yetkili Türk mahkemesi tarafından </a:t>
            </a:r>
            <a:r>
              <a:rPr lang="tr-TR" sz="3200" dirty="0" smtClean="0"/>
              <a:t>tespit edildiği takdirde, </a:t>
            </a:r>
          </a:p>
          <a:p>
            <a:endParaRPr lang="tr-TR" sz="3200" dirty="0"/>
          </a:p>
          <a:p>
            <a:pPr marL="18288" indent="0">
              <a:buNone/>
            </a:pPr>
            <a:r>
              <a:rPr lang="tr-TR" sz="3200" dirty="0" smtClean="0"/>
              <a:t>Türkiye’de </a:t>
            </a:r>
            <a:r>
              <a:rPr lang="tr-TR" sz="3200" dirty="0"/>
              <a:t>hukukî sonuç doğurabilir. 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443BC2-B6E7-4A25-881A-3E176933E54E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92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42875"/>
            <a:ext cx="8715375" cy="6429375"/>
          </a:xfrm>
        </p:spPr>
        <p:txBody>
          <a:bodyPr>
            <a:normAutofit/>
          </a:bodyPr>
          <a:lstStyle/>
          <a:p>
            <a:pPr marL="18288" indent="0">
              <a:buNone/>
              <a:defRPr/>
            </a:pPr>
            <a:r>
              <a:rPr lang="tr-TR" sz="3200" dirty="0" smtClean="0"/>
              <a:t>Yabancı mahkeme kararı, </a:t>
            </a:r>
            <a:r>
              <a:rPr lang="tr-TR" sz="3200" dirty="0"/>
              <a:t>Türkiye'de icraî hukukȋ sonuç </a:t>
            </a:r>
            <a:r>
              <a:rPr lang="tr-TR" sz="3200" dirty="0" smtClean="0"/>
              <a:t>doğurmayacaksa,</a:t>
            </a:r>
          </a:p>
          <a:p>
            <a:pPr marL="18288" indent="0">
              <a:buNone/>
              <a:defRPr/>
            </a:pPr>
            <a:endParaRPr lang="tr-TR" sz="3200" dirty="0"/>
          </a:p>
          <a:p>
            <a:pPr marL="18288" indent="0">
              <a:buNone/>
              <a:defRPr/>
            </a:pPr>
            <a:r>
              <a:rPr lang="tr-TR" sz="3200" dirty="0" smtClean="0">
                <a:solidFill>
                  <a:srgbClr val="FFFF00"/>
                </a:solidFill>
              </a:rPr>
              <a:t>TANIMA</a:t>
            </a:r>
            <a:r>
              <a:rPr lang="tr-TR" sz="3200" dirty="0" smtClean="0"/>
              <a:t> </a:t>
            </a:r>
            <a:r>
              <a:rPr lang="tr-TR" sz="3200" dirty="0"/>
              <a:t>usulünden geçirilmesi, Türkiye'de </a:t>
            </a:r>
            <a:r>
              <a:rPr lang="tr-TR" sz="3200" dirty="0" smtClean="0"/>
              <a:t>hukukȋ </a:t>
            </a:r>
            <a:r>
              <a:rPr lang="tr-TR" sz="3200" dirty="0"/>
              <a:t>sonuç </a:t>
            </a:r>
            <a:r>
              <a:rPr lang="tr-TR" sz="3200" dirty="0">
                <a:solidFill>
                  <a:srgbClr val="FFFF00"/>
                </a:solidFill>
              </a:rPr>
              <a:t>(kesin hüküm-kesin delil etkisi) </a:t>
            </a:r>
            <a:r>
              <a:rPr lang="tr-TR" sz="3200" dirty="0" smtClean="0"/>
              <a:t>doğurması </a:t>
            </a:r>
            <a:r>
              <a:rPr lang="tr-TR" sz="3200" dirty="0"/>
              <a:t>için gerekli ve yeterlidir.</a:t>
            </a:r>
          </a:p>
          <a:p>
            <a:pPr marL="18288" indent="0" eaLnBrk="1" hangingPunct="1">
              <a:buNone/>
              <a:defRPr/>
            </a:pPr>
            <a:endParaRPr lang="tr-TR" sz="3200" dirty="0"/>
          </a:p>
          <a:p>
            <a:pPr marL="18288" indent="0">
              <a:buNone/>
              <a:defRPr/>
            </a:pPr>
            <a:r>
              <a:rPr lang="tr-TR" sz="3200" dirty="0"/>
              <a:t>Ö</a:t>
            </a:r>
            <a:r>
              <a:rPr lang="tr-TR" sz="3200" dirty="0" smtClean="0"/>
              <a:t>rneğin, </a:t>
            </a:r>
            <a:r>
              <a:rPr lang="tr-TR" sz="3200" dirty="0" err="1" smtClean="0"/>
              <a:t>icra</a:t>
            </a:r>
            <a:r>
              <a:rPr lang="tr-TR" sz="3200" dirty="0" err="1">
                <a:latin typeface="Times New Roman"/>
                <a:cs typeface="Times New Roman"/>
              </a:rPr>
              <a:t>ȋ</a:t>
            </a:r>
            <a:r>
              <a:rPr lang="tr-TR" sz="3200" dirty="0" smtClean="0"/>
              <a:t> hükümler taşımayan boşanma kararları </a:t>
            </a:r>
            <a:r>
              <a:rPr lang="tr-TR" sz="1800" dirty="0" smtClean="0"/>
              <a:t>(nafaka, çocuk teslimi ve tazminata ilişkin hükümler taşımayan kararlar)</a:t>
            </a:r>
          </a:p>
          <a:p>
            <a:pPr eaLnBrk="1" hangingPunct="1">
              <a:defRPr/>
            </a:pPr>
            <a:endParaRPr lang="tr-TR" sz="3200" dirty="0" smtClean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40741F-757C-4336-8CBE-67C2B1F0B98D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77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16632"/>
            <a:ext cx="8928991" cy="6741367"/>
          </a:xfrm>
        </p:spPr>
        <p:txBody>
          <a:bodyPr>
            <a:normAutofit/>
          </a:bodyPr>
          <a:lstStyle/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tr-TR" sz="2800" dirty="0" smtClean="0"/>
              <a:t>Yabancı mahkeme kararı, Türkiye'de icraî hukukȋ sonuç doğurabilecek ise, </a:t>
            </a:r>
          </a:p>
          <a:p>
            <a:pPr marL="384048" lvl="1" indent="0" eaLnBrk="1" hangingPunct="1">
              <a:lnSpc>
                <a:spcPct val="90000"/>
              </a:lnSpc>
              <a:buNone/>
              <a:defRPr/>
            </a:pPr>
            <a:endParaRPr lang="tr-TR" sz="2800" dirty="0"/>
          </a:p>
          <a:p>
            <a:pPr marL="384048" lvl="1" indent="0">
              <a:lnSpc>
                <a:spcPct val="90000"/>
              </a:lnSpc>
              <a:buNone/>
              <a:defRPr/>
            </a:pPr>
            <a:r>
              <a:rPr lang="tr-TR" sz="2800" dirty="0"/>
              <a:t>b</a:t>
            </a:r>
            <a:r>
              <a:rPr lang="tr-TR" sz="2800" dirty="0" smtClean="0"/>
              <a:t>u kararların kesin </a:t>
            </a:r>
            <a:r>
              <a:rPr lang="tr-TR" sz="2800" dirty="0"/>
              <a:t>hüküm-kesin delil </a:t>
            </a:r>
            <a:r>
              <a:rPr lang="tr-TR" sz="2800" dirty="0" smtClean="0"/>
              <a:t>ve </a:t>
            </a:r>
            <a:r>
              <a:rPr lang="tr-TR" sz="2800" dirty="0" err="1" smtClean="0"/>
              <a:t>icrai</a:t>
            </a:r>
            <a:r>
              <a:rPr lang="tr-TR" sz="2800" dirty="0" smtClean="0"/>
              <a:t> etkisinin ülkeye taşınması için </a:t>
            </a:r>
          </a:p>
          <a:p>
            <a:pPr marL="393192" lvl="1" indent="0" eaLnBrk="1" hangingPunct="1">
              <a:lnSpc>
                <a:spcPct val="90000"/>
              </a:lnSpc>
              <a:buNone/>
              <a:defRPr/>
            </a:pPr>
            <a:endParaRPr lang="tr-TR" sz="2800" dirty="0" smtClean="0"/>
          </a:p>
          <a:p>
            <a:pPr marL="384048" lvl="1" indent="0">
              <a:lnSpc>
                <a:spcPct val="90000"/>
              </a:lnSpc>
              <a:buNone/>
              <a:defRPr/>
            </a:pPr>
            <a:r>
              <a:rPr lang="tr-TR" sz="2800" dirty="0"/>
              <a:t>yabancı mahkeme kararının </a:t>
            </a:r>
            <a:r>
              <a:rPr lang="tr-TR" sz="2800" b="1" dirty="0" smtClean="0">
                <a:solidFill>
                  <a:srgbClr val="FFFF00"/>
                </a:solidFill>
              </a:rPr>
              <a:t>TENFİZ</a:t>
            </a:r>
            <a:r>
              <a:rPr lang="tr-TR" sz="2800" dirty="0" smtClean="0"/>
              <a:t> şartlarını </a:t>
            </a:r>
            <a:r>
              <a:rPr lang="tr-TR" sz="2800" dirty="0" err="1" smtClean="0"/>
              <a:t>taşıdıklarınınyetkili</a:t>
            </a:r>
            <a:r>
              <a:rPr lang="tr-TR" sz="2800" dirty="0" smtClean="0"/>
              <a:t> Türk mahkemesi tarafından tespiti gerekir.</a:t>
            </a:r>
          </a:p>
          <a:p>
            <a:pPr marL="384048" lvl="1" indent="0">
              <a:lnSpc>
                <a:spcPct val="90000"/>
              </a:lnSpc>
              <a:buNone/>
              <a:defRPr/>
            </a:pPr>
            <a:endParaRPr lang="tr-TR" sz="2800" dirty="0"/>
          </a:p>
          <a:p>
            <a:pPr marL="384048" lvl="1" indent="0">
              <a:lnSpc>
                <a:spcPct val="90000"/>
              </a:lnSpc>
              <a:buNone/>
              <a:defRPr/>
            </a:pPr>
            <a:r>
              <a:rPr lang="tr-TR" sz="2800" dirty="0" smtClean="0"/>
              <a:t>Örneğin, alacak </a:t>
            </a:r>
            <a:r>
              <a:rPr lang="tr-TR" sz="2800" dirty="0"/>
              <a:t>davası sonucu verilen </a:t>
            </a:r>
            <a:r>
              <a:rPr lang="tr-TR" sz="2800" dirty="0" smtClean="0"/>
              <a:t>kararlar; </a:t>
            </a:r>
            <a:r>
              <a:rPr lang="tr-TR" sz="2800" dirty="0"/>
              <a:t>nafaka </a:t>
            </a:r>
            <a:r>
              <a:rPr lang="tr-TR" sz="2800" dirty="0" smtClean="0"/>
              <a:t>kararları, tazminat kararları; nafaka-tazminat- çocuk teslimine ilişkin hükümler taşıyan boşanma kararları gibi. 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dirty="0" smtClean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D0971B-110D-43B7-BA34-5871512F481B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38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16632"/>
            <a:ext cx="8856984" cy="655272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tr-TR" dirty="0" smtClean="0"/>
          </a:p>
          <a:p>
            <a:pPr marL="384048" lvl="1" indent="0" eaLnBrk="1" hangingPunct="1">
              <a:buNone/>
              <a:defRPr/>
            </a:pPr>
            <a:r>
              <a:rPr lang="tr-TR" sz="3200" dirty="0" smtClean="0"/>
              <a:t>Yine, tarafların üzerinde tasarruf edebileceği tahkim edilebilir konularda verilmiş, kesinleşmiş ve icra kabiliyeti kazanmış veya taraflar için bağlayıcı olan </a:t>
            </a:r>
            <a:r>
              <a:rPr lang="tr-TR" sz="3200" dirty="0" smtClean="0">
                <a:solidFill>
                  <a:srgbClr val="FFFF00"/>
                </a:solidFill>
              </a:rPr>
              <a:t>yabancı</a:t>
            </a:r>
            <a:r>
              <a:rPr lang="tr-TR" sz="3200" dirty="0" smtClean="0"/>
              <a:t> hakem kararlarının da Türkiye'de hukukî sonuç doğurabilmesi, bunların tanıma veya tenfiz usulünden geçirilmesini gerektirir (MÖHUK m.60-63). </a:t>
            </a:r>
          </a:p>
          <a:p>
            <a:pPr marL="384048" lvl="1" indent="0" eaLnBrk="1" hangingPunct="1">
              <a:buNone/>
              <a:defRPr/>
            </a:pPr>
            <a:endParaRPr lang="tr-TR" sz="3200" dirty="0" smtClean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EC925-33A3-42C8-853F-BBC205B503C7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82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236</Words>
  <Application>Microsoft Office PowerPoint</Application>
  <PresentationFormat>Ekran Gösterisi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Calibri</vt:lpstr>
      <vt:lpstr>Palatino Linotype</vt:lpstr>
      <vt:lpstr>Times New Roman</vt:lpstr>
      <vt:lpstr>Wingdings</vt:lpstr>
      <vt:lpstr>Doğal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GULIN</dc:creator>
  <cp:lastModifiedBy>Işıl Tekdoğan</cp:lastModifiedBy>
  <cp:revision>9</cp:revision>
  <dcterms:created xsi:type="dcterms:W3CDTF">2017-01-25T17:27:08Z</dcterms:created>
  <dcterms:modified xsi:type="dcterms:W3CDTF">2018-03-28T09:10:18Z</dcterms:modified>
</cp:coreProperties>
</file>