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5" r:id="rId8"/>
    <p:sldId id="266"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A0F808-5B5F-4456-9CAE-63DF347FA9F9}" type="datetimeFigureOut">
              <a:rPr lang="tr-TR" smtClean="0"/>
              <a:t>20.05.2020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F50804-56F0-4C78-AE5B-C3664AFD3E65}" type="slidenum">
              <a:rPr lang="tr-TR" smtClean="0"/>
              <a:t>‹#›</a:t>
            </a:fld>
            <a:endParaRPr lang="tr-TR"/>
          </a:p>
        </p:txBody>
      </p:sp>
    </p:spTree>
    <p:extLst>
      <p:ext uri="{BB962C8B-B14F-4D97-AF65-F5344CB8AC3E}">
        <p14:creationId xmlns:p14="http://schemas.microsoft.com/office/powerpoint/2010/main" val="1065714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6F50804-56F0-4C78-AE5B-C3664AFD3E65}" type="slidenum">
              <a:rPr lang="tr-TR" smtClean="0"/>
              <a:t>7</a:t>
            </a:fld>
            <a:endParaRPr lang="tr-TR"/>
          </a:p>
        </p:txBody>
      </p:sp>
    </p:spTree>
    <p:extLst>
      <p:ext uri="{BB962C8B-B14F-4D97-AF65-F5344CB8AC3E}">
        <p14:creationId xmlns:p14="http://schemas.microsoft.com/office/powerpoint/2010/main" val="3838175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Romantizm Dönemi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230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err="1"/>
              <a:t>Juliusz</a:t>
            </a:r>
            <a:r>
              <a:rPr lang="tr-TR" b="1" dirty="0"/>
              <a:t> </a:t>
            </a:r>
            <a:r>
              <a:rPr lang="tr-TR" b="1" dirty="0" err="1"/>
              <a:t>Słowacki</a:t>
            </a:r>
            <a:r>
              <a:rPr lang="tr-TR" b="1" dirty="0"/>
              <a:t/>
            </a:r>
            <a:br>
              <a:rPr lang="tr-TR" b="1" dirty="0"/>
            </a:br>
            <a:r>
              <a:rPr lang="tr-TR" b="1" dirty="0"/>
              <a:t/>
            </a:r>
            <a:br>
              <a:rPr lang="tr-TR" b="1" dirty="0"/>
            </a:br>
            <a:endParaRPr lang="tr-TR" dirty="0"/>
          </a:p>
        </p:txBody>
      </p:sp>
      <p:sp>
        <p:nvSpPr>
          <p:cNvPr id="3" name="İçerik Yer Tutucusu 2"/>
          <p:cNvSpPr>
            <a:spLocks noGrp="1"/>
          </p:cNvSpPr>
          <p:nvPr>
            <p:ph idx="1"/>
          </p:nvPr>
        </p:nvSpPr>
        <p:spPr>
          <a:xfrm>
            <a:off x="395536" y="1628800"/>
            <a:ext cx="8229600" cy="4525963"/>
          </a:xfrm>
        </p:spPr>
        <p:txBody>
          <a:bodyPr>
            <a:normAutofit fontScale="62500" lnSpcReduction="20000"/>
          </a:bodyPr>
          <a:lstStyle/>
          <a:p>
            <a:r>
              <a:rPr lang="tr-TR" dirty="0" err="1"/>
              <a:t>Juliusz</a:t>
            </a:r>
            <a:r>
              <a:rPr lang="tr-TR" dirty="0"/>
              <a:t> </a:t>
            </a:r>
            <a:r>
              <a:rPr lang="tr-TR" dirty="0" err="1" smtClean="0"/>
              <a:t>Słowacki</a:t>
            </a:r>
            <a:r>
              <a:rPr lang="tr-TR" dirty="0" smtClean="0"/>
              <a:t> </a:t>
            </a:r>
            <a:r>
              <a:rPr lang="tr-TR" dirty="0"/>
              <a:t>1833 yılında Polonya edebiyatının başyapıtlarından birisi olan “</a:t>
            </a:r>
            <a:r>
              <a:rPr lang="tr-TR" dirty="0" err="1"/>
              <a:t>Kordian’ı</a:t>
            </a:r>
            <a:r>
              <a:rPr lang="tr-TR" dirty="0"/>
              <a:t>” yazdı. </a:t>
            </a:r>
            <a:r>
              <a:rPr lang="tr-TR" dirty="0" err="1"/>
              <a:t>Kordian</a:t>
            </a:r>
            <a:r>
              <a:rPr lang="tr-TR" dirty="0"/>
              <a:t> dramatik bir üçlemenin (</a:t>
            </a:r>
            <a:r>
              <a:rPr lang="tr-TR" dirty="0" err="1"/>
              <a:t>trylogia</a:t>
            </a:r>
            <a:r>
              <a:rPr lang="tr-TR" dirty="0"/>
              <a:t>) ilk bölümü olarak tasarlanmıştı. Ama </a:t>
            </a:r>
            <a:r>
              <a:rPr lang="tr-TR" dirty="0" err="1"/>
              <a:t>Słowacki</a:t>
            </a:r>
            <a:r>
              <a:rPr lang="tr-TR" dirty="0"/>
              <a:t>, bu tasarısını gerçekleştiremedi ve  “</a:t>
            </a:r>
            <a:r>
              <a:rPr lang="tr-TR" dirty="0" err="1"/>
              <a:t>Kordian</a:t>
            </a:r>
            <a:r>
              <a:rPr lang="tr-TR" dirty="0"/>
              <a:t>”, hazırlık bölümünden, </a:t>
            </a:r>
            <a:r>
              <a:rPr lang="tr-TR" dirty="0" err="1"/>
              <a:t>prologtan</a:t>
            </a:r>
            <a:r>
              <a:rPr lang="tr-TR" dirty="0"/>
              <a:t> ve üç perdeden oluşan  bir şiirsel drama olarak, Polonya edebiyatındaki yerini aldı.</a:t>
            </a:r>
          </a:p>
          <a:p>
            <a:r>
              <a:rPr lang="tr-TR" dirty="0"/>
              <a:t>Hazırlık bölümü, 31 Aralık 1799’da şeytanların yeni yüzyılda Polonya’nın yöneticilerini seçtikleri sahne ile başlar. Bu bölümde, Polonya’nın o dönemdeki politikacılarının tüm olumsuz yönleri, </a:t>
            </a:r>
            <a:r>
              <a:rPr lang="tr-TR" dirty="0" err="1"/>
              <a:t>Słowacki</a:t>
            </a:r>
            <a:r>
              <a:rPr lang="tr-TR" dirty="0"/>
              <a:t> tarafından sergilenir.</a:t>
            </a:r>
          </a:p>
          <a:p>
            <a:r>
              <a:rPr lang="tr-TR" dirty="0"/>
              <a:t>Prolog bölümünde, üç kişinin Tanrıya seslenişlerini görürüz. Bunlardan ilki, ulusun tüm acılarını üstlenmiş bir Mesih olarak, ülkesine yardım etmesi için Tanrıya yalvarır. Bu figür, halkını inançlı bir bekleyişe çağıran </a:t>
            </a:r>
            <a:r>
              <a:rPr lang="tr-TR" dirty="0" err="1"/>
              <a:t>Mickiewicz’i</a:t>
            </a:r>
            <a:r>
              <a:rPr lang="tr-TR" dirty="0"/>
              <a:t> canlandırır. İkincisi, kesin savaş taraftarıdır. Üçüncü kişi –</a:t>
            </a:r>
            <a:r>
              <a:rPr lang="tr-TR" dirty="0" err="1"/>
              <a:t>Słowacki</a:t>
            </a:r>
            <a:r>
              <a:rPr lang="tr-TR" dirty="0"/>
              <a:t>- ise, atalarının tüm yüksek ideallerini toplamış bir kişi olarak, uygun zamanda uygun bir proje ile harekete geçmenin yanındadır. Ancak </a:t>
            </a:r>
            <a:r>
              <a:rPr lang="tr-TR" dirty="0" err="1"/>
              <a:t>Słowacki’nin</a:t>
            </a:r>
            <a:r>
              <a:rPr lang="tr-TR" dirty="0"/>
              <a:t> buradaki söylemi yeterince açık değildir. Bu ilk iki bölüm </a:t>
            </a:r>
            <a:r>
              <a:rPr lang="tr-TR" dirty="0" err="1"/>
              <a:t>dramanın</a:t>
            </a:r>
            <a:r>
              <a:rPr lang="tr-TR" dirty="0"/>
              <a:t> daha sonraki bölümlerinin yorumu olarak da değerlendirilebilir.</a:t>
            </a:r>
          </a:p>
          <a:p>
            <a:endParaRPr lang="tr-TR" dirty="0"/>
          </a:p>
        </p:txBody>
      </p:sp>
    </p:spTree>
    <p:extLst>
      <p:ext uri="{BB962C8B-B14F-4D97-AF65-F5344CB8AC3E}">
        <p14:creationId xmlns:p14="http://schemas.microsoft.com/office/powerpoint/2010/main" val="128810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İlk perdede bir aşk öyküsü okuruz. “</a:t>
            </a:r>
            <a:r>
              <a:rPr lang="tr-TR" dirty="0" err="1"/>
              <a:t>Kordian’ın</a:t>
            </a:r>
            <a:r>
              <a:rPr lang="tr-TR" dirty="0"/>
              <a:t>” kahramanı, genç </a:t>
            </a:r>
            <a:r>
              <a:rPr lang="tr-TR" dirty="0" err="1"/>
              <a:t>Kordian</a:t>
            </a:r>
            <a:r>
              <a:rPr lang="tr-TR" dirty="0"/>
              <a:t> da, tıpkı </a:t>
            </a:r>
            <a:r>
              <a:rPr lang="tr-TR" dirty="0" err="1"/>
              <a:t>Słowacki</a:t>
            </a:r>
            <a:r>
              <a:rPr lang="tr-TR" dirty="0"/>
              <a:t> gibi on beş yaşlarında bir çocukken kendisinden büyük bir genç kızı sever. Karşılıksız kalan aşkı uğruna kendisini öldürmeye kalkışırsa da, bu girişimini gerçekleştiremez. </a:t>
            </a:r>
          </a:p>
          <a:p>
            <a:r>
              <a:rPr lang="tr-TR" dirty="0"/>
              <a:t>İkinci perdede, </a:t>
            </a:r>
            <a:r>
              <a:rPr lang="tr-TR" dirty="0" err="1"/>
              <a:t>Kordian</a:t>
            </a:r>
            <a:r>
              <a:rPr lang="tr-TR" dirty="0"/>
              <a:t> Avrupa’ya gider. Ancak Avrupa, </a:t>
            </a:r>
            <a:r>
              <a:rPr lang="tr-TR" dirty="0" err="1"/>
              <a:t>Kordian’ı</a:t>
            </a:r>
            <a:r>
              <a:rPr lang="tr-TR" dirty="0"/>
              <a:t> düş kırıklığına uğratır. Londra’da tüm soyluluk payelerinin parayla satın alınabileceğini öğrenmiş İtalya’da aşkın bile satılık olduğuna tanık olmuştur. Roma’da Papa ile yaptığı konuşma sırasında, Polonya’nın özgürlük savaşının, aslında, Avrupa’da hiç kimsenin umurunda bile olmadığını anlamıştır. Avrupa’daki bu olumsuz karşılama töreni, Avrupa’da en çok etkilendiği yer olan Mont Blanc tepelerinde, onun yepyeni bir </a:t>
            </a:r>
            <a:r>
              <a:rPr lang="tr-TR" dirty="0" err="1"/>
              <a:t>Kordian</a:t>
            </a:r>
            <a:r>
              <a:rPr lang="tr-TR" dirty="0"/>
              <a:t> olmasını sağlar. Ancak bu değişim, “Atalar </a:t>
            </a:r>
            <a:r>
              <a:rPr lang="tr-TR" dirty="0" err="1"/>
              <a:t>III’teki</a:t>
            </a:r>
            <a:r>
              <a:rPr lang="tr-TR" dirty="0"/>
              <a:t>” </a:t>
            </a:r>
            <a:r>
              <a:rPr lang="tr-TR" dirty="0" err="1"/>
              <a:t>Gustaw’ın</a:t>
            </a:r>
            <a:r>
              <a:rPr lang="tr-TR" dirty="0"/>
              <a:t> </a:t>
            </a:r>
            <a:r>
              <a:rPr lang="tr-TR" dirty="0" err="1"/>
              <a:t>Bazylianski</a:t>
            </a:r>
            <a:r>
              <a:rPr lang="tr-TR" dirty="0"/>
              <a:t> Manastırı zindanlarında uğradığı değişimden farklı, “</a:t>
            </a:r>
            <a:r>
              <a:rPr lang="tr-TR" dirty="0" err="1"/>
              <a:t>Kordian’ın</a:t>
            </a:r>
            <a:r>
              <a:rPr lang="tr-TR" dirty="0"/>
              <a:t>”, “Atalar </a:t>
            </a:r>
            <a:r>
              <a:rPr lang="tr-TR" dirty="0" err="1"/>
              <a:t>III’ün</a:t>
            </a:r>
            <a:r>
              <a:rPr lang="tr-TR" dirty="0"/>
              <a:t>” polemiği olarak tanınmasına olanak veren bir değişimdir. </a:t>
            </a:r>
            <a:r>
              <a:rPr lang="tr-TR" dirty="0" err="1"/>
              <a:t>Mickiewicz</a:t>
            </a:r>
            <a:r>
              <a:rPr lang="tr-TR" dirty="0"/>
              <a:t>, “Atalar </a:t>
            </a:r>
            <a:r>
              <a:rPr lang="tr-TR" dirty="0" err="1"/>
              <a:t>III’de</a:t>
            </a:r>
            <a:r>
              <a:rPr lang="tr-TR" dirty="0"/>
              <a:t> “Polonya’yı bir Mesih olarak adlandırır, ulusların İsa’sı olarak tanıtırken, “</a:t>
            </a:r>
            <a:r>
              <a:rPr lang="tr-TR" dirty="0" err="1"/>
              <a:t>Kordian’da</a:t>
            </a:r>
            <a:r>
              <a:rPr lang="tr-TR" dirty="0"/>
              <a:t> </a:t>
            </a:r>
            <a:r>
              <a:rPr lang="tr-TR" dirty="0" err="1"/>
              <a:t>Słowacki</a:t>
            </a:r>
            <a:r>
              <a:rPr lang="tr-TR" dirty="0"/>
              <a:t>, bu ruhani tavrın karşısına geçerek, tarihsel ve milliyetçi bir kostümle seslenir okuyucuya. </a:t>
            </a:r>
            <a:r>
              <a:rPr lang="tr-TR" dirty="0" err="1"/>
              <a:t>Słowacki’ye</a:t>
            </a:r>
            <a:r>
              <a:rPr lang="tr-TR" dirty="0"/>
              <a:t> göre, Polonya İsa’nın görevini değil, İsviçreli kahraman </a:t>
            </a:r>
            <a:r>
              <a:rPr lang="tr-TR" dirty="0" err="1"/>
              <a:t>Winkelried’in</a:t>
            </a:r>
            <a:r>
              <a:rPr lang="tr-TR" dirty="0"/>
              <a:t> görevini üstlenmiştir.  </a:t>
            </a:r>
          </a:p>
        </p:txBody>
      </p:sp>
    </p:spTree>
    <p:extLst>
      <p:ext uri="{BB962C8B-B14F-4D97-AF65-F5344CB8AC3E}">
        <p14:creationId xmlns:p14="http://schemas.microsoft.com/office/powerpoint/2010/main" val="33857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Goethe’nin “Genç </a:t>
            </a:r>
            <a:r>
              <a:rPr lang="tr-TR" dirty="0" err="1"/>
              <a:t>Werther’in</a:t>
            </a:r>
            <a:r>
              <a:rPr lang="tr-TR" dirty="0"/>
              <a:t> Acıları” adlı romanının gençler arasında intihar salgınına neden olduğu yukarıda belirtilmişti. </a:t>
            </a:r>
            <a:r>
              <a:rPr lang="tr-TR" dirty="0" err="1"/>
              <a:t>Mickiewicz’in</a:t>
            </a:r>
            <a:r>
              <a:rPr lang="tr-TR" dirty="0"/>
              <a:t>, “Atalar </a:t>
            </a:r>
            <a:r>
              <a:rPr lang="tr-TR" dirty="0" err="1"/>
              <a:t>IV’te</a:t>
            </a:r>
            <a:r>
              <a:rPr lang="tr-TR" dirty="0"/>
              <a:t>”, </a:t>
            </a:r>
            <a:r>
              <a:rPr lang="tr-TR" dirty="0" err="1"/>
              <a:t>Słowacki’nin</a:t>
            </a:r>
            <a:r>
              <a:rPr lang="tr-TR" dirty="0"/>
              <a:t> ise “</a:t>
            </a:r>
            <a:r>
              <a:rPr lang="tr-TR" dirty="0" err="1"/>
              <a:t>Kordian’da</a:t>
            </a:r>
            <a:r>
              <a:rPr lang="tr-TR" dirty="0"/>
              <a:t>” -bu çılgın modadan etkilenen gençliğe, sanki ortak bir ileti vermek ister gibi-  intihara kalkışan kahramanlarının ölümlerine izin vermediklerine tanık oluyoruz</a:t>
            </a:r>
            <a:r>
              <a:rPr lang="tr-TR" dirty="0" smtClean="0"/>
              <a:t>.</a:t>
            </a:r>
          </a:p>
          <a:p>
            <a:r>
              <a:rPr lang="tr-TR" dirty="0" smtClean="0"/>
              <a:t>1832 </a:t>
            </a:r>
            <a:r>
              <a:rPr lang="tr-TR" dirty="0"/>
              <a:t>yılında Papa </a:t>
            </a:r>
            <a:r>
              <a:rPr lang="tr-TR" dirty="0" err="1"/>
              <a:t>Gregorius</a:t>
            </a:r>
            <a:r>
              <a:rPr lang="tr-TR" dirty="0"/>
              <a:t> XVI, Polonya başpiskoposuna, Polonyalıların Çara başkaldırmamalarını öneren bir mektup yazmıştı. Burada </a:t>
            </a:r>
            <a:r>
              <a:rPr lang="tr-TR" dirty="0" err="1"/>
              <a:t>Słowacki’nin</a:t>
            </a:r>
            <a:r>
              <a:rPr lang="tr-TR" dirty="0"/>
              <a:t> bu </a:t>
            </a:r>
            <a:r>
              <a:rPr lang="tr-TR" dirty="0" err="1"/>
              <a:t>mektupa</a:t>
            </a:r>
            <a:r>
              <a:rPr lang="tr-TR" dirty="0"/>
              <a:t> gönderme yaparak serzenişte bulunduğunu görüyoruz.</a:t>
            </a:r>
          </a:p>
          <a:p>
            <a:r>
              <a:rPr lang="tr-TR" dirty="0"/>
              <a:t>Arnold </a:t>
            </a:r>
            <a:r>
              <a:rPr lang="tr-TR" dirty="0" err="1"/>
              <a:t>Winkelried</a:t>
            </a:r>
            <a:r>
              <a:rPr lang="tr-TR" dirty="0"/>
              <a:t>: İsviçreli kahraman. İsviçrelilerin Avusturya dükü III. </a:t>
            </a:r>
            <a:r>
              <a:rPr lang="tr-TR" dirty="0" err="1"/>
              <a:t>Leopald’a</a:t>
            </a:r>
            <a:r>
              <a:rPr lang="tr-TR" dirty="0"/>
              <a:t> karşı </a:t>
            </a:r>
            <a:r>
              <a:rPr lang="tr-TR" dirty="0" err="1"/>
              <a:t>Luzern</a:t>
            </a:r>
            <a:r>
              <a:rPr lang="tr-TR" dirty="0"/>
              <a:t> yakınlarında giriştikleri savaşta, kahramanca fedakarlığı ile, söylentiye göre nerdeyse tek başına, </a:t>
            </a:r>
            <a:r>
              <a:rPr lang="tr-TR" dirty="0" err="1"/>
              <a:t>Sempach</a:t>
            </a:r>
            <a:r>
              <a:rPr lang="tr-TR" dirty="0"/>
              <a:t> (1386) zaferini kazanmalarını sağladı. Polonya kültür tarihinde </a:t>
            </a:r>
            <a:r>
              <a:rPr lang="tr-TR" dirty="0" err="1"/>
              <a:t>mitik</a:t>
            </a:r>
            <a:r>
              <a:rPr lang="tr-TR" dirty="0"/>
              <a:t> kimliği ile tanınır.</a:t>
            </a:r>
          </a:p>
          <a:p>
            <a:endParaRPr lang="tr-TR" dirty="0"/>
          </a:p>
          <a:p>
            <a:endParaRPr lang="tr-TR" dirty="0"/>
          </a:p>
        </p:txBody>
      </p:sp>
    </p:spTree>
    <p:extLst>
      <p:ext uri="{BB962C8B-B14F-4D97-AF65-F5344CB8AC3E}">
        <p14:creationId xmlns:p14="http://schemas.microsoft.com/office/powerpoint/2010/main" val="121127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277071"/>
          </a:xfrm>
        </p:spPr>
        <p:txBody>
          <a:bodyPr numCol="1">
            <a:normAutofit fontScale="77500" lnSpcReduction="20000"/>
          </a:bodyPr>
          <a:lstStyle/>
          <a:p>
            <a:r>
              <a:rPr lang="tr-TR" dirty="0"/>
              <a:t>Üçüncü perdede, </a:t>
            </a:r>
            <a:r>
              <a:rPr lang="tr-TR" dirty="0" err="1"/>
              <a:t>Kordian</a:t>
            </a:r>
            <a:r>
              <a:rPr lang="tr-TR" dirty="0"/>
              <a:t> Çara karşı  suikast tertipleyen bir gruba katılır. Suikastı </a:t>
            </a:r>
            <a:r>
              <a:rPr lang="tr-TR" dirty="0" err="1"/>
              <a:t>Kordian</a:t>
            </a:r>
            <a:r>
              <a:rPr lang="tr-TR" dirty="0"/>
              <a:t> yapacaktır. Ancak başarılı olamaz, yakalanır ve ölüme mahkum edilir. Son anda affa uğrar. Af kararını getiren atlı, infaz yerine geldiğinde infaz mangası komutanının eli, ateş emri vermek üzere havadadır. Atlının kararı zamanında ulaştırıp </a:t>
            </a:r>
            <a:r>
              <a:rPr lang="tr-TR" dirty="0" err="1"/>
              <a:t>Kordian’ı</a:t>
            </a:r>
            <a:r>
              <a:rPr lang="tr-TR" dirty="0"/>
              <a:t> kurtarıp kurtaramadığını okuyucu hiç bir zaman öğrenemez. Ancak eser,  </a:t>
            </a:r>
            <a:r>
              <a:rPr lang="tr-TR" dirty="0" err="1"/>
              <a:t>Słowacki</a:t>
            </a:r>
            <a:r>
              <a:rPr lang="tr-TR" dirty="0"/>
              <a:t> tarafından bir üçleme olarak tasarlandığına göre büyük bir olasılıkla </a:t>
            </a:r>
            <a:r>
              <a:rPr lang="tr-TR" dirty="0" err="1"/>
              <a:t>Kordian</a:t>
            </a:r>
            <a:r>
              <a:rPr lang="tr-TR" dirty="0"/>
              <a:t> ölmez. Eserin devamının ne kadarının yazıldığını bilmiyoruz. Çünkü </a:t>
            </a:r>
            <a:r>
              <a:rPr lang="tr-TR" dirty="0" err="1"/>
              <a:t>Słowacki</a:t>
            </a:r>
            <a:r>
              <a:rPr lang="tr-TR" dirty="0"/>
              <a:t> yazdıklarını 1838’de Floransa’da yakmıştır.</a:t>
            </a:r>
          </a:p>
          <a:p>
            <a:endParaRPr lang="tr-TR" dirty="0"/>
          </a:p>
        </p:txBody>
      </p:sp>
    </p:spTree>
    <p:extLst>
      <p:ext uri="{BB962C8B-B14F-4D97-AF65-F5344CB8AC3E}">
        <p14:creationId xmlns:p14="http://schemas.microsoft.com/office/powerpoint/2010/main" val="1307258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Üç birlik kuralına uymayışı, açık bir kompozisyona sahip olması, gerçek ve gerçeküstü dünyanın iç içe girişi, acılı bir aşk yaşamış gizemli kahramanın vatanı için yalnız başına kahramanca bir eyleme girişmesi açısından, “</a:t>
            </a:r>
            <a:r>
              <a:rPr lang="tr-TR" dirty="0" err="1"/>
              <a:t>Kordian’ın</a:t>
            </a:r>
            <a:r>
              <a:rPr lang="tr-TR" dirty="0"/>
              <a:t>” tam anlamıyla romantik bir drama olduğu ortadadır.</a:t>
            </a:r>
          </a:p>
          <a:p>
            <a:r>
              <a:rPr lang="tr-TR" dirty="0" err="1"/>
              <a:t>Kordian’ın</a:t>
            </a:r>
            <a:r>
              <a:rPr lang="tr-TR" dirty="0"/>
              <a:t> başarısızlığı altında yatan metni iyi değerlendirmek gerekir. </a:t>
            </a:r>
            <a:r>
              <a:rPr lang="tr-TR" dirty="0" err="1"/>
              <a:t>Kordian</a:t>
            </a:r>
            <a:r>
              <a:rPr lang="tr-TR" dirty="0"/>
              <a:t>,  en başta, çağının hastalığı olan kararsızlık yüzünden başarılı olmamıştır. Ayrıca, bu eserde hazırlık bölümünden itibaren, yöneticiler, ayaklanmayı düzenleyenler ve halk arasındaki kopukluk işlenmiştir. Son sahnede, Konrad’ın infazını izlemek üzere toplanan halkın, bir halk kahramanı olan Konrad’ın, ya  da </a:t>
            </a:r>
            <a:r>
              <a:rPr lang="tr-TR" dirty="0" err="1"/>
              <a:t>Winkelried’in</a:t>
            </a:r>
            <a:r>
              <a:rPr lang="tr-TR" dirty="0"/>
              <a:t> yazgısı ile hiç ilgilenmediğini görürüz. Halk kayıtsızdır, çünkü özgürlüğün ne anlama geldiğini tam olarak anlayamaz. Burada </a:t>
            </a:r>
            <a:r>
              <a:rPr lang="tr-TR" dirty="0" err="1"/>
              <a:t>Słowacki’nin</a:t>
            </a:r>
            <a:r>
              <a:rPr lang="tr-TR" dirty="0"/>
              <a:t> vermek istediği ileti açıktır. Halk bilinçlendirilmedikçe, hiç bir savaş veya başkaldırı istenen sonuca ulaşamaz. Bu anlamda, </a:t>
            </a:r>
            <a:r>
              <a:rPr lang="tr-TR" dirty="0" err="1"/>
              <a:t>Mickiewicz’in</a:t>
            </a:r>
            <a:r>
              <a:rPr lang="tr-TR" dirty="0"/>
              <a:t> umut veren eserlerinden farklı boyutta bir eserle karşılaşıyoruz. Bu eser, bu açıdan bakıldığında ayakları yere basan bir ileti taşıyor.</a:t>
            </a:r>
          </a:p>
          <a:p>
            <a:endParaRPr lang="tr-TR" dirty="0"/>
          </a:p>
        </p:txBody>
      </p:sp>
    </p:spTree>
    <p:extLst>
      <p:ext uri="{BB962C8B-B14F-4D97-AF65-F5344CB8AC3E}">
        <p14:creationId xmlns:p14="http://schemas.microsoft.com/office/powerpoint/2010/main" val="4119032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1834’te  (1839’da yayımlanmıştır) “</a:t>
            </a:r>
            <a:r>
              <a:rPr lang="tr-TR" dirty="0" err="1"/>
              <a:t>Balladyna</a:t>
            </a:r>
            <a:r>
              <a:rPr lang="tr-TR" dirty="0"/>
              <a:t>” adlı beş perdelik bir trajedi yazdı. Paris tiyatrosundan ve özellikle de Shakespeare’den öğrendiği tüm tekniklerin bir kokteylini oluşturdu bu eserinde.  </a:t>
            </a:r>
          </a:p>
          <a:p>
            <a:r>
              <a:rPr lang="tr-TR" dirty="0"/>
              <a:t>Olay, kurmaca bir ülkede, masal dönemlerinde geçer. Sarhoş köylülere aşık </a:t>
            </a:r>
            <a:r>
              <a:rPr lang="tr-TR" dirty="0" err="1"/>
              <a:t>nimfaların</a:t>
            </a:r>
            <a:r>
              <a:rPr lang="tr-TR" dirty="0"/>
              <a:t>, iktidar için kardeşlerini öldüren köylü kızlarını taht savaşlarının, hırsın, aşkın ve nefretin iç içe geçtiği bu drama “</a:t>
            </a:r>
            <a:r>
              <a:rPr lang="tr-TR" dirty="0" err="1"/>
              <a:t>Macbeth</a:t>
            </a:r>
            <a:r>
              <a:rPr lang="tr-TR" dirty="0"/>
              <a:t>”, “Kral </a:t>
            </a:r>
            <a:r>
              <a:rPr lang="tr-TR" dirty="0" err="1"/>
              <a:t>Lear</a:t>
            </a:r>
            <a:r>
              <a:rPr lang="tr-TR" dirty="0"/>
              <a:t>”, “Bir Yaz Gecesi Rüyası” gibi eserlerin bir karışımıdır adeta. Erkek kardeşinin elinden tahtını entrikayla alan </a:t>
            </a:r>
            <a:r>
              <a:rPr lang="tr-TR" dirty="0" err="1"/>
              <a:t>IV.Popiel</a:t>
            </a:r>
            <a:r>
              <a:rPr lang="tr-TR" dirty="0"/>
              <a:t> ve kız kardeşini öldürerek Kont </a:t>
            </a:r>
            <a:r>
              <a:rPr lang="tr-TR" dirty="0" err="1"/>
              <a:t>Kirkor’la</a:t>
            </a:r>
            <a:r>
              <a:rPr lang="tr-TR" dirty="0"/>
              <a:t> evlenip iktidar  için zalimce hareketler sergileyen </a:t>
            </a:r>
            <a:r>
              <a:rPr lang="tr-TR" dirty="0" err="1"/>
              <a:t>Balladyna</a:t>
            </a:r>
            <a:r>
              <a:rPr lang="tr-TR" dirty="0"/>
              <a:t>, Çarı temsil ederler. Düş ülkede yapılan reformlar, adeta, Kasım Ayaklanmasından sonra, I. Nikola’nın Polonya’da yaptığı sözde reformların parodisidir. III. </a:t>
            </a:r>
            <a:r>
              <a:rPr lang="tr-TR" dirty="0" err="1"/>
              <a:t>Popiel</a:t>
            </a:r>
            <a:r>
              <a:rPr lang="tr-TR" dirty="0"/>
              <a:t> adalet timsali, bağımsızlık düşkünü bir kraldır; tahtının elinden alınması, ülkesini uçuruma götürür. </a:t>
            </a:r>
            <a:r>
              <a:rPr lang="tr-TR" dirty="0" err="1"/>
              <a:t>Kirkor’un</a:t>
            </a:r>
            <a:r>
              <a:rPr lang="tr-TR" dirty="0"/>
              <a:t>, romantik bir kahraman olarak, III. </a:t>
            </a:r>
            <a:r>
              <a:rPr lang="tr-TR" dirty="0" err="1"/>
              <a:t>Popiel’in</a:t>
            </a:r>
            <a:r>
              <a:rPr lang="tr-TR" dirty="0"/>
              <a:t> tahtı için savaşması da, yukarıda altı çizilen göndermeler çerçevesinde anlam kazanır. </a:t>
            </a:r>
            <a:r>
              <a:rPr lang="tr-TR" dirty="0" err="1"/>
              <a:t>Balladyna’nın</a:t>
            </a:r>
            <a:r>
              <a:rPr lang="tr-TR" dirty="0"/>
              <a:t> eserin sonunda yıldırım çarpması sonucu ölmesi,  hiç bir suçun cezasız kalmayacağı gibi masalsı bir öğe olarak karşımıza </a:t>
            </a:r>
            <a:r>
              <a:rPr lang="tr-TR" dirty="0" smtClean="0"/>
              <a:t>çıkar.</a:t>
            </a:r>
            <a:endParaRPr lang="tr-TR" dirty="0"/>
          </a:p>
        </p:txBody>
      </p:sp>
    </p:spTree>
    <p:extLst>
      <p:ext uri="{BB962C8B-B14F-4D97-AF65-F5344CB8AC3E}">
        <p14:creationId xmlns:p14="http://schemas.microsoft.com/office/powerpoint/2010/main" val="402567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1835 yılında düşüncesizce etkinlikleri yüzünden, yurtlarının bağımsızlıklarını yitiren ataların  günahlarını, kararsızlıkları ve yetersizlikleri yüzünden bir türlü bağımsızlıklarına kavuşamayan genç romantiklerin, yani torunların günahlarını anlattığı “</a:t>
            </a:r>
            <a:r>
              <a:rPr lang="tr-TR" dirty="0" err="1"/>
              <a:t>Horsztyński</a:t>
            </a:r>
            <a:r>
              <a:rPr lang="tr-TR" dirty="0"/>
              <a:t>” adlı eserini yazdı. </a:t>
            </a:r>
          </a:p>
          <a:p>
            <a:r>
              <a:rPr lang="tr-TR" dirty="0"/>
              <a:t>İsviçre’de yazdığı lirik şiirlerin en önemlisi “</a:t>
            </a:r>
            <a:r>
              <a:rPr lang="tr-TR" dirty="0" err="1"/>
              <a:t>Ayrılık’dır</a:t>
            </a:r>
            <a:r>
              <a:rPr lang="tr-TR" dirty="0"/>
              <a:t>” (</a:t>
            </a:r>
            <a:r>
              <a:rPr lang="tr-TR" dirty="0" err="1"/>
              <a:t>Rozłączenie</a:t>
            </a:r>
            <a:r>
              <a:rPr lang="tr-TR" dirty="0"/>
              <a:t>) (1835).</a:t>
            </a:r>
          </a:p>
          <a:p>
            <a:r>
              <a:rPr lang="tr-TR" dirty="0"/>
              <a:t>Çok sevilen bir kişiye duyulan özlem ve hüzne karışan İsviçre’nin doğal güzelliklerinin betimlenişi, bu eseri olağanüstü kılan öğelerdir. </a:t>
            </a:r>
          </a:p>
          <a:p>
            <a:r>
              <a:rPr lang="tr-TR" dirty="0"/>
              <a:t>1836’da İsviçre’den Roma’ya ve Napoli’ye geçti. Burada, “İsviçre’de” (W </a:t>
            </a:r>
            <a:r>
              <a:rPr lang="tr-TR" dirty="0" err="1"/>
              <a:t>Szwajcarii</a:t>
            </a:r>
            <a:r>
              <a:rPr lang="tr-TR" dirty="0"/>
              <a:t>) adlı şiirsel aşk destanını yazdı. Sonu ayrılıkla biten bir aşkı anlatan bu eserde de masalsı öğeler görülüyordu. Bu gezi, </a:t>
            </a:r>
            <a:r>
              <a:rPr lang="tr-TR" dirty="0" err="1"/>
              <a:t>Zygmunt</a:t>
            </a:r>
            <a:r>
              <a:rPr lang="tr-TR" dirty="0"/>
              <a:t> </a:t>
            </a:r>
            <a:r>
              <a:rPr lang="tr-TR" dirty="0" err="1"/>
              <a:t>Krasiński</a:t>
            </a:r>
            <a:r>
              <a:rPr lang="tr-TR" dirty="0"/>
              <a:t> ile tanışmasına aracı oldu.</a:t>
            </a:r>
          </a:p>
          <a:p>
            <a:r>
              <a:rPr lang="tr-TR" dirty="0"/>
              <a:t>Yunanistan, Mısır, Filistin ve Suriye’yi kapsayan doğu gezisine İtalya’dan başladı. Uygarlığın beşiği olan Yunanistan, Mısır ve kutsal topraklarda yapılan geziler, şaire  tarihin asla ölmeyen bir ruhu olduğu düşüncesini verdi. Bu düşünce </a:t>
            </a:r>
            <a:r>
              <a:rPr lang="tr-TR" dirty="0" err="1"/>
              <a:t>Słowacki’nin</a:t>
            </a:r>
            <a:r>
              <a:rPr lang="tr-TR" dirty="0"/>
              <a:t> daha sonraki eserlerinde kendisini sıklıkla gösterecektir.</a:t>
            </a:r>
          </a:p>
          <a:p>
            <a:r>
              <a:rPr lang="tr-TR" dirty="0"/>
              <a:t>“Napoli’den Kutsal Topraklara Yolculuk” (</a:t>
            </a:r>
            <a:r>
              <a:rPr lang="tr-TR" dirty="0" err="1"/>
              <a:t>Podróż</a:t>
            </a:r>
            <a:r>
              <a:rPr lang="tr-TR" dirty="0"/>
              <a:t> do </a:t>
            </a:r>
            <a:r>
              <a:rPr lang="tr-TR" dirty="0" err="1"/>
              <a:t>Ziemi</a:t>
            </a:r>
            <a:r>
              <a:rPr lang="tr-TR" dirty="0"/>
              <a:t> </a:t>
            </a:r>
            <a:r>
              <a:rPr lang="tr-TR" dirty="0" err="1"/>
              <a:t>Świętej</a:t>
            </a:r>
            <a:r>
              <a:rPr lang="tr-TR" dirty="0"/>
              <a:t> z </a:t>
            </a:r>
            <a:r>
              <a:rPr lang="tr-TR" dirty="0" err="1"/>
              <a:t>Neapolu</a:t>
            </a:r>
            <a:r>
              <a:rPr lang="tr-TR" dirty="0"/>
              <a:t>) adlı eserinde derin bir yalnızlık duygusunun yanı sıra, bu duyguya garip bir biçimde boyun eğiş de görülür.</a:t>
            </a:r>
          </a:p>
          <a:p>
            <a:r>
              <a:rPr lang="tr-TR" dirty="0"/>
              <a:t>Bu yalnızlık duygusuna eşlik eden vatan özlemi ise, “Marş” (</a:t>
            </a:r>
            <a:r>
              <a:rPr lang="tr-TR" dirty="0" err="1"/>
              <a:t>Hymn</a:t>
            </a:r>
            <a:r>
              <a:rPr lang="tr-TR" dirty="0"/>
              <a:t>),  “Üzgünüm Tanrım”  (</a:t>
            </a:r>
            <a:r>
              <a:rPr lang="tr-TR" dirty="0" err="1"/>
              <a:t>Smutno</a:t>
            </a:r>
            <a:r>
              <a:rPr lang="tr-TR" dirty="0"/>
              <a:t> mi </a:t>
            </a:r>
            <a:r>
              <a:rPr lang="tr-TR" dirty="0" err="1"/>
              <a:t>Boże</a:t>
            </a:r>
            <a:r>
              <a:rPr lang="tr-TR" dirty="0"/>
              <a:t>) adlı eserlerde açıkça görülür. İskenderiye kıyılarında gördüğü güzel manzaradan etkilenen ve denizin üzerinde uçan leylekleri gören şair, bu görüntüyü vatanına benzeterek, bu şiiri yazar.</a:t>
            </a:r>
          </a:p>
          <a:p>
            <a:r>
              <a:rPr lang="tr-TR" dirty="0"/>
              <a:t>1848 yılında, yıllarca ayrı kaldığı annesi ile Dresden’de buluştu. Bu onun, annesini son görüşü olacaktı, çünkü 1849’da Paris’te veremden öldü. </a:t>
            </a:r>
            <a:r>
              <a:rPr lang="tr-TR" dirty="0" err="1"/>
              <a:t>Naaşı</a:t>
            </a:r>
            <a:r>
              <a:rPr lang="tr-TR" dirty="0"/>
              <a:t>, Paris yakınlarındaki </a:t>
            </a:r>
            <a:r>
              <a:rPr lang="tr-TR" dirty="0" err="1"/>
              <a:t>Montmorency</a:t>
            </a:r>
            <a:r>
              <a:rPr lang="tr-TR" dirty="0"/>
              <a:t> mezarlığına gömüldü, 1927’de de </a:t>
            </a:r>
            <a:r>
              <a:rPr lang="tr-TR" dirty="0" err="1"/>
              <a:t>Krakov-Wawel’e</a:t>
            </a:r>
            <a:r>
              <a:rPr lang="tr-TR" dirty="0"/>
              <a:t> nakledildi</a:t>
            </a:r>
          </a:p>
        </p:txBody>
      </p:sp>
    </p:spTree>
    <p:extLst>
      <p:ext uri="{BB962C8B-B14F-4D97-AF65-F5344CB8AC3E}">
        <p14:creationId xmlns:p14="http://schemas.microsoft.com/office/powerpoint/2010/main" val="2065049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43908708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1257</Words>
  <Application>Microsoft Office PowerPoint</Application>
  <PresentationFormat>Ekran Gösterisi (4:3)</PresentationFormat>
  <Paragraphs>26</Paragraphs>
  <Slides>9</Slides>
  <Notes>1</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Romantizm Dönemi Edebiyatı</vt:lpstr>
      <vt:lpstr>Juliusz Słowacki  </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Edebiyatı</dc:title>
  <dc:creator>nevra vardal</dc:creator>
  <cp:lastModifiedBy>nevra vardal</cp:lastModifiedBy>
  <cp:revision>12</cp:revision>
  <dcterms:created xsi:type="dcterms:W3CDTF">2020-05-20T15:11:46Z</dcterms:created>
  <dcterms:modified xsi:type="dcterms:W3CDTF">2020-05-20T16:05:36Z</dcterms:modified>
</cp:coreProperties>
</file>