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4" r:id="rId4"/>
    <p:sldId id="675" r:id="rId5"/>
    <p:sldId id="676" r:id="rId6"/>
    <p:sldId id="677" r:id="rId7"/>
    <p:sldId id="678" r:id="rId8"/>
    <p:sldId id="679" r:id="rId9"/>
    <p:sldId id="680" r:id="rId10"/>
    <p:sldId id="681" r:id="rId11"/>
    <p:sldId id="682" r:id="rId12"/>
    <p:sldId id="68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4</a:t>
            </a:fld>
            <a:endParaRPr lang="en-US"/>
          </a:p>
        </p:txBody>
      </p:sp>
    </p:spTree>
    <p:extLst>
      <p:ext uri="{BB962C8B-B14F-4D97-AF65-F5344CB8AC3E}">
        <p14:creationId xmlns:p14="http://schemas.microsoft.com/office/powerpoint/2010/main" val="92531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GGY427</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Tesis Yönetimi Uygulamaları ve Stratejileri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256083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3680495"/>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err="1" smtClean="0"/>
              <a:t>Norbert</a:t>
            </a:r>
            <a:r>
              <a:rPr lang="tr-TR" sz="1400" dirty="0"/>
              <a:t>, P. ve </a:t>
            </a:r>
            <a:r>
              <a:rPr lang="tr-TR" sz="1400" dirty="0" err="1"/>
              <a:t>Schöne</a:t>
            </a:r>
            <a:r>
              <a:rPr lang="tr-TR" sz="1400" dirty="0"/>
              <a:t>, </a:t>
            </a:r>
            <a:r>
              <a:rPr lang="tr-TR" sz="1400" dirty="0" err="1"/>
              <a:t>Lars</a:t>
            </a:r>
            <a:r>
              <a:rPr lang="tr-TR" sz="1400" dirty="0"/>
              <a:t> </a:t>
            </a:r>
            <a:r>
              <a:rPr lang="tr-TR" sz="1400" dirty="0" err="1"/>
              <a:t>Bernhard</a:t>
            </a:r>
            <a:r>
              <a:rPr lang="tr-TR" sz="1400" dirty="0"/>
              <a:t>, 2005. Real </a:t>
            </a:r>
            <a:r>
              <a:rPr lang="tr-TR" sz="1400" dirty="0" err="1"/>
              <a:t>Estate</a:t>
            </a:r>
            <a:r>
              <a:rPr lang="tr-TR" sz="1400" dirty="0"/>
              <a:t> </a:t>
            </a:r>
            <a:r>
              <a:rPr lang="tr-TR" sz="1400" dirty="0" err="1"/>
              <a:t>and</a:t>
            </a:r>
            <a:r>
              <a:rPr lang="tr-TR" sz="1400" dirty="0"/>
              <a:t> </a:t>
            </a:r>
            <a:r>
              <a:rPr lang="tr-TR" sz="1400" dirty="0" err="1"/>
              <a:t>Facility</a:t>
            </a:r>
            <a:r>
              <a:rPr lang="tr-TR" sz="1400" dirty="0"/>
              <a:t> Management, </a:t>
            </a:r>
            <a:r>
              <a:rPr lang="tr-TR" sz="1400" dirty="0" err="1"/>
              <a:t>Springer</a:t>
            </a:r>
            <a:r>
              <a:rPr lang="tr-TR" sz="1400" dirty="0"/>
              <a:t>, </a:t>
            </a:r>
            <a:r>
              <a:rPr lang="tr-TR" sz="1400" dirty="0" err="1"/>
              <a:t>Verlag</a:t>
            </a:r>
            <a:r>
              <a:rPr lang="tr-TR" sz="1400" dirty="0"/>
              <a:t>, </a:t>
            </a:r>
            <a:r>
              <a:rPr lang="tr-TR" sz="1400" dirty="0" err="1"/>
              <a:t>Deutschland</a:t>
            </a:r>
            <a:r>
              <a:rPr lang="tr-TR" sz="1400" dirty="0"/>
              <a:t>.</a:t>
            </a:r>
          </a:p>
          <a:p>
            <a:pPr algn="just">
              <a:lnSpc>
                <a:spcPct val="150000"/>
              </a:lnSpc>
            </a:pPr>
            <a:r>
              <a:rPr lang="tr-TR" sz="1400" dirty="0"/>
              <a:t>Robert, N., 2005. </a:t>
            </a:r>
            <a:r>
              <a:rPr lang="tr-TR" sz="1400" dirty="0" err="1"/>
              <a:t>Facility</a:t>
            </a:r>
            <a:r>
              <a:rPr lang="tr-TR" sz="1400" dirty="0"/>
              <a:t> </a:t>
            </a:r>
            <a:r>
              <a:rPr lang="tr-TR" sz="1400" dirty="0" err="1"/>
              <a:t>Manager’s</a:t>
            </a:r>
            <a:r>
              <a:rPr lang="tr-TR" sz="1400" dirty="0"/>
              <a:t> Guide </a:t>
            </a:r>
            <a:r>
              <a:rPr lang="tr-TR" sz="1400" dirty="0" err="1"/>
              <a:t>to</a:t>
            </a:r>
            <a:r>
              <a:rPr lang="tr-TR" sz="1400" dirty="0"/>
              <a:t> Security </a:t>
            </a:r>
            <a:r>
              <a:rPr lang="tr-TR" sz="1400" dirty="0" err="1"/>
              <a:t>Protecting</a:t>
            </a:r>
            <a:r>
              <a:rPr lang="tr-TR" sz="1400" dirty="0"/>
              <a:t> </a:t>
            </a:r>
            <a:r>
              <a:rPr lang="tr-TR" sz="1400" dirty="0" err="1"/>
              <a:t>Your</a:t>
            </a:r>
            <a:r>
              <a:rPr lang="tr-TR" sz="1400" dirty="0"/>
              <a:t> </a:t>
            </a:r>
            <a:r>
              <a:rPr lang="tr-TR" sz="1400" dirty="0" err="1"/>
              <a:t>Assets</a:t>
            </a:r>
            <a:r>
              <a:rPr lang="tr-TR" sz="1400" dirty="0"/>
              <a:t>, </a:t>
            </a:r>
            <a:r>
              <a:rPr lang="tr-TR" sz="1400" dirty="0" err="1"/>
              <a:t>Fairmont</a:t>
            </a:r>
            <a:r>
              <a:rPr lang="tr-TR" sz="1400" dirty="0"/>
              <a:t> </a:t>
            </a:r>
            <a:r>
              <a:rPr lang="tr-TR" sz="1400" dirty="0" err="1"/>
              <a:t>Press</a:t>
            </a:r>
            <a:r>
              <a:rPr lang="tr-TR" sz="1400" dirty="0"/>
              <a:t>, </a:t>
            </a:r>
            <a:r>
              <a:rPr lang="tr-TR" sz="1400" dirty="0" err="1"/>
              <a:t>Deutschland</a:t>
            </a:r>
            <a:endParaRPr lang="tr-TR" sz="1400" dirty="0"/>
          </a:p>
          <a:p>
            <a:pPr algn="just">
              <a:lnSpc>
                <a:spcPct val="150000"/>
              </a:lnSpc>
            </a:pPr>
            <a:r>
              <a:rPr lang="tr-TR" sz="1400" dirty="0" err="1"/>
              <a:t>Schneider</a:t>
            </a:r>
            <a:r>
              <a:rPr lang="tr-TR" sz="1400" dirty="0"/>
              <a:t>, </a:t>
            </a:r>
            <a:r>
              <a:rPr lang="tr-TR" sz="1400" dirty="0" err="1"/>
              <a:t>Hermann</a:t>
            </a:r>
            <a:r>
              <a:rPr lang="tr-TR" sz="1400" dirty="0"/>
              <a:t> </a:t>
            </a:r>
            <a:r>
              <a:rPr lang="tr-TR" sz="1400" dirty="0" err="1"/>
              <a:t>and</a:t>
            </a:r>
            <a:r>
              <a:rPr lang="tr-TR" sz="1400" dirty="0"/>
              <a:t> </a:t>
            </a:r>
            <a:r>
              <a:rPr lang="tr-TR" sz="1400" dirty="0" err="1"/>
              <a:t>Schäffer</a:t>
            </a:r>
            <a:r>
              <a:rPr lang="tr-TR" sz="1400" dirty="0"/>
              <a:t>, </a:t>
            </a:r>
            <a:r>
              <a:rPr lang="tr-TR" sz="1400" dirty="0" err="1"/>
              <a:t>Poeschel</a:t>
            </a:r>
            <a:r>
              <a:rPr lang="tr-TR" sz="1400" dirty="0"/>
              <a:t>, 2004. </a:t>
            </a:r>
            <a:r>
              <a:rPr lang="tr-TR" sz="1400" dirty="0" err="1"/>
              <a:t>Facility</a:t>
            </a:r>
            <a:r>
              <a:rPr lang="tr-TR" sz="1400" dirty="0"/>
              <a:t> Management </a:t>
            </a:r>
            <a:r>
              <a:rPr lang="tr-TR" sz="1400" dirty="0" err="1"/>
              <a:t>Planen</a:t>
            </a:r>
            <a:r>
              <a:rPr lang="tr-TR" sz="1400" dirty="0"/>
              <a:t>–</a:t>
            </a:r>
            <a:r>
              <a:rPr lang="tr-TR" sz="1400" dirty="0" err="1"/>
              <a:t>Einführen</a:t>
            </a:r>
            <a:r>
              <a:rPr lang="tr-TR" sz="1400" dirty="0"/>
              <a:t>–</a:t>
            </a:r>
            <a:r>
              <a:rPr lang="tr-TR" sz="1400" dirty="0" err="1"/>
              <a:t>Nutzen</a:t>
            </a:r>
            <a:r>
              <a:rPr lang="tr-TR" sz="1400" dirty="0"/>
              <a:t>, </a:t>
            </a:r>
            <a:r>
              <a:rPr lang="tr-TR" sz="1400" dirty="0" err="1"/>
              <a:t>Deutschland</a:t>
            </a:r>
            <a:r>
              <a:rPr lang="tr-TR" sz="1400" dirty="0"/>
              <a:t>.</a:t>
            </a:r>
          </a:p>
          <a:p>
            <a:pPr algn="just">
              <a:lnSpc>
                <a:spcPct val="150000"/>
              </a:lnSpc>
            </a:pPr>
            <a:r>
              <a:rPr lang="tr-TR" sz="1400" dirty="0" err="1"/>
              <a:t>Schulte</a:t>
            </a:r>
            <a:r>
              <a:rPr lang="tr-TR" sz="1400" dirty="0"/>
              <a:t>, Karl </a:t>
            </a:r>
            <a:r>
              <a:rPr lang="tr-TR" sz="1400" dirty="0" err="1"/>
              <a:t>and</a:t>
            </a:r>
            <a:r>
              <a:rPr lang="tr-TR" sz="1400" dirty="0"/>
              <a:t> </a:t>
            </a:r>
            <a:r>
              <a:rPr lang="tr-TR" sz="1400" dirty="0" err="1"/>
              <a:t>Werner</a:t>
            </a:r>
            <a:r>
              <a:rPr lang="tr-TR" sz="1400" dirty="0"/>
              <a:t>, </a:t>
            </a:r>
            <a:r>
              <a:rPr lang="tr-TR" sz="1400" dirty="0" err="1"/>
              <a:t>Pierschke</a:t>
            </a:r>
            <a:r>
              <a:rPr lang="tr-TR" sz="1400" dirty="0"/>
              <a:t>, 2000. </a:t>
            </a:r>
            <a:r>
              <a:rPr lang="tr-TR" sz="1400" dirty="0" err="1"/>
              <a:t>Facilities</a:t>
            </a:r>
            <a:r>
              <a:rPr lang="tr-TR" sz="1400" dirty="0"/>
              <a:t> Management, </a:t>
            </a:r>
            <a:r>
              <a:rPr lang="tr-TR" sz="1400" dirty="0" err="1"/>
              <a:t>Immobilien</a:t>
            </a:r>
            <a:r>
              <a:rPr lang="tr-TR" sz="1400" dirty="0"/>
              <a:t> Manager, Barbara: </a:t>
            </a:r>
            <a:r>
              <a:rPr lang="tr-TR" sz="1400" dirty="0" err="1"/>
              <a:t>Verlag</a:t>
            </a:r>
            <a:r>
              <a:rPr lang="tr-TR" sz="1400" dirty="0"/>
              <a:t>, </a:t>
            </a:r>
            <a:r>
              <a:rPr lang="tr-TR" sz="1400" dirty="0" err="1"/>
              <a:t>Deutschland</a:t>
            </a:r>
            <a:r>
              <a:rPr lang="tr-TR" sz="1400" dirty="0"/>
              <a:t>.</a:t>
            </a:r>
          </a:p>
          <a:p>
            <a:pPr algn="just">
              <a:lnSpc>
                <a:spcPct val="150000"/>
              </a:lnSpc>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	</a:t>
            </a:r>
            <a:endParaRPr lang="tr-TR" sz="1400" spc="-5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endParaRPr lang="tr-TR" sz="1400" dirty="0"/>
          </a:p>
        </p:txBody>
      </p:sp>
    </p:spTree>
    <p:extLst>
      <p:ext uri="{BB962C8B-B14F-4D97-AF65-F5344CB8AC3E}">
        <p14:creationId xmlns:p14="http://schemas.microsoft.com/office/powerpoint/2010/main" val="7427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82857" y="1316494"/>
            <a:ext cx="4546381" cy="4439677"/>
          </a:xfrm>
          <a:prstGeom prst="rect">
            <a:avLst/>
          </a:prstGeom>
        </p:spPr>
        <p:txBody>
          <a:bodyPr wrap="square">
            <a:spAutoFit/>
          </a:bodyPr>
          <a:lstStyle/>
          <a:p>
            <a:pPr algn="ctr">
              <a:lnSpc>
                <a:spcPct val="150000"/>
              </a:lnSpc>
              <a:spcBef>
                <a:spcPts val="600"/>
              </a:spcBef>
              <a:spcAft>
                <a:spcPts val="600"/>
              </a:spcAft>
            </a:pPr>
            <a:r>
              <a:rPr lang="tr-TR" sz="2400" b="1" dirty="0" smtClean="0"/>
              <a:t>Tesis Yönetimi</a:t>
            </a:r>
          </a:p>
          <a:p>
            <a:pPr algn="ctr">
              <a:lnSpc>
                <a:spcPct val="150000"/>
              </a:lnSpc>
              <a:spcBef>
                <a:spcPts val="600"/>
              </a:spcBef>
              <a:spcAft>
                <a:spcPts val="600"/>
              </a:spcAft>
            </a:pP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Tesis Yönetimi; tesislerde yaşayanlar ve kullananlar ile tesis üreticileri için stratejik bir ortaklık biçimi olması yanıyla; tesislerde yerine getirilen, asıl iş dışında kalan çok sayıda hizmet içini tek elde toplayan, uzun vadeli hizmet yönetimi işi olarak da tanımlanabilir.</a:t>
            </a: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Bu yanı ile tesis yönetimi, güvenlik ve temizlik gibi tekil işlerden çok ayrı bir yere sahiptir.</a:t>
            </a:r>
          </a:p>
        </p:txBody>
      </p:sp>
      <p:pic>
        <p:nvPicPr>
          <p:cNvPr id="1026" name="Picture 2" descr="tesis yÃ¶netiminde sÄ±nÄ±flandÄ±rÄ±lmÄ±Å yÃ¶netim uygulamalarÄ±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238" y="2032969"/>
            <a:ext cx="3363277" cy="34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7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82857" y="1316494"/>
            <a:ext cx="7557471" cy="4131900"/>
          </a:xfrm>
          <a:prstGeom prst="rect">
            <a:avLst/>
          </a:prstGeom>
        </p:spPr>
        <p:txBody>
          <a:bodyPr wrap="square">
            <a:spAutoFit/>
          </a:bodyPr>
          <a:lstStyle/>
          <a:p>
            <a:pPr algn="ctr">
              <a:lnSpc>
                <a:spcPct val="150000"/>
              </a:lnSpc>
              <a:spcBef>
                <a:spcPts val="600"/>
              </a:spcBef>
              <a:spcAft>
                <a:spcPts val="600"/>
              </a:spcAft>
            </a:pPr>
            <a:r>
              <a:rPr lang="tr-TR" sz="2400" b="1" dirty="0" smtClean="0"/>
              <a:t>Tesis Yönetimi</a:t>
            </a:r>
          </a:p>
          <a:p>
            <a:pPr algn="ctr">
              <a:lnSpc>
                <a:spcPct val="150000"/>
              </a:lnSpc>
              <a:spcBef>
                <a:spcPts val="600"/>
              </a:spcBef>
              <a:spcAft>
                <a:spcPts val="600"/>
              </a:spcAft>
            </a:pP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Tesis Yönetimi; teknik konuları üstlenmiş bir yönetim faaliyeti olarak görünse de, esasen teknik bileşenlerden derleme yaparak yaşam kalitesi üreten ve mimari felsefeye sahip bir anlayıştır. </a:t>
            </a: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Bundan dolayı ciddi yatırım bedelleri ile inşa edilen modern ve akıllı tesislerde yaşayanların hayatlarına kalite ve konfor kazandırmanın yanında, tesislerin ömürlerinin uzatılması, maddi ve manevi değer kazandırılması, optimum maliyetlerle yaşatılması ve tasarım aşamasında hedeflenen konfor düzeyinin korunması, temel ilkeler arasında yer alır</a:t>
            </a:r>
            <a:r>
              <a:rPr lang="tr-TR" sz="2000" spc="-50" dirty="0">
                <a:solidFill>
                  <a:srgbClr val="000000"/>
                </a:solidFill>
                <a:latin typeface="+mj-lt"/>
                <a:ea typeface="Trebuchet MS" panose="020B0603020202020204" pitchFamily="34" charset="0"/>
                <a:cs typeface="Trebuchet MS" panose="020B0603020202020204" pitchFamily="34" charset="0"/>
              </a:rPr>
              <a:t> </a:t>
            </a:r>
            <a:r>
              <a:rPr lang="tr-TR" sz="2000" spc="-50" dirty="0" smtClean="0">
                <a:solidFill>
                  <a:srgbClr val="000000"/>
                </a:solidFill>
                <a:latin typeface="+mj-lt"/>
                <a:ea typeface="Trebuchet MS" panose="020B0603020202020204" pitchFamily="34" charset="0"/>
                <a:cs typeface="Trebuchet MS" panose="020B0603020202020204" pitchFamily="34" charset="0"/>
              </a:rPr>
              <a:t>(Erentürk ve Güven 2018).</a:t>
            </a:r>
          </a:p>
        </p:txBody>
      </p:sp>
    </p:spTree>
    <p:extLst>
      <p:ext uri="{BB962C8B-B14F-4D97-AF65-F5344CB8AC3E}">
        <p14:creationId xmlns:p14="http://schemas.microsoft.com/office/powerpoint/2010/main" val="3098171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82857" y="1316494"/>
            <a:ext cx="7557471" cy="2339102"/>
          </a:xfrm>
          <a:prstGeom prst="rect">
            <a:avLst/>
          </a:prstGeom>
        </p:spPr>
        <p:txBody>
          <a:bodyPr wrap="square">
            <a:spAutoFit/>
          </a:bodyPr>
          <a:lstStyle/>
          <a:p>
            <a:pPr algn="ctr">
              <a:lnSpc>
                <a:spcPct val="150000"/>
              </a:lnSpc>
              <a:spcBef>
                <a:spcPts val="600"/>
              </a:spcBef>
              <a:spcAft>
                <a:spcPts val="600"/>
              </a:spcAft>
            </a:pPr>
            <a:r>
              <a:rPr lang="tr-TR" sz="2400" b="1" dirty="0" smtClean="0"/>
              <a:t>Tesis Yönetimi</a:t>
            </a: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Tesis Yönetimi; işlerinde profesyonel yönetim teknikleri en ileri düzeyde uygulanmakta olup asıl işletme ya da hizmet alanlar bazen tek bir işle uğraşırken profesyonel tesis yöneticileri </a:t>
            </a:r>
            <a:r>
              <a:rPr lang="tr-TR" sz="2000" b="1" spc="-50" dirty="0" smtClean="0">
                <a:solidFill>
                  <a:srgbClr val="000000"/>
                </a:solidFill>
                <a:latin typeface="+mj-lt"/>
                <a:ea typeface="Trebuchet MS" panose="020B0603020202020204" pitchFamily="34" charset="0"/>
                <a:cs typeface="Trebuchet MS" panose="020B0603020202020204" pitchFamily="34" charset="0"/>
              </a:rPr>
              <a:t>teknik</a:t>
            </a:r>
            <a:r>
              <a:rPr lang="tr-TR" sz="2000" spc="-50" dirty="0" smtClean="0">
                <a:solidFill>
                  <a:srgbClr val="000000"/>
                </a:solidFill>
                <a:latin typeface="+mj-lt"/>
                <a:ea typeface="Trebuchet MS" panose="020B0603020202020204" pitchFamily="34" charset="0"/>
                <a:cs typeface="Trebuchet MS" panose="020B0603020202020204" pitchFamily="34" charset="0"/>
              </a:rPr>
              <a:t> (elektrik, mekanik vb.), </a:t>
            </a:r>
            <a:r>
              <a:rPr lang="tr-TR" sz="2000" b="1" spc="-50" dirty="0" smtClean="0">
                <a:solidFill>
                  <a:srgbClr val="000000"/>
                </a:solidFill>
                <a:latin typeface="+mj-lt"/>
                <a:ea typeface="Trebuchet MS" panose="020B0603020202020204" pitchFamily="34" charset="0"/>
                <a:cs typeface="Trebuchet MS" panose="020B0603020202020204" pitchFamily="34" charset="0"/>
              </a:rPr>
              <a:t>mali</a:t>
            </a:r>
            <a:r>
              <a:rPr lang="tr-TR" sz="2000" spc="-50" dirty="0" smtClean="0">
                <a:solidFill>
                  <a:srgbClr val="000000"/>
                </a:solidFill>
                <a:latin typeface="+mj-lt"/>
                <a:ea typeface="Trebuchet MS" panose="020B0603020202020204" pitchFamily="34" charset="0"/>
                <a:cs typeface="Trebuchet MS" panose="020B0603020202020204" pitchFamily="34" charset="0"/>
              </a:rPr>
              <a:t> (vergi, SGK vb.), </a:t>
            </a:r>
            <a:r>
              <a:rPr lang="tr-TR" sz="2000" b="1" spc="-50" dirty="0" smtClean="0">
                <a:solidFill>
                  <a:srgbClr val="000000"/>
                </a:solidFill>
                <a:latin typeface="+mj-lt"/>
                <a:ea typeface="Trebuchet MS" panose="020B0603020202020204" pitchFamily="34" charset="0"/>
                <a:cs typeface="Trebuchet MS" panose="020B0603020202020204" pitchFamily="34" charset="0"/>
              </a:rPr>
              <a:t>idari</a:t>
            </a:r>
            <a:r>
              <a:rPr lang="tr-TR" sz="2000" spc="-50" dirty="0" smtClean="0">
                <a:solidFill>
                  <a:srgbClr val="000000"/>
                </a:solidFill>
                <a:latin typeface="+mj-lt"/>
                <a:ea typeface="Trebuchet MS" panose="020B0603020202020204" pitchFamily="34" charset="0"/>
                <a:cs typeface="Trebuchet MS" panose="020B0603020202020204" pitchFamily="34" charset="0"/>
              </a:rPr>
              <a:t> (yönetim, insan kaynakları yönetimi (İKY) vb.) gibi birbirinden ayrık bir çok işle ilgilenirler </a:t>
            </a:r>
            <a:r>
              <a:rPr lang="tr-TR" spc="-50" dirty="0" smtClean="0">
                <a:solidFill>
                  <a:srgbClr val="000000"/>
                </a:solidFill>
                <a:latin typeface="+mj-lt"/>
                <a:ea typeface="Trebuchet MS" panose="020B0603020202020204" pitchFamily="34" charset="0"/>
                <a:cs typeface="Trebuchet MS" panose="020B0603020202020204" pitchFamily="34" charset="0"/>
              </a:rPr>
              <a:t>(</a:t>
            </a:r>
            <a:r>
              <a:rPr lang="tr-TR" dirty="0"/>
              <a:t>http://</a:t>
            </a:r>
            <a:r>
              <a:rPr lang="tr-TR" dirty="0" smtClean="0"/>
              <a:t>www.kuyasyonetim.com/tr</a:t>
            </a:r>
            <a:r>
              <a:rPr lang="tr-TR" sz="2000" dirty="0" smtClean="0"/>
              <a:t>).</a:t>
            </a:r>
          </a:p>
        </p:txBody>
      </p:sp>
      <p:pic>
        <p:nvPicPr>
          <p:cNvPr id="11" name="Picture 2" descr="outsource ile ilgili gÃ¶rsel sonucu"/>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250" y1="35561" x2="16083" y2="37255"/>
                        <a14:foregroundMark x1="7000" y1="51515" x2="14167" y2="53030"/>
                        <a14:foregroundMark x1="5083" y1="67825" x2="13667" y2="68182"/>
                        <a14:foregroundMark x1="7167" y1="80749" x2="12083" y2="80749"/>
                        <a14:foregroundMark x1="41000" y1="61586" x2="39250" y2="71212"/>
                        <a14:foregroundMark x1="39750" y1="71925" x2="43083" y2="71925"/>
                        <a14:foregroundMark x1="41833" y1="54902" x2="42000" y2="44920"/>
                        <a14:foregroundMark x1="40833" y1="58824" x2="41167" y2="53209"/>
                        <a14:foregroundMark x1="79167" y1="1515" x2="76000" y2="8645"/>
                        <a14:foregroundMark x1="63583" y1="14795" x2="61667" y2="14439"/>
                        <a14:foregroundMark x1="31167" y1="89305" x2="27167" y2="86542"/>
                        <a14:foregroundMark x1="27667" y1="86542" x2="25583" y2="82442"/>
                        <a14:foregroundMark x1="63083" y1="14795" x2="67750" y2="17380"/>
                      </a14:backgroundRemoval>
                    </a14:imgEffect>
                  </a14:imgLayer>
                </a14:imgProps>
              </a:ext>
              <a:ext uri="{28A0092B-C50C-407E-A947-70E740481C1C}">
                <a14:useLocalDpi xmlns:a14="http://schemas.microsoft.com/office/drawing/2010/main" val="0"/>
              </a:ext>
            </a:extLst>
          </a:blip>
          <a:srcRect/>
          <a:stretch>
            <a:fillRect/>
          </a:stretch>
        </p:blipFill>
        <p:spPr bwMode="auto">
          <a:xfrm>
            <a:off x="6200383" y="3503138"/>
            <a:ext cx="2139946" cy="266779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765614" y="3596442"/>
            <a:ext cx="5417526" cy="2400657"/>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solidFill>
                  <a:srgbClr val="000000"/>
                </a:solidFill>
                <a:ea typeface="Trebuchet MS" panose="020B0603020202020204" pitchFamily="34" charset="0"/>
                <a:cs typeface="Trebuchet MS" panose="020B0603020202020204" pitchFamily="34" charset="0"/>
              </a:rPr>
              <a:t>Bundan dolayı tesis yönetimi başlı başına bir uzmanlık gerektiren profesyonellerce idare edilen bir örgütlenmedir.</a:t>
            </a:r>
          </a:p>
          <a:p>
            <a:pPr marL="342900" indent="-342900" algn="just">
              <a:spcBef>
                <a:spcPts val="600"/>
              </a:spcBef>
              <a:spcAft>
                <a:spcPts val="600"/>
              </a:spcAft>
              <a:buFont typeface="Wingdings" panose="05000000000000000000" pitchFamily="2" charset="2"/>
              <a:buChar char="Ø"/>
            </a:pPr>
            <a:r>
              <a:rPr lang="tr-TR" sz="2000" spc="-50" dirty="0">
                <a:solidFill>
                  <a:srgbClr val="000000"/>
                </a:solidFill>
                <a:ea typeface="Trebuchet MS" panose="020B0603020202020204" pitchFamily="34" charset="0"/>
                <a:cs typeface="Trebuchet MS" panose="020B0603020202020204" pitchFamily="34" charset="0"/>
              </a:rPr>
              <a:t>Örgütlenme; yönetim unsurlarından biri ve en önemlilerindendir. İnsanlar yardıma gereksinim duydukları ve bunu gerçekleştirdikleri zaman örgütlenme ortaya çıkmaktadır.</a:t>
            </a:r>
          </a:p>
        </p:txBody>
      </p:sp>
    </p:spTree>
    <p:extLst>
      <p:ext uri="{BB962C8B-B14F-4D97-AF65-F5344CB8AC3E}">
        <p14:creationId xmlns:p14="http://schemas.microsoft.com/office/powerpoint/2010/main" val="2425776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674174" y="1045315"/>
            <a:ext cx="3970714" cy="3416320"/>
          </a:xfrm>
          <a:prstGeom prst="rect">
            <a:avLst/>
          </a:prstGeom>
        </p:spPr>
        <p:txBody>
          <a:bodyPr wrap="square">
            <a:spAutoFit/>
          </a:bodyPr>
          <a:lstStyle/>
          <a:p>
            <a:pPr algn="ctr">
              <a:lnSpc>
                <a:spcPct val="150000"/>
              </a:lnSpc>
              <a:spcBef>
                <a:spcPts val="600"/>
              </a:spcBef>
              <a:spcAft>
                <a:spcPts val="600"/>
              </a:spcAft>
            </a:pPr>
            <a:r>
              <a:rPr lang="tr-TR" sz="2400" b="1" dirty="0" smtClean="0"/>
              <a:t>Tesis Yönetimi</a:t>
            </a: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Tesis Yönetimi; aslında dış kaynak kullanımı (</a:t>
            </a:r>
            <a:r>
              <a:rPr lang="tr-TR" sz="2000" spc="-50" dirty="0" err="1" smtClean="0">
                <a:solidFill>
                  <a:srgbClr val="000000"/>
                </a:solidFill>
                <a:latin typeface="+mj-lt"/>
                <a:ea typeface="Trebuchet MS" panose="020B0603020202020204" pitchFamily="34" charset="0"/>
                <a:cs typeface="Trebuchet MS" panose="020B0603020202020204" pitchFamily="34" charset="0"/>
              </a:rPr>
              <a:t>outsource</a:t>
            </a:r>
            <a:r>
              <a:rPr lang="tr-TR" sz="2000" spc="-50" dirty="0" smtClean="0">
                <a:solidFill>
                  <a:srgbClr val="000000"/>
                </a:solidFill>
                <a:latin typeface="+mj-lt"/>
                <a:ea typeface="Trebuchet MS" panose="020B0603020202020204" pitchFamily="34" charset="0"/>
                <a:cs typeface="Trebuchet MS" panose="020B0603020202020204" pitchFamily="34" charset="0"/>
              </a:rPr>
              <a:t>) referanslı bir stratejik işbirliği uygulaması olarak görülmektedir. Çünkü stratejik işbirlikleri, ticari olsun olmasın örgütlerin küreselleşmeye ayak uydurma eğilimlerinin bir parçasıdır.</a:t>
            </a:r>
          </a:p>
          <a:p>
            <a:pPr marL="342900" indent="-342900" algn="just">
              <a:spcBef>
                <a:spcPts val="600"/>
              </a:spcBef>
              <a:spcAft>
                <a:spcPts val="600"/>
              </a:spcAft>
              <a:buFont typeface="Wingdings" panose="05000000000000000000" pitchFamily="2" charset="2"/>
              <a:buChar char="Ø"/>
            </a:pPr>
            <a:endParaRPr lang="tr-TR" sz="2000" spc="-50" dirty="0" smtClean="0">
              <a:solidFill>
                <a:srgbClr val="000000"/>
              </a:solidFill>
              <a:latin typeface="+mj-lt"/>
              <a:ea typeface="Trebuchet MS" panose="020B0603020202020204" pitchFamily="34" charset="0"/>
              <a:cs typeface="Trebuchet MS" panose="020B0603020202020204" pitchFamily="34" charset="0"/>
            </a:endParaRPr>
          </a:p>
        </p:txBody>
      </p:sp>
      <p:pic>
        <p:nvPicPr>
          <p:cNvPr id="16388" name="Picture 4" descr="outsource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312" y="1451610"/>
            <a:ext cx="2737002" cy="243289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73653" y="3884500"/>
            <a:ext cx="7557471" cy="1938992"/>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solidFill>
                  <a:srgbClr val="000000"/>
                </a:solidFill>
                <a:ea typeface="Trebuchet MS" panose="020B0603020202020204" pitchFamily="34" charset="0"/>
                <a:cs typeface="Trebuchet MS" panose="020B0603020202020204" pitchFamily="34" charset="0"/>
              </a:rPr>
              <a:t>Şirketler, küresel gelişmelere ayak uydurabilmek için yeni yatırım modellerine başvurmaktadırlar. Kendi mali ve teknolojik imkanları ile rekabetin önüne geçemeyen işletmeler, başka işletmelerle işbirliği yaparak rekabet yolunu seçmektedirler. Böylece stratejik işbirlikleri sayesinde belirli sahalarda uzmanlaşmış kuruluşların birikimlerinden yararlanma fırsatı bulurlar.</a:t>
            </a:r>
          </a:p>
        </p:txBody>
      </p:sp>
    </p:spTree>
    <p:extLst>
      <p:ext uri="{BB962C8B-B14F-4D97-AF65-F5344CB8AC3E}">
        <p14:creationId xmlns:p14="http://schemas.microsoft.com/office/powerpoint/2010/main" val="1244467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82857" y="1316495"/>
            <a:ext cx="7557471" cy="4131900"/>
          </a:xfrm>
          <a:prstGeom prst="rect">
            <a:avLst/>
          </a:prstGeom>
        </p:spPr>
        <p:txBody>
          <a:bodyPr wrap="square">
            <a:spAutoFit/>
          </a:bodyPr>
          <a:lstStyle/>
          <a:p>
            <a:pPr algn="ctr">
              <a:lnSpc>
                <a:spcPct val="150000"/>
              </a:lnSpc>
              <a:spcBef>
                <a:spcPts val="600"/>
              </a:spcBef>
              <a:spcAft>
                <a:spcPts val="600"/>
              </a:spcAft>
            </a:pPr>
            <a:r>
              <a:rPr lang="tr-TR" sz="2400" b="1" dirty="0" smtClean="0"/>
              <a:t>Tesis Yönetimi</a:t>
            </a:r>
          </a:p>
          <a:p>
            <a:pPr algn="ctr">
              <a:lnSpc>
                <a:spcPct val="150000"/>
              </a:lnSpc>
              <a:spcBef>
                <a:spcPts val="600"/>
              </a:spcBef>
              <a:spcAft>
                <a:spcPts val="600"/>
              </a:spcAft>
            </a:pP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Tesis Yönetimi; konutları kamu kurumları, oteller, hastaneler, ofis binaları, AVM </a:t>
            </a:r>
            <a:r>
              <a:rPr lang="tr-TR" sz="2000" spc="-50" dirty="0" err="1" smtClean="0">
                <a:solidFill>
                  <a:srgbClr val="000000"/>
                </a:solidFill>
                <a:latin typeface="+mj-lt"/>
                <a:ea typeface="Trebuchet MS" panose="020B0603020202020204" pitchFamily="34" charset="0"/>
                <a:cs typeface="Trebuchet MS" panose="020B0603020202020204" pitchFamily="34" charset="0"/>
              </a:rPr>
              <a:t>ler</a:t>
            </a:r>
            <a:r>
              <a:rPr lang="tr-TR" sz="2000" spc="-50" dirty="0" smtClean="0">
                <a:solidFill>
                  <a:srgbClr val="000000"/>
                </a:solidFill>
                <a:latin typeface="+mj-lt"/>
                <a:ea typeface="Trebuchet MS" panose="020B0603020202020204" pitchFamily="34" charset="0"/>
                <a:cs typeface="Trebuchet MS" panose="020B0603020202020204" pitchFamily="34" charset="0"/>
              </a:rPr>
              <a:t>, eğitim kurumları, fabrikalar, hava limanları, santraller gibi hemen hemen tüm yapılarda bulunan işletmelerin ya da tesisleri kullananların ana faaliyetleri dışında kalan işlerden biridir. </a:t>
            </a: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Değişimlerin hızlandığı iş dünyasında sivil ve endüstriyel yaşam alanlarının yönetimi işinin profesyonel kişilerce yapılması, bu sayede ana işle ilgili konularda işletme ve örgütlerin daha çok zaman kazanması ve tesis yönetimi işinin uzman kişilerce yapılmasından yararlanılması hedeflenmektedir. </a:t>
            </a:r>
          </a:p>
        </p:txBody>
      </p:sp>
    </p:spTree>
    <p:extLst>
      <p:ext uri="{BB962C8B-B14F-4D97-AF65-F5344CB8AC3E}">
        <p14:creationId xmlns:p14="http://schemas.microsoft.com/office/powerpoint/2010/main" val="53378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82858" y="1316494"/>
            <a:ext cx="5034018" cy="3670236"/>
          </a:xfrm>
          <a:prstGeom prst="rect">
            <a:avLst/>
          </a:prstGeom>
        </p:spPr>
        <p:txBody>
          <a:bodyPr wrap="square">
            <a:spAutoFit/>
          </a:bodyPr>
          <a:lstStyle/>
          <a:p>
            <a:pPr algn="ctr">
              <a:lnSpc>
                <a:spcPct val="150000"/>
              </a:lnSpc>
              <a:spcBef>
                <a:spcPts val="600"/>
              </a:spcBef>
              <a:spcAft>
                <a:spcPts val="600"/>
              </a:spcAft>
            </a:pPr>
            <a:r>
              <a:rPr lang="tr-TR" sz="2400" b="1" dirty="0" smtClean="0"/>
              <a:t>Tesis Yönetimi</a:t>
            </a:r>
          </a:p>
          <a:p>
            <a:pPr algn="ctr">
              <a:lnSpc>
                <a:spcPct val="150000"/>
              </a:lnSpc>
              <a:spcBef>
                <a:spcPts val="600"/>
              </a:spcBef>
              <a:spcAft>
                <a:spcPts val="600"/>
              </a:spcAft>
            </a:pP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Tesis Yönetimi; uzmanları rutin yönetim işlerini kendi üzerlerine alarak asıl işin yapılmasında gerekli olan etkili ve verimli çalışma ortamları yaratmaya çalışırlar. Dolayısıyla şirketin büyüklüğünün bir önemi olmaksızın, profesyonel iş anlayışı ve disiplini ile ele alınan tesis yönetiminin sorumluluk alanı oldukça geniştir. </a:t>
            </a:r>
          </a:p>
        </p:txBody>
      </p:sp>
      <p:pic>
        <p:nvPicPr>
          <p:cNvPr id="19460" name="Picture 4" descr="tesis yÃ¶netimi sorumluluk alanlarÄ± ile ilgili gÃ¶rsel sonucu"/>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12100" y="2186085"/>
            <a:ext cx="2680097" cy="357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99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82858" y="1316495"/>
            <a:ext cx="5034018" cy="2339102"/>
          </a:xfrm>
          <a:prstGeom prst="rect">
            <a:avLst/>
          </a:prstGeom>
        </p:spPr>
        <p:txBody>
          <a:bodyPr wrap="square">
            <a:spAutoFit/>
          </a:bodyPr>
          <a:lstStyle/>
          <a:p>
            <a:pPr algn="ctr">
              <a:lnSpc>
                <a:spcPct val="150000"/>
              </a:lnSpc>
              <a:spcBef>
                <a:spcPts val="600"/>
              </a:spcBef>
              <a:spcAft>
                <a:spcPts val="600"/>
              </a:spcAft>
            </a:pPr>
            <a:r>
              <a:rPr lang="tr-TR" sz="2400" b="1" dirty="0" smtClean="0"/>
              <a:t>Tesis Yönetimi</a:t>
            </a:r>
          </a:p>
          <a:p>
            <a:pPr marL="342900" indent="-342900" algn="just">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Sorumluluk alanlarına bakıldığında; </a:t>
            </a:r>
            <a:r>
              <a:rPr lang="tr-TR" sz="2000" b="1" spc="-50" dirty="0" smtClean="0">
                <a:solidFill>
                  <a:srgbClr val="000000"/>
                </a:solidFill>
                <a:latin typeface="+mj-lt"/>
                <a:ea typeface="Trebuchet MS" panose="020B0603020202020204" pitchFamily="34" charset="0"/>
                <a:cs typeface="Trebuchet MS" panose="020B0603020202020204" pitchFamily="34" charset="0"/>
              </a:rPr>
              <a:t>iletişim altyapısı, gayrimenkul stratejisi, yönetim ve kontrol, temizlik, yemek, güvenlik, idari ve mali işler, enerji yönetimi, teknik yönetim </a:t>
            </a:r>
            <a:r>
              <a:rPr lang="tr-TR" sz="2000" spc="-50" dirty="0" smtClean="0">
                <a:solidFill>
                  <a:srgbClr val="000000"/>
                </a:solidFill>
                <a:latin typeface="+mj-lt"/>
                <a:ea typeface="Trebuchet MS" panose="020B0603020202020204" pitchFamily="34" charset="0"/>
                <a:cs typeface="Trebuchet MS" panose="020B0603020202020204" pitchFamily="34" charset="0"/>
              </a:rPr>
              <a:t>gibi pek çok  alan ortaya çıkmaktadır.</a:t>
            </a:r>
          </a:p>
        </p:txBody>
      </p:sp>
      <p:pic>
        <p:nvPicPr>
          <p:cNvPr id="19460" name="Picture 4" descr="tesis yÃ¶netimi sorumluluk alanlarÄ± ile ilgili gÃ¶rsel sonucu"/>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12100" y="2186085"/>
            <a:ext cx="2680097" cy="357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86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4003660"/>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a:t>Armstrong, M. </a:t>
            </a:r>
            <a:r>
              <a:rPr lang="tr-TR" sz="1400" dirty="0" err="1"/>
              <a:t>and</a:t>
            </a:r>
            <a:r>
              <a:rPr lang="tr-TR" sz="1400" dirty="0"/>
              <a:t> Baron, A., 1998. </a:t>
            </a:r>
            <a:r>
              <a:rPr lang="tr-TR" sz="1400" dirty="0" err="1"/>
              <a:t>Performance</a:t>
            </a:r>
            <a:r>
              <a:rPr lang="tr-TR" sz="1400" dirty="0"/>
              <a:t> Management </a:t>
            </a:r>
            <a:r>
              <a:rPr lang="tr-TR" sz="1400" dirty="0" err="1"/>
              <a:t>Handbook</a:t>
            </a:r>
            <a:r>
              <a:rPr lang="tr-TR" sz="1400" dirty="0"/>
              <a:t>, IPM, </a:t>
            </a:r>
            <a:r>
              <a:rPr lang="tr-TR" sz="1400" dirty="0" err="1"/>
              <a:t>London</a:t>
            </a:r>
            <a:r>
              <a:rPr lang="tr-TR" sz="1400" dirty="0"/>
              <a:t>.</a:t>
            </a:r>
          </a:p>
          <a:p>
            <a:pPr algn="just">
              <a:lnSpc>
                <a:spcPct val="150000"/>
              </a:lnSpc>
            </a:pPr>
            <a:r>
              <a:rPr lang="tr-TR" sz="1400" dirty="0"/>
              <a:t>Erentürk, M.K. ve Güven, Ö.F., 2018. Temel Kavramlar ve Uygulamaları ile Tesis Yönetimi, Beta Yayınları, İstanbul.</a:t>
            </a:r>
          </a:p>
          <a:p>
            <a:pPr algn="just">
              <a:lnSpc>
                <a:spcPct val="150000"/>
              </a:lnSpc>
            </a:pPr>
            <a:r>
              <a:rPr lang="tr-TR" sz="1400" dirty="0" err="1"/>
              <a:t>Fennimore</a:t>
            </a:r>
            <a:r>
              <a:rPr lang="tr-TR" sz="1400" dirty="0"/>
              <a:t>, J.P., 2013. </a:t>
            </a:r>
            <a:r>
              <a:rPr lang="tr-TR" sz="1400" dirty="0" err="1"/>
              <a:t>Sustainable</a:t>
            </a:r>
            <a:r>
              <a:rPr lang="tr-TR" sz="1400" dirty="0"/>
              <a:t> </a:t>
            </a:r>
            <a:r>
              <a:rPr lang="tr-TR" sz="1400" dirty="0" err="1"/>
              <a:t>Facility</a:t>
            </a:r>
            <a:r>
              <a:rPr lang="tr-TR" sz="1400" dirty="0"/>
              <a:t> Management: </a:t>
            </a:r>
            <a:r>
              <a:rPr lang="tr-TR" sz="1400" dirty="0" err="1"/>
              <a:t>Operational</a:t>
            </a:r>
            <a:r>
              <a:rPr lang="tr-TR" sz="1400" dirty="0"/>
              <a:t> </a:t>
            </a:r>
            <a:r>
              <a:rPr lang="tr-TR" sz="1400" dirty="0" err="1"/>
              <a:t>Strategies</a:t>
            </a:r>
            <a:r>
              <a:rPr lang="tr-TR" sz="1400" dirty="0"/>
              <a:t> </a:t>
            </a:r>
            <a:r>
              <a:rPr lang="tr-TR" sz="1400" dirty="0" err="1"/>
              <a:t>for</a:t>
            </a:r>
            <a:r>
              <a:rPr lang="tr-TR" sz="1400" dirty="0"/>
              <a:t> </a:t>
            </a:r>
            <a:r>
              <a:rPr lang="tr-TR" sz="1400" dirty="0" err="1"/>
              <a:t>Today</a:t>
            </a:r>
            <a:r>
              <a:rPr lang="tr-TR" sz="1400" dirty="0"/>
              <a:t>, </a:t>
            </a:r>
            <a:r>
              <a:rPr lang="tr-TR" sz="1400" dirty="0" err="1"/>
              <a:t>Pearson</a:t>
            </a:r>
            <a:r>
              <a:rPr lang="tr-TR" sz="1400" dirty="0"/>
              <a:t>, UK.</a:t>
            </a:r>
          </a:p>
          <a:p>
            <a:pPr algn="just">
              <a:lnSpc>
                <a:spcPct val="150000"/>
              </a:lnSpc>
            </a:pPr>
            <a:r>
              <a:rPr lang="tr-TR" sz="1400" dirty="0"/>
              <a:t>Frank, B., 2009. </a:t>
            </a:r>
            <a:r>
              <a:rPr lang="tr-TR" sz="1400" dirty="0" err="1"/>
              <a:t>Facility</a:t>
            </a:r>
            <a:r>
              <a:rPr lang="tr-TR" sz="1400" dirty="0"/>
              <a:t> Management </a:t>
            </a:r>
            <a:r>
              <a:rPr lang="tr-TR" sz="1400" dirty="0" err="1"/>
              <a:t>Handbook</a:t>
            </a:r>
            <a:r>
              <a:rPr lang="tr-TR" sz="1400" dirty="0"/>
              <a:t>, </a:t>
            </a:r>
            <a:r>
              <a:rPr lang="tr-TR" sz="1400" dirty="0" err="1"/>
              <a:t>Butterworth-Heinemann</a:t>
            </a:r>
            <a:r>
              <a:rPr lang="tr-TR" sz="1400" dirty="0"/>
              <a:t>, USA</a:t>
            </a:r>
          </a:p>
          <a:p>
            <a:pPr algn="just">
              <a:lnSpc>
                <a:spcPct val="150000"/>
              </a:lnSpc>
            </a:pPr>
            <a:r>
              <a:rPr lang="tr-TR" sz="1400" dirty="0" err="1"/>
              <a:t>Jens</a:t>
            </a:r>
            <a:r>
              <a:rPr lang="tr-TR" sz="1400" dirty="0"/>
              <a:t>, N., 2007. </a:t>
            </a:r>
            <a:r>
              <a:rPr lang="tr-TR" sz="1400" dirty="0" err="1"/>
              <a:t>Facility</a:t>
            </a:r>
            <a:r>
              <a:rPr lang="tr-TR" sz="1400" dirty="0"/>
              <a:t> Management, </a:t>
            </a:r>
            <a:r>
              <a:rPr lang="tr-TR" sz="1400" dirty="0" err="1"/>
              <a:t>Grundlagen</a:t>
            </a:r>
            <a:r>
              <a:rPr lang="tr-TR" sz="1400" dirty="0"/>
              <a:t>, </a:t>
            </a:r>
            <a:r>
              <a:rPr lang="tr-TR" sz="1400" dirty="0" err="1"/>
              <a:t>Computerunterstützung</a:t>
            </a:r>
            <a:r>
              <a:rPr lang="tr-TR" sz="1400" dirty="0"/>
              <a:t>, </a:t>
            </a:r>
            <a:r>
              <a:rPr lang="tr-TR" sz="1400" dirty="0" err="1"/>
              <a:t>Systemeinführung</a:t>
            </a:r>
            <a:r>
              <a:rPr lang="tr-TR" sz="1400" dirty="0"/>
              <a:t>, </a:t>
            </a:r>
            <a:r>
              <a:rPr lang="tr-TR" sz="1400" dirty="0" err="1"/>
              <a:t>Anwendungsbeispiele</a:t>
            </a:r>
            <a:r>
              <a:rPr lang="tr-TR" sz="1400" dirty="0"/>
              <a:t>, </a:t>
            </a:r>
            <a:r>
              <a:rPr lang="tr-TR" sz="1400" dirty="0" err="1"/>
              <a:t>Deutschland</a:t>
            </a:r>
            <a:r>
              <a:rPr lang="tr-TR" sz="1400" dirty="0"/>
              <a:t>.</a:t>
            </a:r>
          </a:p>
          <a:p>
            <a:pPr algn="just">
              <a:lnSpc>
                <a:spcPct val="150000"/>
              </a:lnSpc>
            </a:pPr>
            <a:r>
              <a:rPr lang="tr-TR" sz="1400" dirty="0" err="1"/>
              <a:t>Michaela</a:t>
            </a:r>
            <a:r>
              <a:rPr lang="tr-TR" sz="1400" dirty="0"/>
              <a:t>, H., 2006. </a:t>
            </a:r>
            <a:r>
              <a:rPr lang="tr-TR" sz="1400" dirty="0" err="1"/>
              <a:t>Handbuch</a:t>
            </a:r>
            <a:r>
              <a:rPr lang="tr-TR" sz="1400" dirty="0"/>
              <a:t> </a:t>
            </a:r>
            <a:r>
              <a:rPr lang="tr-TR" sz="1400" dirty="0" err="1"/>
              <a:t>Facility</a:t>
            </a:r>
            <a:r>
              <a:rPr lang="tr-TR" sz="1400" dirty="0"/>
              <a:t> Management </a:t>
            </a:r>
            <a:r>
              <a:rPr lang="tr-TR" sz="1400" dirty="0" err="1"/>
              <a:t>Für</a:t>
            </a:r>
            <a:r>
              <a:rPr lang="tr-TR" sz="1400" dirty="0"/>
              <a:t> </a:t>
            </a:r>
            <a:r>
              <a:rPr lang="tr-TR" sz="1400" dirty="0" err="1"/>
              <a:t>Immobilienunternehmen</a:t>
            </a:r>
            <a:r>
              <a:rPr lang="tr-TR" sz="1400" dirty="0"/>
              <a:t>, </a:t>
            </a:r>
            <a:r>
              <a:rPr lang="tr-TR" sz="1400" dirty="0" err="1"/>
              <a:t>Springer-Verlag</a:t>
            </a:r>
            <a:r>
              <a:rPr lang="tr-TR" sz="1400" dirty="0"/>
              <a:t>, </a:t>
            </a:r>
            <a:r>
              <a:rPr lang="tr-TR" sz="1400" dirty="0" err="1"/>
              <a:t>Deutschland</a:t>
            </a:r>
            <a:r>
              <a:rPr lang="tr-TR" sz="1400" dirty="0"/>
              <a:t>.</a:t>
            </a:r>
          </a:p>
          <a:p>
            <a:pPr>
              <a:lnSpc>
                <a:spcPct val="150000"/>
              </a:lnSpc>
            </a:pPr>
            <a:endParaRPr lang="tr-TR" sz="1400" dirty="0"/>
          </a:p>
        </p:txBody>
      </p:sp>
    </p:spTree>
    <p:extLst>
      <p:ext uri="{BB962C8B-B14F-4D97-AF65-F5344CB8AC3E}">
        <p14:creationId xmlns:p14="http://schemas.microsoft.com/office/powerpoint/2010/main" val="3701653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17072</TotalTime>
  <Words>755</Words>
  <Application>Microsoft Office PowerPoint</Application>
  <PresentationFormat>Ekran Gösterisi (4:3)</PresentationFormat>
  <Paragraphs>48</Paragraphs>
  <Slides>10</Slides>
  <Notes>1</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850</cp:revision>
  <cp:lastPrinted>2016-10-24T07:53:35Z</cp:lastPrinted>
  <dcterms:created xsi:type="dcterms:W3CDTF">2016-09-18T09:35:24Z</dcterms:created>
  <dcterms:modified xsi:type="dcterms:W3CDTF">2020-02-24T10:34:06Z</dcterms:modified>
</cp:coreProperties>
</file>