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5AF9A-498D-4262-A3D7-A260F8B389BA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79AA31-C023-4515-940C-F5F0CE216A73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4C2BFE-044F-4B29-9537-C38BC46C327E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28246" indent="-228246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30FF9C-C864-4B01-AF16-E8DAD0CD6C5A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30FF9C-C864-4B01-AF16-E8DAD0CD6C5A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DEF2B4B-5656-45BB-B5D0-87D249852A61}" type="slidenum">
              <a:rPr lang="en-US"/>
              <a:pPr/>
              <a:t>16</a:t>
            </a:fld>
            <a:endParaRPr lang="en-US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3CBD4-D8DB-4C8D-A2CD-248E751543F3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84A4F-A199-47D4-940C-BB8914BDC26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3CBD4-D8DB-4C8D-A2CD-248E751543F3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84A4F-A199-47D4-940C-BB8914BDC26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3CBD4-D8DB-4C8D-A2CD-248E751543F3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84A4F-A199-47D4-940C-BB8914BDC26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FBBE08-E099-455E-A2BE-D9C95D93FE7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C2D2C0-44D7-41BC-A8D6-C79FBDA7B5B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B57D98-CF4F-4AC2-8BF5-C18E1C270A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3CBD4-D8DB-4C8D-A2CD-248E751543F3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84A4F-A199-47D4-940C-BB8914BDC26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3CBD4-D8DB-4C8D-A2CD-248E751543F3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84A4F-A199-47D4-940C-BB8914BDC26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3CBD4-D8DB-4C8D-A2CD-248E751543F3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84A4F-A199-47D4-940C-BB8914BDC26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3CBD4-D8DB-4C8D-A2CD-248E751543F3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84A4F-A199-47D4-940C-BB8914BDC26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3CBD4-D8DB-4C8D-A2CD-248E751543F3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84A4F-A199-47D4-940C-BB8914BDC26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3CBD4-D8DB-4C8D-A2CD-248E751543F3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84A4F-A199-47D4-940C-BB8914BDC26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3CBD4-D8DB-4C8D-A2CD-248E751543F3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84A4F-A199-47D4-940C-BB8914BDC26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3CBD4-D8DB-4C8D-A2CD-248E751543F3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84A4F-A199-47D4-940C-BB8914BDC26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3CBD4-D8DB-4C8D-A2CD-248E751543F3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C84A4F-A199-47D4-940C-BB8914BDC261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0" descr="Untitled6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0" y="1676400"/>
            <a:ext cx="9144000" cy="11430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tr-TR" sz="4000" b="1" dirty="0" smtClean="0">
                <a:solidFill>
                  <a:srgbClr val="00B0F0"/>
                </a:solidFill>
              </a:rPr>
              <a:t>Lipitlerin Sınıflandırılması</a:t>
            </a:r>
            <a:endParaRPr lang="tr-TR" sz="4000" b="1" dirty="0" smtClean="0">
              <a:solidFill>
                <a:srgbClr val="00B0F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tr-TR" b="1" dirty="0" smtClean="0">
                <a:solidFill>
                  <a:srgbClr val="00B0F0"/>
                </a:solidFill>
              </a:rPr>
              <a:t>111504 Biyoteknoloji ve Biyokimya Ders Notları</a:t>
            </a:r>
            <a:endParaRPr lang="tr-TR" sz="4000" b="1" dirty="0" smtClean="0">
              <a:solidFill>
                <a:srgbClr val="00B0F0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tr-TR" sz="4000" b="1" dirty="0" smtClean="0">
              <a:solidFill>
                <a:srgbClr val="00B0F0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sz="4000" b="1" dirty="0" smtClean="0">
              <a:solidFill>
                <a:srgbClr val="00B0F0"/>
              </a:solidFill>
            </a:endParaRP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297180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tr-TR" sz="3200" b="1" dirty="0" smtClean="0">
                <a:solidFill>
                  <a:schemeClr val="bg1"/>
                </a:solidFill>
                <a:latin typeface="Times New Roman" charset="0"/>
              </a:rPr>
              <a:t>Ders8</a:t>
            </a:r>
            <a:endParaRPr lang="tr-TR" sz="3200" b="1" dirty="0" smtClean="0">
              <a:solidFill>
                <a:schemeClr val="bg1"/>
              </a:solidFill>
              <a:latin typeface="Times New Roman" charset="0"/>
            </a:endParaRPr>
          </a:p>
          <a:p>
            <a:pPr algn="ctr">
              <a:spcBef>
                <a:spcPct val="20000"/>
              </a:spcBef>
            </a:pPr>
            <a:r>
              <a:rPr lang="tr-TR" b="1" dirty="0" smtClean="0">
                <a:solidFill>
                  <a:schemeClr val="bg1"/>
                </a:solidFill>
                <a:latin typeface="Times New Roman" charset="0"/>
              </a:rPr>
              <a:t>Dr. Açelya Yılmazer Aktuna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7413" name="Rectangle 8"/>
          <p:cNvSpPr>
            <a:spLocks noChangeArrowheads="1"/>
          </p:cNvSpPr>
          <p:nvPr/>
        </p:nvSpPr>
        <p:spPr bwMode="auto">
          <a:xfrm>
            <a:off x="3538538" y="60166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2400" dirty="0"/>
          </a:p>
        </p:txBody>
      </p:sp>
      <p:sp>
        <p:nvSpPr>
          <p:cNvPr id="17414" name="Text Box 15"/>
          <p:cNvSpPr txBox="1">
            <a:spLocks noChangeArrowheads="1"/>
          </p:cNvSpPr>
          <p:nvPr/>
        </p:nvSpPr>
        <p:spPr bwMode="auto">
          <a:xfrm>
            <a:off x="1066800" y="5105400"/>
            <a:ext cx="914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dirty="0">
                <a:solidFill>
                  <a:srgbClr val="78C5E1"/>
                </a:solidFill>
              </a:rPr>
              <a:t>                                                                   © 2009 W. H. Freeman and Company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2FB0DC"/>
                </a:solidFill>
              </a:rPr>
              <a:t>S</a:t>
            </a:r>
            <a:r>
              <a:rPr lang="tr-TR" dirty="0" smtClean="0">
                <a:solidFill>
                  <a:srgbClr val="2FB0DC"/>
                </a:solidFill>
              </a:rPr>
              <a:t>f</a:t>
            </a:r>
            <a:r>
              <a:rPr lang="en-US" dirty="0" err="1" smtClean="0">
                <a:solidFill>
                  <a:srgbClr val="2FB0DC"/>
                </a:solidFill>
              </a:rPr>
              <a:t>ingolipi</a:t>
            </a:r>
            <a:r>
              <a:rPr lang="tr-TR" dirty="0" err="1" smtClean="0">
                <a:solidFill>
                  <a:srgbClr val="2FB0DC"/>
                </a:solidFill>
              </a:rPr>
              <a:t>tler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90115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228600" y="1371600"/>
            <a:ext cx="8534400" cy="4876800"/>
          </a:xfrm>
        </p:spPr>
        <p:txBody>
          <a:bodyPr/>
          <a:lstStyle/>
          <a:p>
            <a:pPr eaLnBrk="1" hangingPunct="1"/>
            <a:r>
              <a:rPr lang="tr-TR" sz="2800" dirty="0" smtClean="0">
                <a:latin typeface="Arial" charset="0"/>
              </a:rPr>
              <a:t>omurgasında </a:t>
            </a:r>
            <a:r>
              <a:rPr lang="tr-TR" sz="2800" dirty="0" err="1" smtClean="0">
                <a:latin typeface="Arial" charset="0"/>
              </a:rPr>
              <a:t>gliserol</a:t>
            </a:r>
            <a:r>
              <a:rPr lang="tr-TR" sz="2800" dirty="0" smtClean="0">
                <a:latin typeface="Arial" charset="0"/>
              </a:rPr>
              <a:t> yoktur </a:t>
            </a:r>
            <a:endParaRPr lang="en-US" sz="2800" dirty="0" smtClean="0">
              <a:latin typeface="Arial" charset="0"/>
            </a:endParaRPr>
          </a:p>
          <a:p>
            <a:pPr eaLnBrk="1" hangingPunct="1"/>
            <a:r>
              <a:rPr lang="tr-TR" sz="2800" dirty="0" smtClean="0">
                <a:latin typeface="Arial" charset="0"/>
              </a:rPr>
              <a:t>Onun yerine: </a:t>
            </a:r>
            <a:r>
              <a:rPr lang="en-US" sz="2600" dirty="0" smtClean="0">
                <a:solidFill>
                  <a:srgbClr val="FF0303"/>
                </a:solidFill>
                <a:latin typeface="Arial" charset="0"/>
              </a:rPr>
              <a:t>long-chain amino alcohol </a:t>
            </a:r>
            <a:r>
              <a:rPr lang="en-US" sz="2800" dirty="0" smtClean="0">
                <a:solidFill>
                  <a:srgbClr val="FF0303"/>
                </a:solidFill>
                <a:latin typeface="Arial" charset="0"/>
              </a:rPr>
              <a:t>s</a:t>
            </a:r>
            <a:r>
              <a:rPr lang="tr-TR" sz="2800" dirty="0" smtClean="0">
                <a:solidFill>
                  <a:srgbClr val="FF0303"/>
                </a:solidFill>
                <a:latin typeface="Arial" charset="0"/>
              </a:rPr>
              <a:t>f</a:t>
            </a:r>
            <a:r>
              <a:rPr lang="en-US" sz="2800" dirty="0" err="1" smtClean="0">
                <a:solidFill>
                  <a:srgbClr val="FF0303"/>
                </a:solidFill>
                <a:latin typeface="Arial" charset="0"/>
              </a:rPr>
              <a:t>ingo</a:t>
            </a:r>
            <a:r>
              <a:rPr lang="tr-TR" sz="2800" dirty="0" err="1" smtClean="0">
                <a:solidFill>
                  <a:srgbClr val="FF0303"/>
                </a:solidFill>
                <a:latin typeface="Arial" charset="0"/>
              </a:rPr>
              <a:t>zin</a:t>
            </a:r>
            <a:r>
              <a:rPr lang="en-US" sz="2800" dirty="0" smtClean="0">
                <a:solidFill>
                  <a:srgbClr val="FF0303"/>
                </a:solidFill>
                <a:latin typeface="Arial" charset="0"/>
              </a:rPr>
              <a:t> </a:t>
            </a:r>
          </a:p>
          <a:p>
            <a:pPr eaLnBrk="1" hangingPunct="1"/>
            <a:r>
              <a:rPr lang="tr-TR" sz="2800" dirty="0" smtClean="0">
                <a:latin typeface="Arial" charset="0"/>
              </a:rPr>
              <a:t>Yağ </a:t>
            </a:r>
            <a:r>
              <a:rPr lang="tr-TR" sz="2800" dirty="0" err="1" smtClean="0">
                <a:latin typeface="Arial" charset="0"/>
              </a:rPr>
              <a:t>asiti</a:t>
            </a:r>
            <a:r>
              <a:rPr lang="tr-TR" sz="2800" dirty="0" smtClean="0">
                <a:latin typeface="Arial" charset="0"/>
              </a:rPr>
              <a:t> amit bağı ile </a:t>
            </a:r>
            <a:r>
              <a:rPr lang="en-US" sz="2800" dirty="0" smtClean="0">
                <a:latin typeface="Arial" charset="0"/>
              </a:rPr>
              <a:t>s</a:t>
            </a:r>
            <a:r>
              <a:rPr lang="tr-TR" sz="2800" dirty="0" smtClean="0">
                <a:latin typeface="Arial" charset="0"/>
              </a:rPr>
              <a:t>f</a:t>
            </a:r>
            <a:r>
              <a:rPr lang="en-US" sz="2800" dirty="0" err="1" smtClean="0">
                <a:latin typeface="Arial" charset="0"/>
              </a:rPr>
              <a:t>ingo</a:t>
            </a:r>
            <a:r>
              <a:rPr lang="tr-TR" sz="2800" dirty="0" smtClean="0">
                <a:latin typeface="Arial" charset="0"/>
              </a:rPr>
              <a:t>z</a:t>
            </a:r>
            <a:r>
              <a:rPr lang="en-US" sz="2800" dirty="0" err="1" smtClean="0">
                <a:latin typeface="Arial" charset="0"/>
              </a:rPr>
              <a:t>ine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tr-TR" sz="2800" dirty="0" smtClean="0">
                <a:latin typeface="Arial" charset="0"/>
              </a:rPr>
              <a:t>bağlanır</a:t>
            </a:r>
            <a:endParaRPr lang="en-US" sz="2800" dirty="0" smtClean="0">
              <a:latin typeface="Arial" charset="0"/>
            </a:endParaRPr>
          </a:p>
          <a:p>
            <a:pPr eaLnBrk="1" hangingPunct="1"/>
            <a:r>
              <a:rPr lang="tr-TR" sz="2800" dirty="0" smtClean="0">
                <a:latin typeface="Arial" charset="0"/>
              </a:rPr>
              <a:t>Polar baş grubu </a:t>
            </a:r>
            <a:r>
              <a:rPr lang="tr-TR" sz="2800" dirty="0" err="1" smtClean="0">
                <a:latin typeface="Arial" charset="0"/>
              </a:rPr>
              <a:t>glikosidik</a:t>
            </a:r>
            <a:r>
              <a:rPr lang="tr-TR" sz="2800" dirty="0" smtClean="0">
                <a:latin typeface="Arial" charset="0"/>
              </a:rPr>
              <a:t> ya da </a:t>
            </a:r>
            <a:r>
              <a:rPr lang="tr-TR" sz="2800" dirty="0" err="1" smtClean="0">
                <a:latin typeface="Arial" charset="0"/>
              </a:rPr>
              <a:t>fosfodiester</a:t>
            </a:r>
            <a:r>
              <a:rPr lang="tr-TR" sz="2800" dirty="0" smtClean="0">
                <a:latin typeface="Arial" charset="0"/>
              </a:rPr>
              <a:t> bağı ile </a:t>
            </a:r>
            <a:r>
              <a:rPr lang="en-US" sz="2800" dirty="0" err="1" smtClean="0">
                <a:latin typeface="Arial" charset="0"/>
              </a:rPr>
              <a:t>sphingosine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tr-TR" sz="2800" dirty="0" smtClean="0">
                <a:latin typeface="Arial" charset="0"/>
              </a:rPr>
              <a:t>bağlanır.</a:t>
            </a:r>
            <a:endParaRPr lang="en-US" sz="2800" dirty="0" smtClean="0">
              <a:latin typeface="Arial" charset="0"/>
            </a:endParaRPr>
          </a:p>
          <a:p>
            <a:pPr eaLnBrk="1" hangingPunct="1"/>
            <a:r>
              <a:rPr lang="tr-TR" sz="2800" dirty="0" smtClean="0">
                <a:latin typeface="Arial" charset="0"/>
              </a:rPr>
              <a:t>Şeker içeren </a:t>
            </a:r>
            <a:r>
              <a:rPr lang="en-US" sz="2800" dirty="0" err="1" smtClean="0">
                <a:latin typeface="Arial" charset="0"/>
              </a:rPr>
              <a:t>glycosphingolipi</a:t>
            </a:r>
            <a:r>
              <a:rPr lang="tr-TR" sz="2800" dirty="0" err="1" smtClean="0">
                <a:latin typeface="Arial" charset="0"/>
              </a:rPr>
              <a:t>tler</a:t>
            </a:r>
            <a:r>
              <a:rPr lang="tr-TR" sz="2800" dirty="0" smtClean="0">
                <a:latin typeface="Arial" charset="0"/>
              </a:rPr>
              <a:t> genellikle hücre zarının dış tarafında bulunurlar. </a:t>
            </a:r>
            <a:endParaRPr lang="en-US" sz="2800" dirty="0" smtClean="0">
              <a:latin typeface="Arial" charset="0"/>
            </a:endParaRPr>
          </a:p>
        </p:txBody>
      </p:sp>
      <p:sp>
        <p:nvSpPr>
          <p:cNvPr id="90116" name="Line 4"/>
          <p:cNvSpPr>
            <a:spLocks noChangeShapeType="1"/>
          </p:cNvSpPr>
          <p:nvPr/>
        </p:nvSpPr>
        <p:spPr bwMode="auto">
          <a:xfrm>
            <a:off x="304800" y="11430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0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0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0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0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0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2FB0DC"/>
                </a:solidFill>
              </a:rPr>
              <a:t>S</a:t>
            </a:r>
            <a:r>
              <a:rPr lang="tr-TR" dirty="0" smtClean="0">
                <a:solidFill>
                  <a:srgbClr val="2FB0DC"/>
                </a:solidFill>
              </a:rPr>
              <a:t>f</a:t>
            </a:r>
            <a:r>
              <a:rPr lang="en-US" dirty="0" err="1" smtClean="0">
                <a:solidFill>
                  <a:srgbClr val="2FB0DC"/>
                </a:solidFill>
              </a:rPr>
              <a:t>ingolipi</a:t>
            </a:r>
            <a:r>
              <a:rPr lang="tr-TR" dirty="0" err="1" smtClean="0">
                <a:solidFill>
                  <a:srgbClr val="2FB0DC"/>
                </a:solidFill>
              </a:rPr>
              <a:t>tler</a:t>
            </a:r>
            <a:r>
              <a:rPr lang="tr-TR" dirty="0" smtClean="0">
                <a:solidFill>
                  <a:srgbClr val="2FB0DC"/>
                </a:solidFill>
              </a:rPr>
              <a:t>- örnekler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93187" name="Rectangle 1029"/>
          <p:cNvSpPr>
            <a:spLocks noChangeArrowheads="1"/>
          </p:cNvSpPr>
          <p:nvPr/>
        </p:nvSpPr>
        <p:spPr bwMode="auto">
          <a:xfrm>
            <a:off x="228600" y="1524000"/>
            <a:ext cx="86106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sz="2800" dirty="0" smtClean="0">
                <a:latin typeface="Arial" charset="0"/>
              </a:rPr>
              <a:t>baş grupların özellikleri hücre zarının yapısal özelliklerini belirler</a:t>
            </a:r>
            <a:endParaRPr lang="en-US" sz="2800" dirty="0">
              <a:latin typeface="Arial" charset="0"/>
            </a:endParaRPr>
          </a:p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sz="2800" kern="0" dirty="0" smtClean="0">
                <a:solidFill>
                  <a:srgbClr val="0E20FF"/>
                </a:solidFill>
                <a:latin typeface="Arial" charset="0"/>
              </a:rPr>
              <a:t>Farklı organizmalar farklı baş gruplara sahip zarlara sahiptirler. </a:t>
            </a:r>
            <a:endParaRPr lang="en-US" sz="2800" kern="0" dirty="0" smtClean="0">
              <a:solidFill>
                <a:srgbClr val="0E20FF"/>
              </a:solidFill>
              <a:latin typeface="Arial" charset="0"/>
            </a:endParaRPr>
          </a:p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sz="2800" kern="0" dirty="0" smtClean="0">
                <a:solidFill>
                  <a:srgbClr val="0E20FF"/>
                </a:solidFill>
                <a:latin typeface="Arial" charset="0"/>
              </a:rPr>
              <a:t>Farklı dokular farklı baş gruplara sahip zarlara sahiptirler. </a:t>
            </a:r>
            <a:endParaRPr lang="en-US" sz="2800" kern="0" dirty="0" smtClean="0">
              <a:solidFill>
                <a:srgbClr val="0E20FF"/>
              </a:solidFill>
              <a:latin typeface="Arial" charset="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2800" dirty="0">
              <a:solidFill>
                <a:srgbClr val="0E20FF"/>
              </a:solidFill>
            </a:endParaRPr>
          </a:p>
        </p:txBody>
      </p:sp>
      <p:sp>
        <p:nvSpPr>
          <p:cNvPr id="93188" name="Line 4"/>
          <p:cNvSpPr>
            <a:spLocks noChangeShapeType="1"/>
          </p:cNvSpPr>
          <p:nvPr/>
        </p:nvSpPr>
        <p:spPr bwMode="auto">
          <a:xfrm>
            <a:off x="381000" y="11430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7620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2FB0DC"/>
                </a:solidFill>
              </a:rPr>
              <a:t>S</a:t>
            </a:r>
            <a:r>
              <a:rPr lang="tr-TR" dirty="0" smtClean="0">
                <a:solidFill>
                  <a:srgbClr val="2FB0DC"/>
                </a:solidFill>
              </a:rPr>
              <a:t>f</a:t>
            </a:r>
            <a:r>
              <a:rPr lang="en-US" dirty="0" err="1" smtClean="0">
                <a:solidFill>
                  <a:srgbClr val="2FB0DC"/>
                </a:solidFill>
              </a:rPr>
              <a:t>ingolipi</a:t>
            </a:r>
            <a:r>
              <a:rPr lang="tr-TR" dirty="0" err="1" smtClean="0">
                <a:solidFill>
                  <a:srgbClr val="2FB0DC"/>
                </a:solidFill>
              </a:rPr>
              <a:t>tler</a:t>
            </a:r>
            <a:r>
              <a:rPr lang="tr-TR" dirty="0" smtClean="0">
                <a:solidFill>
                  <a:srgbClr val="2FB0DC"/>
                </a:solidFill>
              </a:rPr>
              <a:t>- örnekler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96259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524000"/>
            <a:ext cx="8534400" cy="4953000"/>
          </a:xfrm>
          <a:noFill/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tr-TR" sz="2800" dirty="0" err="1" smtClean="0">
                <a:latin typeface="Arial" charset="0"/>
              </a:rPr>
              <a:t>Seramit</a:t>
            </a:r>
            <a:r>
              <a:rPr lang="en-US" sz="2800" dirty="0" smtClean="0">
                <a:latin typeface="Arial" charset="0"/>
              </a:rPr>
              <a:t> (s</a:t>
            </a:r>
            <a:r>
              <a:rPr lang="tr-TR" sz="2800" dirty="0" smtClean="0">
                <a:latin typeface="Arial" charset="0"/>
              </a:rPr>
              <a:t>f</a:t>
            </a:r>
            <a:r>
              <a:rPr lang="en-US" sz="2800" dirty="0" err="1" smtClean="0">
                <a:latin typeface="Arial" charset="0"/>
              </a:rPr>
              <a:t>ingo</a:t>
            </a:r>
            <a:r>
              <a:rPr lang="tr-TR" sz="2800" dirty="0" err="1" smtClean="0">
                <a:latin typeface="Arial" charset="0"/>
              </a:rPr>
              <a:t>zin</a:t>
            </a:r>
            <a:r>
              <a:rPr lang="en-US" sz="2800" dirty="0" smtClean="0">
                <a:latin typeface="Arial" charset="0"/>
              </a:rPr>
              <a:t> + </a:t>
            </a:r>
            <a:r>
              <a:rPr lang="en-US" sz="2800" dirty="0" err="1" smtClean="0">
                <a:latin typeface="Arial" charset="0"/>
              </a:rPr>
              <a:t>ami</a:t>
            </a:r>
            <a:r>
              <a:rPr lang="tr-TR" sz="2800" dirty="0" smtClean="0">
                <a:latin typeface="Arial" charset="0"/>
              </a:rPr>
              <a:t>t bağlı yağ asidi</a:t>
            </a:r>
            <a:r>
              <a:rPr lang="en-US" sz="2800" dirty="0" smtClean="0">
                <a:latin typeface="Arial" charset="0"/>
              </a:rPr>
              <a:t> + </a:t>
            </a:r>
            <a:r>
              <a:rPr lang="tr-TR" sz="2800" dirty="0" err="1" smtClean="0">
                <a:latin typeface="Arial" charset="0"/>
              </a:rPr>
              <a:t>fosfokolin</a:t>
            </a:r>
            <a:r>
              <a:rPr lang="tr-TR" sz="2800" dirty="0" smtClean="0">
                <a:latin typeface="Arial" charset="0"/>
              </a:rPr>
              <a:t>)</a:t>
            </a:r>
            <a:endParaRPr lang="en-US" sz="2800" dirty="0" smtClean="0">
              <a:latin typeface="Arial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en-US" sz="2800" dirty="0" smtClean="0">
                <a:latin typeface="Arial" charset="0"/>
              </a:rPr>
              <a:t>S</a:t>
            </a:r>
            <a:r>
              <a:rPr lang="tr-TR" sz="2800" dirty="0" smtClean="0">
                <a:latin typeface="Arial" charset="0"/>
              </a:rPr>
              <a:t>f</a:t>
            </a:r>
            <a:r>
              <a:rPr lang="en-US" sz="2800" dirty="0" err="1" smtClean="0">
                <a:latin typeface="Arial" charset="0"/>
              </a:rPr>
              <a:t>ingomyelin</a:t>
            </a:r>
            <a:r>
              <a:rPr lang="tr-TR" sz="2800" dirty="0" smtClean="0">
                <a:latin typeface="Arial" charset="0"/>
              </a:rPr>
              <a:t>: nöronların aksonlarını saran ve yalıtan zarlı bir kılıf  (</a:t>
            </a:r>
            <a:r>
              <a:rPr lang="tr-TR" sz="2800" dirty="0" err="1" smtClean="0">
                <a:latin typeface="Arial" charset="0"/>
              </a:rPr>
              <a:t>miyelin</a:t>
            </a:r>
            <a:r>
              <a:rPr lang="tr-TR" sz="2800" dirty="0" smtClean="0">
                <a:latin typeface="Arial" charset="0"/>
              </a:rPr>
              <a:t>)</a:t>
            </a:r>
            <a:endParaRPr lang="en-US" sz="2800" dirty="0" smtClean="0">
              <a:latin typeface="Arial" charset="0"/>
            </a:endParaRPr>
          </a:p>
          <a:p>
            <a:pPr lvl="1" eaLnBrk="1" hangingPunct="1">
              <a:lnSpc>
                <a:spcPct val="110000"/>
              </a:lnSpc>
            </a:pPr>
            <a:r>
              <a:rPr lang="tr-TR" sz="2400" dirty="0" err="1" smtClean="0">
                <a:latin typeface="Arial" charset="0"/>
              </a:rPr>
              <a:t>Fosfotidilkoline</a:t>
            </a:r>
            <a:r>
              <a:rPr lang="tr-TR" sz="2400" dirty="0" smtClean="0">
                <a:latin typeface="Arial" charset="0"/>
              </a:rPr>
              <a:t> benzer yapısal olarak</a:t>
            </a:r>
            <a:endParaRPr lang="en-US" sz="2400" dirty="0" smtClean="0">
              <a:latin typeface="Arial" charset="0"/>
            </a:endParaRPr>
          </a:p>
        </p:txBody>
      </p:sp>
      <p:sp>
        <p:nvSpPr>
          <p:cNvPr id="96260" name="Line 4"/>
          <p:cNvSpPr>
            <a:spLocks noChangeShapeType="1"/>
          </p:cNvSpPr>
          <p:nvPr/>
        </p:nvSpPr>
        <p:spPr bwMode="auto">
          <a:xfrm>
            <a:off x="304800" y="9906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9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153400" cy="1143000"/>
          </a:xfrm>
        </p:spPr>
        <p:txBody>
          <a:bodyPr/>
          <a:lstStyle/>
          <a:p>
            <a:pPr eaLnBrk="1" hangingPunct="1"/>
            <a:r>
              <a:rPr lang="tr-TR" sz="3600" dirty="0" err="1" smtClean="0">
                <a:solidFill>
                  <a:srgbClr val="2FB0DC"/>
                </a:solidFill>
              </a:rPr>
              <a:t>Glikosfingolipitler</a:t>
            </a:r>
            <a:r>
              <a:rPr lang="tr-TR" sz="3600" dirty="0" smtClean="0">
                <a:solidFill>
                  <a:srgbClr val="2FB0DC"/>
                </a:solidFill>
              </a:rPr>
              <a:t> &amp; Kan Grupları</a:t>
            </a:r>
            <a:endParaRPr lang="en-US" sz="3600" dirty="0" smtClean="0">
              <a:solidFill>
                <a:srgbClr val="2FB0DC"/>
              </a:solidFill>
            </a:endParaRPr>
          </a:p>
        </p:txBody>
      </p:sp>
      <p:sp>
        <p:nvSpPr>
          <p:cNvPr id="10137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219200"/>
            <a:ext cx="8610600" cy="5486400"/>
          </a:xfrm>
        </p:spPr>
        <p:txBody>
          <a:bodyPr/>
          <a:lstStyle/>
          <a:p>
            <a:pPr eaLnBrk="1" hangingPunct="1">
              <a:lnSpc>
                <a:spcPct val="115000"/>
              </a:lnSpc>
            </a:pPr>
            <a:r>
              <a:rPr lang="tr-TR" sz="2800" dirty="0" smtClean="0">
                <a:latin typeface="Arial" charset="0"/>
              </a:rPr>
              <a:t>Kan grupları </a:t>
            </a:r>
            <a:r>
              <a:rPr lang="en-US" sz="2800" dirty="0" err="1" smtClean="0">
                <a:latin typeface="Arial" charset="0"/>
              </a:rPr>
              <a:t>glycosphingolipi</a:t>
            </a:r>
            <a:r>
              <a:rPr lang="tr-TR" sz="2800" dirty="0" err="1" smtClean="0">
                <a:latin typeface="Arial" charset="0"/>
              </a:rPr>
              <a:t>tlerin</a:t>
            </a:r>
            <a:r>
              <a:rPr lang="tr-TR" sz="2800" dirty="0" smtClean="0">
                <a:latin typeface="Arial" charset="0"/>
              </a:rPr>
              <a:t> içerdiği şekerin türüne göre belirlenir. </a:t>
            </a:r>
            <a:endParaRPr lang="en-US" sz="2800" dirty="0" smtClean="0">
              <a:latin typeface="Arial" charset="0"/>
            </a:endParaRPr>
          </a:p>
          <a:p>
            <a:pPr eaLnBrk="1" hangingPunct="1">
              <a:lnSpc>
                <a:spcPct val="115000"/>
              </a:lnSpc>
            </a:pPr>
            <a:r>
              <a:rPr lang="tr-TR" sz="2800" dirty="0" smtClean="0">
                <a:latin typeface="Arial" charset="0"/>
              </a:rPr>
              <a:t>Şekerin yapısı da belirli g</a:t>
            </a:r>
            <a:r>
              <a:rPr lang="en-US" sz="2800" dirty="0" err="1" smtClean="0">
                <a:solidFill>
                  <a:srgbClr val="0E20FF"/>
                </a:solidFill>
                <a:latin typeface="Arial" charset="0"/>
              </a:rPr>
              <a:t>lycosyltransfera</a:t>
            </a:r>
            <a:r>
              <a:rPr lang="tr-TR" sz="2800" dirty="0" err="1" smtClean="0">
                <a:solidFill>
                  <a:srgbClr val="0E20FF"/>
                </a:solidFill>
                <a:latin typeface="Arial" charset="0"/>
              </a:rPr>
              <a:t>zların</a:t>
            </a:r>
            <a:r>
              <a:rPr lang="tr-TR" sz="2800" dirty="0" smtClean="0">
                <a:solidFill>
                  <a:srgbClr val="0E20FF"/>
                </a:solidFill>
                <a:latin typeface="Arial" charset="0"/>
              </a:rPr>
              <a:t> </a:t>
            </a:r>
            <a:r>
              <a:rPr lang="tr-TR" sz="2800" dirty="0" smtClean="0">
                <a:latin typeface="Arial" charset="0"/>
              </a:rPr>
              <a:t>ifadesiyle belirlenir.</a:t>
            </a:r>
            <a:endParaRPr lang="en-US" sz="2800" dirty="0" smtClean="0">
              <a:latin typeface="Arial" charset="0"/>
            </a:endParaRPr>
          </a:p>
          <a:p>
            <a:pPr lvl="1" eaLnBrk="1" hangingPunct="1">
              <a:lnSpc>
                <a:spcPct val="115000"/>
              </a:lnSpc>
            </a:pPr>
            <a:r>
              <a:rPr lang="tr-TR" sz="2000" dirty="0" smtClean="0">
                <a:solidFill>
                  <a:srgbClr val="0E20FF"/>
                </a:solidFill>
                <a:latin typeface="Arial" charset="0"/>
              </a:rPr>
              <a:t>Aktif olmayan </a:t>
            </a:r>
            <a:r>
              <a:rPr lang="en-US" sz="2000" dirty="0" err="1" smtClean="0">
                <a:latin typeface="Arial" charset="0"/>
              </a:rPr>
              <a:t>glycosyltransfera</a:t>
            </a:r>
            <a:r>
              <a:rPr lang="tr-TR" sz="2000" dirty="0" err="1" smtClean="0">
                <a:latin typeface="Arial" charset="0"/>
              </a:rPr>
              <a:t>za</a:t>
            </a:r>
            <a:r>
              <a:rPr lang="tr-TR" sz="2000" dirty="0" smtClean="0">
                <a:latin typeface="Arial" charset="0"/>
              </a:rPr>
              <a:t> sahip olan bireyler O</a:t>
            </a:r>
            <a:r>
              <a:rPr lang="en-US" sz="2000" b="1" dirty="0" smtClean="0">
                <a:latin typeface="Arial" charset="0"/>
              </a:rPr>
              <a:t> antigen</a:t>
            </a:r>
            <a:r>
              <a:rPr lang="tr-TR" sz="2000" b="1" dirty="0" smtClean="0">
                <a:latin typeface="Arial" charset="0"/>
              </a:rPr>
              <a:t>ine sahiptirler </a:t>
            </a:r>
            <a:endParaRPr lang="en-US" sz="2000" dirty="0" smtClean="0">
              <a:latin typeface="Arial" charset="0"/>
            </a:endParaRPr>
          </a:p>
          <a:p>
            <a:pPr lvl="1" eaLnBrk="1" hangingPunct="1">
              <a:lnSpc>
                <a:spcPct val="115000"/>
              </a:lnSpc>
            </a:pPr>
            <a:r>
              <a:rPr lang="en-US" sz="2000" dirty="0" smtClean="0">
                <a:solidFill>
                  <a:srgbClr val="0E20FF"/>
                </a:solidFill>
                <a:latin typeface="Arial" charset="0"/>
              </a:rPr>
              <a:t>N-</a:t>
            </a:r>
            <a:r>
              <a:rPr lang="en-US" sz="2000" dirty="0" err="1" smtClean="0">
                <a:solidFill>
                  <a:srgbClr val="0E20FF"/>
                </a:solidFill>
                <a:latin typeface="Arial" charset="0"/>
              </a:rPr>
              <a:t>acetylgalactosamine</a:t>
            </a:r>
            <a:r>
              <a:rPr lang="tr-TR" sz="2000" dirty="0" smtClean="0">
                <a:solidFill>
                  <a:srgbClr val="0E20FF"/>
                </a:solidFill>
                <a:latin typeface="Arial" charset="0"/>
              </a:rPr>
              <a:t> grubunu transfer eden </a:t>
            </a:r>
            <a:r>
              <a:rPr lang="en-US" sz="2000" dirty="0" err="1" smtClean="0">
                <a:latin typeface="Arial" charset="0"/>
              </a:rPr>
              <a:t>glycosyltransfera</a:t>
            </a:r>
            <a:r>
              <a:rPr lang="tr-TR" sz="2000" dirty="0" smtClean="0">
                <a:latin typeface="Arial" charset="0"/>
              </a:rPr>
              <a:t>z sahibi bireyler </a:t>
            </a:r>
            <a:r>
              <a:rPr lang="en-US" sz="2000" b="1" dirty="0" smtClean="0">
                <a:latin typeface="Arial" charset="0"/>
              </a:rPr>
              <a:t>A </a:t>
            </a:r>
            <a:r>
              <a:rPr lang="tr-TR" sz="2000" b="1" dirty="0" smtClean="0">
                <a:latin typeface="Arial" charset="0"/>
              </a:rPr>
              <a:t>kan grubuna</a:t>
            </a:r>
            <a:endParaRPr lang="en-US" sz="2000" dirty="0" smtClean="0">
              <a:latin typeface="Arial" charset="0"/>
            </a:endParaRPr>
          </a:p>
          <a:p>
            <a:pPr lvl="1" eaLnBrk="1" hangingPunct="1">
              <a:lnSpc>
                <a:spcPct val="115000"/>
              </a:lnSpc>
            </a:pPr>
            <a:r>
              <a:rPr lang="en-US" sz="2000" dirty="0" err="1" smtClean="0">
                <a:solidFill>
                  <a:srgbClr val="0E20FF"/>
                </a:solidFill>
                <a:latin typeface="Arial" charset="0"/>
              </a:rPr>
              <a:t>galactose</a:t>
            </a:r>
            <a:r>
              <a:rPr lang="en-US" sz="2000" dirty="0" smtClean="0">
                <a:solidFill>
                  <a:srgbClr val="0E20FF"/>
                </a:solidFill>
                <a:latin typeface="Arial" charset="0"/>
              </a:rPr>
              <a:t> </a:t>
            </a:r>
            <a:r>
              <a:rPr lang="tr-TR" sz="2000" dirty="0" smtClean="0">
                <a:solidFill>
                  <a:srgbClr val="0E20FF"/>
                </a:solidFill>
                <a:latin typeface="Arial" charset="0"/>
              </a:rPr>
              <a:t>grubunu transfer eden </a:t>
            </a:r>
            <a:r>
              <a:rPr lang="en-US" sz="2000" dirty="0" err="1" smtClean="0">
                <a:latin typeface="Arial" charset="0"/>
              </a:rPr>
              <a:t>glycosyltransfera</a:t>
            </a:r>
            <a:r>
              <a:rPr lang="tr-TR" sz="2000" dirty="0" smtClean="0">
                <a:latin typeface="Arial" charset="0"/>
              </a:rPr>
              <a:t>z sahibi bireyler </a:t>
            </a:r>
            <a:r>
              <a:rPr lang="tr-TR" sz="2000" b="1" dirty="0" smtClean="0">
                <a:latin typeface="Arial" charset="0"/>
              </a:rPr>
              <a:t>B</a:t>
            </a:r>
            <a:r>
              <a:rPr lang="en-US" sz="2000" b="1" dirty="0" smtClean="0">
                <a:latin typeface="Arial" charset="0"/>
              </a:rPr>
              <a:t> </a:t>
            </a:r>
            <a:r>
              <a:rPr lang="tr-TR" sz="2000" b="1" dirty="0" smtClean="0">
                <a:latin typeface="Arial" charset="0"/>
              </a:rPr>
              <a:t>kan grubuna</a:t>
            </a:r>
            <a:endParaRPr lang="en-US" sz="2000" dirty="0" smtClean="0">
              <a:latin typeface="Arial" charset="0"/>
            </a:endParaRPr>
          </a:p>
        </p:txBody>
      </p:sp>
      <p:sp>
        <p:nvSpPr>
          <p:cNvPr id="101380" name="Line 4"/>
          <p:cNvSpPr>
            <a:spLocks noChangeShapeType="1"/>
          </p:cNvSpPr>
          <p:nvPr/>
        </p:nvSpPr>
        <p:spPr bwMode="auto">
          <a:xfrm>
            <a:off x="381000" y="11430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1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01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013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01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7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838200"/>
          </a:xfrm>
        </p:spPr>
        <p:txBody>
          <a:bodyPr/>
          <a:lstStyle/>
          <a:p>
            <a:pPr eaLnBrk="1" hangingPunct="1"/>
            <a:r>
              <a:rPr lang="tr-TR" dirty="0" err="1" smtClean="0">
                <a:solidFill>
                  <a:srgbClr val="2FB0DC"/>
                </a:solidFill>
              </a:rPr>
              <a:t>Gangliositler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104451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066800"/>
            <a:ext cx="8458200" cy="4876800"/>
          </a:xfrm>
        </p:spPr>
        <p:txBody>
          <a:bodyPr/>
          <a:lstStyle/>
          <a:p>
            <a:pPr eaLnBrk="1" hangingPunct="1"/>
            <a:r>
              <a:rPr lang="tr-TR" sz="2800" dirty="0" smtClean="0">
                <a:latin typeface="Arial" charset="0"/>
              </a:rPr>
              <a:t>Hücrenin dış zarında yoğunlaşmıştır</a:t>
            </a:r>
          </a:p>
          <a:p>
            <a:pPr eaLnBrk="1" hangingPunct="1"/>
            <a:endParaRPr lang="tr-TR" sz="2800" dirty="0" smtClean="0">
              <a:latin typeface="Arial" charset="0"/>
            </a:endParaRPr>
          </a:p>
          <a:p>
            <a:pPr eaLnBrk="1" hangingPunct="1"/>
            <a:r>
              <a:rPr lang="tr-TR" sz="2800" dirty="0" smtClean="0">
                <a:latin typeface="Arial" charset="0"/>
              </a:rPr>
              <a:t>Hücre dışı moleküllerin ya da komşu hücrelerin tanınmasında görevlidirler.</a:t>
            </a:r>
          </a:p>
          <a:p>
            <a:pPr eaLnBrk="1" hangingPunct="1"/>
            <a:r>
              <a:rPr lang="tr-TR" sz="2800" dirty="0" smtClean="0">
                <a:latin typeface="Arial" charset="0"/>
              </a:rPr>
              <a:t>Türü ve miktarı </a:t>
            </a:r>
            <a:r>
              <a:rPr lang="tr-TR" sz="2800" dirty="0" err="1" smtClean="0">
                <a:latin typeface="Arial" charset="0"/>
              </a:rPr>
              <a:t>embryonik</a:t>
            </a:r>
            <a:r>
              <a:rPr lang="tr-TR" sz="2800" dirty="0" smtClean="0">
                <a:latin typeface="Arial" charset="0"/>
              </a:rPr>
              <a:t> gelişim boyunca önemli ölçüde değişir.  (hücre farklılaşmasında önemli rol oynar)</a:t>
            </a:r>
            <a:endParaRPr lang="en-US" sz="2800" dirty="0" smtClean="0">
              <a:latin typeface="Arial" charset="0"/>
            </a:endParaRPr>
          </a:p>
          <a:p>
            <a:pPr eaLnBrk="1" hangingPunct="1">
              <a:buFontTx/>
              <a:buNone/>
            </a:pPr>
            <a:endParaRPr lang="en-US" sz="2800" dirty="0" smtClean="0">
              <a:latin typeface="Arial" charset="0"/>
            </a:endParaRPr>
          </a:p>
          <a:p>
            <a:pPr eaLnBrk="1" hangingPunct="1">
              <a:buFontTx/>
              <a:buNone/>
            </a:pPr>
            <a:endParaRPr lang="en-US" sz="2800" dirty="0" smtClean="0">
              <a:latin typeface="Arial" charset="0"/>
            </a:endParaRPr>
          </a:p>
        </p:txBody>
      </p:sp>
      <p:sp>
        <p:nvSpPr>
          <p:cNvPr id="104452" name="Line 4"/>
          <p:cNvSpPr>
            <a:spLocks noChangeShapeType="1"/>
          </p:cNvSpPr>
          <p:nvPr/>
        </p:nvSpPr>
        <p:spPr bwMode="auto">
          <a:xfrm>
            <a:off x="457200" y="9906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8382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2FB0DC"/>
                </a:solidFill>
              </a:rPr>
              <a:t>Sterol</a:t>
            </a:r>
            <a:r>
              <a:rPr lang="tr-TR" dirty="0" err="1" smtClean="0">
                <a:solidFill>
                  <a:srgbClr val="2FB0DC"/>
                </a:solidFill>
              </a:rPr>
              <a:t>ler</a:t>
            </a:r>
            <a:r>
              <a:rPr lang="tr-TR" dirty="0" smtClean="0">
                <a:solidFill>
                  <a:srgbClr val="2FB0DC"/>
                </a:solidFill>
              </a:rPr>
              <a:t> ve</a:t>
            </a:r>
            <a:r>
              <a:rPr lang="en-US" dirty="0" smtClean="0">
                <a:solidFill>
                  <a:srgbClr val="2FB0DC"/>
                </a:solidFill>
              </a:rPr>
              <a:t> </a:t>
            </a:r>
            <a:r>
              <a:rPr lang="tr-TR" dirty="0" smtClean="0">
                <a:solidFill>
                  <a:srgbClr val="2FB0DC"/>
                </a:solidFill>
              </a:rPr>
              <a:t>Kolesterol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104451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447800"/>
            <a:ext cx="8458200" cy="4876800"/>
          </a:xfrm>
        </p:spPr>
        <p:txBody>
          <a:bodyPr/>
          <a:lstStyle/>
          <a:p>
            <a:pPr eaLnBrk="1" hangingPunct="1"/>
            <a:r>
              <a:rPr lang="tr-TR" sz="2800" dirty="0" smtClean="0">
                <a:latin typeface="Arial" charset="0"/>
              </a:rPr>
              <a:t>Steroller: </a:t>
            </a:r>
            <a:r>
              <a:rPr lang="tr-TR" sz="2800" dirty="0" err="1" smtClean="0">
                <a:latin typeface="Arial" charset="0"/>
              </a:rPr>
              <a:t>ökaryot</a:t>
            </a:r>
            <a:r>
              <a:rPr lang="tr-TR" sz="2800" dirty="0" smtClean="0">
                <a:latin typeface="Arial" charset="0"/>
              </a:rPr>
              <a:t> hücrelerinin çoğunun zarlarında bulunan yapısal lipitler</a:t>
            </a:r>
          </a:p>
          <a:p>
            <a:pPr eaLnBrk="1" hangingPunct="1"/>
            <a:r>
              <a:rPr lang="en-US" sz="2800" dirty="0" smtClean="0">
                <a:latin typeface="Arial" charset="0"/>
              </a:rPr>
              <a:t>Sterol:</a:t>
            </a:r>
          </a:p>
          <a:p>
            <a:pPr lvl="1" eaLnBrk="1" hangingPunct="1"/>
            <a:r>
              <a:rPr lang="en-US" sz="2400" dirty="0" err="1" smtClean="0">
                <a:latin typeface="Arial" charset="0"/>
              </a:rPr>
              <a:t>Steroi</a:t>
            </a:r>
            <a:r>
              <a:rPr lang="tr-TR" sz="2400" dirty="0" smtClean="0">
                <a:latin typeface="Arial" charset="0"/>
              </a:rPr>
              <a:t>t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tr-TR" sz="2400" dirty="0" smtClean="0">
                <a:latin typeface="Arial" charset="0"/>
              </a:rPr>
              <a:t>çekirdeği</a:t>
            </a:r>
            <a:r>
              <a:rPr lang="en-US" sz="2400" dirty="0" smtClean="0">
                <a:latin typeface="Arial" charset="0"/>
              </a:rPr>
              <a:t>: </a:t>
            </a:r>
            <a:r>
              <a:rPr lang="tr-TR" sz="2400" dirty="0" smtClean="0">
                <a:latin typeface="Arial" charset="0"/>
              </a:rPr>
              <a:t>4 kaynaşmış karbon halka</a:t>
            </a:r>
            <a:endParaRPr lang="en-US" sz="2400" dirty="0" smtClean="0">
              <a:latin typeface="Arial" charset="0"/>
            </a:endParaRPr>
          </a:p>
          <a:p>
            <a:pPr lvl="1" eaLnBrk="1" hangingPunct="1"/>
            <a:r>
              <a:rPr lang="en-US" sz="2400" dirty="0" smtClean="0">
                <a:latin typeface="Arial" charset="0"/>
              </a:rPr>
              <a:t>Hydro</a:t>
            </a:r>
            <a:r>
              <a:rPr lang="tr-TR" sz="2400" dirty="0" err="1" smtClean="0">
                <a:latin typeface="Arial" charset="0"/>
              </a:rPr>
              <a:t>ksi</a:t>
            </a:r>
            <a:r>
              <a:rPr lang="en-US" sz="2400" dirty="0" smtClean="0">
                <a:latin typeface="Arial" charset="0"/>
              </a:rPr>
              <a:t>l </a:t>
            </a:r>
            <a:r>
              <a:rPr lang="en-US" sz="2400" dirty="0" err="1" smtClean="0">
                <a:latin typeface="Arial" charset="0"/>
              </a:rPr>
              <a:t>grup</a:t>
            </a:r>
            <a:r>
              <a:rPr lang="en-US" sz="2400" dirty="0" smtClean="0">
                <a:latin typeface="Arial" charset="0"/>
              </a:rPr>
              <a:t> (polar </a:t>
            </a:r>
            <a:r>
              <a:rPr lang="tr-TR" sz="2400" dirty="0" smtClean="0">
                <a:latin typeface="Arial" charset="0"/>
              </a:rPr>
              <a:t>baş</a:t>
            </a:r>
            <a:r>
              <a:rPr lang="en-US" sz="2400" dirty="0" smtClean="0">
                <a:latin typeface="Arial" charset="0"/>
              </a:rPr>
              <a:t>) </a:t>
            </a:r>
            <a:r>
              <a:rPr lang="tr-TR" sz="2400" dirty="0" smtClean="0">
                <a:latin typeface="Arial" charset="0"/>
              </a:rPr>
              <a:t>A</a:t>
            </a:r>
            <a:r>
              <a:rPr lang="en-US" sz="2400" dirty="0" smtClean="0">
                <a:latin typeface="Arial" charset="0"/>
              </a:rPr>
              <a:t>-</a:t>
            </a:r>
            <a:r>
              <a:rPr lang="tr-TR" sz="2400" dirty="0" smtClean="0">
                <a:latin typeface="Arial" charset="0"/>
              </a:rPr>
              <a:t>halkasında</a:t>
            </a:r>
            <a:endParaRPr lang="en-US" sz="2400" dirty="0" smtClean="0">
              <a:latin typeface="Arial" charset="0"/>
            </a:endParaRPr>
          </a:p>
          <a:p>
            <a:pPr lvl="1" eaLnBrk="1" hangingPunct="1"/>
            <a:r>
              <a:rPr lang="tr-TR" sz="2400" dirty="0" smtClean="0">
                <a:latin typeface="Arial" charset="0"/>
              </a:rPr>
              <a:t>Bir çok polar olmayan yan gruplar (alkil yan zincirler)</a:t>
            </a:r>
          </a:p>
          <a:p>
            <a:pPr lvl="1" eaLnBrk="1" hangingPunct="1"/>
            <a:endParaRPr lang="en-US" sz="2400" dirty="0" smtClean="0">
              <a:latin typeface="Arial" charset="0"/>
            </a:endParaRPr>
          </a:p>
          <a:p>
            <a:pPr eaLnBrk="1" hangingPunct="1"/>
            <a:r>
              <a:rPr lang="tr-TR" sz="2800" dirty="0" smtClean="0">
                <a:latin typeface="Arial" charset="0"/>
              </a:rPr>
              <a:t>S</a:t>
            </a:r>
            <a:r>
              <a:rPr lang="en-US" sz="2800" dirty="0" err="1" smtClean="0">
                <a:latin typeface="Arial" charset="0"/>
              </a:rPr>
              <a:t>teroid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tr-TR" sz="2800" dirty="0" smtClean="0">
                <a:latin typeface="Arial" charset="0"/>
              </a:rPr>
              <a:t>çekirdeği hemen hemen </a:t>
            </a:r>
            <a:r>
              <a:rPr lang="tr-TR" sz="2800" dirty="0" err="1" smtClean="0">
                <a:latin typeface="Arial" charset="0"/>
              </a:rPr>
              <a:t>planardır</a:t>
            </a:r>
            <a:endParaRPr lang="en-US" sz="2800" dirty="0" smtClean="0">
              <a:latin typeface="Arial" charset="0"/>
            </a:endParaRPr>
          </a:p>
          <a:p>
            <a:pPr eaLnBrk="1" hangingPunct="1"/>
            <a:endParaRPr lang="en-US" sz="2800" dirty="0" smtClean="0">
              <a:latin typeface="Arial" charset="0"/>
            </a:endParaRPr>
          </a:p>
          <a:p>
            <a:pPr eaLnBrk="1" hangingPunct="1">
              <a:buFontTx/>
              <a:buNone/>
            </a:pPr>
            <a:endParaRPr lang="en-US" sz="2800" dirty="0" smtClean="0">
              <a:latin typeface="Arial" charset="0"/>
            </a:endParaRPr>
          </a:p>
          <a:p>
            <a:pPr eaLnBrk="1" hangingPunct="1">
              <a:buFontTx/>
              <a:buNone/>
            </a:pPr>
            <a:endParaRPr lang="en-US" sz="2800" dirty="0" smtClean="0">
              <a:latin typeface="Arial" charset="0"/>
            </a:endParaRPr>
          </a:p>
        </p:txBody>
      </p:sp>
      <p:sp>
        <p:nvSpPr>
          <p:cNvPr id="104452" name="Line 4"/>
          <p:cNvSpPr>
            <a:spLocks noChangeShapeType="1"/>
          </p:cNvSpPr>
          <p:nvPr/>
        </p:nvSpPr>
        <p:spPr bwMode="auto">
          <a:xfrm>
            <a:off x="457200" y="9906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04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044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1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7620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2FB0DC"/>
                </a:solidFill>
              </a:rPr>
              <a:t>Sterol</a:t>
            </a:r>
            <a:r>
              <a:rPr lang="tr-TR" dirty="0" err="1" smtClean="0">
                <a:solidFill>
                  <a:srgbClr val="2FB0DC"/>
                </a:solidFill>
              </a:rPr>
              <a:t>lerin</a:t>
            </a:r>
            <a:r>
              <a:rPr lang="tr-TR" dirty="0" smtClean="0">
                <a:solidFill>
                  <a:srgbClr val="2FB0DC"/>
                </a:solidFill>
              </a:rPr>
              <a:t> Fizyolojik Rolü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107523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066800"/>
            <a:ext cx="8610600" cy="51816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tr-TR" sz="2000" dirty="0" smtClean="0">
                <a:latin typeface="Arial" charset="0"/>
              </a:rPr>
              <a:t>Kolesterol ve ilgili steroller çoğu </a:t>
            </a:r>
            <a:r>
              <a:rPr lang="tr-TR" sz="2000" dirty="0" err="1" smtClean="0">
                <a:latin typeface="Arial" charset="0"/>
              </a:rPr>
              <a:t>ökaryotik</a:t>
            </a:r>
            <a:r>
              <a:rPr lang="tr-TR" sz="2000" dirty="0" smtClean="0">
                <a:latin typeface="Arial" charset="0"/>
              </a:rPr>
              <a:t> hücre zarında bulunurlar</a:t>
            </a:r>
            <a:endParaRPr lang="en-US" sz="2000" dirty="0" smtClean="0">
              <a:latin typeface="Arial" charset="0"/>
            </a:endParaRPr>
          </a:p>
          <a:p>
            <a:pPr lvl="1" eaLnBrk="1" hangingPunct="1">
              <a:lnSpc>
                <a:spcPct val="120000"/>
              </a:lnSpc>
            </a:pPr>
            <a:r>
              <a:rPr lang="tr-TR" sz="1800" dirty="0" smtClean="0">
                <a:latin typeface="Arial" charset="0"/>
              </a:rPr>
              <a:t>Akışkanlık ve geçirgenliği düzenler</a:t>
            </a:r>
            <a:endParaRPr lang="en-US" sz="1800" dirty="0" smtClean="0">
              <a:latin typeface="Arial" charset="0"/>
            </a:endParaRPr>
          </a:p>
          <a:p>
            <a:pPr lvl="1" eaLnBrk="1" hangingPunct="1">
              <a:lnSpc>
                <a:spcPct val="120000"/>
              </a:lnSpc>
            </a:pPr>
            <a:r>
              <a:rPr lang="tr-TR" sz="1800" dirty="0" smtClean="0">
                <a:latin typeface="Arial" charset="0"/>
              </a:rPr>
              <a:t>Hücre zarının kalınlaşmasını sağlar</a:t>
            </a:r>
            <a:endParaRPr lang="en-US" sz="1800" dirty="0" smtClean="0">
              <a:latin typeface="Arial" charset="0"/>
            </a:endParaRPr>
          </a:p>
          <a:p>
            <a:pPr lvl="1" eaLnBrk="1" hangingPunct="1">
              <a:lnSpc>
                <a:spcPct val="120000"/>
              </a:lnSpc>
            </a:pPr>
            <a:r>
              <a:rPr lang="tr-TR" sz="1800" dirty="0" smtClean="0">
                <a:latin typeface="Arial" charset="0"/>
              </a:rPr>
              <a:t>Bir çok bakteri sterole sahip değildirler</a:t>
            </a:r>
            <a:endParaRPr lang="en-US" sz="1800" dirty="0" smtClean="0">
              <a:latin typeface="Arial" charset="0"/>
            </a:endParaRPr>
          </a:p>
          <a:p>
            <a:pPr lvl="1" eaLnBrk="1" hangingPunct="1">
              <a:lnSpc>
                <a:spcPct val="120000"/>
              </a:lnSpc>
              <a:buFontTx/>
              <a:buNone/>
            </a:pPr>
            <a:endParaRPr lang="en-US" sz="900" dirty="0" smtClean="0">
              <a:latin typeface="Arial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en-US" sz="2000" dirty="0" smtClean="0">
                <a:latin typeface="Arial" charset="0"/>
              </a:rPr>
              <a:t>M</a:t>
            </a:r>
            <a:r>
              <a:rPr lang="tr-TR" sz="2000" dirty="0" smtClean="0">
                <a:latin typeface="Arial" charset="0"/>
              </a:rPr>
              <a:t>emeliler kolesterolü yiyeceklerden elde eder, ve karaciğerde </a:t>
            </a:r>
            <a:r>
              <a:rPr lang="en-US" sz="2000" i="1" dirty="0" smtClean="0">
                <a:latin typeface="Arial" charset="0"/>
              </a:rPr>
              <a:t>de novo</a:t>
            </a:r>
            <a:r>
              <a:rPr lang="en-US" sz="2000" dirty="0" smtClean="0">
                <a:latin typeface="Arial" charset="0"/>
              </a:rPr>
              <a:t> </a:t>
            </a:r>
            <a:r>
              <a:rPr lang="tr-TR" sz="2000" dirty="0" smtClean="0">
                <a:latin typeface="Arial" charset="0"/>
              </a:rPr>
              <a:t> sentezler</a:t>
            </a:r>
            <a:endParaRPr lang="en-US" sz="2000" dirty="0" smtClean="0">
              <a:latin typeface="Arial" charset="0"/>
            </a:endParaRPr>
          </a:p>
          <a:p>
            <a:pPr eaLnBrk="1" hangingPunct="1">
              <a:lnSpc>
                <a:spcPct val="120000"/>
              </a:lnSpc>
              <a:buFontTx/>
              <a:buNone/>
            </a:pPr>
            <a:endParaRPr lang="en-US" sz="900" dirty="0" smtClean="0">
              <a:latin typeface="Arial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tr-TR" sz="2000" dirty="0" smtClean="0">
                <a:latin typeface="Arial" charset="0"/>
              </a:rPr>
              <a:t>Kolesterol, proteinlere bağlanarak doku ve damarlardan taşınırlar. </a:t>
            </a:r>
            <a:endParaRPr lang="en-US" sz="2000" dirty="0" smtClean="0">
              <a:latin typeface="Arial" charset="0"/>
            </a:endParaRPr>
          </a:p>
          <a:p>
            <a:pPr lvl="1" eaLnBrk="1" hangingPunct="1">
              <a:lnSpc>
                <a:spcPct val="120000"/>
              </a:lnSpc>
            </a:pPr>
            <a:r>
              <a:rPr lang="en-US" sz="1800" dirty="0" smtClean="0">
                <a:solidFill>
                  <a:srgbClr val="FF0303"/>
                </a:solidFill>
                <a:latin typeface="Arial" charset="0"/>
              </a:rPr>
              <a:t>low-density lipoproteins</a:t>
            </a:r>
            <a:r>
              <a:rPr lang="tr-TR" sz="1800" dirty="0" smtClean="0">
                <a:solidFill>
                  <a:srgbClr val="FF0303"/>
                </a:solidFill>
                <a:latin typeface="Arial" charset="0"/>
              </a:rPr>
              <a:t> </a:t>
            </a:r>
            <a:r>
              <a:rPr lang="tr-TR" sz="1800" dirty="0" smtClean="0">
                <a:latin typeface="Arial" charset="0"/>
              </a:rPr>
              <a:t>formunda kolesterol atar damarlarda birikip tıkanıklığa neden olurlar</a:t>
            </a:r>
            <a:endParaRPr lang="en-US" sz="2000" dirty="0" smtClean="0">
              <a:latin typeface="Arial" charset="0"/>
            </a:endParaRPr>
          </a:p>
          <a:p>
            <a:pPr lvl="1" eaLnBrk="1" hangingPunct="1">
              <a:lnSpc>
                <a:spcPct val="120000"/>
              </a:lnSpc>
              <a:buFontTx/>
              <a:buNone/>
            </a:pPr>
            <a:endParaRPr lang="en-US" sz="900" dirty="0" smtClean="0">
              <a:latin typeface="Arial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tr-TR" sz="2000" dirty="0" smtClean="0">
                <a:latin typeface="Arial" charset="0"/>
              </a:rPr>
              <a:t>Bir çok hormon sterollerin türevleridir. </a:t>
            </a:r>
            <a:endParaRPr lang="en-US" sz="2000" dirty="0" smtClean="0">
              <a:latin typeface="Arial" charset="0"/>
            </a:endParaRPr>
          </a:p>
        </p:txBody>
      </p:sp>
      <p:sp>
        <p:nvSpPr>
          <p:cNvPr id="107524" name="Line 4"/>
          <p:cNvSpPr>
            <a:spLocks noChangeShapeType="1"/>
          </p:cNvSpPr>
          <p:nvPr/>
        </p:nvSpPr>
        <p:spPr bwMode="auto">
          <a:xfrm>
            <a:off x="457200" y="9144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07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075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075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075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075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0" y="0"/>
            <a:ext cx="5105400" cy="990600"/>
          </a:xfrm>
        </p:spPr>
        <p:txBody>
          <a:bodyPr/>
          <a:lstStyle/>
          <a:p>
            <a:pPr eaLnBrk="1" hangingPunct="1"/>
            <a:r>
              <a:rPr lang="en-US" dirty="0" err="1" smtClean="0">
                <a:solidFill>
                  <a:srgbClr val="2FB0DC"/>
                </a:solidFill>
              </a:rPr>
              <a:t>Steroi</a:t>
            </a:r>
            <a:r>
              <a:rPr lang="tr-TR" dirty="0" smtClean="0">
                <a:solidFill>
                  <a:srgbClr val="2FB0DC"/>
                </a:solidFill>
              </a:rPr>
              <a:t>t</a:t>
            </a:r>
            <a:r>
              <a:rPr lang="en-US" dirty="0" smtClean="0">
                <a:solidFill>
                  <a:srgbClr val="2FB0DC"/>
                </a:solidFill>
              </a:rPr>
              <a:t> </a:t>
            </a:r>
            <a:r>
              <a:rPr lang="en-US" dirty="0" err="1" smtClean="0">
                <a:solidFill>
                  <a:srgbClr val="2FB0DC"/>
                </a:solidFill>
              </a:rPr>
              <a:t>Hormon</a:t>
            </a:r>
            <a:r>
              <a:rPr lang="tr-TR" dirty="0" err="1" smtClean="0">
                <a:solidFill>
                  <a:srgbClr val="2FB0DC"/>
                </a:solidFill>
              </a:rPr>
              <a:t>ları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111619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371600"/>
            <a:ext cx="8534400" cy="49530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tr-TR" sz="2400" dirty="0" smtClean="0">
                <a:latin typeface="Arial" charset="0"/>
              </a:rPr>
              <a:t>Dokular arasındaki mesaj taşınması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dirty="0" err="1" smtClean="0">
                <a:latin typeface="Arial" charset="0"/>
              </a:rPr>
              <a:t>Steroi</a:t>
            </a:r>
            <a:r>
              <a:rPr lang="tr-TR" sz="2400" dirty="0" err="1" smtClean="0">
                <a:latin typeface="Arial" charset="0"/>
              </a:rPr>
              <a:t>tler</a:t>
            </a:r>
            <a:r>
              <a:rPr lang="tr-TR" sz="2400" dirty="0" smtClean="0">
                <a:latin typeface="Arial" charset="0"/>
              </a:rPr>
              <a:t> sterollerin oksitlenmiş halleridir. </a:t>
            </a:r>
            <a:r>
              <a:rPr lang="en-US" sz="2400" dirty="0" smtClean="0">
                <a:latin typeface="Arial" charset="0"/>
              </a:rPr>
              <a:t> 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dirty="0" err="1" smtClean="0">
                <a:latin typeface="Arial" charset="0"/>
              </a:rPr>
              <a:t>Steroi</a:t>
            </a:r>
            <a:r>
              <a:rPr lang="tr-TR" sz="2400" dirty="0" err="1" smtClean="0">
                <a:latin typeface="Arial" charset="0"/>
              </a:rPr>
              <a:t>tler</a:t>
            </a:r>
            <a:r>
              <a:rPr lang="tr-TR" sz="2400" dirty="0" smtClean="0">
                <a:latin typeface="Arial" charset="0"/>
              </a:rPr>
              <a:t> sterol çekirdeğine sahiptirler, ama kolesterolde bulunan alkil zincirine sahip </a:t>
            </a:r>
            <a:r>
              <a:rPr lang="tr-TR" sz="2400" dirty="0" err="1" smtClean="0">
                <a:latin typeface="Arial" charset="0"/>
              </a:rPr>
              <a:t>değilldirler</a:t>
            </a:r>
            <a:r>
              <a:rPr lang="tr-TR" sz="2400" dirty="0" smtClean="0">
                <a:latin typeface="Arial" charset="0"/>
              </a:rPr>
              <a:t>. Bu da kolesterole göre daha polar olmalarını sağlar.</a:t>
            </a:r>
            <a:r>
              <a:rPr lang="en-US" sz="2400" dirty="0" smtClean="0">
                <a:latin typeface="Arial" charset="0"/>
              </a:rPr>
              <a:t> 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dirty="0" err="1" smtClean="0">
                <a:latin typeface="Arial" charset="0"/>
              </a:rPr>
              <a:t>Steroi</a:t>
            </a:r>
            <a:r>
              <a:rPr lang="tr-TR" sz="2400" dirty="0" smtClean="0">
                <a:latin typeface="Arial" charset="0"/>
              </a:rPr>
              <a:t>t</a:t>
            </a:r>
            <a:r>
              <a:rPr lang="en-US" sz="2400" dirty="0" smtClean="0">
                <a:latin typeface="Arial" charset="0"/>
              </a:rPr>
              <a:t> </a:t>
            </a:r>
            <a:r>
              <a:rPr lang="en-US" sz="2400" dirty="0" err="1" smtClean="0">
                <a:latin typeface="Arial" charset="0"/>
              </a:rPr>
              <a:t>hormon</a:t>
            </a:r>
            <a:r>
              <a:rPr lang="tr-TR" sz="2400" dirty="0" err="1" smtClean="0">
                <a:latin typeface="Arial" charset="0"/>
              </a:rPr>
              <a:t>ları</a:t>
            </a:r>
            <a:r>
              <a:rPr lang="tr-TR" sz="2400" dirty="0" smtClean="0">
                <a:latin typeface="Arial" charset="0"/>
              </a:rPr>
              <a:t> </a:t>
            </a:r>
            <a:r>
              <a:rPr lang="tr-TR" sz="2400" dirty="0" err="1" smtClean="0">
                <a:latin typeface="Arial" charset="0"/>
              </a:rPr>
              <a:t>gonatlarda</a:t>
            </a:r>
            <a:r>
              <a:rPr lang="tr-TR" sz="2400" dirty="0" smtClean="0">
                <a:latin typeface="Arial" charset="0"/>
              </a:rPr>
              <a:t> ve adrenal bezlerde kolesterolden sentezlenir</a:t>
            </a:r>
            <a:endParaRPr lang="en-US" sz="2400" dirty="0" smtClean="0">
              <a:latin typeface="Arial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tr-TR" sz="2400" dirty="0" smtClean="0">
                <a:latin typeface="Arial" charset="0"/>
              </a:rPr>
              <a:t>Kanda proteinlere bağlanarak taşınırlar.</a:t>
            </a:r>
            <a:endParaRPr lang="en-US" sz="2400" dirty="0" smtClean="0">
              <a:latin typeface="Arial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tr-TR" sz="2400" dirty="0" err="1" smtClean="0">
                <a:latin typeface="Arial" charset="0"/>
              </a:rPr>
              <a:t>Steroit</a:t>
            </a:r>
            <a:r>
              <a:rPr lang="tr-TR" sz="2400" dirty="0" smtClean="0">
                <a:latin typeface="Arial" charset="0"/>
              </a:rPr>
              <a:t> hormonlarının çoğu erkek ve kadın hormonlarıdır. </a:t>
            </a:r>
            <a:endParaRPr lang="en-US" sz="2400" dirty="0" smtClean="0">
              <a:latin typeface="Arial" charset="0"/>
            </a:endParaRPr>
          </a:p>
        </p:txBody>
      </p:sp>
      <p:sp>
        <p:nvSpPr>
          <p:cNvPr id="111620" name="Line 4"/>
          <p:cNvSpPr>
            <a:spLocks noChangeShapeType="1"/>
          </p:cNvSpPr>
          <p:nvPr/>
        </p:nvSpPr>
        <p:spPr bwMode="auto">
          <a:xfrm>
            <a:off x="457200" y="9144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1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11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11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11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19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2FB0DC"/>
                </a:solidFill>
              </a:rPr>
              <a:t>Si</a:t>
            </a:r>
            <a:r>
              <a:rPr lang="tr-TR" dirty="0" err="1" smtClean="0">
                <a:solidFill>
                  <a:srgbClr val="2FB0DC"/>
                </a:solidFill>
              </a:rPr>
              <a:t>nyal</a:t>
            </a:r>
            <a:r>
              <a:rPr lang="en-US" dirty="0" smtClean="0">
                <a:solidFill>
                  <a:srgbClr val="2FB0DC"/>
                </a:solidFill>
              </a:rPr>
              <a:t> </a:t>
            </a:r>
            <a:r>
              <a:rPr lang="en-US" dirty="0" err="1" smtClean="0">
                <a:solidFill>
                  <a:srgbClr val="2FB0DC"/>
                </a:solidFill>
              </a:rPr>
              <a:t>Lipi</a:t>
            </a:r>
            <a:r>
              <a:rPr lang="tr-TR" dirty="0" err="1" smtClean="0">
                <a:solidFill>
                  <a:srgbClr val="2FB0DC"/>
                </a:solidFill>
              </a:rPr>
              <a:t>tleri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114691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371600"/>
            <a:ext cx="8458200" cy="5257800"/>
          </a:xfrm>
        </p:spPr>
        <p:txBody>
          <a:bodyPr/>
          <a:lstStyle/>
          <a:p>
            <a:pPr eaLnBrk="1" hangingPunct="1">
              <a:lnSpc>
                <a:spcPct val="115000"/>
              </a:lnSpc>
            </a:pPr>
            <a:r>
              <a:rPr lang="en-US" sz="2800" dirty="0" smtClean="0">
                <a:solidFill>
                  <a:srgbClr val="FF0000"/>
                </a:solidFill>
                <a:latin typeface="Arial" charset="0"/>
              </a:rPr>
              <a:t>Para</a:t>
            </a:r>
            <a:r>
              <a:rPr lang="tr-TR" sz="2800" dirty="0" err="1" smtClean="0">
                <a:solidFill>
                  <a:srgbClr val="FF0000"/>
                </a:solidFill>
                <a:latin typeface="Arial" charset="0"/>
              </a:rPr>
              <a:t>krin</a:t>
            </a:r>
            <a:r>
              <a:rPr lang="en-US" sz="2800" dirty="0" smtClean="0">
                <a:solidFill>
                  <a:srgbClr val="0E20FF"/>
                </a:solidFill>
                <a:latin typeface="Arial" charset="0"/>
              </a:rPr>
              <a:t> </a:t>
            </a:r>
            <a:r>
              <a:rPr lang="tr-TR" sz="2800" dirty="0" smtClean="0">
                <a:latin typeface="Arial" charset="0"/>
              </a:rPr>
              <a:t>lipit</a:t>
            </a:r>
            <a:r>
              <a:rPr lang="tr-TR" sz="2800" dirty="0" smtClean="0">
                <a:solidFill>
                  <a:srgbClr val="0E20FF"/>
                </a:solidFill>
                <a:latin typeface="Arial" charset="0"/>
              </a:rPr>
              <a:t> </a:t>
            </a:r>
            <a:r>
              <a:rPr lang="en-US" sz="2800" dirty="0" err="1" smtClean="0">
                <a:latin typeface="Arial" charset="0"/>
              </a:rPr>
              <a:t>hormon</a:t>
            </a:r>
            <a:r>
              <a:rPr lang="tr-TR" sz="2800" dirty="0" err="1" smtClean="0">
                <a:latin typeface="Arial" charset="0"/>
              </a:rPr>
              <a:t>lar</a:t>
            </a:r>
            <a:r>
              <a:rPr lang="tr-TR" sz="2800" dirty="0" smtClean="0">
                <a:latin typeface="Arial" charset="0"/>
              </a:rPr>
              <a:t> (</a:t>
            </a:r>
            <a:r>
              <a:rPr lang="tr-TR" sz="2800" dirty="0" err="1" smtClean="0">
                <a:latin typeface="Arial" charset="0"/>
              </a:rPr>
              <a:t>eikosaoitler</a:t>
            </a:r>
            <a:r>
              <a:rPr lang="tr-TR" sz="2800" dirty="0" smtClean="0">
                <a:latin typeface="Arial" charset="0"/>
              </a:rPr>
              <a:t>) küçük miktarlarda bulunsalar da, yakındaki hücrelere sinyal ileterek hayati önem taşırlar</a:t>
            </a:r>
            <a:endParaRPr lang="en-US" sz="2800" dirty="0" smtClean="0">
              <a:solidFill>
                <a:srgbClr val="0E20FF"/>
              </a:solidFill>
              <a:latin typeface="Arial" charset="0"/>
            </a:endParaRPr>
          </a:p>
          <a:p>
            <a:pPr eaLnBrk="1" hangingPunct="1">
              <a:lnSpc>
                <a:spcPct val="115000"/>
              </a:lnSpc>
            </a:pPr>
            <a:r>
              <a:rPr lang="en-US" sz="2800" dirty="0" err="1" smtClean="0">
                <a:solidFill>
                  <a:srgbClr val="FF0303"/>
                </a:solidFill>
                <a:latin typeface="Arial" charset="0"/>
              </a:rPr>
              <a:t>ara</a:t>
            </a:r>
            <a:r>
              <a:rPr lang="tr-TR" sz="2800" dirty="0" err="1" smtClean="0">
                <a:solidFill>
                  <a:srgbClr val="FF0303"/>
                </a:solidFill>
                <a:latin typeface="Arial" charset="0"/>
              </a:rPr>
              <a:t>şi</a:t>
            </a:r>
            <a:r>
              <a:rPr lang="en-US" sz="2800" dirty="0" err="1" smtClean="0">
                <a:solidFill>
                  <a:srgbClr val="FF0303"/>
                </a:solidFill>
                <a:latin typeface="Arial" charset="0"/>
              </a:rPr>
              <a:t>doni</a:t>
            </a:r>
            <a:r>
              <a:rPr lang="tr-TR" sz="2800" dirty="0" smtClean="0">
                <a:solidFill>
                  <a:srgbClr val="FF0303"/>
                </a:solidFill>
                <a:latin typeface="Arial" charset="0"/>
              </a:rPr>
              <a:t>k</a:t>
            </a:r>
            <a:r>
              <a:rPr lang="en-US" sz="2800" dirty="0" smtClean="0">
                <a:solidFill>
                  <a:srgbClr val="FF0303"/>
                </a:solidFill>
                <a:latin typeface="Arial" charset="0"/>
              </a:rPr>
              <a:t> a</a:t>
            </a:r>
            <a:r>
              <a:rPr lang="tr-TR" sz="2800" dirty="0" smtClean="0">
                <a:solidFill>
                  <a:srgbClr val="FF0303"/>
                </a:solidFill>
                <a:latin typeface="Arial" charset="0"/>
              </a:rPr>
              <a:t>s</a:t>
            </a:r>
            <a:r>
              <a:rPr lang="en-US" sz="2800" dirty="0" err="1" smtClean="0">
                <a:solidFill>
                  <a:srgbClr val="FF0303"/>
                </a:solidFill>
                <a:latin typeface="Arial" charset="0"/>
              </a:rPr>
              <a:t>i</a:t>
            </a:r>
            <a:r>
              <a:rPr lang="tr-TR" sz="2800" dirty="0" smtClean="0">
                <a:solidFill>
                  <a:srgbClr val="FF0303"/>
                </a:solidFill>
                <a:latin typeface="Arial" charset="0"/>
              </a:rPr>
              <a:t>tin </a:t>
            </a:r>
            <a:r>
              <a:rPr lang="tr-TR" sz="2800" dirty="0" err="1" smtClean="0">
                <a:latin typeface="Arial" charset="0"/>
              </a:rPr>
              <a:t>enzimatik</a:t>
            </a:r>
            <a:r>
              <a:rPr lang="tr-TR" sz="2800" dirty="0" smtClean="0">
                <a:latin typeface="Arial" charset="0"/>
              </a:rPr>
              <a:t> </a:t>
            </a:r>
            <a:r>
              <a:rPr lang="tr-TR" sz="2800" dirty="0" err="1" smtClean="0">
                <a:latin typeface="Arial" charset="0"/>
              </a:rPr>
              <a:t>oksidasyonu</a:t>
            </a:r>
            <a:r>
              <a:rPr lang="tr-TR" sz="2800" dirty="0" smtClean="0">
                <a:latin typeface="Arial" charset="0"/>
              </a:rPr>
              <a:t>:</a:t>
            </a:r>
            <a:endParaRPr lang="en-US" sz="2800" dirty="0" smtClean="0">
              <a:latin typeface="Arial" charset="0"/>
            </a:endParaRPr>
          </a:p>
          <a:p>
            <a:pPr lvl="1" eaLnBrk="1" hangingPunct="1">
              <a:lnSpc>
                <a:spcPct val="115000"/>
              </a:lnSpc>
            </a:pPr>
            <a:r>
              <a:rPr lang="en-US" sz="2400" dirty="0" smtClean="0">
                <a:latin typeface="Arial" charset="0"/>
              </a:rPr>
              <a:t>prostaglandins, </a:t>
            </a:r>
          </a:p>
          <a:p>
            <a:pPr lvl="1" eaLnBrk="1" hangingPunct="1">
              <a:lnSpc>
                <a:spcPct val="115000"/>
              </a:lnSpc>
            </a:pPr>
            <a:r>
              <a:rPr lang="en-US" sz="2400" dirty="0" err="1" smtClean="0">
                <a:latin typeface="Arial" charset="0"/>
              </a:rPr>
              <a:t>thromboxanes</a:t>
            </a:r>
            <a:r>
              <a:rPr lang="en-US" sz="2400" dirty="0" smtClean="0">
                <a:latin typeface="Arial" charset="0"/>
              </a:rPr>
              <a:t>, </a:t>
            </a:r>
          </a:p>
          <a:p>
            <a:pPr lvl="1" eaLnBrk="1" hangingPunct="1">
              <a:lnSpc>
                <a:spcPct val="115000"/>
              </a:lnSpc>
            </a:pPr>
            <a:r>
              <a:rPr lang="en-US" sz="2400" dirty="0" err="1" smtClean="0">
                <a:latin typeface="Arial" charset="0"/>
              </a:rPr>
              <a:t>leukotrienes</a:t>
            </a:r>
            <a:endParaRPr lang="en-US" sz="2400" dirty="0" smtClean="0">
              <a:latin typeface="Arial" charset="0"/>
            </a:endParaRPr>
          </a:p>
        </p:txBody>
      </p:sp>
      <p:sp>
        <p:nvSpPr>
          <p:cNvPr id="114692" name="Line 4"/>
          <p:cNvSpPr>
            <a:spLocks noChangeShapeType="1"/>
          </p:cNvSpPr>
          <p:nvPr/>
        </p:nvSpPr>
        <p:spPr bwMode="auto">
          <a:xfrm>
            <a:off x="381000" y="11430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4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4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14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14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14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1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err="1" smtClean="0">
                <a:solidFill>
                  <a:srgbClr val="2FB0DC"/>
                </a:solidFill>
              </a:rPr>
              <a:t>Ara</a:t>
            </a:r>
            <a:r>
              <a:rPr lang="tr-TR" dirty="0" smtClean="0">
                <a:solidFill>
                  <a:srgbClr val="2FB0DC"/>
                </a:solidFill>
              </a:rPr>
              <a:t>ş</a:t>
            </a:r>
            <a:r>
              <a:rPr lang="en-US" dirty="0" err="1" smtClean="0">
                <a:solidFill>
                  <a:srgbClr val="2FB0DC"/>
                </a:solidFill>
              </a:rPr>
              <a:t>idoni</a:t>
            </a:r>
            <a:r>
              <a:rPr lang="tr-TR" dirty="0" smtClean="0">
                <a:solidFill>
                  <a:srgbClr val="2FB0DC"/>
                </a:solidFill>
              </a:rPr>
              <a:t>k</a:t>
            </a:r>
            <a:r>
              <a:rPr lang="en-US" dirty="0" smtClean="0">
                <a:solidFill>
                  <a:srgbClr val="2FB0DC"/>
                </a:solidFill>
              </a:rPr>
              <a:t> A</a:t>
            </a:r>
            <a:r>
              <a:rPr lang="tr-TR" dirty="0" smtClean="0">
                <a:solidFill>
                  <a:srgbClr val="2FB0DC"/>
                </a:solidFill>
              </a:rPr>
              <a:t>s</a:t>
            </a:r>
            <a:r>
              <a:rPr lang="en-US" dirty="0" err="1" smtClean="0">
                <a:solidFill>
                  <a:srgbClr val="2FB0DC"/>
                </a:solidFill>
              </a:rPr>
              <a:t>i</a:t>
            </a:r>
            <a:r>
              <a:rPr lang="tr-TR" dirty="0" smtClean="0">
                <a:solidFill>
                  <a:srgbClr val="2FB0DC"/>
                </a:solidFill>
              </a:rPr>
              <a:t>t</a:t>
            </a:r>
            <a:r>
              <a:rPr lang="en-US" dirty="0" smtClean="0">
                <a:solidFill>
                  <a:srgbClr val="2FB0DC"/>
                </a:solidFill>
              </a:rPr>
              <a:t> </a:t>
            </a:r>
            <a:r>
              <a:rPr lang="tr-TR" dirty="0" smtClean="0">
                <a:solidFill>
                  <a:srgbClr val="2FB0DC"/>
                </a:solidFill>
              </a:rPr>
              <a:t>Türevleri: Sinyal Lipitleri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115715" name="Rectangle 4"/>
          <p:cNvSpPr>
            <a:spLocks noChangeArrowheads="1"/>
          </p:cNvSpPr>
          <p:nvPr/>
        </p:nvSpPr>
        <p:spPr bwMode="auto">
          <a:xfrm>
            <a:off x="228600" y="2057400"/>
            <a:ext cx="86106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sz="2800" dirty="0" smtClean="0">
                <a:latin typeface="Arial" charset="0"/>
              </a:rPr>
              <a:t>Bir çok farklı görev</a:t>
            </a:r>
            <a:r>
              <a:rPr lang="en-US" sz="2800" dirty="0" smtClean="0">
                <a:latin typeface="Arial" charset="0"/>
              </a:rPr>
              <a:t>:</a:t>
            </a:r>
            <a:endParaRPr lang="en-US" sz="2800" dirty="0">
              <a:latin typeface="Arial" charset="0"/>
            </a:endParaRPr>
          </a:p>
          <a:p>
            <a:pPr marL="742950" lvl="1" indent="-28575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800" dirty="0" err="1" smtClean="0">
                <a:latin typeface="Arial" charset="0"/>
              </a:rPr>
              <a:t>Inflam</a:t>
            </a:r>
            <a:r>
              <a:rPr lang="tr-TR" sz="2800" dirty="0" err="1" smtClean="0">
                <a:latin typeface="Arial" charset="0"/>
              </a:rPr>
              <a:t>asyon</a:t>
            </a:r>
            <a:r>
              <a:rPr lang="tr-TR" sz="2800" dirty="0" smtClean="0">
                <a:latin typeface="Arial" charset="0"/>
              </a:rPr>
              <a:t> ve ateş </a:t>
            </a:r>
            <a:r>
              <a:rPr lang="en-US" sz="2800" dirty="0" smtClean="0">
                <a:latin typeface="Arial" charset="0"/>
              </a:rPr>
              <a:t>(</a:t>
            </a:r>
            <a:r>
              <a:rPr lang="en-US" sz="2800" dirty="0">
                <a:latin typeface="Arial" charset="0"/>
              </a:rPr>
              <a:t>prostaglandins)</a:t>
            </a:r>
          </a:p>
          <a:p>
            <a:pPr marL="742950" lvl="1" indent="-28575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sz="2800" dirty="0" smtClean="0">
                <a:latin typeface="Arial" charset="0"/>
              </a:rPr>
              <a:t>Kan pıhtılarının oluşması </a:t>
            </a:r>
            <a:r>
              <a:rPr lang="en-US" sz="2800" dirty="0" smtClean="0">
                <a:latin typeface="Arial" charset="0"/>
              </a:rPr>
              <a:t>(</a:t>
            </a:r>
            <a:r>
              <a:rPr lang="en-US" sz="2800" dirty="0" err="1" smtClean="0">
                <a:latin typeface="Arial" charset="0"/>
              </a:rPr>
              <a:t>thromboxanes</a:t>
            </a:r>
            <a:r>
              <a:rPr lang="en-US" sz="2800" dirty="0">
                <a:latin typeface="Arial" charset="0"/>
              </a:rPr>
              <a:t>)</a:t>
            </a:r>
          </a:p>
          <a:p>
            <a:pPr marL="742950" lvl="1" indent="-28575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sz="2800" dirty="0" smtClean="0">
                <a:latin typeface="Arial" charset="0"/>
              </a:rPr>
              <a:t>Akciğerdeki çizgisiz kas kasılması </a:t>
            </a:r>
            <a:r>
              <a:rPr lang="en-US" sz="2800" dirty="0" smtClean="0">
                <a:latin typeface="Arial" charset="0"/>
              </a:rPr>
              <a:t>(</a:t>
            </a:r>
            <a:r>
              <a:rPr lang="en-US" sz="2800" dirty="0" err="1">
                <a:latin typeface="Arial" charset="0"/>
              </a:rPr>
              <a:t>leukotrienes</a:t>
            </a:r>
            <a:r>
              <a:rPr lang="en-US" sz="2800" dirty="0">
                <a:latin typeface="Arial" charset="0"/>
              </a:rPr>
              <a:t>)</a:t>
            </a:r>
          </a:p>
          <a:p>
            <a:pPr marL="742950" lvl="1" indent="-28575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sz="2800" dirty="0" err="1" smtClean="0">
                <a:latin typeface="Arial" charset="0"/>
              </a:rPr>
              <a:t>Uterusdaki</a:t>
            </a:r>
            <a:r>
              <a:rPr lang="tr-TR" sz="2800" dirty="0" smtClean="0">
                <a:latin typeface="Arial" charset="0"/>
              </a:rPr>
              <a:t> çizgisiz kas kasılması </a:t>
            </a:r>
            <a:r>
              <a:rPr lang="en-US" sz="2800" dirty="0" smtClean="0">
                <a:latin typeface="Arial" charset="0"/>
              </a:rPr>
              <a:t>(prostaglandins</a:t>
            </a:r>
            <a:r>
              <a:rPr lang="en-US" sz="2800" dirty="0">
                <a:latin typeface="Arial" charset="0"/>
              </a:rPr>
              <a:t>)</a:t>
            </a:r>
          </a:p>
          <a:p>
            <a:pPr marL="742950" lvl="1" indent="-28575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2800" dirty="0">
              <a:latin typeface="Arial" charset="0"/>
            </a:endParaRPr>
          </a:p>
        </p:txBody>
      </p:sp>
      <p:sp>
        <p:nvSpPr>
          <p:cNvPr id="115716" name="Line 4"/>
          <p:cNvSpPr>
            <a:spLocks noChangeShapeType="1"/>
          </p:cNvSpPr>
          <p:nvPr/>
        </p:nvSpPr>
        <p:spPr bwMode="auto">
          <a:xfrm>
            <a:off x="381000" y="16764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5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1143000"/>
          </a:xfrm>
        </p:spPr>
        <p:txBody>
          <a:bodyPr/>
          <a:lstStyle/>
          <a:p>
            <a:pPr eaLnBrk="1" hangingPunct="1"/>
            <a:r>
              <a:rPr lang="tr-TR" dirty="0" smtClean="0">
                <a:solidFill>
                  <a:srgbClr val="2FB0DC"/>
                </a:solidFill>
              </a:rPr>
              <a:t>Lipitlerin </a:t>
            </a:r>
            <a:r>
              <a:rPr lang="tr-TR" smtClean="0">
                <a:solidFill>
                  <a:srgbClr val="2FB0DC"/>
                </a:solidFill>
              </a:rPr>
              <a:t>SInıflandırılması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36867" name="Text Box 1029"/>
          <p:cNvSpPr txBox="1">
            <a:spLocks noChangeArrowheads="1"/>
          </p:cNvSpPr>
          <p:nvPr/>
        </p:nvSpPr>
        <p:spPr bwMode="auto">
          <a:xfrm>
            <a:off x="304800" y="1295400"/>
            <a:ext cx="8534400" cy="3022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sz="1800" dirty="0">
                <a:latin typeface="Arial" charset="0"/>
              </a:rPr>
              <a:t> </a:t>
            </a:r>
            <a:r>
              <a:rPr lang="tr-TR" sz="2800" dirty="0" smtClean="0">
                <a:latin typeface="Arial" charset="0"/>
              </a:rPr>
              <a:t>Yapı ve görevlerine göre: </a:t>
            </a:r>
            <a:endParaRPr lang="en-US" sz="2800" dirty="0">
              <a:latin typeface="Arial" charset="0"/>
            </a:endParaRPr>
          </a:p>
          <a:p>
            <a:pPr lvl="1" eaLnBrk="1" hangingPunct="1">
              <a:spcBef>
                <a:spcPct val="20000"/>
              </a:spcBef>
              <a:buFontTx/>
              <a:buChar char="•"/>
            </a:pPr>
            <a:r>
              <a:rPr lang="en-US" sz="2800" dirty="0">
                <a:latin typeface="Arial" charset="0"/>
              </a:rPr>
              <a:t> </a:t>
            </a:r>
            <a:r>
              <a:rPr lang="tr-TR" sz="2800" dirty="0" smtClean="0">
                <a:latin typeface="Arial" charset="0"/>
              </a:rPr>
              <a:t>Yapısında yağ </a:t>
            </a:r>
            <a:r>
              <a:rPr lang="tr-TR" sz="2800" dirty="0" err="1" smtClean="0">
                <a:latin typeface="Arial" charset="0"/>
              </a:rPr>
              <a:t>asiti</a:t>
            </a:r>
            <a:r>
              <a:rPr lang="tr-TR" sz="2800" dirty="0" smtClean="0">
                <a:latin typeface="Arial" charset="0"/>
              </a:rPr>
              <a:t> bulundurmayan lipitler </a:t>
            </a:r>
          </a:p>
          <a:p>
            <a:pPr lvl="2" eaLnBrk="1" hangingPunct="1">
              <a:spcBef>
                <a:spcPct val="20000"/>
              </a:spcBef>
              <a:buFont typeface="Wingdings" pitchFamily="2" charset="2"/>
              <a:buChar char="ü"/>
            </a:pPr>
            <a:r>
              <a:rPr lang="tr-TR" sz="2800" dirty="0" smtClean="0">
                <a:latin typeface="Arial" charset="0"/>
              </a:rPr>
              <a:t>ör</a:t>
            </a:r>
            <a:r>
              <a:rPr lang="en-US" sz="2800" dirty="0" smtClean="0">
                <a:latin typeface="Arial" charset="0"/>
              </a:rPr>
              <a:t>: </a:t>
            </a:r>
            <a:r>
              <a:rPr lang="en-US" sz="2800" dirty="0">
                <a:latin typeface="Arial" charset="0"/>
              </a:rPr>
              <a:t>cholesterol, </a:t>
            </a:r>
            <a:r>
              <a:rPr lang="en-US" sz="2800" dirty="0" err="1">
                <a:latin typeface="Arial" charset="0"/>
              </a:rPr>
              <a:t>terpenes</a:t>
            </a:r>
            <a:r>
              <a:rPr lang="en-US" sz="2800" dirty="0">
                <a:latin typeface="Arial" charset="0"/>
              </a:rPr>
              <a:t>, …</a:t>
            </a:r>
          </a:p>
          <a:p>
            <a:pPr lvl="1" eaLnBrk="1" hangingPunct="1">
              <a:spcBef>
                <a:spcPct val="20000"/>
              </a:spcBef>
              <a:buFontTx/>
              <a:buChar char="•"/>
            </a:pPr>
            <a:r>
              <a:rPr lang="tr-TR" sz="2800" dirty="0" smtClean="0">
                <a:latin typeface="Arial" charset="0"/>
              </a:rPr>
              <a:t> Yapısında yağ </a:t>
            </a:r>
            <a:r>
              <a:rPr lang="tr-TR" sz="2800" dirty="0" err="1" smtClean="0">
                <a:latin typeface="Arial" charset="0"/>
              </a:rPr>
              <a:t>asiti</a:t>
            </a:r>
            <a:r>
              <a:rPr lang="tr-TR" sz="2800" dirty="0" smtClean="0">
                <a:latin typeface="Arial" charset="0"/>
              </a:rPr>
              <a:t> bulunduranlar</a:t>
            </a:r>
            <a:r>
              <a:rPr lang="en-US" sz="2800" dirty="0" smtClean="0">
                <a:latin typeface="Arial" charset="0"/>
              </a:rPr>
              <a:t> (</a:t>
            </a:r>
            <a:r>
              <a:rPr lang="tr-TR" sz="2800" dirty="0" smtClean="0">
                <a:latin typeface="Arial" charset="0"/>
              </a:rPr>
              <a:t>karmaşık </a:t>
            </a:r>
            <a:r>
              <a:rPr lang="en-US" sz="2800" dirty="0" err="1" smtClean="0">
                <a:latin typeface="Arial" charset="0"/>
              </a:rPr>
              <a:t>li</a:t>
            </a:r>
            <a:r>
              <a:rPr lang="tr-TR" sz="2800" dirty="0" err="1" smtClean="0">
                <a:latin typeface="Arial" charset="0"/>
              </a:rPr>
              <a:t>pitler</a:t>
            </a:r>
            <a:r>
              <a:rPr lang="en-US" sz="2800" dirty="0" smtClean="0">
                <a:latin typeface="Arial" charset="0"/>
              </a:rPr>
              <a:t>)</a:t>
            </a:r>
            <a:endParaRPr lang="en-US" sz="2800" dirty="0"/>
          </a:p>
          <a:p>
            <a:pPr lvl="2" eaLnBrk="1" hangingPunct="1">
              <a:spcBef>
                <a:spcPct val="20000"/>
              </a:spcBef>
              <a:buFontTx/>
              <a:buChar char="–"/>
            </a:pPr>
            <a:r>
              <a:rPr lang="en-US" sz="2800" dirty="0">
                <a:latin typeface="Arial" charset="0"/>
              </a:rPr>
              <a:t> </a:t>
            </a:r>
            <a:r>
              <a:rPr lang="tr-TR" sz="2800" dirty="0" smtClean="0">
                <a:solidFill>
                  <a:srgbClr val="0E20FF"/>
                </a:solidFill>
                <a:latin typeface="Arial" charset="0"/>
              </a:rPr>
              <a:t>Depo l</a:t>
            </a:r>
            <a:r>
              <a:rPr lang="en-US" sz="2800" dirty="0" err="1" smtClean="0">
                <a:solidFill>
                  <a:srgbClr val="0E20FF"/>
                </a:solidFill>
                <a:latin typeface="Arial" charset="0"/>
              </a:rPr>
              <a:t>ipi</a:t>
            </a:r>
            <a:r>
              <a:rPr lang="tr-TR" sz="2800" dirty="0" err="1" smtClean="0">
                <a:solidFill>
                  <a:srgbClr val="0E20FF"/>
                </a:solidFill>
                <a:latin typeface="Arial" charset="0"/>
              </a:rPr>
              <a:t>tleri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tr-TR" sz="2800" dirty="0" smtClean="0">
                <a:latin typeface="Arial" charset="0"/>
              </a:rPr>
              <a:t>ve </a:t>
            </a:r>
            <a:r>
              <a:rPr lang="tr-TR" sz="2800" dirty="0" smtClean="0">
                <a:solidFill>
                  <a:srgbClr val="0E20FF"/>
                </a:solidFill>
                <a:latin typeface="Arial" charset="0"/>
              </a:rPr>
              <a:t>zar lipitleri</a:t>
            </a:r>
            <a:endParaRPr lang="en-US" sz="2800" dirty="0">
              <a:solidFill>
                <a:srgbClr val="0E20FF"/>
              </a:solidFill>
              <a:latin typeface="Arial" charset="0"/>
            </a:endParaRPr>
          </a:p>
        </p:txBody>
      </p:sp>
      <p:sp>
        <p:nvSpPr>
          <p:cNvPr id="36868" name="Line 4"/>
          <p:cNvSpPr>
            <a:spLocks noChangeShapeType="1"/>
          </p:cNvSpPr>
          <p:nvPr/>
        </p:nvSpPr>
        <p:spPr bwMode="auto">
          <a:xfrm>
            <a:off x="228600" y="9906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152400"/>
            <a:ext cx="7772400" cy="1143000"/>
          </a:xfrm>
        </p:spPr>
        <p:txBody>
          <a:bodyPr/>
          <a:lstStyle/>
          <a:p>
            <a:pPr eaLnBrk="1" hangingPunct="1"/>
            <a:r>
              <a:rPr lang="tr-TR" dirty="0" smtClean="0">
                <a:solidFill>
                  <a:srgbClr val="2FB0DC"/>
                </a:solidFill>
              </a:rPr>
              <a:t>Vitamin D3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115715" name="Rectangle 4"/>
          <p:cNvSpPr>
            <a:spLocks noChangeArrowheads="1"/>
          </p:cNvSpPr>
          <p:nvPr/>
        </p:nvSpPr>
        <p:spPr bwMode="auto">
          <a:xfrm>
            <a:off x="228600" y="1143000"/>
            <a:ext cx="86106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sz="2800" dirty="0" smtClean="0">
                <a:latin typeface="Arial" charset="0"/>
              </a:rPr>
              <a:t>4 yağda çözünen vitamin : A,D,E,K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sz="2800" dirty="0" err="1" smtClean="0">
                <a:latin typeface="Arial" charset="0"/>
              </a:rPr>
              <a:t>Vit</a:t>
            </a:r>
            <a:r>
              <a:rPr lang="tr-TR" sz="2800" dirty="0" smtClean="0">
                <a:latin typeface="Arial" charset="0"/>
              </a:rPr>
              <a:t> D3: kalsiyum </a:t>
            </a:r>
            <a:r>
              <a:rPr lang="tr-TR" sz="2800" dirty="0" err="1" smtClean="0">
                <a:latin typeface="Arial" charset="0"/>
              </a:rPr>
              <a:t>homeostasi</a:t>
            </a:r>
            <a:r>
              <a:rPr lang="tr-TR" sz="2800" dirty="0" smtClean="0">
                <a:latin typeface="Arial" charset="0"/>
              </a:rPr>
              <a:t> için çok önemlidir</a:t>
            </a:r>
          </a:p>
          <a:p>
            <a:pPr marL="800100" lvl="1" indent="-34290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sz="2800" dirty="0" smtClean="0">
                <a:latin typeface="Arial" charset="0"/>
              </a:rPr>
              <a:t>Böbrek ve kemikteki Ca</a:t>
            </a:r>
            <a:r>
              <a:rPr lang="tr-TR" sz="2800" baseline="30000" dirty="0" smtClean="0">
                <a:latin typeface="Arial" charset="0"/>
              </a:rPr>
              <a:t>2+ </a:t>
            </a:r>
            <a:r>
              <a:rPr lang="tr-TR" sz="2800" dirty="0" smtClean="0">
                <a:latin typeface="Arial" charset="0"/>
              </a:rPr>
              <a:t>seviyesini düzenler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sz="2800" dirty="0" smtClean="0">
                <a:latin typeface="Arial" charset="0"/>
              </a:rPr>
              <a:t>Son yıllarda hormon olarak aktif halinin de </a:t>
            </a:r>
            <a:r>
              <a:rPr lang="tr-TR" sz="2800" dirty="0" err="1" smtClean="0">
                <a:latin typeface="Arial" charset="0"/>
              </a:rPr>
              <a:t>immün</a:t>
            </a:r>
            <a:r>
              <a:rPr lang="tr-TR" sz="2800" dirty="0" smtClean="0">
                <a:latin typeface="Arial" charset="0"/>
              </a:rPr>
              <a:t>-düzenleyici etkileri ortaya çıkmıştır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sz="2800" dirty="0" smtClean="0">
                <a:latin typeface="Arial" charset="0"/>
              </a:rPr>
              <a:t>1,25(OH)2D3: bağışıklık sistemini düzenler, bir çok ‘</a:t>
            </a:r>
            <a:r>
              <a:rPr lang="tr-TR" sz="2800" dirty="0" err="1" smtClean="0">
                <a:latin typeface="Arial" charset="0"/>
              </a:rPr>
              <a:t>cytokine</a:t>
            </a:r>
            <a:r>
              <a:rPr lang="tr-TR" sz="2800" dirty="0" smtClean="0">
                <a:latin typeface="Arial" charset="0"/>
              </a:rPr>
              <a:t>’ salgılanmasında görev alır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sz="2800" dirty="0" smtClean="0">
                <a:latin typeface="Arial" charset="0"/>
              </a:rPr>
              <a:t>Bir çok hastalık terapisindeki önemini ortaya çıkartır</a:t>
            </a:r>
          </a:p>
          <a:p>
            <a:pPr marL="800100" lvl="1" indent="-34290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sz="2800" dirty="0" err="1" smtClean="0">
                <a:latin typeface="Arial" charset="0"/>
              </a:rPr>
              <a:t>Otoimmün</a:t>
            </a:r>
            <a:r>
              <a:rPr lang="tr-TR" sz="2800" dirty="0" smtClean="0">
                <a:latin typeface="Arial" charset="0"/>
              </a:rPr>
              <a:t> hastalıklar</a:t>
            </a:r>
          </a:p>
          <a:p>
            <a:pPr marL="800100" lvl="1" indent="-34290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sz="2800" dirty="0" smtClean="0">
                <a:latin typeface="Arial" charset="0"/>
              </a:rPr>
              <a:t>Enfeksiyon hastalıkları</a:t>
            </a:r>
          </a:p>
          <a:p>
            <a:pPr marL="800100" lvl="1" indent="-34290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sz="2800" dirty="0" smtClean="0">
                <a:latin typeface="Arial" charset="0"/>
              </a:rPr>
              <a:t>Solunum yolları hastalıkları</a:t>
            </a:r>
            <a:endParaRPr lang="en-US" sz="2800" dirty="0">
              <a:latin typeface="Arial" charset="0"/>
            </a:endParaRPr>
          </a:p>
        </p:txBody>
      </p:sp>
      <p:sp>
        <p:nvSpPr>
          <p:cNvPr id="115716" name="Line 4"/>
          <p:cNvSpPr>
            <a:spLocks noChangeShapeType="1"/>
          </p:cNvSpPr>
          <p:nvPr/>
        </p:nvSpPr>
        <p:spPr bwMode="auto">
          <a:xfrm>
            <a:off x="381000" y="8382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5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5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5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15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15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157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157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157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157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Glycerophospholipids</a:t>
            </a:r>
          </a:p>
        </p:txBody>
      </p:sp>
      <p:sp>
        <p:nvSpPr>
          <p:cNvPr id="71683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371600"/>
            <a:ext cx="8458200" cy="5181600"/>
          </a:xfrm>
        </p:spPr>
        <p:txBody>
          <a:bodyPr/>
          <a:lstStyle/>
          <a:p>
            <a:pPr eaLnBrk="1" hangingPunct="1"/>
            <a:r>
              <a:rPr lang="tr-TR" sz="2800" dirty="0" smtClean="0">
                <a:latin typeface="Arial" charset="0"/>
              </a:rPr>
              <a:t>Hücre zarının birincil yapı taşıdır. </a:t>
            </a:r>
            <a:endParaRPr lang="en-US" sz="2800" dirty="0" smtClean="0">
              <a:latin typeface="Arial" charset="0"/>
            </a:endParaRPr>
          </a:p>
          <a:p>
            <a:pPr eaLnBrk="1" hangingPunct="1"/>
            <a:r>
              <a:rPr lang="tr-TR" sz="2800" dirty="0" smtClean="0">
                <a:latin typeface="Arial" charset="0"/>
              </a:rPr>
              <a:t>İki yağ asidi, </a:t>
            </a:r>
            <a:r>
              <a:rPr lang="en-US" sz="2800" dirty="0" smtClean="0">
                <a:solidFill>
                  <a:srgbClr val="0E20FF"/>
                </a:solidFill>
                <a:latin typeface="Arial" charset="0"/>
              </a:rPr>
              <a:t>L-glycerol-3-phosphate</a:t>
            </a:r>
            <a:r>
              <a:rPr lang="tr-TR" sz="2800" dirty="0" smtClean="0">
                <a:latin typeface="Arial" charset="0"/>
              </a:rPr>
              <a:t>’</a:t>
            </a:r>
            <a:r>
              <a:rPr lang="tr-TR" sz="2800" dirty="0" err="1" smtClean="0">
                <a:latin typeface="Arial" charset="0"/>
              </a:rPr>
              <a:t>ın</a:t>
            </a:r>
            <a:r>
              <a:rPr lang="tr-TR" sz="2800" dirty="0" smtClean="0">
                <a:solidFill>
                  <a:srgbClr val="0E20FF"/>
                </a:solidFill>
                <a:latin typeface="Arial" charset="0"/>
              </a:rPr>
              <a:t> </a:t>
            </a:r>
            <a:r>
              <a:rPr lang="tr-TR" sz="2800" dirty="0" smtClean="0">
                <a:latin typeface="Arial" charset="0"/>
              </a:rPr>
              <a:t> birinci ve ikinci hidroksil grupları ile </a:t>
            </a:r>
            <a:r>
              <a:rPr lang="tr-TR" sz="2800" u="sng" dirty="0" smtClean="0">
                <a:latin typeface="Arial" charset="0"/>
              </a:rPr>
              <a:t>ester bağı </a:t>
            </a:r>
            <a:r>
              <a:rPr lang="tr-TR" sz="2800" dirty="0" smtClean="0">
                <a:latin typeface="Arial" charset="0"/>
              </a:rPr>
              <a:t>yapmıştır. </a:t>
            </a:r>
            <a:endParaRPr lang="en-US" sz="2800" dirty="0" smtClean="0">
              <a:latin typeface="Arial" charset="0"/>
            </a:endParaRPr>
          </a:p>
          <a:p>
            <a:pPr eaLnBrk="1" hangingPunct="1"/>
            <a:endParaRPr lang="en-US" sz="2800" dirty="0" smtClean="0">
              <a:latin typeface="Arial" charset="0"/>
            </a:endParaRPr>
          </a:p>
          <a:p>
            <a:pPr eaLnBrk="1" hangingPunct="1"/>
            <a:endParaRPr lang="en-US" sz="2400" dirty="0" smtClean="0">
              <a:latin typeface="Arial" charset="0"/>
            </a:endParaRPr>
          </a:p>
          <a:p>
            <a:pPr eaLnBrk="1" hangingPunct="1"/>
            <a:endParaRPr lang="en-US" sz="2400" dirty="0" smtClean="0">
              <a:latin typeface="Arial" charset="0"/>
            </a:endParaRPr>
          </a:p>
          <a:p>
            <a:pPr eaLnBrk="1" hangingPunct="1">
              <a:buFontTx/>
              <a:buNone/>
            </a:pPr>
            <a:endParaRPr lang="en-US" sz="2400" dirty="0" smtClean="0">
              <a:latin typeface="Arial" charset="0"/>
            </a:endParaRPr>
          </a:p>
          <a:p>
            <a:pPr eaLnBrk="1" hangingPunct="1"/>
            <a:endParaRPr lang="en-US" sz="2400" dirty="0" smtClean="0">
              <a:latin typeface="Arial" charset="0"/>
            </a:endParaRPr>
          </a:p>
        </p:txBody>
      </p:sp>
      <p:sp>
        <p:nvSpPr>
          <p:cNvPr id="71684" name="Line 4"/>
          <p:cNvSpPr>
            <a:spLocks noChangeShapeType="1"/>
          </p:cNvSpPr>
          <p:nvPr/>
        </p:nvSpPr>
        <p:spPr bwMode="auto">
          <a:xfrm>
            <a:off x="381000" y="11430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err="1" smtClean="0">
                <a:solidFill>
                  <a:srgbClr val="2FB0DC"/>
                </a:solidFill>
              </a:rPr>
              <a:t>Glycerophospholipids</a:t>
            </a:r>
            <a:r>
              <a:rPr lang="tr-TR" dirty="0" smtClean="0">
                <a:solidFill>
                  <a:srgbClr val="2FB0DC"/>
                </a:solidFill>
              </a:rPr>
              <a:t>: örnekler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77827" name="Rectangle 1027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676400"/>
            <a:ext cx="8610600" cy="29718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tr-TR" sz="2800" dirty="0" smtClean="0">
                <a:latin typeface="Arial" charset="0"/>
              </a:rPr>
              <a:t>Baş gruplar zarların yapısal özelliklerini belirler. </a:t>
            </a:r>
            <a:endParaRPr lang="en-US" sz="2800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800" dirty="0" smtClean="0">
                <a:solidFill>
                  <a:srgbClr val="0E20FF"/>
                </a:solidFill>
                <a:latin typeface="Arial" charset="0"/>
              </a:rPr>
              <a:t>Farklı organizmalar farklı baş gruplara sahip zarlara sahiptirler. </a:t>
            </a:r>
            <a:endParaRPr lang="en-US" sz="2800" dirty="0" smtClean="0">
              <a:solidFill>
                <a:srgbClr val="0E20FF"/>
              </a:solidFill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800" dirty="0" smtClean="0">
                <a:solidFill>
                  <a:srgbClr val="0E20FF"/>
                </a:solidFill>
                <a:latin typeface="Arial" charset="0"/>
              </a:rPr>
              <a:t>Farklı dokular farklı baş gruplara sahip zarlara sahiptirler. </a:t>
            </a:r>
          </a:p>
          <a:p>
            <a:pPr eaLnBrk="1" hangingPunct="1">
              <a:lnSpc>
                <a:spcPct val="90000"/>
              </a:lnSpc>
            </a:pPr>
            <a:endParaRPr lang="tr-TR" sz="2800" dirty="0" smtClean="0">
              <a:solidFill>
                <a:srgbClr val="0E20FF"/>
              </a:solidFill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800" dirty="0" smtClean="0">
                <a:solidFill>
                  <a:srgbClr val="0E20FF"/>
                </a:solidFill>
                <a:latin typeface="Arial" charset="0"/>
              </a:rPr>
              <a:t>Neden?</a:t>
            </a:r>
            <a:endParaRPr lang="en-US" sz="2800" dirty="0" smtClean="0">
              <a:solidFill>
                <a:srgbClr val="0E20FF"/>
              </a:solidFill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800" dirty="0" smtClean="0">
              <a:solidFill>
                <a:srgbClr val="0E20FF"/>
              </a:solidFill>
            </a:endParaRPr>
          </a:p>
        </p:txBody>
      </p:sp>
      <p:sp>
        <p:nvSpPr>
          <p:cNvPr id="77828" name="Line 4"/>
          <p:cNvSpPr>
            <a:spLocks noChangeShapeType="1"/>
          </p:cNvSpPr>
          <p:nvPr/>
        </p:nvSpPr>
        <p:spPr bwMode="auto">
          <a:xfrm>
            <a:off x="381000" y="14478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7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Phosphatidylcholine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295400"/>
            <a:ext cx="8763000" cy="2895600"/>
          </a:xfrm>
        </p:spPr>
        <p:txBody>
          <a:bodyPr/>
          <a:lstStyle/>
          <a:p>
            <a:pPr eaLnBrk="1" hangingPunct="1"/>
            <a:r>
              <a:rPr lang="tr-TR" sz="2800" dirty="0" err="1" smtClean="0">
                <a:latin typeface="Arial" charset="0"/>
              </a:rPr>
              <a:t>Ökaryot</a:t>
            </a:r>
            <a:r>
              <a:rPr lang="tr-TR" sz="2800" dirty="0" smtClean="0">
                <a:latin typeface="Arial" charset="0"/>
              </a:rPr>
              <a:t> hücre zarların önemli bir yapı taşıdır. </a:t>
            </a:r>
            <a:endParaRPr lang="en-US" sz="2800" dirty="0" smtClean="0">
              <a:latin typeface="Arial" charset="0"/>
            </a:endParaRPr>
          </a:p>
          <a:p>
            <a:pPr eaLnBrk="1" hangingPunct="1"/>
            <a:r>
              <a:rPr lang="tr-TR" sz="2800" dirty="0" smtClean="0">
                <a:latin typeface="Arial" charset="0"/>
              </a:rPr>
              <a:t>Bir çok </a:t>
            </a:r>
            <a:r>
              <a:rPr lang="tr-TR" sz="2800" dirty="0" err="1" smtClean="0">
                <a:latin typeface="Arial" charset="0"/>
              </a:rPr>
              <a:t>prokaryot</a:t>
            </a:r>
            <a:r>
              <a:rPr lang="tr-TR" sz="2800" dirty="0" smtClean="0">
                <a:latin typeface="Arial" charset="0"/>
              </a:rPr>
              <a:t> (örn: </a:t>
            </a:r>
            <a:r>
              <a:rPr lang="en-US" sz="2800" i="1" dirty="0" smtClean="0">
                <a:latin typeface="Arial" charset="0"/>
              </a:rPr>
              <a:t>E. coli</a:t>
            </a:r>
            <a:r>
              <a:rPr lang="tr-TR" sz="2800" dirty="0" smtClean="0">
                <a:latin typeface="Arial" charset="0"/>
              </a:rPr>
              <a:t>) bu </a:t>
            </a:r>
            <a:r>
              <a:rPr lang="tr-TR" sz="2800" dirty="0" err="1" smtClean="0">
                <a:latin typeface="Arial" charset="0"/>
              </a:rPr>
              <a:t>lipiti</a:t>
            </a:r>
            <a:r>
              <a:rPr lang="tr-TR" sz="2800" dirty="0" smtClean="0">
                <a:latin typeface="Arial" charset="0"/>
              </a:rPr>
              <a:t> sentezleyemez ve hücre zarlarında bulundurmazlar</a:t>
            </a:r>
            <a:endParaRPr lang="en-US" sz="2800" dirty="0" smtClean="0">
              <a:latin typeface="Arial" charset="0"/>
            </a:endParaRPr>
          </a:p>
        </p:txBody>
      </p:sp>
      <p:sp>
        <p:nvSpPr>
          <p:cNvPr id="80900" name="Line 4"/>
          <p:cNvSpPr>
            <a:spLocks noChangeShapeType="1"/>
          </p:cNvSpPr>
          <p:nvPr/>
        </p:nvSpPr>
        <p:spPr bwMode="auto">
          <a:xfrm>
            <a:off x="304800" y="10668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685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>
                <a:solidFill>
                  <a:srgbClr val="2FB0DC"/>
                </a:solidFill>
              </a:rPr>
              <a:t>Et</a:t>
            </a:r>
            <a:r>
              <a:rPr lang="tr-TR" dirty="0" smtClean="0">
                <a:solidFill>
                  <a:srgbClr val="2FB0DC"/>
                </a:solidFill>
              </a:rPr>
              <a:t>e</a:t>
            </a:r>
            <a:r>
              <a:rPr lang="en-US" dirty="0" smtClean="0">
                <a:solidFill>
                  <a:srgbClr val="2FB0DC"/>
                </a:solidFill>
              </a:rPr>
              <a:t>r </a:t>
            </a:r>
            <a:r>
              <a:rPr lang="en-US" dirty="0" err="1" smtClean="0">
                <a:solidFill>
                  <a:srgbClr val="2FB0DC"/>
                </a:solidFill>
              </a:rPr>
              <a:t>Lipi</a:t>
            </a:r>
            <a:r>
              <a:rPr lang="tr-TR" dirty="0" err="1" smtClean="0">
                <a:solidFill>
                  <a:srgbClr val="2FB0DC"/>
                </a:solidFill>
              </a:rPr>
              <a:t>tler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83971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371600"/>
            <a:ext cx="8610600" cy="53340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tr-TR" sz="2800" dirty="0" err="1" smtClean="0">
                <a:latin typeface="Arial" charset="0"/>
              </a:rPr>
              <a:t>Gliserole</a:t>
            </a:r>
            <a:r>
              <a:rPr lang="tr-TR" sz="2800" dirty="0" smtClean="0">
                <a:latin typeface="Arial" charset="0"/>
              </a:rPr>
              <a:t> ester bağı yerine eter bağı ile bağlanılmışsa</a:t>
            </a:r>
            <a:endParaRPr lang="en-US" sz="2400" dirty="0" smtClean="0">
              <a:latin typeface="Arial" charset="0"/>
            </a:endParaRPr>
          </a:p>
        </p:txBody>
      </p:sp>
      <p:sp>
        <p:nvSpPr>
          <p:cNvPr id="83972" name="Line 4"/>
          <p:cNvSpPr>
            <a:spLocks noChangeShapeType="1"/>
          </p:cNvSpPr>
          <p:nvPr/>
        </p:nvSpPr>
        <p:spPr bwMode="auto">
          <a:xfrm>
            <a:off x="381000" y="10668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685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>
                <a:solidFill>
                  <a:srgbClr val="2FB0DC"/>
                </a:solidFill>
              </a:rPr>
              <a:t>Et</a:t>
            </a:r>
            <a:r>
              <a:rPr lang="tr-TR" dirty="0" smtClean="0">
                <a:solidFill>
                  <a:srgbClr val="2FB0DC"/>
                </a:solidFill>
              </a:rPr>
              <a:t>e</a:t>
            </a:r>
            <a:r>
              <a:rPr lang="en-US" dirty="0" smtClean="0">
                <a:solidFill>
                  <a:srgbClr val="2FB0DC"/>
                </a:solidFill>
              </a:rPr>
              <a:t>r </a:t>
            </a:r>
            <a:r>
              <a:rPr lang="en-US" dirty="0" err="1" smtClean="0">
                <a:solidFill>
                  <a:srgbClr val="2FB0DC"/>
                </a:solidFill>
              </a:rPr>
              <a:t>Lipi</a:t>
            </a:r>
            <a:r>
              <a:rPr lang="tr-TR" dirty="0" err="1" smtClean="0">
                <a:solidFill>
                  <a:srgbClr val="2FB0DC"/>
                </a:solidFill>
              </a:rPr>
              <a:t>tleri</a:t>
            </a:r>
            <a:r>
              <a:rPr lang="en-US" dirty="0" smtClean="0">
                <a:solidFill>
                  <a:srgbClr val="2FB0DC"/>
                </a:solidFill>
              </a:rPr>
              <a:t>: </a:t>
            </a:r>
            <a:r>
              <a:rPr lang="en-US" dirty="0" err="1" smtClean="0">
                <a:solidFill>
                  <a:srgbClr val="FF0303"/>
                </a:solidFill>
              </a:rPr>
              <a:t>Plasmalo</a:t>
            </a:r>
            <a:r>
              <a:rPr lang="tr-TR" dirty="0" smtClean="0">
                <a:solidFill>
                  <a:srgbClr val="FF0303"/>
                </a:solidFill>
              </a:rPr>
              <a:t>j</a:t>
            </a:r>
            <a:r>
              <a:rPr lang="en-US" dirty="0" smtClean="0">
                <a:solidFill>
                  <a:srgbClr val="FF0303"/>
                </a:solidFill>
              </a:rPr>
              <a:t>en</a:t>
            </a:r>
          </a:p>
        </p:txBody>
      </p:sp>
      <p:sp>
        <p:nvSpPr>
          <p:cNvPr id="83971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371600"/>
            <a:ext cx="8610600" cy="53340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sz="2800" dirty="0" err="1" smtClean="0">
                <a:solidFill>
                  <a:srgbClr val="0E20FF"/>
                </a:solidFill>
                <a:latin typeface="Arial" charset="0"/>
              </a:rPr>
              <a:t>phosphatidylethanolamine</a:t>
            </a:r>
            <a:r>
              <a:rPr lang="tr-TR" sz="2800" dirty="0" smtClean="0">
                <a:solidFill>
                  <a:srgbClr val="0E20FF"/>
                </a:solidFill>
                <a:latin typeface="Arial" charset="0"/>
              </a:rPr>
              <a:t>’in v</a:t>
            </a:r>
            <a:r>
              <a:rPr lang="en-US" sz="2800" dirty="0" smtClean="0">
                <a:solidFill>
                  <a:srgbClr val="0E20FF"/>
                </a:solidFill>
                <a:latin typeface="Arial" charset="0"/>
              </a:rPr>
              <a:t>in</a:t>
            </a:r>
            <a:r>
              <a:rPr lang="tr-TR" sz="2800" dirty="0" smtClean="0">
                <a:solidFill>
                  <a:srgbClr val="0E20FF"/>
                </a:solidFill>
                <a:latin typeface="Arial" charset="0"/>
              </a:rPr>
              <a:t>i</a:t>
            </a:r>
            <a:r>
              <a:rPr lang="en-US" sz="2800" dirty="0" smtClean="0">
                <a:solidFill>
                  <a:srgbClr val="0E20FF"/>
                </a:solidFill>
                <a:latin typeface="Arial" charset="0"/>
              </a:rPr>
              <a:t>l </a:t>
            </a:r>
            <a:r>
              <a:rPr lang="en-US" sz="2800" dirty="0" err="1" smtClean="0">
                <a:solidFill>
                  <a:srgbClr val="0E20FF"/>
                </a:solidFill>
                <a:latin typeface="Arial" charset="0"/>
              </a:rPr>
              <a:t>eter</a:t>
            </a:r>
            <a:r>
              <a:rPr lang="en-US" sz="2800" dirty="0" smtClean="0">
                <a:solidFill>
                  <a:srgbClr val="0E20FF"/>
                </a:solidFill>
                <a:latin typeface="Arial" charset="0"/>
              </a:rPr>
              <a:t> analog</a:t>
            </a:r>
            <a:r>
              <a:rPr lang="tr-TR" sz="2800" dirty="0" smtClean="0">
                <a:solidFill>
                  <a:srgbClr val="0E20FF"/>
                </a:solidFill>
                <a:latin typeface="Arial" charset="0"/>
              </a:rPr>
              <a:t>u</a:t>
            </a:r>
            <a:r>
              <a:rPr lang="en-US" sz="2800" dirty="0" smtClean="0">
                <a:solidFill>
                  <a:srgbClr val="0E20FF"/>
                </a:solidFill>
                <a:latin typeface="Arial" charset="0"/>
              </a:rPr>
              <a:t> </a:t>
            </a:r>
          </a:p>
          <a:p>
            <a:pPr eaLnBrk="1" hangingPunct="1">
              <a:lnSpc>
                <a:spcPct val="110000"/>
              </a:lnSpc>
            </a:pPr>
            <a:r>
              <a:rPr lang="tr-TR" sz="2800" dirty="0" smtClean="0">
                <a:latin typeface="Arial" charset="0"/>
              </a:rPr>
              <a:t>Omurgalı kalp dokusunda sıklıkla rastlanır</a:t>
            </a:r>
            <a:endParaRPr lang="en-US" sz="2800" dirty="0" smtClean="0">
              <a:latin typeface="Arial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tr-TR" sz="2800" dirty="0" smtClean="0">
                <a:latin typeface="Arial" charset="0"/>
              </a:rPr>
              <a:t>Bazı</a:t>
            </a:r>
            <a:r>
              <a:rPr lang="en-US" sz="2800" dirty="0" smtClean="0">
                <a:latin typeface="Arial" charset="0"/>
              </a:rPr>
              <a:t> protozoa </a:t>
            </a:r>
            <a:r>
              <a:rPr lang="tr-TR" sz="2800" dirty="0" smtClean="0">
                <a:latin typeface="Arial" charset="0"/>
              </a:rPr>
              <a:t>ve </a:t>
            </a:r>
            <a:r>
              <a:rPr lang="en-US" sz="2800" dirty="0" smtClean="0">
                <a:latin typeface="Arial" charset="0"/>
              </a:rPr>
              <a:t>anaerobic </a:t>
            </a:r>
            <a:r>
              <a:rPr lang="en-US" sz="2800" dirty="0" err="1" smtClean="0">
                <a:latin typeface="Arial" charset="0"/>
              </a:rPr>
              <a:t>ba</a:t>
            </a:r>
            <a:r>
              <a:rPr lang="tr-TR" sz="2800" dirty="0" smtClean="0">
                <a:latin typeface="Arial" charset="0"/>
              </a:rPr>
              <a:t>k</a:t>
            </a:r>
            <a:r>
              <a:rPr lang="en-US" sz="2800" dirty="0" err="1" smtClean="0">
                <a:latin typeface="Arial" charset="0"/>
              </a:rPr>
              <a:t>teri</a:t>
            </a:r>
            <a:r>
              <a:rPr lang="tr-TR" sz="2800" dirty="0" err="1" smtClean="0">
                <a:latin typeface="Arial" charset="0"/>
              </a:rPr>
              <a:t>lerde</a:t>
            </a:r>
            <a:r>
              <a:rPr lang="tr-TR" sz="2800" dirty="0" smtClean="0">
                <a:latin typeface="Arial" charset="0"/>
              </a:rPr>
              <a:t> de görülür</a:t>
            </a:r>
            <a:r>
              <a:rPr lang="en-US" sz="2800" dirty="0" smtClean="0">
                <a:latin typeface="Arial" charset="0"/>
              </a:rPr>
              <a:t> </a:t>
            </a:r>
          </a:p>
          <a:p>
            <a:pPr eaLnBrk="1" hangingPunct="1">
              <a:lnSpc>
                <a:spcPct val="110000"/>
              </a:lnSpc>
            </a:pPr>
            <a:r>
              <a:rPr lang="tr-TR" sz="2800" dirty="0" smtClean="0">
                <a:latin typeface="Arial" charset="0"/>
              </a:rPr>
              <a:t>Görevi tam anlaşılamamıştır</a:t>
            </a:r>
            <a:endParaRPr lang="en-US" sz="2800" dirty="0" smtClean="0">
              <a:latin typeface="Arial" charset="0"/>
            </a:endParaRPr>
          </a:p>
          <a:p>
            <a:pPr lvl="1" eaLnBrk="1" hangingPunct="1">
              <a:lnSpc>
                <a:spcPct val="110000"/>
              </a:lnSpc>
            </a:pPr>
            <a:r>
              <a:rPr lang="tr-TR" sz="2400" dirty="0" smtClean="0">
                <a:latin typeface="Arial" charset="0"/>
              </a:rPr>
              <a:t>Bir çok </a:t>
            </a:r>
            <a:r>
              <a:rPr lang="tr-TR" sz="2400" dirty="0" err="1" smtClean="0">
                <a:latin typeface="Arial" charset="0"/>
              </a:rPr>
              <a:t>lipazla</a:t>
            </a:r>
            <a:r>
              <a:rPr lang="tr-TR" sz="2400" dirty="0" smtClean="0">
                <a:latin typeface="Arial" charset="0"/>
              </a:rPr>
              <a:t> kesilmelere direnç gösterir?</a:t>
            </a:r>
            <a:endParaRPr lang="en-US" sz="2400" dirty="0" smtClean="0">
              <a:latin typeface="Arial" charset="0"/>
            </a:endParaRPr>
          </a:p>
          <a:p>
            <a:pPr lvl="1" eaLnBrk="1" hangingPunct="1">
              <a:lnSpc>
                <a:spcPct val="110000"/>
              </a:lnSpc>
            </a:pPr>
            <a:r>
              <a:rPr lang="tr-TR" sz="2400" dirty="0" smtClean="0">
                <a:latin typeface="Arial" charset="0"/>
              </a:rPr>
              <a:t>Zarın dayanıklılığını arttırır </a:t>
            </a:r>
            <a:r>
              <a:rPr lang="en-US" sz="2400" dirty="0" smtClean="0">
                <a:latin typeface="Arial" charset="0"/>
              </a:rPr>
              <a:t>?</a:t>
            </a:r>
          </a:p>
          <a:p>
            <a:pPr lvl="1" eaLnBrk="1" hangingPunct="1">
              <a:lnSpc>
                <a:spcPct val="110000"/>
              </a:lnSpc>
            </a:pPr>
            <a:r>
              <a:rPr lang="tr-TR" sz="2400" dirty="0" smtClean="0">
                <a:latin typeface="Arial" charset="0"/>
              </a:rPr>
              <a:t>Sinyal lipitlerinin temelidir</a:t>
            </a:r>
            <a:r>
              <a:rPr lang="en-US" sz="2400" dirty="0" smtClean="0">
                <a:latin typeface="Arial" charset="0"/>
              </a:rPr>
              <a:t>?</a:t>
            </a:r>
          </a:p>
          <a:p>
            <a:pPr lvl="1" eaLnBrk="1" hangingPunct="1">
              <a:lnSpc>
                <a:spcPct val="110000"/>
              </a:lnSpc>
            </a:pPr>
            <a:r>
              <a:rPr lang="tr-TR" sz="2400" dirty="0" smtClean="0">
                <a:latin typeface="Arial" charset="0"/>
              </a:rPr>
              <a:t>Antioksidan etki</a:t>
            </a:r>
            <a:r>
              <a:rPr lang="en-US" sz="2400" dirty="0" smtClean="0">
                <a:latin typeface="Arial" charset="0"/>
              </a:rPr>
              <a:t>?</a:t>
            </a:r>
          </a:p>
        </p:txBody>
      </p:sp>
      <p:sp>
        <p:nvSpPr>
          <p:cNvPr id="83972" name="Line 4"/>
          <p:cNvSpPr>
            <a:spLocks noChangeShapeType="1"/>
          </p:cNvSpPr>
          <p:nvPr/>
        </p:nvSpPr>
        <p:spPr bwMode="auto">
          <a:xfrm>
            <a:off x="381000" y="10668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3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83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83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839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839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err="1" smtClean="0">
                <a:solidFill>
                  <a:srgbClr val="2FB0DC"/>
                </a:solidFill>
              </a:rPr>
              <a:t>Eter</a:t>
            </a:r>
            <a:r>
              <a:rPr lang="en-US" dirty="0" smtClean="0">
                <a:solidFill>
                  <a:srgbClr val="2FB0DC"/>
                </a:solidFill>
              </a:rPr>
              <a:t> </a:t>
            </a:r>
            <a:r>
              <a:rPr lang="en-US" dirty="0" err="1" smtClean="0">
                <a:solidFill>
                  <a:srgbClr val="2FB0DC"/>
                </a:solidFill>
              </a:rPr>
              <a:t>Lipi</a:t>
            </a:r>
            <a:r>
              <a:rPr lang="tr-TR" dirty="0" err="1" smtClean="0">
                <a:solidFill>
                  <a:srgbClr val="2FB0DC"/>
                </a:solidFill>
              </a:rPr>
              <a:t>tleri</a:t>
            </a:r>
            <a:r>
              <a:rPr lang="en-US" dirty="0" smtClean="0">
                <a:solidFill>
                  <a:srgbClr val="2FB0DC"/>
                </a:solidFill>
              </a:rPr>
              <a:t>: </a:t>
            </a:r>
            <a:r>
              <a:rPr lang="tr-TR" dirty="0" err="1" smtClean="0">
                <a:solidFill>
                  <a:srgbClr val="FF0303"/>
                </a:solidFill>
              </a:rPr>
              <a:t>Trombosit</a:t>
            </a:r>
            <a:r>
              <a:rPr lang="tr-TR" dirty="0" smtClean="0">
                <a:solidFill>
                  <a:srgbClr val="FF0303"/>
                </a:solidFill>
              </a:rPr>
              <a:t> Aktifleştirici Faktör</a:t>
            </a:r>
            <a:endParaRPr lang="en-US" dirty="0" smtClean="0">
              <a:solidFill>
                <a:srgbClr val="FF0303"/>
              </a:solidFill>
            </a:endParaRPr>
          </a:p>
        </p:txBody>
      </p:sp>
      <p:sp>
        <p:nvSpPr>
          <p:cNvPr id="87043" name="Rectangle 1028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905000"/>
            <a:ext cx="8382000" cy="4343400"/>
          </a:xfrm>
        </p:spPr>
        <p:txBody>
          <a:bodyPr/>
          <a:lstStyle/>
          <a:p>
            <a:pPr eaLnBrk="1" hangingPunct="1"/>
            <a:r>
              <a:rPr lang="en-US" sz="2800" dirty="0" err="1" smtClean="0">
                <a:solidFill>
                  <a:srgbClr val="0E20FF"/>
                </a:solidFill>
                <a:latin typeface="Arial" charset="0"/>
              </a:rPr>
              <a:t>phosphatidylcholine</a:t>
            </a:r>
            <a:r>
              <a:rPr lang="tr-TR" sz="2800" dirty="0" smtClean="0">
                <a:solidFill>
                  <a:srgbClr val="0E20FF"/>
                </a:solidFill>
                <a:latin typeface="Arial" charset="0"/>
              </a:rPr>
              <a:t>’in a</a:t>
            </a:r>
            <a:r>
              <a:rPr lang="en-US" sz="2800" dirty="0" smtClean="0">
                <a:solidFill>
                  <a:srgbClr val="0E20FF"/>
                </a:solidFill>
                <a:latin typeface="Arial" charset="0"/>
              </a:rPr>
              <a:t>lip</a:t>
            </a:r>
            <a:r>
              <a:rPr lang="tr-TR" sz="2800" dirty="0" err="1" smtClean="0">
                <a:solidFill>
                  <a:srgbClr val="0E20FF"/>
                </a:solidFill>
                <a:latin typeface="Arial" charset="0"/>
              </a:rPr>
              <a:t>fatik</a:t>
            </a:r>
            <a:r>
              <a:rPr lang="en-US" sz="2800" dirty="0" smtClean="0">
                <a:solidFill>
                  <a:srgbClr val="0E20FF"/>
                </a:solidFill>
                <a:latin typeface="Arial" charset="0"/>
              </a:rPr>
              <a:t> </a:t>
            </a:r>
            <a:r>
              <a:rPr lang="en-US" sz="2800" dirty="0" err="1" smtClean="0">
                <a:solidFill>
                  <a:srgbClr val="0E20FF"/>
                </a:solidFill>
                <a:latin typeface="Arial" charset="0"/>
              </a:rPr>
              <a:t>eter</a:t>
            </a:r>
            <a:r>
              <a:rPr lang="en-US" sz="2800" dirty="0" smtClean="0">
                <a:solidFill>
                  <a:srgbClr val="0E20FF"/>
                </a:solidFill>
                <a:latin typeface="Arial" charset="0"/>
              </a:rPr>
              <a:t> analog</a:t>
            </a:r>
            <a:r>
              <a:rPr lang="tr-TR" sz="2800" dirty="0" smtClean="0">
                <a:solidFill>
                  <a:srgbClr val="0E20FF"/>
                </a:solidFill>
                <a:latin typeface="Arial" charset="0"/>
              </a:rPr>
              <a:t>u</a:t>
            </a:r>
            <a:endParaRPr lang="en-US" sz="2800" dirty="0" smtClean="0">
              <a:solidFill>
                <a:srgbClr val="0E20FF"/>
              </a:solidFill>
              <a:latin typeface="Arial" charset="0"/>
            </a:endParaRPr>
          </a:p>
          <a:p>
            <a:pPr eaLnBrk="1" hangingPunct="1"/>
            <a:r>
              <a:rPr lang="tr-TR" sz="2800" dirty="0" smtClean="0">
                <a:latin typeface="Arial" charset="0"/>
              </a:rPr>
              <a:t>Bulunan ilk sinyal </a:t>
            </a:r>
            <a:r>
              <a:rPr lang="tr-TR" sz="2800" dirty="0" err="1" smtClean="0">
                <a:latin typeface="Arial" charset="0"/>
              </a:rPr>
              <a:t>lipitidir</a:t>
            </a:r>
            <a:r>
              <a:rPr lang="tr-TR" sz="2800" dirty="0" smtClean="0">
                <a:latin typeface="Arial" charset="0"/>
              </a:rPr>
              <a:t>. </a:t>
            </a:r>
          </a:p>
          <a:p>
            <a:pPr eaLnBrk="1" hangingPunct="1"/>
            <a:r>
              <a:rPr lang="tr-TR" sz="2800" dirty="0" smtClean="0">
                <a:latin typeface="Arial" charset="0"/>
              </a:rPr>
              <a:t>Lökositlerden salgılanır</a:t>
            </a:r>
            <a:endParaRPr lang="en-US" sz="2800" dirty="0" smtClean="0">
              <a:latin typeface="Arial" charset="0"/>
            </a:endParaRPr>
          </a:p>
          <a:p>
            <a:pPr eaLnBrk="1" hangingPunct="1"/>
            <a:r>
              <a:rPr lang="tr-TR" sz="2800" dirty="0" smtClean="0">
                <a:latin typeface="Arial" charset="0"/>
              </a:rPr>
              <a:t>Kan pulcuklarının (</a:t>
            </a:r>
            <a:r>
              <a:rPr lang="tr-TR" sz="2800" dirty="0" err="1" smtClean="0">
                <a:latin typeface="Arial" charset="0"/>
              </a:rPr>
              <a:t>trombosit</a:t>
            </a:r>
            <a:r>
              <a:rPr lang="tr-TR" sz="2800" dirty="0" smtClean="0">
                <a:latin typeface="Arial" charset="0"/>
              </a:rPr>
              <a:t>) </a:t>
            </a:r>
            <a:r>
              <a:rPr lang="tr-TR" sz="2800" dirty="0" err="1" smtClean="0">
                <a:latin typeface="Arial" charset="0"/>
              </a:rPr>
              <a:t>agregasyonunu</a:t>
            </a:r>
            <a:r>
              <a:rPr lang="tr-TR" sz="2800" dirty="0" smtClean="0">
                <a:latin typeface="Arial" charset="0"/>
              </a:rPr>
              <a:t> sağlar</a:t>
            </a:r>
            <a:endParaRPr lang="en-US" sz="2800" dirty="0" smtClean="0">
              <a:latin typeface="Arial" charset="0"/>
            </a:endParaRPr>
          </a:p>
          <a:p>
            <a:pPr eaLnBrk="1" hangingPunct="1"/>
            <a:r>
              <a:rPr lang="tr-TR" sz="2800" dirty="0" err="1" smtClean="0">
                <a:latin typeface="Arial" charset="0"/>
              </a:rPr>
              <a:t>İnflamasyonda</a:t>
            </a:r>
            <a:r>
              <a:rPr lang="tr-TR" sz="2800" dirty="0" smtClean="0">
                <a:latin typeface="Arial" charset="0"/>
              </a:rPr>
              <a:t> önemli rol oynarlar</a:t>
            </a:r>
          </a:p>
          <a:p>
            <a:pPr eaLnBrk="1" hangingPunct="1"/>
            <a:r>
              <a:rPr lang="tr-TR" sz="2800" dirty="0" smtClean="0">
                <a:latin typeface="Arial" charset="0"/>
              </a:rPr>
              <a:t>Karaciğer, düz kas, kalp, rahim ve akciğer dokuları için önemlidir. </a:t>
            </a:r>
            <a:endParaRPr lang="en-US" sz="2800" dirty="0" smtClean="0">
              <a:latin typeface="Arial" charset="0"/>
            </a:endParaRPr>
          </a:p>
          <a:p>
            <a:pPr eaLnBrk="1" hangingPunct="1"/>
            <a:endParaRPr lang="en-US" sz="2800" dirty="0" smtClean="0">
              <a:latin typeface="Arial" charset="0"/>
            </a:endParaRPr>
          </a:p>
        </p:txBody>
      </p:sp>
      <p:sp>
        <p:nvSpPr>
          <p:cNvPr id="87044" name="Line 4"/>
          <p:cNvSpPr>
            <a:spLocks noChangeShapeType="1"/>
          </p:cNvSpPr>
          <p:nvPr/>
        </p:nvSpPr>
        <p:spPr bwMode="auto">
          <a:xfrm>
            <a:off x="304800" y="15240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87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pPr eaLnBrk="1" hangingPunct="1"/>
            <a:r>
              <a:rPr lang="tr-TR" dirty="0" smtClean="0">
                <a:solidFill>
                  <a:srgbClr val="2FB0DC"/>
                </a:solidFill>
              </a:rPr>
              <a:t>Kloroplast Lipitleri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90115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228600" y="1371600"/>
            <a:ext cx="8534400" cy="48768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tr-TR" sz="2800" u="sng" dirty="0" err="1" smtClean="0">
                <a:latin typeface="Arial" charset="0"/>
              </a:rPr>
              <a:t>Galaktolipitler</a:t>
            </a:r>
            <a:r>
              <a:rPr lang="tr-TR" sz="2800" dirty="0" smtClean="0">
                <a:latin typeface="Arial" charset="0"/>
              </a:rPr>
              <a:t>: zar lipitlerinin ikinci grubu</a:t>
            </a:r>
          </a:p>
          <a:p>
            <a:pPr eaLnBrk="1" hangingPunct="1"/>
            <a:r>
              <a:rPr lang="tr-TR" sz="2800" dirty="0" smtClean="0">
                <a:latin typeface="Arial" charset="0"/>
              </a:rPr>
              <a:t>Bitki hücrelerinde bulunuyorlar</a:t>
            </a:r>
          </a:p>
          <a:p>
            <a:pPr eaLnBrk="1" hangingPunct="1"/>
            <a:r>
              <a:rPr lang="tr-TR" sz="2800" dirty="0" smtClean="0">
                <a:latin typeface="Arial" charset="0"/>
              </a:rPr>
              <a:t>1 ya da 2 </a:t>
            </a:r>
            <a:r>
              <a:rPr lang="tr-TR" sz="2800" dirty="0" err="1" smtClean="0">
                <a:latin typeface="Arial" charset="0"/>
              </a:rPr>
              <a:t>galaktoz</a:t>
            </a:r>
            <a:r>
              <a:rPr lang="tr-TR" sz="2800" dirty="0" smtClean="0">
                <a:latin typeface="Arial" charset="0"/>
              </a:rPr>
              <a:t> molekülü bulunur (C3e bağlanır glikozit bağı ile)</a:t>
            </a:r>
          </a:p>
          <a:p>
            <a:pPr eaLnBrk="1" hangingPunct="1"/>
            <a:r>
              <a:rPr lang="tr-TR" sz="2800" dirty="0" smtClean="0">
                <a:latin typeface="Arial" charset="0"/>
              </a:rPr>
              <a:t>Kloroplast-</a:t>
            </a:r>
            <a:r>
              <a:rPr lang="tr-TR" sz="2800" dirty="0" err="1" smtClean="0">
                <a:latin typeface="Arial" charset="0"/>
              </a:rPr>
              <a:t>tilakoit</a:t>
            </a:r>
            <a:r>
              <a:rPr lang="tr-TR" sz="2800" dirty="0" smtClean="0">
                <a:latin typeface="Arial" charset="0"/>
              </a:rPr>
              <a:t> zarlarına yerleşmiştir.</a:t>
            </a:r>
          </a:p>
          <a:p>
            <a:pPr eaLnBrk="1" hangingPunct="1"/>
            <a:r>
              <a:rPr lang="tr-TR" sz="2800" dirty="0" smtClean="0">
                <a:latin typeface="Arial" charset="0"/>
              </a:rPr>
              <a:t>Damarlı bitkilerin %70-80ini oluşturur</a:t>
            </a:r>
          </a:p>
          <a:p>
            <a:pPr eaLnBrk="1" hangingPunct="1"/>
            <a:r>
              <a:rPr lang="tr-TR" sz="2800" dirty="0" smtClean="0">
                <a:latin typeface="Arial" charset="0"/>
              </a:rPr>
              <a:t>Topraktaki fosfat: bitkiler için sınırlayıcı </a:t>
            </a:r>
          </a:p>
          <a:p>
            <a:pPr lvl="1" eaLnBrk="1" hangingPunct="1"/>
            <a:r>
              <a:rPr lang="tr-TR" sz="2400" dirty="0" smtClean="0">
                <a:latin typeface="Arial" charset="0"/>
              </a:rPr>
              <a:t>Fosfat içermeyen lipitler</a:t>
            </a:r>
          </a:p>
          <a:p>
            <a:pPr eaLnBrk="1" hangingPunct="1"/>
            <a:r>
              <a:rPr lang="tr-TR" sz="2800" u="sng" dirty="0" err="1" smtClean="0">
                <a:latin typeface="Arial" charset="0"/>
              </a:rPr>
              <a:t>Sülfolipitler</a:t>
            </a:r>
            <a:r>
              <a:rPr lang="tr-TR" sz="2800" u="sng" dirty="0" smtClean="0">
                <a:latin typeface="Arial" charset="0"/>
              </a:rPr>
              <a:t>: </a:t>
            </a:r>
            <a:r>
              <a:rPr lang="tr-TR" sz="2800" dirty="0" smtClean="0">
                <a:latin typeface="Arial" charset="0"/>
              </a:rPr>
              <a:t>bitki zarlarında</a:t>
            </a:r>
          </a:p>
          <a:p>
            <a:pPr lvl="1" eaLnBrk="1" hangingPunct="1"/>
            <a:r>
              <a:rPr lang="tr-TR" sz="2400" dirty="0" err="1" smtClean="0">
                <a:latin typeface="Arial" charset="0"/>
              </a:rPr>
              <a:t>Sülfonatlanmış</a:t>
            </a:r>
            <a:r>
              <a:rPr lang="tr-TR" sz="2400" dirty="0" smtClean="0">
                <a:latin typeface="Arial" charset="0"/>
              </a:rPr>
              <a:t> </a:t>
            </a:r>
            <a:r>
              <a:rPr lang="tr-TR" sz="2400" dirty="0" err="1" smtClean="0">
                <a:latin typeface="Arial" charset="0"/>
              </a:rPr>
              <a:t>glukoz</a:t>
            </a:r>
            <a:r>
              <a:rPr lang="tr-TR" sz="2400" dirty="0" smtClean="0">
                <a:latin typeface="Arial" charset="0"/>
              </a:rPr>
              <a:t> </a:t>
            </a:r>
            <a:r>
              <a:rPr lang="tr-TR" sz="2400" dirty="0" err="1" smtClean="0">
                <a:latin typeface="Arial" charset="0"/>
              </a:rPr>
              <a:t>kalıntısıdiaçil</a:t>
            </a:r>
            <a:r>
              <a:rPr lang="tr-TR" sz="2400" dirty="0" smtClean="0">
                <a:latin typeface="Arial" charset="0"/>
              </a:rPr>
              <a:t> </a:t>
            </a:r>
            <a:r>
              <a:rPr lang="tr-TR" sz="2400" dirty="0" err="1" smtClean="0">
                <a:latin typeface="Arial" charset="0"/>
              </a:rPr>
              <a:t>gliserole</a:t>
            </a:r>
            <a:r>
              <a:rPr lang="tr-TR" sz="2400" dirty="0" smtClean="0">
                <a:latin typeface="Arial" charset="0"/>
              </a:rPr>
              <a:t> bağlanmıştır. </a:t>
            </a:r>
            <a:endParaRPr lang="en-US" sz="2400" dirty="0" smtClean="0">
              <a:latin typeface="Arial" charset="0"/>
            </a:endParaRPr>
          </a:p>
        </p:txBody>
      </p:sp>
      <p:sp>
        <p:nvSpPr>
          <p:cNvPr id="90116" name="Line 4"/>
          <p:cNvSpPr>
            <a:spLocks noChangeShapeType="1"/>
          </p:cNvSpPr>
          <p:nvPr/>
        </p:nvSpPr>
        <p:spPr bwMode="auto">
          <a:xfrm>
            <a:off x="304800" y="11430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0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0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0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0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0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901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901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901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901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5" grpId="0" build="p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844</Words>
  <Application>Microsoft Office PowerPoint</Application>
  <PresentationFormat>Ekran Gösterisi (4:3)</PresentationFormat>
  <Paragraphs>133</Paragraphs>
  <Slides>20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1" baseType="lpstr">
      <vt:lpstr>Ofis Teması</vt:lpstr>
      <vt:lpstr>Slayt 1</vt:lpstr>
      <vt:lpstr>Lipitlerin SInıflandırılması</vt:lpstr>
      <vt:lpstr>Glycerophospholipids</vt:lpstr>
      <vt:lpstr>Glycerophospholipids: örnekler</vt:lpstr>
      <vt:lpstr>Phosphatidylcholine</vt:lpstr>
      <vt:lpstr>Eter Lipitler</vt:lpstr>
      <vt:lpstr>Eter Lipitleri: Plasmalojen</vt:lpstr>
      <vt:lpstr>Eter Lipitleri: Trombosit Aktifleştirici Faktör</vt:lpstr>
      <vt:lpstr>Kloroplast Lipitleri</vt:lpstr>
      <vt:lpstr>Sfingolipitler</vt:lpstr>
      <vt:lpstr>Sfingolipitler- örnekler</vt:lpstr>
      <vt:lpstr>Sfingolipitler- örnekler</vt:lpstr>
      <vt:lpstr>Glikosfingolipitler &amp; Kan Grupları</vt:lpstr>
      <vt:lpstr>Gangliositler</vt:lpstr>
      <vt:lpstr>Steroller ve Kolesterol</vt:lpstr>
      <vt:lpstr>Sterollerin Fizyolojik Rolü</vt:lpstr>
      <vt:lpstr>Steroit Hormonları</vt:lpstr>
      <vt:lpstr>Sinyal Lipitleri</vt:lpstr>
      <vt:lpstr>Araşidonik Asit Türevleri: Sinyal Lipitleri</vt:lpstr>
      <vt:lpstr>Vitamin D3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ASUSPC</dc:creator>
  <cp:lastModifiedBy>ASUSPC</cp:lastModifiedBy>
  <cp:revision>1</cp:revision>
  <dcterms:created xsi:type="dcterms:W3CDTF">2018-02-12T14:02:39Z</dcterms:created>
  <dcterms:modified xsi:type="dcterms:W3CDTF">2018-02-12T14:02:59Z</dcterms:modified>
</cp:coreProperties>
</file>