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5AF9A-498D-4262-A3D7-A260F8B389BA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9AA31-C023-4515-940C-F5F0CE216A7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4C2BFE-044F-4B29-9537-C38BC46C327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246" indent="-228246"/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0FF9C-C864-4B01-AF16-E8DAD0CD6C5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30FF9C-C864-4B01-AF16-E8DAD0CD6C5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EF2B4B-5656-45BB-B5D0-87D249852A61}" type="slidenum">
              <a:rPr lang="en-US"/>
              <a:pPr/>
              <a:t>16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BBE08-E099-455E-A2BE-D9C95D93FE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2D2C0-44D7-41BC-A8D6-C79FBDA7B5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B57D98-CF4F-4AC2-8BF5-C18E1C270A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CBD4-D8DB-4C8D-A2CD-248E751543F3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84A4F-A199-47D4-940C-BB8914BDC26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Untitled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1143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4000" b="1" dirty="0" smtClean="0">
                <a:solidFill>
                  <a:srgbClr val="00B0F0"/>
                </a:solidFill>
              </a:rPr>
              <a:t>Lipitlerin Sınıflandırılması</a:t>
            </a: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solidFill>
                  <a:srgbClr val="00B0F0"/>
                </a:solidFill>
              </a:rPr>
              <a:t>111504 Biyoteknoloji ve Biyokimya Ders Notları</a:t>
            </a: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4000" b="1" dirty="0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4000" b="1" dirty="0" smtClean="0">
              <a:solidFill>
                <a:srgbClr val="00B0F0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3200" b="1" dirty="0" smtClean="0">
                <a:solidFill>
                  <a:schemeClr val="bg1"/>
                </a:solidFill>
                <a:latin typeface="Times New Roman" charset="0"/>
              </a:rPr>
              <a:t>Ders8</a:t>
            </a:r>
            <a:endParaRPr lang="tr-TR" sz="3200" b="1" dirty="0" smtClean="0">
              <a:solidFill>
                <a:schemeClr val="bg1"/>
              </a:solidFill>
              <a:latin typeface="Times New Roman" charset="0"/>
            </a:endParaRPr>
          </a:p>
          <a:p>
            <a:pPr algn="ctr">
              <a:spcBef>
                <a:spcPct val="20000"/>
              </a:spcBef>
            </a:pPr>
            <a:r>
              <a:rPr lang="tr-TR" b="1" dirty="0" smtClean="0">
                <a:solidFill>
                  <a:schemeClr val="bg1"/>
                </a:solidFill>
                <a:latin typeface="Times New Roman" charset="0"/>
              </a:rPr>
              <a:t>Dr. Açelya Yılmazer Aktuna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7413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dirty="0"/>
          </a:p>
        </p:txBody>
      </p:sp>
      <p:sp>
        <p:nvSpPr>
          <p:cNvPr id="17414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S</a:t>
            </a:r>
            <a:r>
              <a:rPr lang="tr-TR" dirty="0" smtClean="0">
                <a:solidFill>
                  <a:srgbClr val="2FB0DC"/>
                </a:solidFill>
              </a:rPr>
              <a:t>f</a:t>
            </a:r>
            <a:r>
              <a:rPr lang="en-US" dirty="0" err="1" smtClean="0">
                <a:solidFill>
                  <a:srgbClr val="2FB0DC"/>
                </a:solidFill>
              </a:rPr>
              <a:t>ingolipi</a:t>
            </a:r>
            <a:r>
              <a:rPr lang="tr-TR" dirty="0" err="1" smtClean="0">
                <a:solidFill>
                  <a:srgbClr val="2FB0DC"/>
                </a:solidFill>
              </a:rPr>
              <a:t>tler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9011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371600"/>
            <a:ext cx="8534400" cy="48768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omurgasında </a:t>
            </a:r>
            <a:r>
              <a:rPr lang="tr-TR" sz="2800" dirty="0" err="1" smtClean="0">
                <a:latin typeface="Arial" charset="0"/>
              </a:rPr>
              <a:t>gliserol</a:t>
            </a:r>
            <a:r>
              <a:rPr lang="tr-TR" sz="2800" dirty="0" smtClean="0">
                <a:latin typeface="Arial" charset="0"/>
              </a:rPr>
              <a:t> yoktur 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Onun yerine: </a:t>
            </a:r>
            <a:r>
              <a:rPr lang="en-US" sz="2600" dirty="0" smtClean="0">
                <a:solidFill>
                  <a:srgbClr val="FF0303"/>
                </a:solidFill>
                <a:latin typeface="Arial" charset="0"/>
              </a:rPr>
              <a:t>long-chain amino alcohol </a:t>
            </a:r>
            <a:r>
              <a:rPr lang="en-US" sz="2800" dirty="0" smtClean="0">
                <a:solidFill>
                  <a:srgbClr val="FF0303"/>
                </a:solidFill>
                <a:latin typeface="Arial" charset="0"/>
              </a:rPr>
              <a:t>s</a:t>
            </a:r>
            <a:r>
              <a:rPr lang="tr-TR" sz="2800" dirty="0" smtClean="0">
                <a:solidFill>
                  <a:srgbClr val="FF0303"/>
                </a:solidFill>
                <a:latin typeface="Arial" charset="0"/>
              </a:rPr>
              <a:t>f</a:t>
            </a:r>
            <a:r>
              <a:rPr lang="en-US" sz="2800" dirty="0" err="1" smtClean="0">
                <a:solidFill>
                  <a:srgbClr val="FF0303"/>
                </a:solidFill>
                <a:latin typeface="Arial" charset="0"/>
              </a:rPr>
              <a:t>ingo</a:t>
            </a:r>
            <a:r>
              <a:rPr lang="tr-TR" sz="2800" dirty="0" err="1" smtClean="0">
                <a:solidFill>
                  <a:srgbClr val="FF0303"/>
                </a:solidFill>
                <a:latin typeface="Arial" charset="0"/>
              </a:rPr>
              <a:t>zin</a:t>
            </a:r>
            <a:r>
              <a:rPr lang="en-US" sz="2800" dirty="0" smtClean="0">
                <a:solidFill>
                  <a:srgbClr val="FF0303"/>
                </a:solidFill>
                <a:latin typeface="Arial" charset="0"/>
              </a:rPr>
              <a:t> 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Yağ </a:t>
            </a:r>
            <a:r>
              <a:rPr lang="tr-TR" sz="2800" dirty="0" err="1" smtClean="0">
                <a:latin typeface="Arial" charset="0"/>
              </a:rPr>
              <a:t>asiti</a:t>
            </a:r>
            <a:r>
              <a:rPr lang="tr-TR" sz="2800" dirty="0" smtClean="0">
                <a:latin typeface="Arial" charset="0"/>
              </a:rPr>
              <a:t> amit bağı ile </a:t>
            </a:r>
            <a:r>
              <a:rPr lang="en-US" sz="2800" dirty="0" smtClean="0">
                <a:latin typeface="Arial" charset="0"/>
              </a:rPr>
              <a:t>s</a:t>
            </a:r>
            <a:r>
              <a:rPr lang="tr-TR" sz="2800" dirty="0" smtClean="0">
                <a:latin typeface="Arial" charset="0"/>
              </a:rPr>
              <a:t>f</a:t>
            </a:r>
            <a:r>
              <a:rPr lang="en-US" sz="2800" dirty="0" err="1" smtClean="0">
                <a:latin typeface="Arial" charset="0"/>
              </a:rPr>
              <a:t>ingo</a:t>
            </a:r>
            <a:r>
              <a:rPr lang="tr-TR" sz="2800" dirty="0" smtClean="0">
                <a:latin typeface="Arial" charset="0"/>
              </a:rPr>
              <a:t>z</a:t>
            </a:r>
            <a:r>
              <a:rPr lang="en-US" sz="2800" dirty="0" err="1" smtClean="0">
                <a:latin typeface="Arial" charset="0"/>
              </a:rPr>
              <a:t>ine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bağlanır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Polar baş grubu </a:t>
            </a:r>
            <a:r>
              <a:rPr lang="tr-TR" sz="2800" dirty="0" err="1" smtClean="0">
                <a:latin typeface="Arial" charset="0"/>
              </a:rPr>
              <a:t>glikosidik</a:t>
            </a:r>
            <a:r>
              <a:rPr lang="tr-TR" sz="2800" dirty="0" smtClean="0">
                <a:latin typeface="Arial" charset="0"/>
              </a:rPr>
              <a:t> ya da </a:t>
            </a:r>
            <a:r>
              <a:rPr lang="tr-TR" sz="2800" dirty="0" err="1" smtClean="0">
                <a:latin typeface="Arial" charset="0"/>
              </a:rPr>
              <a:t>fosfodiester</a:t>
            </a:r>
            <a:r>
              <a:rPr lang="tr-TR" sz="2800" dirty="0" smtClean="0">
                <a:latin typeface="Arial" charset="0"/>
              </a:rPr>
              <a:t> bağı ile </a:t>
            </a:r>
            <a:r>
              <a:rPr lang="en-US" sz="2800" dirty="0" err="1" smtClean="0">
                <a:latin typeface="Arial" charset="0"/>
              </a:rPr>
              <a:t>sphingosine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bağlanır.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Şeker içeren </a:t>
            </a:r>
            <a:r>
              <a:rPr lang="en-US" sz="2800" dirty="0" err="1" smtClean="0">
                <a:latin typeface="Arial" charset="0"/>
              </a:rPr>
              <a:t>glycosphingolipi</a:t>
            </a:r>
            <a:r>
              <a:rPr lang="tr-TR" sz="2800" dirty="0" err="1" smtClean="0">
                <a:latin typeface="Arial" charset="0"/>
              </a:rPr>
              <a:t>tler</a:t>
            </a:r>
            <a:r>
              <a:rPr lang="tr-TR" sz="2800" dirty="0" smtClean="0">
                <a:latin typeface="Arial" charset="0"/>
              </a:rPr>
              <a:t> genellikle hücre zarının dış tarafında bulunurlar. 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>
            <a:off x="3048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S</a:t>
            </a:r>
            <a:r>
              <a:rPr lang="tr-TR" dirty="0" smtClean="0">
                <a:solidFill>
                  <a:srgbClr val="2FB0DC"/>
                </a:solidFill>
              </a:rPr>
              <a:t>f</a:t>
            </a:r>
            <a:r>
              <a:rPr lang="en-US" dirty="0" err="1" smtClean="0">
                <a:solidFill>
                  <a:srgbClr val="2FB0DC"/>
                </a:solidFill>
              </a:rPr>
              <a:t>ingolipi</a:t>
            </a:r>
            <a:r>
              <a:rPr lang="tr-TR" dirty="0" err="1" smtClean="0">
                <a:solidFill>
                  <a:srgbClr val="2FB0DC"/>
                </a:solidFill>
              </a:rPr>
              <a:t>tler</a:t>
            </a:r>
            <a:r>
              <a:rPr lang="tr-TR" dirty="0" smtClean="0">
                <a:solidFill>
                  <a:srgbClr val="2FB0DC"/>
                </a:solidFill>
              </a:rPr>
              <a:t>- örnekler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93187" name="Rectangle 1029"/>
          <p:cNvSpPr>
            <a:spLocks noChangeArrowheads="1"/>
          </p:cNvSpPr>
          <p:nvPr/>
        </p:nvSpPr>
        <p:spPr bwMode="auto">
          <a:xfrm>
            <a:off x="228600" y="1524000"/>
            <a:ext cx="8610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baş grupların özellikleri hücre zarının yapısal özelliklerini belirler</a:t>
            </a:r>
            <a:endParaRPr lang="en-US" sz="2800" dirty="0">
              <a:latin typeface="Arial" charset="0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kern="0" dirty="0" smtClean="0">
                <a:solidFill>
                  <a:srgbClr val="0E20FF"/>
                </a:solidFill>
                <a:latin typeface="Arial" charset="0"/>
              </a:rPr>
              <a:t>Farklı organizmalar farklı baş gruplara sahip zarlara sahiptirler. </a:t>
            </a:r>
            <a:endParaRPr lang="en-US" sz="2800" kern="0" dirty="0" smtClean="0">
              <a:solidFill>
                <a:srgbClr val="0E20FF"/>
              </a:solidFill>
              <a:latin typeface="Arial" charset="0"/>
            </a:endParaRPr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kern="0" dirty="0" smtClean="0">
                <a:solidFill>
                  <a:srgbClr val="0E20FF"/>
                </a:solidFill>
                <a:latin typeface="Arial" charset="0"/>
              </a:rPr>
              <a:t>Farklı dokular farklı baş gruplara sahip zarlara sahiptirler. </a:t>
            </a:r>
            <a:endParaRPr lang="en-US" sz="2800" kern="0" dirty="0" smtClean="0">
              <a:solidFill>
                <a:srgbClr val="0E20FF"/>
              </a:solidFill>
              <a:latin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 dirty="0">
              <a:solidFill>
                <a:srgbClr val="0E20FF"/>
              </a:solidFill>
            </a:endParaRPr>
          </a:p>
        </p:txBody>
      </p:sp>
      <p:sp>
        <p:nvSpPr>
          <p:cNvPr id="93188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S</a:t>
            </a:r>
            <a:r>
              <a:rPr lang="tr-TR" dirty="0" smtClean="0">
                <a:solidFill>
                  <a:srgbClr val="2FB0DC"/>
                </a:solidFill>
              </a:rPr>
              <a:t>f</a:t>
            </a:r>
            <a:r>
              <a:rPr lang="en-US" dirty="0" err="1" smtClean="0">
                <a:solidFill>
                  <a:srgbClr val="2FB0DC"/>
                </a:solidFill>
              </a:rPr>
              <a:t>ingolipi</a:t>
            </a:r>
            <a:r>
              <a:rPr lang="tr-TR" dirty="0" err="1" smtClean="0">
                <a:solidFill>
                  <a:srgbClr val="2FB0DC"/>
                </a:solidFill>
              </a:rPr>
              <a:t>tler</a:t>
            </a:r>
            <a:r>
              <a:rPr lang="tr-TR" dirty="0" smtClean="0">
                <a:solidFill>
                  <a:srgbClr val="2FB0DC"/>
                </a:solidFill>
              </a:rPr>
              <a:t>- örnekler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9625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524000"/>
            <a:ext cx="8534400" cy="4953000"/>
          </a:xfrm>
          <a:noFill/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800" dirty="0" err="1" smtClean="0">
                <a:latin typeface="Arial" charset="0"/>
              </a:rPr>
              <a:t>Seramit</a:t>
            </a:r>
            <a:r>
              <a:rPr lang="en-US" sz="2800" dirty="0" smtClean="0">
                <a:latin typeface="Arial" charset="0"/>
              </a:rPr>
              <a:t> (s</a:t>
            </a:r>
            <a:r>
              <a:rPr lang="tr-TR" sz="2800" dirty="0" smtClean="0">
                <a:latin typeface="Arial" charset="0"/>
              </a:rPr>
              <a:t>f</a:t>
            </a:r>
            <a:r>
              <a:rPr lang="en-US" sz="2800" dirty="0" err="1" smtClean="0">
                <a:latin typeface="Arial" charset="0"/>
              </a:rPr>
              <a:t>ingo</a:t>
            </a:r>
            <a:r>
              <a:rPr lang="tr-TR" sz="2800" dirty="0" err="1" smtClean="0">
                <a:latin typeface="Arial" charset="0"/>
              </a:rPr>
              <a:t>zin</a:t>
            </a:r>
            <a:r>
              <a:rPr lang="en-US" sz="2800" dirty="0" smtClean="0">
                <a:latin typeface="Arial" charset="0"/>
              </a:rPr>
              <a:t> + </a:t>
            </a:r>
            <a:r>
              <a:rPr lang="en-US" sz="2800" dirty="0" err="1" smtClean="0">
                <a:latin typeface="Arial" charset="0"/>
              </a:rPr>
              <a:t>ami</a:t>
            </a:r>
            <a:r>
              <a:rPr lang="tr-TR" sz="2800" dirty="0" smtClean="0">
                <a:latin typeface="Arial" charset="0"/>
              </a:rPr>
              <a:t>t bağlı yağ asidi</a:t>
            </a:r>
            <a:r>
              <a:rPr lang="en-US" sz="2800" dirty="0" smtClean="0">
                <a:latin typeface="Arial" charset="0"/>
              </a:rPr>
              <a:t> + </a:t>
            </a:r>
            <a:r>
              <a:rPr lang="tr-TR" sz="2800" dirty="0" err="1" smtClean="0">
                <a:latin typeface="Arial" charset="0"/>
              </a:rPr>
              <a:t>fosfokolin</a:t>
            </a:r>
            <a:r>
              <a:rPr lang="tr-TR" sz="2800" dirty="0" smtClean="0">
                <a:latin typeface="Arial" charset="0"/>
              </a:rPr>
              <a:t>)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>
                <a:latin typeface="Arial" charset="0"/>
              </a:rPr>
              <a:t>S</a:t>
            </a:r>
            <a:r>
              <a:rPr lang="tr-TR" sz="2800" dirty="0" smtClean="0">
                <a:latin typeface="Arial" charset="0"/>
              </a:rPr>
              <a:t>f</a:t>
            </a:r>
            <a:r>
              <a:rPr lang="en-US" sz="2800" dirty="0" err="1" smtClean="0">
                <a:latin typeface="Arial" charset="0"/>
              </a:rPr>
              <a:t>ingomyelin</a:t>
            </a:r>
            <a:r>
              <a:rPr lang="tr-TR" sz="2800" dirty="0" smtClean="0">
                <a:latin typeface="Arial" charset="0"/>
              </a:rPr>
              <a:t>: nöronların aksonlarını saran ve yalıtan zarlı bir kılıf  (</a:t>
            </a:r>
            <a:r>
              <a:rPr lang="tr-TR" sz="2800" dirty="0" err="1" smtClean="0">
                <a:latin typeface="Arial" charset="0"/>
              </a:rPr>
              <a:t>miyelin</a:t>
            </a:r>
            <a:r>
              <a:rPr lang="tr-TR" sz="2800" dirty="0" smtClean="0">
                <a:latin typeface="Arial" charset="0"/>
              </a:rPr>
              <a:t>)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2400" dirty="0" err="1" smtClean="0">
                <a:latin typeface="Arial" charset="0"/>
              </a:rPr>
              <a:t>Fosfotidilkoline</a:t>
            </a:r>
            <a:r>
              <a:rPr lang="tr-TR" sz="2400" dirty="0" smtClean="0">
                <a:latin typeface="Arial" charset="0"/>
              </a:rPr>
              <a:t> benzer yapısal olarak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96260" name="Line 4"/>
          <p:cNvSpPr>
            <a:spLocks noChangeShapeType="1"/>
          </p:cNvSpPr>
          <p:nvPr/>
        </p:nvSpPr>
        <p:spPr bwMode="auto">
          <a:xfrm>
            <a:off x="3048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153400" cy="1143000"/>
          </a:xfrm>
        </p:spPr>
        <p:txBody>
          <a:bodyPr/>
          <a:lstStyle/>
          <a:p>
            <a:pPr eaLnBrk="1" hangingPunct="1"/>
            <a:r>
              <a:rPr lang="tr-TR" sz="3600" dirty="0" err="1" smtClean="0">
                <a:solidFill>
                  <a:srgbClr val="2FB0DC"/>
                </a:solidFill>
              </a:rPr>
              <a:t>Glikosfingolipitler</a:t>
            </a:r>
            <a:r>
              <a:rPr lang="tr-TR" sz="3600" dirty="0" smtClean="0">
                <a:solidFill>
                  <a:srgbClr val="2FB0DC"/>
                </a:solidFill>
              </a:rPr>
              <a:t> &amp; Kan Grupları</a:t>
            </a:r>
            <a:endParaRPr lang="en-US" sz="3600" dirty="0" smtClean="0">
              <a:solidFill>
                <a:srgbClr val="2FB0DC"/>
              </a:solidFill>
            </a:endParaRPr>
          </a:p>
        </p:txBody>
      </p:sp>
      <p:sp>
        <p:nvSpPr>
          <p:cNvPr id="1013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219200"/>
            <a:ext cx="8610600" cy="54864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tr-TR" sz="2800" dirty="0" smtClean="0">
                <a:latin typeface="Arial" charset="0"/>
              </a:rPr>
              <a:t>Kan grupları </a:t>
            </a:r>
            <a:r>
              <a:rPr lang="en-US" sz="2800" dirty="0" err="1" smtClean="0">
                <a:latin typeface="Arial" charset="0"/>
              </a:rPr>
              <a:t>glycosphingolipi</a:t>
            </a:r>
            <a:r>
              <a:rPr lang="tr-TR" sz="2800" dirty="0" err="1" smtClean="0">
                <a:latin typeface="Arial" charset="0"/>
              </a:rPr>
              <a:t>tlerin</a:t>
            </a:r>
            <a:r>
              <a:rPr lang="tr-TR" sz="2800" dirty="0" smtClean="0">
                <a:latin typeface="Arial" charset="0"/>
              </a:rPr>
              <a:t> içerdiği şekerin türüne göre belirlenir.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tr-TR" sz="2800" dirty="0" smtClean="0">
                <a:latin typeface="Arial" charset="0"/>
              </a:rPr>
              <a:t>Şekerin yapısı da belirli g</a:t>
            </a:r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lycosyltransfera</a:t>
            </a:r>
            <a:r>
              <a:rPr lang="tr-TR" sz="2800" dirty="0" err="1" smtClean="0">
                <a:solidFill>
                  <a:srgbClr val="0E20FF"/>
                </a:solidFill>
                <a:latin typeface="Arial" charset="0"/>
              </a:rPr>
              <a:t>zların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ifadesiyle belirlenir.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tr-TR" sz="2000" dirty="0" smtClean="0">
                <a:solidFill>
                  <a:srgbClr val="0E20FF"/>
                </a:solidFill>
                <a:latin typeface="Arial" charset="0"/>
              </a:rPr>
              <a:t>Aktif olmayan </a:t>
            </a:r>
            <a:r>
              <a:rPr lang="en-US" sz="2000" dirty="0" err="1" smtClean="0">
                <a:latin typeface="Arial" charset="0"/>
              </a:rPr>
              <a:t>glycosyltransfera</a:t>
            </a:r>
            <a:r>
              <a:rPr lang="tr-TR" sz="2000" dirty="0" err="1" smtClean="0">
                <a:latin typeface="Arial" charset="0"/>
              </a:rPr>
              <a:t>za</a:t>
            </a:r>
            <a:r>
              <a:rPr lang="tr-TR" sz="2000" dirty="0" smtClean="0">
                <a:latin typeface="Arial" charset="0"/>
              </a:rPr>
              <a:t> sahip olan bireyler O</a:t>
            </a:r>
            <a:r>
              <a:rPr lang="en-US" sz="2000" b="1" dirty="0" smtClean="0">
                <a:latin typeface="Arial" charset="0"/>
              </a:rPr>
              <a:t> antigen</a:t>
            </a:r>
            <a:r>
              <a:rPr lang="tr-TR" sz="2000" b="1" dirty="0" smtClean="0">
                <a:latin typeface="Arial" charset="0"/>
              </a:rPr>
              <a:t>ine sahiptirler 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N-</a:t>
            </a:r>
            <a:r>
              <a:rPr lang="en-US" sz="2000" dirty="0" err="1" smtClean="0">
                <a:solidFill>
                  <a:srgbClr val="0E20FF"/>
                </a:solidFill>
                <a:latin typeface="Arial" charset="0"/>
              </a:rPr>
              <a:t>acetylgalactosamine</a:t>
            </a:r>
            <a:r>
              <a:rPr lang="tr-TR" sz="2000" dirty="0" smtClean="0">
                <a:solidFill>
                  <a:srgbClr val="0E20FF"/>
                </a:solidFill>
                <a:latin typeface="Arial" charset="0"/>
              </a:rPr>
              <a:t> grubunu transfer eden </a:t>
            </a:r>
            <a:r>
              <a:rPr lang="en-US" sz="2000" dirty="0" err="1" smtClean="0">
                <a:latin typeface="Arial" charset="0"/>
              </a:rPr>
              <a:t>glycosyltransfera</a:t>
            </a:r>
            <a:r>
              <a:rPr lang="tr-TR" sz="2000" dirty="0" smtClean="0">
                <a:latin typeface="Arial" charset="0"/>
              </a:rPr>
              <a:t>z sahibi bireyler </a:t>
            </a:r>
            <a:r>
              <a:rPr lang="en-US" sz="2000" b="1" dirty="0" smtClean="0">
                <a:latin typeface="Arial" charset="0"/>
              </a:rPr>
              <a:t>A </a:t>
            </a:r>
            <a:r>
              <a:rPr lang="tr-TR" sz="2000" b="1" dirty="0" smtClean="0">
                <a:latin typeface="Arial" charset="0"/>
              </a:rPr>
              <a:t>kan grubuna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000" dirty="0" err="1" smtClean="0">
                <a:solidFill>
                  <a:srgbClr val="0E20FF"/>
                </a:solidFill>
                <a:latin typeface="Arial" charset="0"/>
              </a:rPr>
              <a:t>galactose</a:t>
            </a:r>
            <a:r>
              <a:rPr lang="en-US" sz="20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tr-TR" sz="2000" dirty="0" smtClean="0">
                <a:solidFill>
                  <a:srgbClr val="0E20FF"/>
                </a:solidFill>
                <a:latin typeface="Arial" charset="0"/>
              </a:rPr>
              <a:t>grubunu transfer eden </a:t>
            </a:r>
            <a:r>
              <a:rPr lang="en-US" sz="2000" dirty="0" err="1" smtClean="0">
                <a:latin typeface="Arial" charset="0"/>
              </a:rPr>
              <a:t>glycosyltransfera</a:t>
            </a:r>
            <a:r>
              <a:rPr lang="tr-TR" sz="2000" dirty="0" smtClean="0">
                <a:latin typeface="Arial" charset="0"/>
              </a:rPr>
              <a:t>z sahibi bireyler </a:t>
            </a:r>
            <a:r>
              <a:rPr lang="tr-TR" sz="2000" b="1" dirty="0" smtClean="0">
                <a:latin typeface="Arial" charset="0"/>
              </a:rPr>
              <a:t>B</a:t>
            </a:r>
            <a:r>
              <a:rPr lang="en-US" sz="2000" b="1" dirty="0" smtClean="0">
                <a:latin typeface="Arial" charset="0"/>
              </a:rPr>
              <a:t> </a:t>
            </a:r>
            <a:r>
              <a:rPr lang="tr-TR" sz="2000" b="1" dirty="0" smtClean="0">
                <a:latin typeface="Arial" charset="0"/>
              </a:rPr>
              <a:t>kan grubuna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01380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tr-TR" dirty="0" err="1" smtClean="0">
                <a:solidFill>
                  <a:srgbClr val="2FB0DC"/>
                </a:solidFill>
              </a:rPr>
              <a:t>Gangliositler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0445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066800"/>
            <a:ext cx="8458200" cy="48768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Hücrenin dış zarında yoğunlaşmıştır</a:t>
            </a:r>
          </a:p>
          <a:p>
            <a:pPr eaLnBrk="1" hangingPunct="1"/>
            <a:endParaRPr lang="tr-TR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Hücre dışı moleküllerin ya da komşu hücrelerin tanınmasında görevlidirler.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Türü ve miktarı </a:t>
            </a:r>
            <a:r>
              <a:rPr lang="tr-TR" sz="2800" dirty="0" err="1" smtClean="0">
                <a:latin typeface="Arial" charset="0"/>
              </a:rPr>
              <a:t>embryonik</a:t>
            </a:r>
            <a:r>
              <a:rPr lang="tr-TR" sz="2800" dirty="0" smtClean="0">
                <a:latin typeface="Arial" charset="0"/>
              </a:rPr>
              <a:t> gelişim boyunca önemli ölçüde değişir.  (hücre farklılaşmasında önemli rol oynar)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Arial" charset="0"/>
            </a:endParaRP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4572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382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Sterol</a:t>
            </a:r>
            <a:r>
              <a:rPr lang="tr-TR" dirty="0" err="1" smtClean="0">
                <a:solidFill>
                  <a:srgbClr val="2FB0DC"/>
                </a:solidFill>
              </a:rPr>
              <a:t>ler</a:t>
            </a:r>
            <a:r>
              <a:rPr lang="tr-TR" dirty="0" smtClean="0">
                <a:solidFill>
                  <a:srgbClr val="2FB0DC"/>
                </a:solidFill>
              </a:rPr>
              <a:t> ve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tr-TR" dirty="0" smtClean="0">
                <a:solidFill>
                  <a:srgbClr val="2FB0DC"/>
                </a:solidFill>
              </a:rPr>
              <a:t>Kolesterol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0445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447800"/>
            <a:ext cx="8458200" cy="48768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Steroller: </a:t>
            </a:r>
            <a:r>
              <a:rPr lang="tr-TR" sz="2800" dirty="0" err="1" smtClean="0">
                <a:latin typeface="Arial" charset="0"/>
              </a:rPr>
              <a:t>ökaryot</a:t>
            </a:r>
            <a:r>
              <a:rPr lang="tr-TR" sz="2800" dirty="0" smtClean="0">
                <a:latin typeface="Arial" charset="0"/>
              </a:rPr>
              <a:t> hücrelerinin çoğunun zarlarında bulunan yapısal lipitler</a:t>
            </a:r>
          </a:p>
          <a:p>
            <a:pPr eaLnBrk="1" hangingPunct="1"/>
            <a:r>
              <a:rPr lang="en-US" sz="2800" dirty="0" smtClean="0">
                <a:latin typeface="Arial" charset="0"/>
              </a:rPr>
              <a:t>Sterol:</a:t>
            </a:r>
          </a:p>
          <a:p>
            <a:pPr lvl="1" eaLnBrk="1" hangingPunct="1"/>
            <a:r>
              <a:rPr lang="en-US" sz="2400" dirty="0" err="1" smtClean="0">
                <a:latin typeface="Arial" charset="0"/>
              </a:rPr>
              <a:t>Steroi</a:t>
            </a:r>
            <a:r>
              <a:rPr lang="tr-TR" sz="2400" dirty="0" smtClean="0">
                <a:latin typeface="Arial" charset="0"/>
              </a:rPr>
              <a:t>t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tr-TR" sz="2400" dirty="0" smtClean="0">
                <a:latin typeface="Arial" charset="0"/>
              </a:rPr>
              <a:t>çekirdeği</a:t>
            </a:r>
            <a:r>
              <a:rPr lang="en-US" sz="2400" dirty="0" smtClean="0">
                <a:latin typeface="Arial" charset="0"/>
              </a:rPr>
              <a:t>: </a:t>
            </a:r>
            <a:r>
              <a:rPr lang="tr-TR" sz="2400" dirty="0" smtClean="0">
                <a:latin typeface="Arial" charset="0"/>
              </a:rPr>
              <a:t>4 kaynaşmış karbon halka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en-US" sz="2400" dirty="0" smtClean="0">
                <a:latin typeface="Arial" charset="0"/>
              </a:rPr>
              <a:t>Hydro</a:t>
            </a:r>
            <a:r>
              <a:rPr lang="tr-TR" sz="2400" dirty="0" err="1" smtClean="0">
                <a:latin typeface="Arial" charset="0"/>
              </a:rPr>
              <a:t>ksi</a:t>
            </a:r>
            <a:r>
              <a:rPr lang="en-US" sz="2400" dirty="0" smtClean="0">
                <a:latin typeface="Arial" charset="0"/>
              </a:rPr>
              <a:t>l </a:t>
            </a:r>
            <a:r>
              <a:rPr lang="en-US" sz="2400" dirty="0" err="1" smtClean="0">
                <a:latin typeface="Arial" charset="0"/>
              </a:rPr>
              <a:t>grup</a:t>
            </a:r>
            <a:r>
              <a:rPr lang="en-US" sz="2400" dirty="0" smtClean="0">
                <a:latin typeface="Arial" charset="0"/>
              </a:rPr>
              <a:t> (polar </a:t>
            </a:r>
            <a:r>
              <a:rPr lang="tr-TR" sz="2400" dirty="0" smtClean="0">
                <a:latin typeface="Arial" charset="0"/>
              </a:rPr>
              <a:t>baş</a:t>
            </a:r>
            <a:r>
              <a:rPr lang="en-US" sz="2400" dirty="0" smtClean="0">
                <a:latin typeface="Arial" charset="0"/>
              </a:rPr>
              <a:t>) </a:t>
            </a:r>
            <a:r>
              <a:rPr lang="tr-TR" sz="2400" dirty="0" smtClean="0">
                <a:latin typeface="Arial" charset="0"/>
              </a:rPr>
              <a:t>A</a:t>
            </a:r>
            <a:r>
              <a:rPr lang="en-US" sz="2400" dirty="0" smtClean="0">
                <a:latin typeface="Arial" charset="0"/>
              </a:rPr>
              <a:t>-</a:t>
            </a:r>
            <a:r>
              <a:rPr lang="tr-TR" sz="2400" dirty="0" smtClean="0">
                <a:latin typeface="Arial" charset="0"/>
              </a:rPr>
              <a:t>halkasında</a:t>
            </a:r>
            <a:endParaRPr lang="en-US" sz="2400" dirty="0" smtClean="0">
              <a:latin typeface="Arial" charset="0"/>
            </a:endParaRPr>
          </a:p>
          <a:p>
            <a:pPr lvl="1" eaLnBrk="1" hangingPunct="1"/>
            <a:r>
              <a:rPr lang="tr-TR" sz="2400" dirty="0" smtClean="0">
                <a:latin typeface="Arial" charset="0"/>
              </a:rPr>
              <a:t>Bir çok polar olmayan yan gruplar (alkil yan zincirler)</a:t>
            </a:r>
          </a:p>
          <a:p>
            <a:pPr lvl="1" eaLnBrk="1" hangingPunct="1"/>
            <a:endParaRPr lang="en-US" sz="24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S</a:t>
            </a:r>
            <a:r>
              <a:rPr lang="en-US" sz="2800" dirty="0" err="1" smtClean="0">
                <a:latin typeface="Arial" charset="0"/>
              </a:rPr>
              <a:t>teroid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çekirdeği hemen hemen </a:t>
            </a:r>
            <a:r>
              <a:rPr lang="tr-TR" sz="2800" dirty="0" err="1" smtClean="0">
                <a:latin typeface="Arial" charset="0"/>
              </a:rPr>
              <a:t>planardır</a:t>
            </a:r>
            <a:endParaRPr lang="en-US" sz="2800" dirty="0" smtClean="0">
              <a:latin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latin typeface="Arial" charset="0"/>
            </a:endParaRPr>
          </a:p>
        </p:txBody>
      </p:sp>
      <p:sp>
        <p:nvSpPr>
          <p:cNvPr id="104452" name="Line 4"/>
          <p:cNvSpPr>
            <a:spLocks noChangeShapeType="1"/>
          </p:cNvSpPr>
          <p:nvPr/>
        </p:nvSpPr>
        <p:spPr bwMode="auto">
          <a:xfrm>
            <a:off x="4572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4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Sterol</a:t>
            </a:r>
            <a:r>
              <a:rPr lang="tr-TR" dirty="0" err="1" smtClean="0">
                <a:solidFill>
                  <a:srgbClr val="2FB0DC"/>
                </a:solidFill>
              </a:rPr>
              <a:t>lerin</a:t>
            </a:r>
            <a:r>
              <a:rPr lang="tr-TR" dirty="0" smtClean="0">
                <a:solidFill>
                  <a:srgbClr val="2FB0DC"/>
                </a:solidFill>
              </a:rPr>
              <a:t> Fizyolojik Rolü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075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066800"/>
            <a:ext cx="8610600" cy="5181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sz="2000" dirty="0" smtClean="0">
                <a:latin typeface="Arial" charset="0"/>
              </a:rPr>
              <a:t>Kolesterol ve ilgili steroller çoğu </a:t>
            </a:r>
            <a:r>
              <a:rPr lang="tr-TR" sz="2000" dirty="0" err="1" smtClean="0">
                <a:latin typeface="Arial" charset="0"/>
              </a:rPr>
              <a:t>ökaryotik</a:t>
            </a:r>
            <a:r>
              <a:rPr lang="tr-TR" sz="2000" dirty="0" smtClean="0">
                <a:latin typeface="Arial" charset="0"/>
              </a:rPr>
              <a:t> hücre zarında bulunurlar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1800" dirty="0" smtClean="0">
                <a:latin typeface="Arial" charset="0"/>
              </a:rPr>
              <a:t>Akışkanlık ve geçirgenliği düzenler</a:t>
            </a:r>
            <a:endParaRPr lang="en-US" sz="1800" dirty="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1800" dirty="0" smtClean="0">
                <a:latin typeface="Arial" charset="0"/>
              </a:rPr>
              <a:t>Hücre zarının kalınlaşmasını sağlar</a:t>
            </a:r>
            <a:endParaRPr lang="en-US" sz="1800" dirty="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1800" dirty="0" smtClean="0">
                <a:latin typeface="Arial" charset="0"/>
              </a:rPr>
              <a:t>Bir çok bakteri sterole sahip değildirler</a:t>
            </a:r>
            <a:endParaRPr lang="en-US" sz="1800" dirty="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  <a:buFontTx/>
              <a:buNone/>
            </a:pPr>
            <a:endParaRPr lang="en-US" sz="9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000" dirty="0" smtClean="0">
                <a:latin typeface="Arial" charset="0"/>
              </a:rPr>
              <a:t>M</a:t>
            </a:r>
            <a:r>
              <a:rPr lang="tr-TR" sz="2000" dirty="0" smtClean="0">
                <a:latin typeface="Arial" charset="0"/>
              </a:rPr>
              <a:t>emeliler kolesterolü yiyeceklerden elde eder, ve karaciğerde </a:t>
            </a:r>
            <a:r>
              <a:rPr lang="en-US" sz="2000" i="1" dirty="0" smtClean="0">
                <a:latin typeface="Arial" charset="0"/>
              </a:rPr>
              <a:t>de novo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tr-TR" sz="2000" dirty="0" smtClean="0">
                <a:latin typeface="Arial" charset="0"/>
              </a:rPr>
              <a:t> sentezler</a:t>
            </a:r>
            <a:endParaRPr lang="en-US" sz="20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en-US" sz="9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000" dirty="0" smtClean="0">
                <a:latin typeface="Arial" charset="0"/>
              </a:rPr>
              <a:t>Kolesterol, proteinlere bağlanarak doku ve damarlardan taşınırlar. 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sz="1800" dirty="0" smtClean="0">
                <a:solidFill>
                  <a:srgbClr val="FF0303"/>
                </a:solidFill>
                <a:latin typeface="Arial" charset="0"/>
              </a:rPr>
              <a:t>low-density lipoproteins</a:t>
            </a:r>
            <a:r>
              <a:rPr lang="tr-TR" sz="1800" dirty="0" smtClean="0">
                <a:solidFill>
                  <a:srgbClr val="FF0303"/>
                </a:solidFill>
                <a:latin typeface="Arial" charset="0"/>
              </a:rPr>
              <a:t> </a:t>
            </a:r>
            <a:r>
              <a:rPr lang="tr-TR" sz="1800" dirty="0" smtClean="0">
                <a:latin typeface="Arial" charset="0"/>
              </a:rPr>
              <a:t>formunda kolesterol atar damarlarda birikip tıkanıklığa neden olurlar</a:t>
            </a:r>
            <a:endParaRPr lang="en-US" sz="2000" dirty="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  <a:buFontTx/>
              <a:buNone/>
            </a:pPr>
            <a:endParaRPr lang="en-US" sz="900" dirty="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000" dirty="0" smtClean="0">
                <a:latin typeface="Arial" charset="0"/>
              </a:rPr>
              <a:t>Bir çok hormon sterollerin türevleridir. </a:t>
            </a:r>
            <a:endParaRPr lang="en-US" sz="2000" dirty="0" smtClean="0">
              <a:latin typeface="Arial" charset="0"/>
            </a:endParaRPr>
          </a:p>
        </p:txBody>
      </p:sp>
      <p:sp>
        <p:nvSpPr>
          <p:cNvPr id="107524" name="Line 4"/>
          <p:cNvSpPr>
            <a:spLocks noChangeShapeType="1"/>
          </p:cNvSpPr>
          <p:nvPr/>
        </p:nvSpPr>
        <p:spPr bwMode="auto">
          <a:xfrm>
            <a:off x="4572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07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07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75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0"/>
            <a:ext cx="5105400" cy="9906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Steroi</a:t>
            </a:r>
            <a:r>
              <a:rPr lang="tr-TR" dirty="0" smtClean="0">
                <a:solidFill>
                  <a:srgbClr val="2FB0DC"/>
                </a:solidFill>
              </a:rPr>
              <a:t>t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en-US" dirty="0" err="1" smtClean="0">
                <a:solidFill>
                  <a:srgbClr val="2FB0DC"/>
                </a:solidFill>
              </a:rPr>
              <a:t>Hormon</a:t>
            </a:r>
            <a:r>
              <a:rPr lang="tr-TR" dirty="0" err="1" smtClean="0">
                <a:solidFill>
                  <a:srgbClr val="2FB0DC"/>
                </a:solidFill>
              </a:rPr>
              <a:t>ları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1161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5344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Dokular arasındaki mesaj taşınması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err="1" smtClean="0">
                <a:latin typeface="Arial" charset="0"/>
              </a:rPr>
              <a:t>Steroi</a:t>
            </a:r>
            <a:r>
              <a:rPr lang="tr-TR" sz="2400" dirty="0" err="1" smtClean="0">
                <a:latin typeface="Arial" charset="0"/>
              </a:rPr>
              <a:t>tler</a:t>
            </a:r>
            <a:r>
              <a:rPr lang="tr-TR" sz="2400" dirty="0" smtClean="0">
                <a:latin typeface="Arial" charset="0"/>
              </a:rPr>
              <a:t> sterollerin oksitlenmiş halleridir. 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err="1" smtClean="0">
                <a:latin typeface="Arial" charset="0"/>
              </a:rPr>
              <a:t>Steroi</a:t>
            </a:r>
            <a:r>
              <a:rPr lang="tr-TR" sz="2400" dirty="0" err="1" smtClean="0">
                <a:latin typeface="Arial" charset="0"/>
              </a:rPr>
              <a:t>tler</a:t>
            </a:r>
            <a:r>
              <a:rPr lang="tr-TR" sz="2400" dirty="0" smtClean="0">
                <a:latin typeface="Arial" charset="0"/>
              </a:rPr>
              <a:t> sterol çekirdeğine sahiptirler, ama kolesterolde bulunan alkil zincirine sahip </a:t>
            </a:r>
            <a:r>
              <a:rPr lang="tr-TR" sz="2400" dirty="0" err="1" smtClean="0">
                <a:latin typeface="Arial" charset="0"/>
              </a:rPr>
              <a:t>değilldirler</a:t>
            </a:r>
            <a:r>
              <a:rPr lang="tr-TR" sz="2400" dirty="0" smtClean="0">
                <a:latin typeface="Arial" charset="0"/>
              </a:rPr>
              <a:t>. Bu da kolesterole göre daha polar olmalarını sağlar.</a:t>
            </a:r>
            <a:r>
              <a:rPr lang="en-US" sz="24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err="1" smtClean="0">
                <a:latin typeface="Arial" charset="0"/>
              </a:rPr>
              <a:t>Steroi</a:t>
            </a:r>
            <a:r>
              <a:rPr lang="tr-TR" sz="2400" dirty="0" smtClean="0">
                <a:latin typeface="Arial" charset="0"/>
              </a:rPr>
              <a:t>t</a:t>
            </a:r>
            <a:r>
              <a:rPr lang="en-US" sz="2400" dirty="0" smtClean="0">
                <a:latin typeface="Arial" charset="0"/>
              </a:rPr>
              <a:t> </a:t>
            </a:r>
            <a:r>
              <a:rPr lang="en-US" sz="2400" dirty="0" err="1" smtClean="0">
                <a:latin typeface="Arial" charset="0"/>
              </a:rPr>
              <a:t>hormon</a:t>
            </a:r>
            <a:r>
              <a:rPr lang="tr-TR" sz="2400" dirty="0" err="1" smtClean="0">
                <a:latin typeface="Arial" charset="0"/>
              </a:rPr>
              <a:t>ları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gonatlarda</a:t>
            </a:r>
            <a:r>
              <a:rPr lang="tr-TR" sz="2400" dirty="0" smtClean="0">
                <a:latin typeface="Arial" charset="0"/>
              </a:rPr>
              <a:t> ve adrenal bezlerde kolesterolden sentezlenir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Kanda proteinlere bağlanarak taşınırlar.</a:t>
            </a:r>
            <a:endParaRPr lang="en-US" sz="24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dirty="0" err="1" smtClean="0">
                <a:latin typeface="Arial" charset="0"/>
              </a:rPr>
              <a:t>Steroit</a:t>
            </a:r>
            <a:r>
              <a:rPr lang="tr-TR" sz="2400" dirty="0" smtClean="0">
                <a:latin typeface="Arial" charset="0"/>
              </a:rPr>
              <a:t> hormonlarının çoğu erkek ve kadın hormonlarıdır. 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111620" name="Line 4"/>
          <p:cNvSpPr>
            <a:spLocks noChangeShapeType="1"/>
          </p:cNvSpPr>
          <p:nvPr/>
        </p:nvSpPr>
        <p:spPr bwMode="auto">
          <a:xfrm>
            <a:off x="4572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Si</a:t>
            </a:r>
            <a:r>
              <a:rPr lang="tr-TR" dirty="0" err="1" smtClean="0">
                <a:solidFill>
                  <a:srgbClr val="2FB0DC"/>
                </a:solidFill>
              </a:rPr>
              <a:t>nyal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en-US" dirty="0" err="1" smtClean="0">
                <a:solidFill>
                  <a:srgbClr val="2FB0DC"/>
                </a:solidFill>
              </a:rPr>
              <a:t>Lipi</a:t>
            </a:r>
            <a:r>
              <a:rPr lang="tr-TR" dirty="0" err="1" smtClean="0">
                <a:solidFill>
                  <a:srgbClr val="2FB0DC"/>
                </a:solidFill>
              </a:rPr>
              <a:t>tleri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1469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458200" cy="5257800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Para</a:t>
            </a:r>
            <a:r>
              <a:rPr lang="tr-TR" sz="2800" dirty="0" err="1" smtClean="0">
                <a:solidFill>
                  <a:srgbClr val="FF0000"/>
                </a:solidFill>
                <a:latin typeface="Arial" charset="0"/>
              </a:rPr>
              <a:t>krin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lipit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en-US" sz="2800" dirty="0" err="1" smtClean="0">
                <a:latin typeface="Arial" charset="0"/>
              </a:rPr>
              <a:t>hormon</a:t>
            </a:r>
            <a:r>
              <a:rPr lang="tr-TR" sz="2800" dirty="0" err="1" smtClean="0">
                <a:latin typeface="Arial" charset="0"/>
              </a:rPr>
              <a:t>lar</a:t>
            </a:r>
            <a:r>
              <a:rPr lang="tr-TR" sz="2800" dirty="0" smtClean="0">
                <a:latin typeface="Arial" charset="0"/>
              </a:rPr>
              <a:t> (</a:t>
            </a:r>
            <a:r>
              <a:rPr lang="tr-TR" sz="2800" dirty="0" err="1" smtClean="0">
                <a:latin typeface="Arial" charset="0"/>
              </a:rPr>
              <a:t>eikosaoitler</a:t>
            </a:r>
            <a:r>
              <a:rPr lang="tr-TR" sz="2800" dirty="0" smtClean="0">
                <a:latin typeface="Arial" charset="0"/>
              </a:rPr>
              <a:t>) küçük miktarlarda bulunsalar da, yakındaki hücrelere sinyal ileterek hayati önem taşırlar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>
              <a:lnSpc>
                <a:spcPct val="115000"/>
              </a:lnSpc>
            </a:pPr>
            <a:r>
              <a:rPr lang="en-US" sz="2800" dirty="0" err="1" smtClean="0">
                <a:solidFill>
                  <a:srgbClr val="FF0303"/>
                </a:solidFill>
                <a:latin typeface="Arial" charset="0"/>
              </a:rPr>
              <a:t>ara</a:t>
            </a:r>
            <a:r>
              <a:rPr lang="tr-TR" sz="2800" dirty="0" err="1" smtClean="0">
                <a:solidFill>
                  <a:srgbClr val="FF0303"/>
                </a:solidFill>
                <a:latin typeface="Arial" charset="0"/>
              </a:rPr>
              <a:t>şi</a:t>
            </a:r>
            <a:r>
              <a:rPr lang="en-US" sz="2800" dirty="0" err="1" smtClean="0">
                <a:solidFill>
                  <a:srgbClr val="FF0303"/>
                </a:solidFill>
                <a:latin typeface="Arial" charset="0"/>
              </a:rPr>
              <a:t>doni</a:t>
            </a:r>
            <a:r>
              <a:rPr lang="tr-TR" sz="2800" dirty="0" smtClean="0">
                <a:solidFill>
                  <a:srgbClr val="FF0303"/>
                </a:solidFill>
                <a:latin typeface="Arial" charset="0"/>
              </a:rPr>
              <a:t>k</a:t>
            </a:r>
            <a:r>
              <a:rPr lang="en-US" sz="2800" dirty="0" smtClean="0">
                <a:solidFill>
                  <a:srgbClr val="FF0303"/>
                </a:solidFill>
                <a:latin typeface="Arial" charset="0"/>
              </a:rPr>
              <a:t> a</a:t>
            </a:r>
            <a:r>
              <a:rPr lang="tr-TR" sz="2800" dirty="0" smtClean="0">
                <a:solidFill>
                  <a:srgbClr val="FF0303"/>
                </a:solidFill>
                <a:latin typeface="Arial" charset="0"/>
              </a:rPr>
              <a:t>s</a:t>
            </a:r>
            <a:r>
              <a:rPr lang="en-US" sz="2800" dirty="0" err="1" smtClean="0">
                <a:solidFill>
                  <a:srgbClr val="FF0303"/>
                </a:solidFill>
                <a:latin typeface="Arial" charset="0"/>
              </a:rPr>
              <a:t>i</a:t>
            </a:r>
            <a:r>
              <a:rPr lang="tr-TR" sz="2800" dirty="0" smtClean="0">
                <a:solidFill>
                  <a:srgbClr val="FF0303"/>
                </a:solidFill>
                <a:latin typeface="Arial" charset="0"/>
              </a:rPr>
              <a:t>tin </a:t>
            </a:r>
            <a:r>
              <a:rPr lang="tr-TR" sz="2800" dirty="0" err="1" smtClean="0">
                <a:latin typeface="Arial" charset="0"/>
              </a:rPr>
              <a:t>enzimatik</a:t>
            </a:r>
            <a:r>
              <a:rPr lang="tr-TR" sz="2800" dirty="0" smtClean="0">
                <a:latin typeface="Arial" charset="0"/>
              </a:rPr>
              <a:t> </a:t>
            </a:r>
            <a:r>
              <a:rPr lang="tr-TR" sz="2800" dirty="0" err="1" smtClean="0">
                <a:latin typeface="Arial" charset="0"/>
              </a:rPr>
              <a:t>oksidasyonu</a:t>
            </a:r>
            <a:r>
              <a:rPr lang="tr-TR" sz="2800" dirty="0" smtClean="0">
                <a:latin typeface="Arial" charset="0"/>
              </a:rPr>
              <a:t>: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15000"/>
              </a:lnSpc>
            </a:pPr>
            <a:r>
              <a:rPr lang="en-US" sz="2400" dirty="0" smtClean="0">
                <a:latin typeface="Arial" charset="0"/>
              </a:rPr>
              <a:t>prostaglandins, 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dirty="0" err="1" smtClean="0">
                <a:latin typeface="Arial" charset="0"/>
              </a:rPr>
              <a:t>thromboxanes</a:t>
            </a:r>
            <a:r>
              <a:rPr lang="en-US" sz="2400" dirty="0" smtClean="0">
                <a:latin typeface="Arial" charset="0"/>
              </a:rPr>
              <a:t>, </a:t>
            </a:r>
          </a:p>
          <a:p>
            <a:pPr lvl="1" eaLnBrk="1" hangingPunct="1">
              <a:lnSpc>
                <a:spcPct val="115000"/>
              </a:lnSpc>
            </a:pPr>
            <a:r>
              <a:rPr lang="en-US" sz="2400" dirty="0" err="1" smtClean="0">
                <a:latin typeface="Arial" charset="0"/>
              </a:rPr>
              <a:t>leukotrienes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114692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Ara</a:t>
            </a:r>
            <a:r>
              <a:rPr lang="tr-TR" dirty="0" smtClean="0">
                <a:solidFill>
                  <a:srgbClr val="2FB0DC"/>
                </a:solidFill>
              </a:rPr>
              <a:t>ş</a:t>
            </a:r>
            <a:r>
              <a:rPr lang="en-US" dirty="0" err="1" smtClean="0">
                <a:solidFill>
                  <a:srgbClr val="2FB0DC"/>
                </a:solidFill>
              </a:rPr>
              <a:t>idoni</a:t>
            </a:r>
            <a:r>
              <a:rPr lang="tr-TR" dirty="0" smtClean="0">
                <a:solidFill>
                  <a:srgbClr val="2FB0DC"/>
                </a:solidFill>
              </a:rPr>
              <a:t>k</a:t>
            </a:r>
            <a:r>
              <a:rPr lang="en-US" dirty="0" smtClean="0">
                <a:solidFill>
                  <a:srgbClr val="2FB0DC"/>
                </a:solidFill>
              </a:rPr>
              <a:t> A</a:t>
            </a:r>
            <a:r>
              <a:rPr lang="tr-TR" dirty="0" smtClean="0">
                <a:solidFill>
                  <a:srgbClr val="2FB0DC"/>
                </a:solidFill>
              </a:rPr>
              <a:t>s</a:t>
            </a:r>
            <a:r>
              <a:rPr lang="en-US" dirty="0" err="1" smtClean="0">
                <a:solidFill>
                  <a:srgbClr val="2FB0DC"/>
                </a:solidFill>
              </a:rPr>
              <a:t>i</a:t>
            </a:r>
            <a:r>
              <a:rPr lang="tr-TR" dirty="0" smtClean="0">
                <a:solidFill>
                  <a:srgbClr val="2FB0DC"/>
                </a:solidFill>
              </a:rPr>
              <a:t>t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tr-TR" dirty="0" smtClean="0">
                <a:solidFill>
                  <a:srgbClr val="2FB0DC"/>
                </a:solidFill>
              </a:rPr>
              <a:t>Türevleri: Sinyal Lipitleri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15715" name="Rectangle 4"/>
          <p:cNvSpPr>
            <a:spLocks noChangeArrowheads="1"/>
          </p:cNvSpPr>
          <p:nvPr/>
        </p:nvSpPr>
        <p:spPr bwMode="auto">
          <a:xfrm>
            <a:off x="228600" y="2057400"/>
            <a:ext cx="8610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Bir çok farklı görev</a:t>
            </a:r>
            <a:r>
              <a:rPr lang="en-US" sz="2800" dirty="0" smtClean="0">
                <a:latin typeface="Arial" charset="0"/>
              </a:rPr>
              <a:t>:</a:t>
            </a:r>
            <a:endParaRPr lang="en-US" sz="2800" dirty="0">
              <a:latin typeface="Arial" charset="0"/>
            </a:endParaRP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dirty="0" err="1" smtClean="0">
                <a:latin typeface="Arial" charset="0"/>
              </a:rPr>
              <a:t>Inflam</a:t>
            </a:r>
            <a:r>
              <a:rPr lang="tr-TR" sz="2800" dirty="0" err="1" smtClean="0">
                <a:latin typeface="Arial" charset="0"/>
              </a:rPr>
              <a:t>asyon</a:t>
            </a:r>
            <a:r>
              <a:rPr lang="tr-TR" sz="2800" dirty="0" smtClean="0">
                <a:latin typeface="Arial" charset="0"/>
              </a:rPr>
              <a:t> ve ateş </a:t>
            </a:r>
            <a:r>
              <a:rPr lang="en-US" sz="2800" dirty="0" smtClean="0">
                <a:latin typeface="Arial" charset="0"/>
              </a:rPr>
              <a:t>(</a:t>
            </a:r>
            <a:r>
              <a:rPr lang="en-US" sz="2800" dirty="0">
                <a:latin typeface="Arial" charset="0"/>
              </a:rPr>
              <a:t>prostaglandins)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Kan pıhtılarının oluşması </a:t>
            </a:r>
            <a:r>
              <a:rPr lang="en-US" sz="2800" dirty="0" smtClean="0">
                <a:latin typeface="Arial" charset="0"/>
              </a:rPr>
              <a:t>(</a:t>
            </a:r>
            <a:r>
              <a:rPr lang="en-US" sz="2800" dirty="0" err="1" smtClean="0">
                <a:latin typeface="Arial" charset="0"/>
              </a:rPr>
              <a:t>thromboxanes</a:t>
            </a:r>
            <a:r>
              <a:rPr lang="en-US" sz="2800" dirty="0">
                <a:latin typeface="Arial" charset="0"/>
              </a:rPr>
              <a:t>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Akciğerdeki çizgisiz kas kasılması </a:t>
            </a:r>
            <a:r>
              <a:rPr lang="en-US" sz="2800" dirty="0" smtClean="0">
                <a:latin typeface="Arial" charset="0"/>
              </a:rPr>
              <a:t>(</a:t>
            </a:r>
            <a:r>
              <a:rPr lang="en-US" sz="2800" dirty="0" err="1">
                <a:latin typeface="Arial" charset="0"/>
              </a:rPr>
              <a:t>leukotrienes</a:t>
            </a:r>
            <a:r>
              <a:rPr lang="en-US" sz="2800" dirty="0">
                <a:latin typeface="Arial" charset="0"/>
              </a:rPr>
              <a:t>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err="1" smtClean="0">
                <a:latin typeface="Arial" charset="0"/>
              </a:rPr>
              <a:t>Uterusdaki</a:t>
            </a:r>
            <a:r>
              <a:rPr lang="tr-TR" sz="2800" dirty="0" smtClean="0">
                <a:latin typeface="Arial" charset="0"/>
              </a:rPr>
              <a:t> çizgisiz kas kasılması </a:t>
            </a:r>
            <a:r>
              <a:rPr lang="en-US" sz="2800" dirty="0" smtClean="0">
                <a:latin typeface="Arial" charset="0"/>
              </a:rPr>
              <a:t>(prostaglandins</a:t>
            </a:r>
            <a:r>
              <a:rPr lang="en-US" sz="2800" dirty="0">
                <a:latin typeface="Arial" charset="0"/>
              </a:rPr>
              <a:t>)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800" dirty="0">
              <a:latin typeface="Arial" charset="0"/>
            </a:endParaRPr>
          </a:p>
        </p:txBody>
      </p:sp>
      <p:sp>
        <p:nvSpPr>
          <p:cNvPr id="115716" name="Line 4"/>
          <p:cNvSpPr>
            <a:spLocks noChangeShapeType="1"/>
          </p:cNvSpPr>
          <p:nvPr/>
        </p:nvSpPr>
        <p:spPr bwMode="auto">
          <a:xfrm>
            <a:off x="381000" y="1676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Lipitlerin </a:t>
            </a:r>
            <a:r>
              <a:rPr lang="tr-TR" smtClean="0">
                <a:solidFill>
                  <a:srgbClr val="2FB0DC"/>
                </a:solidFill>
              </a:rPr>
              <a:t>SInıflandırılması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36867" name="Text Box 1029"/>
          <p:cNvSpPr txBox="1">
            <a:spLocks noChangeArrowheads="1"/>
          </p:cNvSpPr>
          <p:nvPr/>
        </p:nvSpPr>
        <p:spPr bwMode="auto">
          <a:xfrm>
            <a:off x="304800" y="1295400"/>
            <a:ext cx="8534400" cy="302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Yapı ve görevlerine göre: </a:t>
            </a:r>
            <a:endParaRPr lang="en-US" sz="2800" dirty="0">
              <a:latin typeface="Arial" charset="0"/>
            </a:endParaRP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en-US" sz="2800" dirty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Yapısında yağ </a:t>
            </a:r>
            <a:r>
              <a:rPr lang="tr-TR" sz="2800" dirty="0" err="1" smtClean="0">
                <a:latin typeface="Arial" charset="0"/>
              </a:rPr>
              <a:t>asiti</a:t>
            </a:r>
            <a:r>
              <a:rPr lang="tr-TR" sz="2800" dirty="0" smtClean="0">
                <a:latin typeface="Arial" charset="0"/>
              </a:rPr>
              <a:t> bulundurmayan lipitler </a:t>
            </a:r>
          </a:p>
          <a:p>
            <a:pPr lvl="2" eaLnBrk="1" hangingPunct="1">
              <a:spcBef>
                <a:spcPct val="20000"/>
              </a:spcBef>
              <a:buFont typeface="Wingdings" pitchFamily="2" charset="2"/>
              <a:buChar char="ü"/>
            </a:pPr>
            <a:r>
              <a:rPr lang="tr-TR" sz="2800" dirty="0" smtClean="0">
                <a:latin typeface="Arial" charset="0"/>
              </a:rPr>
              <a:t>ör</a:t>
            </a:r>
            <a:r>
              <a:rPr lang="en-US" sz="2800" dirty="0" smtClean="0">
                <a:latin typeface="Arial" charset="0"/>
              </a:rPr>
              <a:t>: </a:t>
            </a:r>
            <a:r>
              <a:rPr lang="en-US" sz="2800" dirty="0">
                <a:latin typeface="Arial" charset="0"/>
              </a:rPr>
              <a:t>cholesterol, </a:t>
            </a:r>
            <a:r>
              <a:rPr lang="en-US" sz="2800" dirty="0" err="1">
                <a:latin typeface="Arial" charset="0"/>
              </a:rPr>
              <a:t>terpenes</a:t>
            </a:r>
            <a:r>
              <a:rPr lang="en-US" sz="2800" dirty="0">
                <a:latin typeface="Arial" charset="0"/>
              </a:rPr>
              <a:t>, …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 Yapısında yağ </a:t>
            </a:r>
            <a:r>
              <a:rPr lang="tr-TR" sz="2800" dirty="0" err="1" smtClean="0">
                <a:latin typeface="Arial" charset="0"/>
              </a:rPr>
              <a:t>asiti</a:t>
            </a:r>
            <a:r>
              <a:rPr lang="tr-TR" sz="2800" dirty="0" smtClean="0">
                <a:latin typeface="Arial" charset="0"/>
              </a:rPr>
              <a:t> bulunduranlar</a:t>
            </a:r>
            <a:r>
              <a:rPr lang="en-US" sz="2800" dirty="0" smtClean="0">
                <a:latin typeface="Arial" charset="0"/>
              </a:rPr>
              <a:t> (</a:t>
            </a:r>
            <a:r>
              <a:rPr lang="tr-TR" sz="2800" dirty="0" smtClean="0">
                <a:latin typeface="Arial" charset="0"/>
              </a:rPr>
              <a:t>karmaşık </a:t>
            </a:r>
            <a:r>
              <a:rPr lang="en-US" sz="2800" dirty="0" err="1" smtClean="0">
                <a:latin typeface="Arial" charset="0"/>
              </a:rPr>
              <a:t>li</a:t>
            </a:r>
            <a:r>
              <a:rPr lang="tr-TR" sz="2800" dirty="0" err="1" smtClean="0">
                <a:latin typeface="Arial" charset="0"/>
              </a:rPr>
              <a:t>pitler</a:t>
            </a:r>
            <a:r>
              <a:rPr lang="en-US" sz="2800" dirty="0" smtClean="0">
                <a:latin typeface="Arial" charset="0"/>
              </a:rPr>
              <a:t>)</a:t>
            </a:r>
            <a:endParaRPr lang="en-US" sz="2800" dirty="0"/>
          </a:p>
          <a:p>
            <a:pPr lvl="2" eaLnBrk="1" hangingPunct="1">
              <a:spcBef>
                <a:spcPct val="20000"/>
              </a:spcBef>
              <a:buFontTx/>
              <a:buChar char="–"/>
            </a:pPr>
            <a:r>
              <a:rPr lang="en-US" sz="2800" dirty="0">
                <a:latin typeface="Arial" charset="0"/>
              </a:rPr>
              <a:t> 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Depo l</a:t>
            </a:r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ipi</a:t>
            </a:r>
            <a:r>
              <a:rPr lang="tr-TR" sz="2800" dirty="0" err="1" smtClean="0">
                <a:solidFill>
                  <a:srgbClr val="0E20FF"/>
                </a:solidFill>
                <a:latin typeface="Arial" charset="0"/>
              </a:rPr>
              <a:t>tleri</a:t>
            </a:r>
            <a:r>
              <a:rPr lang="en-US" sz="2800" dirty="0" smtClean="0"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ve 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zar lipitleri</a:t>
            </a:r>
            <a:endParaRPr lang="en-US" sz="2800" dirty="0">
              <a:solidFill>
                <a:srgbClr val="0E20FF"/>
              </a:solidFill>
              <a:latin typeface="Arial" charset="0"/>
            </a:endParaRP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286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Vitamin D3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115715" name="Rectangle 4"/>
          <p:cNvSpPr>
            <a:spLocks noChangeArrowheads="1"/>
          </p:cNvSpPr>
          <p:nvPr/>
        </p:nvSpPr>
        <p:spPr bwMode="auto">
          <a:xfrm>
            <a:off x="228600" y="1143000"/>
            <a:ext cx="8610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4 yağda çözünen vitamin : A,D,E,K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err="1" smtClean="0">
                <a:latin typeface="Arial" charset="0"/>
              </a:rPr>
              <a:t>Vit</a:t>
            </a:r>
            <a:r>
              <a:rPr lang="tr-TR" sz="2800" dirty="0" smtClean="0">
                <a:latin typeface="Arial" charset="0"/>
              </a:rPr>
              <a:t> D3: kalsiyum </a:t>
            </a:r>
            <a:r>
              <a:rPr lang="tr-TR" sz="2800" dirty="0" err="1" smtClean="0">
                <a:latin typeface="Arial" charset="0"/>
              </a:rPr>
              <a:t>homeostasi</a:t>
            </a:r>
            <a:r>
              <a:rPr lang="tr-TR" sz="2800" dirty="0" smtClean="0">
                <a:latin typeface="Arial" charset="0"/>
              </a:rPr>
              <a:t> için çok önemlidir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Böbrek ve kemikteki Ca</a:t>
            </a:r>
            <a:r>
              <a:rPr lang="tr-TR" sz="2800" baseline="30000" dirty="0" smtClean="0">
                <a:latin typeface="Arial" charset="0"/>
              </a:rPr>
              <a:t>2+ </a:t>
            </a:r>
            <a:r>
              <a:rPr lang="tr-TR" sz="2800" dirty="0" smtClean="0">
                <a:latin typeface="Arial" charset="0"/>
              </a:rPr>
              <a:t>seviyesini düzenler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Son yıllarda hormon olarak aktif halinin de </a:t>
            </a:r>
            <a:r>
              <a:rPr lang="tr-TR" sz="2800" dirty="0" err="1" smtClean="0">
                <a:latin typeface="Arial" charset="0"/>
              </a:rPr>
              <a:t>immün</a:t>
            </a:r>
            <a:r>
              <a:rPr lang="tr-TR" sz="2800" dirty="0" smtClean="0">
                <a:latin typeface="Arial" charset="0"/>
              </a:rPr>
              <a:t>-düzenleyici etkileri ortaya çıkmıştır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1,25(OH)2D3: bağışıklık sistemini düzenler, bir çok ‘</a:t>
            </a:r>
            <a:r>
              <a:rPr lang="tr-TR" sz="2800" dirty="0" err="1" smtClean="0">
                <a:latin typeface="Arial" charset="0"/>
              </a:rPr>
              <a:t>cytokine</a:t>
            </a:r>
            <a:r>
              <a:rPr lang="tr-TR" sz="2800" dirty="0" smtClean="0">
                <a:latin typeface="Arial" charset="0"/>
              </a:rPr>
              <a:t>’ salgılanmasında görev alır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Bir çok hastalık terapisindeki önemini ortaya çıkartır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err="1" smtClean="0">
                <a:latin typeface="Arial" charset="0"/>
              </a:rPr>
              <a:t>Otoimmün</a:t>
            </a:r>
            <a:r>
              <a:rPr lang="tr-TR" sz="2800" dirty="0" smtClean="0">
                <a:latin typeface="Arial" charset="0"/>
              </a:rPr>
              <a:t> hastalıklar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Enfeksiyon hastalıkları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sz="2800" dirty="0" smtClean="0">
                <a:latin typeface="Arial" charset="0"/>
              </a:rPr>
              <a:t>Solunum yolları hastalıkları</a:t>
            </a:r>
            <a:endParaRPr lang="en-US" sz="2800" dirty="0">
              <a:latin typeface="Arial" charset="0"/>
            </a:endParaRPr>
          </a:p>
        </p:txBody>
      </p:sp>
      <p:sp>
        <p:nvSpPr>
          <p:cNvPr id="115716" name="Line 4"/>
          <p:cNvSpPr>
            <a:spLocks noChangeShapeType="1"/>
          </p:cNvSpPr>
          <p:nvPr/>
        </p:nvSpPr>
        <p:spPr bwMode="auto">
          <a:xfrm>
            <a:off x="381000" y="838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Glycerophospholipids</a:t>
            </a:r>
          </a:p>
        </p:txBody>
      </p:sp>
      <p:sp>
        <p:nvSpPr>
          <p:cNvPr id="7168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371600"/>
            <a:ext cx="8458200" cy="51816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Arial" charset="0"/>
              </a:rPr>
              <a:t>Hücre zarının birincil yapı taşıdır. 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İki yağ asidi, 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L-glycerol-3-phosphate</a:t>
            </a:r>
            <a:r>
              <a:rPr lang="tr-TR" sz="2800" dirty="0" smtClean="0">
                <a:latin typeface="Arial" charset="0"/>
              </a:rPr>
              <a:t>’</a:t>
            </a:r>
            <a:r>
              <a:rPr lang="tr-TR" sz="2800" dirty="0" err="1" smtClean="0">
                <a:latin typeface="Arial" charset="0"/>
              </a:rPr>
              <a:t>ın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tr-TR" sz="2800" dirty="0" smtClean="0">
                <a:latin typeface="Arial" charset="0"/>
              </a:rPr>
              <a:t> birinci ve ikinci hidroksil grupları ile </a:t>
            </a:r>
            <a:r>
              <a:rPr lang="tr-TR" sz="2800" u="sng" dirty="0" smtClean="0">
                <a:latin typeface="Arial" charset="0"/>
              </a:rPr>
              <a:t>ester bağı </a:t>
            </a:r>
            <a:r>
              <a:rPr lang="tr-TR" sz="2800" dirty="0" smtClean="0">
                <a:latin typeface="Arial" charset="0"/>
              </a:rPr>
              <a:t>yapmıştır. </a:t>
            </a:r>
            <a:endParaRPr lang="en-US" sz="2800" dirty="0" smtClean="0">
              <a:latin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</a:endParaRPr>
          </a:p>
          <a:p>
            <a:pPr eaLnBrk="1" hangingPunct="1"/>
            <a:endParaRPr lang="en-US" sz="2400" dirty="0" smtClean="0">
              <a:latin typeface="Arial" charset="0"/>
            </a:endParaRPr>
          </a:p>
          <a:p>
            <a:pPr eaLnBrk="1" hangingPunct="1"/>
            <a:endParaRPr lang="en-US" sz="2400" dirty="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400" dirty="0" smtClean="0">
              <a:latin typeface="Arial" charset="0"/>
            </a:endParaRPr>
          </a:p>
          <a:p>
            <a:pPr eaLnBrk="1" hangingPunct="1"/>
            <a:endParaRPr lang="en-US" sz="2400" dirty="0" smtClean="0">
              <a:latin typeface="Arial" charset="0"/>
            </a:endParaRPr>
          </a:p>
        </p:txBody>
      </p:sp>
      <p:sp>
        <p:nvSpPr>
          <p:cNvPr id="71684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Glycerophospholipids</a:t>
            </a:r>
            <a:r>
              <a:rPr lang="tr-TR" dirty="0" smtClean="0">
                <a:solidFill>
                  <a:srgbClr val="2FB0DC"/>
                </a:solidFill>
              </a:rPr>
              <a:t>: örnekler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7782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76400"/>
            <a:ext cx="8610600" cy="2971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Arial" charset="0"/>
              </a:rPr>
              <a:t>Baş gruplar zarların yapısal özelliklerini belirler.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Farklı organizmalar farklı baş gruplara sahip zarlara sahiptirler. 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Farklı dokular farklı baş gruplara sahip zarlara sahiptirler. </a:t>
            </a:r>
          </a:p>
          <a:p>
            <a:pPr eaLnBrk="1" hangingPunct="1">
              <a:lnSpc>
                <a:spcPct val="90000"/>
              </a:lnSpc>
            </a:pPr>
            <a:endParaRPr lang="tr-TR" sz="28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Neden?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solidFill>
                <a:srgbClr val="0E20FF"/>
              </a:solidFill>
            </a:endParaRPr>
          </a:p>
        </p:txBody>
      </p:sp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381000" y="1447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Phosphatidylcholine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2895600"/>
          </a:xfrm>
        </p:spPr>
        <p:txBody>
          <a:bodyPr/>
          <a:lstStyle/>
          <a:p>
            <a:pPr eaLnBrk="1" hangingPunct="1"/>
            <a:r>
              <a:rPr lang="tr-TR" sz="2800" dirty="0" err="1" smtClean="0">
                <a:latin typeface="Arial" charset="0"/>
              </a:rPr>
              <a:t>Ökaryot</a:t>
            </a:r>
            <a:r>
              <a:rPr lang="tr-TR" sz="2800" dirty="0" smtClean="0">
                <a:latin typeface="Arial" charset="0"/>
              </a:rPr>
              <a:t> hücre zarların önemli bir yapı taşıdır. 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Bir çok </a:t>
            </a:r>
            <a:r>
              <a:rPr lang="tr-TR" sz="2800" dirty="0" err="1" smtClean="0">
                <a:latin typeface="Arial" charset="0"/>
              </a:rPr>
              <a:t>prokaryot</a:t>
            </a:r>
            <a:r>
              <a:rPr lang="tr-TR" sz="2800" dirty="0" smtClean="0">
                <a:latin typeface="Arial" charset="0"/>
              </a:rPr>
              <a:t> (örn: </a:t>
            </a:r>
            <a:r>
              <a:rPr lang="en-US" sz="2800" i="1" dirty="0" smtClean="0">
                <a:latin typeface="Arial" charset="0"/>
              </a:rPr>
              <a:t>E. coli</a:t>
            </a:r>
            <a:r>
              <a:rPr lang="tr-TR" sz="2800" dirty="0" smtClean="0">
                <a:latin typeface="Arial" charset="0"/>
              </a:rPr>
              <a:t>) bu </a:t>
            </a:r>
            <a:r>
              <a:rPr lang="tr-TR" sz="2800" dirty="0" err="1" smtClean="0">
                <a:latin typeface="Arial" charset="0"/>
              </a:rPr>
              <a:t>lipiti</a:t>
            </a:r>
            <a:r>
              <a:rPr lang="tr-TR" sz="2800" dirty="0" smtClean="0">
                <a:latin typeface="Arial" charset="0"/>
              </a:rPr>
              <a:t> sentezleyemez ve hücre zarlarında bulundurmazlar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3048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Et</a:t>
            </a:r>
            <a:r>
              <a:rPr lang="tr-TR" dirty="0" smtClean="0">
                <a:solidFill>
                  <a:srgbClr val="2FB0DC"/>
                </a:solidFill>
              </a:rPr>
              <a:t>e</a:t>
            </a:r>
            <a:r>
              <a:rPr lang="en-US" dirty="0" smtClean="0">
                <a:solidFill>
                  <a:srgbClr val="2FB0DC"/>
                </a:solidFill>
              </a:rPr>
              <a:t>r </a:t>
            </a:r>
            <a:r>
              <a:rPr lang="en-US" dirty="0" err="1" smtClean="0">
                <a:solidFill>
                  <a:srgbClr val="2FB0DC"/>
                </a:solidFill>
              </a:rPr>
              <a:t>Lipi</a:t>
            </a:r>
            <a:r>
              <a:rPr lang="tr-TR" dirty="0" err="1" smtClean="0">
                <a:solidFill>
                  <a:srgbClr val="2FB0DC"/>
                </a:solidFill>
              </a:rPr>
              <a:t>tler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8397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6106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800" dirty="0" err="1" smtClean="0">
                <a:latin typeface="Arial" charset="0"/>
              </a:rPr>
              <a:t>Gliserole</a:t>
            </a:r>
            <a:r>
              <a:rPr lang="tr-TR" sz="2800" dirty="0" smtClean="0">
                <a:latin typeface="Arial" charset="0"/>
              </a:rPr>
              <a:t> ester bağı yerine eter bağı ile bağlanılmışsa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2FB0DC"/>
                </a:solidFill>
              </a:rPr>
              <a:t>Et</a:t>
            </a:r>
            <a:r>
              <a:rPr lang="tr-TR" dirty="0" smtClean="0">
                <a:solidFill>
                  <a:srgbClr val="2FB0DC"/>
                </a:solidFill>
              </a:rPr>
              <a:t>e</a:t>
            </a:r>
            <a:r>
              <a:rPr lang="en-US" dirty="0" smtClean="0">
                <a:solidFill>
                  <a:srgbClr val="2FB0DC"/>
                </a:solidFill>
              </a:rPr>
              <a:t>r </a:t>
            </a:r>
            <a:r>
              <a:rPr lang="en-US" dirty="0" err="1" smtClean="0">
                <a:solidFill>
                  <a:srgbClr val="2FB0DC"/>
                </a:solidFill>
              </a:rPr>
              <a:t>Lipi</a:t>
            </a:r>
            <a:r>
              <a:rPr lang="tr-TR" dirty="0" err="1" smtClean="0">
                <a:solidFill>
                  <a:srgbClr val="2FB0DC"/>
                </a:solidFill>
              </a:rPr>
              <a:t>tleri</a:t>
            </a:r>
            <a:r>
              <a:rPr lang="en-US" dirty="0" smtClean="0">
                <a:solidFill>
                  <a:srgbClr val="2FB0DC"/>
                </a:solidFill>
              </a:rPr>
              <a:t>: </a:t>
            </a:r>
            <a:r>
              <a:rPr lang="en-US" dirty="0" err="1" smtClean="0">
                <a:solidFill>
                  <a:srgbClr val="FF0303"/>
                </a:solidFill>
              </a:rPr>
              <a:t>Plasmalo</a:t>
            </a:r>
            <a:r>
              <a:rPr lang="tr-TR" dirty="0" smtClean="0">
                <a:solidFill>
                  <a:srgbClr val="FF0303"/>
                </a:solidFill>
              </a:rPr>
              <a:t>j</a:t>
            </a:r>
            <a:r>
              <a:rPr lang="en-US" dirty="0" smtClean="0">
                <a:solidFill>
                  <a:srgbClr val="FF0303"/>
                </a:solidFill>
              </a:rPr>
              <a:t>en</a:t>
            </a:r>
          </a:p>
        </p:txBody>
      </p:sp>
      <p:sp>
        <p:nvSpPr>
          <p:cNvPr id="8397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6106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phosphatidylethanolamine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’in v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in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i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l </a:t>
            </a:r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eter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 analog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u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tr-TR" sz="2800" dirty="0" smtClean="0">
                <a:latin typeface="Arial" charset="0"/>
              </a:rPr>
              <a:t>Omurgalı kalp dokusunda sıklıkla rastlanır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800" dirty="0" smtClean="0">
                <a:latin typeface="Arial" charset="0"/>
              </a:rPr>
              <a:t>Bazı</a:t>
            </a:r>
            <a:r>
              <a:rPr lang="en-US" sz="2800" dirty="0" smtClean="0">
                <a:latin typeface="Arial" charset="0"/>
              </a:rPr>
              <a:t> protozoa </a:t>
            </a:r>
            <a:r>
              <a:rPr lang="tr-TR" sz="2800" dirty="0" smtClean="0">
                <a:latin typeface="Arial" charset="0"/>
              </a:rPr>
              <a:t>ve </a:t>
            </a:r>
            <a:r>
              <a:rPr lang="en-US" sz="2800" dirty="0" smtClean="0">
                <a:latin typeface="Arial" charset="0"/>
              </a:rPr>
              <a:t>anaerobic </a:t>
            </a:r>
            <a:r>
              <a:rPr lang="en-US" sz="2800" dirty="0" err="1" smtClean="0">
                <a:latin typeface="Arial" charset="0"/>
              </a:rPr>
              <a:t>ba</a:t>
            </a:r>
            <a:r>
              <a:rPr lang="tr-TR" sz="2800" dirty="0" smtClean="0">
                <a:latin typeface="Arial" charset="0"/>
              </a:rPr>
              <a:t>k</a:t>
            </a:r>
            <a:r>
              <a:rPr lang="en-US" sz="2800" dirty="0" err="1" smtClean="0">
                <a:latin typeface="Arial" charset="0"/>
              </a:rPr>
              <a:t>teri</a:t>
            </a:r>
            <a:r>
              <a:rPr lang="tr-TR" sz="2800" dirty="0" err="1" smtClean="0">
                <a:latin typeface="Arial" charset="0"/>
              </a:rPr>
              <a:t>lerde</a:t>
            </a:r>
            <a:r>
              <a:rPr lang="tr-TR" sz="2800" dirty="0" smtClean="0">
                <a:latin typeface="Arial" charset="0"/>
              </a:rPr>
              <a:t> de görülür</a:t>
            </a:r>
            <a:r>
              <a:rPr lang="en-US" sz="2800" dirty="0" smtClean="0">
                <a:latin typeface="Arial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tr-TR" sz="2800" dirty="0" smtClean="0">
                <a:latin typeface="Arial" charset="0"/>
              </a:rPr>
              <a:t>Görevi tam anlaşılamamıştır</a:t>
            </a:r>
            <a:endParaRPr lang="en-US" sz="2800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Bir çok </a:t>
            </a:r>
            <a:r>
              <a:rPr lang="tr-TR" sz="2400" dirty="0" err="1" smtClean="0">
                <a:latin typeface="Arial" charset="0"/>
              </a:rPr>
              <a:t>lipazla</a:t>
            </a:r>
            <a:r>
              <a:rPr lang="tr-TR" sz="2400" dirty="0" smtClean="0">
                <a:latin typeface="Arial" charset="0"/>
              </a:rPr>
              <a:t> kesilmelere direnç gösterir?</a:t>
            </a:r>
            <a:endParaRPr lang="en-US" sz="2400" dirty="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Zarın dayanıklılığını arttırır </a:t>
            </a:r>
            <a:r>
              <a:rPr lang="en-US" sz="2400" dirty="0" smtClean="0">
                <a:latin typeface="Arial" charset="0"/>
              </a:rPr>
              <a:t>?</a:t>
            </a:r>
          </a:p>
          <a:p>
            <a:pPr lvl="1"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Sinyal lipitlerinin temelidir</a:t>
            </a:r>
            <a:r>
              <a:rPr lang="en-US" sz="2400" dirty="0" smtClean="0">
                <a:latin typeface="Arial" charset="0"/>
              </a:rPr>
              <a:t>?</a:t>
            </a:r>
          </a:p>
          <a:p>
            <a:pPr lvl="1" eaLnBrk="1" hangingPunct="1">
              <a:lnSpc>
                <a:spcPct val="110000"/>
              </a:lnSpc>
            </a:pPr>
            <a:r>
              <a:rPr lang="tr-TR" sz="2400" dirty="0" smtClean="0">
                <a:latin typeface="Arial" charset="0"/>
              </a:rPr>
              <a:t>Antioksidan etki</a:t>
            </a:r>
            <a:r>
              <a:rPr lang="en-US" sz="2400" dirty="0" smtClean="0">
                <a:latin typeface="Arial" charset="0"/>
              </a:rPr>
              <a:t>?</a:t>
            </a:r>
          </a:p>
        </p:txBody>
      </p:sp>
      <p:sp>
        <p:nvSpPr>
          <p:cNvPr id="83972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err="1" smtClean="0">
                <a:solidFill>
                  <a:srgbClr val="2FB0DC"/>
                </a:solidFill>
              </a:rPr>
              <a:t>Eter</a:t>
            </a:r>
            <a:r>
              <a:rPr lang="en-US" dirty="0" smtClean="0">
                <a:solidFill>
                  <a:srgbClr val="2FB0DC"/>
                </a:solidFill>
              </a:rPr>
              <a:t> </a:t>
            </a:r>
            <a:r>
              <a:rPr lang="en-US" dirty="0" err="1" smtClean="0">
                <a:solidFill>
                  <a:srgbClr val="2FB0DC"/>
                </a:solidFill>
              </a:rPr>
              <a:t>Lipi</a:t>
            </a:r>
            <a:r>
              <a:rPr lang="tr-TR" dirty="0" err="1" smtClean="0">
                <a:solidFill>
                  <a:srgbClr val="2FB0DC"/>
                </a:solidFill>
              </a:rPr>
              <a:t>tleri</a:t>
            </a:r>
            <a:r>
              <a:rPr lang="en-US" dirty="0" smtClean="0">
                <a:solidFill>
                  <a:srgbClr val="2FB0DC"/>
                </a:solidFill>
              </a:rPr>
              <a:t>: </a:t>
            </a:r>
            <a:r>
              <a:rPr lang="tr-TR" dirty="0" err="1" smtClean="0">
                <a:solidFill>
                  <a:srgbClr val="FF0303"/>
                </a:solidFill>
              </a:rPr>
              <a:t>Trombosit</a:t>
            </a:r>
            <a:r>
              <a:rPr lang="tr-TR" dirty="0" smtClean="0">
                <a:solidFill>
                  <a:srgbClr val="FF0303"/>
                </a:solidFill>
              </a:rPr>
              <a:t> Aktifleştirici Faktör</a:t>
            </a:r>
            <a:endParaRPr lang="en-US" dirty="0" smtClean="0">
              <a:solidFill>
                <a:srgbClr val="FF0303"/>
              </a:solidFill>
            </a:endParaRPr>
          </a:p>
        </p:txBody>
      </p:sp>
      <p:sp>
        <p:nvSpPr>
          <p:cNvPr id="87043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905000"/>
            <a:ext cx="8382000" cy="4343400"/>
          </a:xfrm>
        </p:spPr>
        <p:txBody>
          <a:bodyPr/>
          <a:lstStyle/>
          <a:p>
            <a:pPr eaLnBrk="1" hangingPunct="1"/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phosphatidylcholine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’in a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lip</a:t>
            </a:r>
            <a:r>
              <a:rPr lang="tr-TR" sz="2800" dirty="0" err="1" smtClean="0">
                <a:solidFill>
                  <a:srgbClr val="0E20FF"/>
                </a:solidFill>
                <a:latin typeface="Arial" charset="0"/>
              </a:rPr>
              <a:t>fatik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 </a:t>
            </a:r>
            <a:r>
              <a:rPr lang="en-US" sz="2800" dirty="0" err="1" smtClean="0">
                <a:solidFill>
                  <a:srgbClr val="0E20FF"/>
                </a:solidFill>
                <a:latin typeface="Arial" charset="0"/>
              </a:rPr>
              <a:t>eter</a:t>
            </a:r>
            <a:r>
              <a:rPr lang="en-US" sz="2800" dirty="0" smtClean="0">
                <a:solidFill>
                  <a:srgbClr val="0E20FF"/>
                </a:solidFill>
                <a:latin typeface="Arial" charset="0"/>
              </a:rPr>
              <a:t> analog</a:t>
            </a:r>
            <a:r>
              <a:rPr lang="tr-TR" sz="2800" dirty="0" smtClean="0">
                <a:solidFill>
                  <a:srgbClr val="0E20FF"/>
                </a:solidFill>
                <a:latin typeface="Arial" charset="0"/>
              </a:rPr>
              <a:t>u</a:t>
            </a:r>
            <a:endParaRPr lang="en-US" sz="2800" dirty="0" smtClean="0">
              <a:solidFill>
                <a:srgbClr val="0E20FF"/>
              </a:solidFill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Bulunan ilk sinyal </a:t>
            </a:r>
            <a:r>
              <a:rPr lang="tr-TR" sz="2800" dirty="0" err="1" smtClean="0">
                <a:latin typeface="Arial" charset="0"/>
              </a:rPr>
              <a:t>lipitidir</a:t>
            </a:r>
            <a:r>
              <a:rPr lang="tr-TR" sz="2800" dirty="0" smtClean="0">
                <a:latin typeface="Arial" charset="0"/>
              </a:rPr>
              <a:t>. 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Lökositlerden salgılanır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smtClean="0">
                <a:latin typeface="Arial" charset="0"/>
              </a:rPr>
              <a:t>Kan pulcuklarının (</a:t>
            </a:r>
            <a:r>
              <a:rPr lang="tr-TR" sz="2800" dirty="0" err="1" smtClean="0">
                <a:latin typeface="Arial" charset="0"/>
              </a:rPr>
              <a:t>trombosit</a:t>
            </a:r>
            <a:r>
              <a:rPr lang="tr-TR" sz="2800" dirty="0" smtClean="0">
                <a:latin typeface="Arial" charset="0"/>
              </a:rPr>
              <a:t>) </a:t>
            </a:r>
            <a:r>
              <a:rPr lang="tr-TR" sz="2800" dirty="0" err="1" smtClean="0">
                <a:latin typeface="Arial" charset="0"/>
              </a:rPr>
              <a:t>agregasyonunu</a:t>
            </a:r>
            <a:r>
              <a:rPr lang="tr-TR" sz="2800" dirty="0" smtClean="0">
                <a:latin typeface="Arial" charset="0"/>
              </a:rPr>
              <a:t> sağlar</a:t>
            </a:r>
            <a:endParaRPr lang="en-US" sz="2800" dirty="0" smtClean="0">
              <a:latin typeface="Arial" charset="0"/>
            </a:endParaRPr>
          </a:p>
          <a:p>
            <a:pPr eaLnBrk="1" hangingPunct="1"/>
            <a:r>
              <a:rPr lang="tr-TR" sz="2800" dirty="0" err="1" smtClean="0">
                <a:latin typeface="Arial" charset="0"/>
              </a:rPr>
              <a:t>İnflamasyonda</a:t>
            </a:r>
            <a:r>
              <a:rPr lang="tr-TR" sz="2800" dirty="0" smtClean="0">
                <a:latin typeface="Arial" charset="0"/>
              </a:rPr>
              <a:t> önemli rol oynarlar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Karaciğer, düz kas, kalp, rahim ve akciğer dokuları için önemlidir. </a:t>
            </a:r>
            <a:endParaRPr lang="en-US" sz="2800" dirty="0" smtClean="0">
              <a:latin typeface="Arial" charset="0"/>
            </a:endParaRPr>
          </a:p>
          <a:p>
            <a:pPr eaLnBrk="1" hangingPunct="1"/>
            <a:endParaRPr lang="en-US" sz="2800" dirty="0" smtClean="0">
              <a:latin typeface="Arial" charset="0"/>
            </a:endParaRPr>
          </a:p>
        </p:txBody>
      </p:sp>
      <p:sp>
        <p:nvSpPr>
          <p:cNvPr id="87044" name="Line 4"/>
          <p:cNvSpPr>
            <a:spLocks noChangeShapeType="1"/>
          </p:cNvSpPr>
          <p:nvPr/>
        </p:nvSpPr>
        <p:spPr bwMode="auto">
          <a:xfrm>
            <a:off x="304800" y="1524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tr-TR" dirty="0" smtClean="0">
                <a:solidFill>
                  <a:srgbClr val="2FB0DC"/>
                </a:solidFill>
              </a:rPr>
              <a:t>Kloroplast Lipitleri</a:t>
            </a:r>
            <a:endParaRPr lang="en-US" dirty="0" smtClean="0">
              <a:solidFill>
                <a:srgbClr val="2FB0DC"/>
              </a:solidFill>
            </a:endParaRPr>
          </a:p>
        </p:txBody>
      </p:sp>
      <p:sp>
        <p:nvSpPr>
          <p:cNvPr id="9011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8600" y="1371600"/>
            <a:ext cx="8534400" cy="4876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z="2800" u="sng" dirty="0" err="1" smtClean="0">
                <a:latin typeface="Arial" charset="0"/>
              </a:rPr>
              <a:t>Galaktolipitler</a:t>
            </a:r>
            <a:r>
              <a:rPr lang="tr-TR" sz="2800" dirty="0" smtClean="0">
                <a:latin typeface="Arial" charset="0"/>
              </a:rPr>
              <a:t>: zar lipitlerinin ikinci grubu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Bitki hücrelerinde bulunuyorlar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1 ya da 2 </a:t>
            </a:r>
            <a:r>
              <a:rPr lang="tr-TR" sz="2800" dirty="0" err="1" smtClean="0">
                <a:latin typeface="Arial" charset="0"/>
              </a:rPr>
              <a:t>galaktoz</a:t>
            </a:r>
            <a:r>
              <a:rPr lang="tr-TR" sz="2800" dirty="0" smtClean="0">
                <a:latin typeface="Arial" charset="0"/>
              </a:rPr>
              <a:t> molekülü bulunur (C3e bağlanır glikozit bağı ile)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Kloroplast-</a:t>
            </a:r>
            <a:r>
              <a:rPr lang="tr-TR" sz="2800" dirty="0" err="1" smtClean="0">
                <a:latin typeface="Arial" charset="0"/>
              </a:rPr>
              <a:t>tilakoit</a:t>
            </a:r>
            <a:r>
              <a:rPr lang="tr-TR" sz="2800" dirty="0" smtClean="0">
                <a:latin typeface="Arial" charset="0"/>
              </a:rPr>
              <a:t> zarlarına yerleşmiştir.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Damarlı bitkilerin %70-80ini oluşturur</a:t>
            </a:r>
          </a:p>
          <a:p>
            <a:pPr eaLnBrk="1" hangingPunct="1"/>
            <a:r>
              <a:rPr lang="tr-TR" sz="2800" dirty="0" smtClean="0">
                <a:latin typeface="Arial" charset="0"/>
              </a:rPr>
              <a:t>Topraktaki fosfat: bitkiler için sınırlayıcı </a:t>
            </a:r>
          </a:p>
          <a:p>
            <a:pPr lvl="1" eaLnBrk="1" hangingPunct="1"/>
            <a:r>
              <a:rPr lang="tr-TR" sz="2400" dirty="0" smtClean="0">
                <a:latin typeface="Arial" charset="0"/>
              </a:rPr>
              <a:t>Fosfat içermeyen lipitler</a:t>
            </a:r>
          </a:p>
          <a:p>
            <a:pPr eaLnBrk="1" hangingPunct="1"/>
            <a:r>
              <a:rPr lang="tr-TR" sz="2800" u="sng" dirty="0" err="1" smtClean="0">
                <a:latin typeface="Arial" charset="0"/>
              </a:rPr>
              <a:t>Sülfolipitler</a:t>
            </a:r>
            <a:r>
              <a:rPr lang="tr-TR" sz="2800" u="sng" dirty="0" smtClean="0">
                <a:latin typeface="Arial" charset="0"/>
              </a:rPr>
              <a:t>: </a:t>
            </a:r>
            <a:r>
              <a:rPr lang="tr-TR" sz="2800" dirty="0" smtClean="0">
                <a:latin typeface="Arial" charset="0"/>
              </a:rPr>
              <a:t>bitki zarlarında</a:t>
            </a:r>
          </a:p>
          <a:p>
            <a:pPr lvl="1" eaLnBrk="1" hangingPunct="1"/>
            <a:r>
              <a:rPr lang="tr-TR" sz="2400" dirty="0" err="1" smtClean="0">
                <a:latin typeface="Arial" charset="0"/>
              </a:rPr>
              <a:t>Sülfonatlanmış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glukoz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kalıntısıdiaçil</a:t>
            </a:r>
            <a:r>
              <a:rPr lang="tr-TR" sz="2400" dirty="0" smtClean="0">
                <a:latin typeface="Arial" charset="0"/>
              </a:rPr>
              <a:t> </a:t>
            </a:r>
            <a:r>
              <a:rPr lang="tr-TR" sz="2400" dirty="0" err="1" smtClean="0">
                <a:latin typeface="Arial" charset="0"/>
              </a:rPr>
              <a:t>gliserole</a:t>
            </a:r>
            <a:r>
              <a:rPr lang="tr-TR" sz="2400" dirty="0" smtClean="0">
                <a:latin typeface="Arial" charset="0"/>
              </a:rPr>
              <a:t> bağlanmıştır. </a:t>
            </a:r>
            <a:endParaRPr lang="en-US" sz="2400" dirty="0" smtClean="0">
              <a:latin typeface="Arial" charset="0"/>
            </a:endParaRPr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>
            <a:off x="3048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844</Words>
  <Application>Microsoft Office PowerPoint</Application>
  <PresentationFormat>Ekran Gösterisi (4:3)</PresentationFormat>
  <Paragraphs>133</Paragraphs>
  <Slides>20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Slayt 1</vt:lpstr>
      <vt:lpstr>Lipitlerin SInıflandırılması</vt:lpstr>
      <vt:lpstr>Glycerophospholipids</vt:lpstr>
      <vt:lpstr>Glycerophospholipids: örnekler</vt:lpstr>
      <vt:lpstr>Phosphatidylcholine</vt:lpstr>
      <vt:lpstr>Eter Lipitler</vt:lpstr>
      <vt:lpstr>Eter Lipitleri: Plasmalojen</vt:lpstr>
      <vt:lpstr>Eter Lipitleri: Trombosit Aktifleştirici Faktör</vt:lpstr>
      <vt:lpstr>Kloroplast Lipitleri</vt:lpstr>
      <vt:lpstr>Sfingolipitler</vt:lpstr>
      <vt:lpstr>Sfingolipitler- örnekler</vt:lpstr>
      <vt:lpstr>Sfingolipitler- örnekler</vt:lpstr>
      <vt:lpstr>Glikosfingolipitler &amp; Kan Grupları</vt:lpstr>
      <vt:lpstr>Gangliositler</vt:lpstr>
      <vt:lpstr>Steroller ve Kolesterol</vt:lpstr>
      <vt:lpstr>Sterollerin Fizyolojik Rolü</vt:lpstr>
      <vt:lpstr>Steroit Hormonları</vt:lpstr>
      <vt:lpstr>Sinyal Lipitleri</vt:lpstr>
      <vt:lpstr>Araşidonik Asit Türevleri: Sinyal Lipitleri</vt:lpstr>
      <vt:lpstr>Vitamin D3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ASUSPC</cp:lastModifiedBy>
  <cp:revision>1</cp:revision>
  <dcterms:created xsi:type="dcterms:W3CDTF">2018-02-12T14:02:39Z</dcterms:created>
  <dcterms:modified xsi:type="dcterms:W3CDTF">2018-02-12T14:02:59Z</dcterms:modified>
</cp:coreProperties>
</file>