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945"/>
    <p:restoredTop sz="94681"/>
  </p:normalViewPr>
  <p:slideViewPr>
    <p:cSldViewPr snapToGrid="0" snapToObjects="1">
      <p:cViewPr varScale="1">
        <p:scale>
          <a:sx n="55" d="100"/>
          <a:sy n="55" d="100"/>
        </p:scale>
        <p:origin x="208" y="1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btecer@ankara.edu.t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0A9224-C5F2-3F43-956A-7A52B05D1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978" y="2223009"/>
            <a:ext cx="8679915" cy="1748729"/>
          </a:xfrm>
        </p:spPr>
        <p:txBody>
          <a:bodyPr/>
          <a:lstStyle/>
          <a:p>
            <a:r>
              <a:rPr lang="tr-TR" dirty="0">
                <a:latin typeface="+mn-lt"/>
              </a:rPr>
              <a:t>GIDA MİKROBİYOLOJİSİ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0820E-DE30-4E45-AC89-83B4E883F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2479" y="2320804"/>
            <a:ext cx="8673427" cy="1322587"/>
          </a:xfrm>
        </p:spPr>
        <p:txBody>
          <a:bodyPr>
            <a:normAutofit/>
          </a:bodyPr>
          <a:lstStyle/>
          <a:p>
            <a:r>
              <a:rPr lang="tr-TR" dirty="0"/>
              <a:t>ANKARA ÜNİVERSİTESİ</a:t>
            </a:r>
          </a:p>
          <a:p>
            <a:r>
              <a:rPr lang="tr-TR" dirty="0"/>
              <a:t>KALECİK MESLEK YÜKSEKOKULU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8212E1-A95E-4A45-A18B-E1B8E56F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9132"/>
            <a:ext cx="2347387" cy="151540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FA8D5D-6A9E-1440-9379-0934D6B55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48" y="7643"/>
            <a:ext cx="1671151" cy="11743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848B03F-8D95-5E4D-AE2E-417EC11F17CB}"/>
              </a:ext>
            </a:extLst>
          </p:cNvPr>
          <p:cNvSpPr/>
          <p:nvPr/>
        </p:nvSpPr>
        <p:spPr>
          <a:xfrm>
            <a:off x="3621398" y="4366387"/>
            <a:ext cx="4955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ÖĞRETİM GÖREVLİSİ NİLGÜN BAŞAK TECER</a:t>
            </a:r>
          </a:p>
          <a:p>
            <a:pPr algn="ctr"/>
            <a:r>
              <a:rPr lang="tr-TR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nbtecer@ankara.edu.tr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5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DİNLEDİĞİNİZ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89466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MEYVE VE SEBZE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5813" y="873100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MEYVE VE SEBZE ÜRÜNLERİ</a:t>
            </a:r>
          </a:p>
          <a:p>
            <a:pPr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Sağlıklı meyve ve sebzelerin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̧ dokularında mikroorganizmalar bulunmaz. </a:t>
            </a:r>
          </a:p>
          <a:p>
            <a:pPr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Ancak dış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yüzeyleri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çevre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koşullarına ve kendi cinslerine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özgu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̈ bir flora ile kaplıdır.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Örneğin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toprağa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yakın olan yumru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kökler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toprak kaynaklı mikroorganizmalarla, yapraklar ise havadan kaynaklanan mikroorganizmalarla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kontamine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olurlar.</a:t>
            </a:r>
          </a:p>
          <a:p>
            <a:pPr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Besin bileşimi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açısından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sebzeler;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küf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maya ve bakterilerin gelişimi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uygun bir ortamdır. 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93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MEYVE VE SEBZE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2359" y="1062671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MEYVE VE SEBZE ÜRÜNLERİ</a:t>
            </a:r>
          </a:p>
          <a:p>
            <a:pPr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Su oranının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yüksek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olmasına karşın karbonhidrat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yag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̆ oranı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düşük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olduğundan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ortamdaki suyun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büyük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bölümu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̈ serbest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hâldedir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Yani su aktivitesi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yüksektir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(0,98-1,0 arasında) </a:t>
            </a:r>
          </a:p>
          <a:p>
            <a:pPr algn="just"/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sınırları 5-7 arasındadır ve bu da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birçok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bakteri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küfün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gelişebileceği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aralıklardadır. </a:t>
            </a:r>
          </a:p>
          <a:p>
            <a:pPr algn="just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O/R potansiyeli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yüksektir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bu nedenle aerobik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fakültatif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aeroblar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gelişebilirler. Meyvelerin sebzelerden farkı su oranı daha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düşük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karbohidrat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miktarının ise daha fazla olmasıdır. </a:t>
            </a:r>
          </a:p>
          <a:p>
            <a:pPr marL="0" indent="0" algn="just">
              <a:buNone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(Sebzelerde %8,5 karbonhidrat, meyvelerde % 13 karbonhidrat) 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1527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MEYVE VE SEBZE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2359" y="1062671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MEYVE VE SEBZE ÜRÜNLERİ</a:t>
            </a:r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İçerdikleri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besin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öğeleri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açısından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meyvelerde bakteri,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mayaların gelişebilir. Fakat meyvelerin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pH’ları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2,5-5 arasında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olduğundan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meyvelerde bakteriyel bozulma çoğunluk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görülmez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Bakterilerden ancak laktik ve asetik asit bakterileri etkili olabilir.  </a:t>
            </a:r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mayaların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sınırları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geniş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olduğundan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bu organizmalar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düşük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pH’larda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çoğalabildiklerinden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meyvelerde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küfler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temel bozulma etmenidir. 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0756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MEYVE VE SEBZE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2359" y="1062671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MEYVE VE SEBZE ÜRÜNLERİ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Taze meyve ve sebzelerin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yüzeyi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kütikula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denen koruyucu bir tabaka ile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doğal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kaplandığından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ayrıca meyvelerde bulunan organik asitler gibi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doğal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maddeler bunların mikroorganizmalara karşı koruma mekanizmalarıdır. 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6406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MEYVE VE SEBZE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2359" y="1062671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MEYVE VE SEBZE ÜRÜNLERİ</a:t>
            </a:r>
          </a:p>
          <a:p>
            <a:r>
              <a:rPr lang="tr-TR" dirty="0"/>
              <a:t>YAŞ ÇÜRÜME</a:t>
            </a:r>
          </a:p>
          <a:p>
            <a:r>
              <a:rPr lang="tr-TR" dirty="0"/>
              <a:t>KURU ÇÜRÜME</a:t>
            </a:r>
          </a:p>
          <a:p>
            <a:r>
              <a:rPr lang="tr-TR" dirty="0"/>
              <a:t>ÇEKİRDEK EVİ ÇÜRÜMES</a:t>
            </a:r>
          </a:p>
          <a:p>
            <a:r>
              <a:rPr lang="tr-TR" dirty="0"/>
              <a:t>MONİLİA ÇÜRÜMESİ</a:t>
            </a:r>
          </a:p>
          <a:p>
            <a:r>
              <a:rPr lang="tr-TR" dirty="0"/>
              <a:t>KARA LEKE</a:t>
            </a:r>
          </a:p>
          <a:p>
            <a:endParaRPr lang="tr-TR" dirty="0"/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6459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MEYVE VE SEBZE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2359" y="1062671"/>
            <a:ext cx="6942362" cy="5984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MEYVE VE SEBZE ÜRÜNLERİ</a:t>
            </a:r>
          </a:p>
          <a:p>
            <a:endParaRPr lang="tr-TR" dirty="0"/>
          </a:p>
          <a:p>
            <a:r>
              <a:rPr lang="tr-TR" dirty="0"/>
              <a:t>YEŞİL ÇÜRÜME</a:t>
            </a:r>
          </a:p>
          <a:p>
            <a:r>
              <a:rPr lang="tr-TR" dirty="0"/>
              <a:t>GRİ ÇÜRÜME</a:t>
            </a:r>
          </a:p>
          <a:p>
            <a:r>
              <a:rPr lang="tr-TR" dirty="0"/>
              <a:t>ACI ÇÜRÜME</a:t>
            </a:r>
          </a:p>
          <a:p>
            <a:r>
              <a:rPr lang="tr-TR" dirty="0"/>
              <a:t>SİYAH KÜF ÇÜRÜMESİ</a:t>
            </a:r>
          </a:p>
          <a:p>
            <a:r>
              <a:rPr lang="tr-TR" dirty="0"/>
              <a:t>SAP ÇÜRÜMES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9149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MEYVE VE SEBZE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9251" y="1524001"/>
            <a:ext cx="6942362" cy="66255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MEYVE VE SEBZE ÜRÜNLERİ</a:t>
            </a:r>
          </a:p>
          <a:p>
            <a:pPr marL="0" indent="0">
              <a:buNone/>
            </a:pPr>
            <a:r>
              <a:rPr lang="tr-TR" dirty="0"/>
              <a:t>SEBZELERDE;</a:t>
            </a:r>
          </a:p>
          <a:p>
            <a:r>
              <a:rPr lang="tr-TR" dirty="0"/>
              <a:t>EKŞİ ÇÜRÜME</a:t>
            </a:r>
          </a:p>
          <a:p>
            <a:r>
              <a:rPr lang="tr-TR" dirty="0"/>
              <a:t>ALTERNARİA ÇÜRÜMESİ</a:t>
            </a:r>
          </a:p>
          <a:p>
            <a:r>
              <a:rPr lang="tr-TR" dirty="0"/>
              <a:t>BAKTERİYEL ÇÜRÜME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8870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D7EE08-C5BA-BE44-B84F-F11BCE53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14" y="2176825"/>
            <a:ext cx="3794881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MEYVE VE SEBZE ÜRÜNLERİNDE MİKROBİYEL BOZULMALAR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F83974-5813-7F48-A431-62A500637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143" y="2176825"/>
            <a:ext cx="6942362" cy="66255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MEYVE VE SEBZE ÜRÜNLERİ</a:t>
            </a:r>
          </a:p>
          <a:p>
            <a:pPr marL="0" indent="0">
              <a:buNone/>
            </a:pPr>
            <a:endParaRPr lang="tr-TR" dirty="0"/>
          </a:p>
          <a:p>
            <a:pPr>
              <a:buFont typeface="Wingdings" pitchFamily="2" charset="2"/>
              <a:buChar char="ü"/>
            </a:pPr>
            <a:r>
              <a:rPr lang="tr-TR" dirty="0"/>
              <a:t>KONSERVE MEYVE-SEBZELERDE BOZULMA</a:t>
            </a:r>
          </a:p>
          <a:p>
            <a:pPr>
              <a:buFont typeface="Wingdings" pitchFamily="2" charset="2"/>
              <a:buChar char="ü"/>
            </a:pPr>
            <a:r>
              <a:rPr lang="tr-TR" dirty="0"/>
              <a:t>REÇEL-MARMELATLARDA BOZULMA</a:t>
            </a:r>
          </a:p>
          <a:p>
            <a:pPr>
              <a:buFont typeface="Wingdings" pitchFamily="2" charset="2"/>
              <a:buChar char="ü"/>
            </a:pPr>
            <a:r>
              <a:rPr lang="tr-TR" dirty="0"/>
              <a:t>DONDUURLMUŞ MEYVE-SEBZELERDE BOZULMA</a:t>
            </a:r>
          </a:p>
          <a:p>
            <a:pPr>
              <a:buFont typeface="Wingdings" pitchFamily="2" charset="2"/>
              <a:buChar char="ü"/>
            </a:pPr>
            <a:r>
              <a:rPr lang="tr-TR" dirty="0"/>
              <a:t>KURUTULMUŞ MEYVE-SEBZELERDE BOZULMA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8035619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2831</TotalTime>
  <Words>472</Words>
  <Application>Microsoft Macintosh PowerPoint</Application>
  <PresentationFormat>Geniş ekran</PresentationFormat>
  <Paragraphs>115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 Light</vt:lpstr>
      <vt:lpstr>Rockwell</vt:lpstr>
      <vt:lpstr>Wingdings</vt:lpstr>
      <vt:lpstr>Atlas</vt:lpstr>
      <vt:lpstr>GIDA MİKROBİYOLOJİSİ</vt:lpstr>
      <vt:lpstr>MEYVE VE SEBZE ÜRÜNLERİNDE MİKROBİYEL BOZULMALAR</vt:lpstr>
      <vt:lpstr>MEYVE VE SEBZE ÜRÜNLERİNDE MİKROBİYEL BOZULMALAR</vt:lpstr>
      <vt:lpstr>MEYVE VE SEBZE ÜRÜNLERİNDE MİKROBİYEL BOZULMALAR</vt:lpstr>
      <vt:lpstr>MEYVE VE SEBZE ÜRÜNLERİNDE MİKROBİYEL BOZULMALAR</vt:lpstr>
      <vt:lpstr>MEYVE VE SEBZE ÜRÜNLERİNDE MİKROBİYEL BOZULMALAR</vt:lpstr>
      <vt:lpstr>MEYVE VE SEBZE ÜRÜNLERİNDE MİKROBİYEL BOZULMALAR</vt:lpstr>
      <vt:lpstr>MEYVE VE SEBZE ÜRÜNLERİNDE MİKROBİYEL BOZULMALAR</vt:lpstr>
      <vt:lpstr>MEYVE VE SEBZE ÜRÜNLERİNDE MİKROBİYEL BOZULMALAR</vt:lpstr>
      <vt:lpstr>DİNLEDİĞİNİZ İÇİN TEŞEKKÜRLER…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GIDA MİKROBİYOLOJİSİ</dc:title>
  <dc:creator>Özgür Tecer</dc:creator>
  <cp:lastModifiedBy>Özgür Tecer</cp:lastModifiedBy>
  <cp:revision>243</cp:revision>
  <dcterms:created xsi:type="dcterms:W3CDTF">2019-02-18T12:54:52Z</dcterms:created>
  <dcterms:modified xsi:type="dcterms:W3CDTF">2020-01-21T12:21:55Z</dcterms:modified>
</cp:coreProperties>
</file>