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CAE6B1CB-6CF3-4075-B337-E3545517DFDF}"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2753929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AE6B1CB-6CF3-4075-B337-E3545517DFDF}"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4153820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AE6B1CB-6CF3-4075-B337-E3545517DFDF}"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4E4292B-DF24-464C-94C5-C01B7DEBB5E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91972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AE6B1CB-6CF3-4075-B337-E3545517DFDF}"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284627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AE6B1CB-6CF3-4075-B337-E3545517DFDF}"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4E4292B-DF24-464C-94C5-C01B7DEBB5E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769695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AE6B1CB-6CF3-4075-B337-E3545517DFDF}"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6511318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AE6B1CB-6CF3-4075-B337-E3545517DFDF}"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22166264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AE6B1CB-6CF3-4075-B337-E3545517DFDF}"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2393520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AE6B1CB-6CF3-4075-B337-E3545517DFDF}"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2997276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AE6B1CB-6CF3-4075-B337-E3545517DFDF}"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3088069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AE6B1CB-6CF3-4075-B337-E3545517DFDF}"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123062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AE6B1CB-6CF3-4075-B337-E3545517DFDF}" type="datetimeFigureOut">
              <a:rPr lang="tr-TR" smtClean="0"/>
              <a:t>6.05.2020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1317066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AE6B1CB-6CF3-4075-B337-E3545517DFDF}" type="datetimeFigureOut">
              <a:rPr lang="tr-TR" smtClean="0"/>
              <a:t>6.05.2020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1135919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E6B1CB-6CF3-4075-B337-E3545517DFDF}" type="datetimeFigureOut">
              <a:rPr lang="tr-TR" smtClean="0"/>
              <a:t>6.05.2020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4108550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AE6B1CB-6CF3-4075-B337-E3545517DFDF}"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1745503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AE6B1CB-6CF3-4075-B337-E3545517DFDF}"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4E4292B-DF24-464C-94C5-C01B7DEBB5E4}" type="slidenum">
              <a:rPr lang="tr-TR" smtClean="0"/>
              <a:t>‹#›</a:t>
            </a:fld>
            <a:endParaRPr lang="tr-TR"/>
          </a:p>
        </p:txBody>
      </p:sp>
    </p:spTree>
    <p:extLst>
      <p:ext uri="{BB962C8B-B14F-4D97-AF65-F5344CB8AC3E}">
        <p14:creationId xmlns:p14="http://schemas.microsoft.com/office/powerpoint/2010/main" val="1025254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AE6B1CB-6CF3-4075-B337-E3545517DFDF}" type="datetimeFigureOut">
              <a:rPr lang="tr-TR" smtClean="0"/>
              <a:t>6.05.2020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4E4292B-DF24-464C-94C5-C01B7DEBB5E4}" type="slidenum">
              <a:rPr lang="tr-TR" smtClean="0"/>
              <a:t>‹#›</a:t>
            </a:fld>
            <a:endParaRPr lang="tr-TR"/>
          </a:p>
        </p:txBody>
      </p:sp>
    </p:spTree>
    <p:extLst>
      <p:ext uri="{BB962C8B-B14F-4D97-AF65-F5344CB8AC3E}">
        <p14:creationId xmlns:p14="http://schemas.microsoft.com/office/powerpoint/2010/main" val="27490210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Perpetual_peace" TargetMode="External"/><Relationship Id="rId2" Type="http://schemas.openxmlformats.org/officeDocument/2006/relationships/hyperlink" Target="https://en.wikipedia.org/wiki/Scientific_metho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n.wikipedia.org/wiki/Immanuel_Ka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Immanuel_Kant" TargetMode="External"/><Relationship Id="rId2" Type="http://schemas.openxmlformats.org/officeDocument/2006/relationships/hyperlink" Target="https://en.wikipedia.org/wiki/Thing-in-itsel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Analytic%E2%80%93synthetic_distinction" TargetMode="External"/><Relationship Id="rId2" Type="http://schemas.openxmlformats.org/officeDocument/2006/relationships/hyperlink" Target="http://encyclopedia2.thefreedictionary.com/Kant%2c+Immanue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2576150" y="3118397"/>
            <a:ext cx="8915399" cy="1126283"/>
          </a:xfrm>
        </p:spPr>
        <p:txBody>
          <a:bodyPr>
            <a:normAutofit/>
          </a:bodyPr>
          <a:lstStyle/>
          <a:p>
            <a:r>
              <a:rPr lang="tr-TR" sz="4800" dirty="0" smtClean="0"/>
              <a:t>KANT</a:t>
            </a:r>
            <a:endParaRPr lang="tr-TR" sz="4800" dirty="0"/>
          </a:p>
        </p:txBody>
      </p:sp>
    </p:spTree>
    <p:extLst>
      <p:ext uri="{BB962C8B-B14F-4D97-AF65-F5344CB8AC3E}">
        <p14:creationId xmlns:p14="http://schemas.microsoft.com/office/powerpoint/2010/main" val="922032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T</a:t>
            </a:r>
            <a:r>
              <a:rPr lang="en-US" dirty="0" smtClean="0"/>
              <a:t>he </a:t>
            </a:r>
            <a:r>
              <a:rPr lang="en-US" dirty="0"/>
              <a:t>sense of an enlightened approach and the </a:t>
            </a:r>
            <a:r>
              <a:rPr lang="en-US" dirty="0">
                <a:hlinkClick r:id="rId2" tooltip="Scientific method"/>
              </a:rPr>
              <a:t>critical method</a:t>
            </a:r>
            <a:r>
              <a:rPr lang="en-US" dirty="0"/>
              <a:t> required that "If one cannot prove that a thing </a:t>
            </a:r>
            <a:r>
              <a:rPr lang="en-US" i="1" dirty="0"/>
              <a:t>is,</a:t>
            </a:r>
            <a:r>
              <a:rPr lang="en-US" dirty="0"/>
              <a:t> he may try to prove that it is </a:t>
            </a:r>
            <a:r>
              <a:rPr lang="en-US" i="1" dirty="0"/>
              <a:t>not.</a:t>
            </a:r>
            <a:r>
              <a:rPr lang="en-US" dirty="0"/>
              <a:t> If he fails to do either (as often occurs), he may still ask whether it is in his </a:t>
            </a:r>
            <a:r>
              <a:rPr lang="en-US" i="1" dirty="0"/>
              <a:t>interest</a:t>
            </a:r>
            <a:r>
              <a:rPr lang="en-US" dirty="0"/>
              <a:t> to </a:t>
            </a:r>
            <a:r>
              <a:rPr lang="en-US" i="1" dirty="0"/>
              <a:t>accept</a:t>
            </a:r>
            <a:r>
              <a:rPr lang="en-US" dirty="0"/>
              <a:t> one or the other of the alternatives hypothetically, from the theoretical or the practical point of view. Hence the question no longer is as to whether </a:t>
            </a:r>
            <a:r>
              <a:rPr lang="en-US" dirty="0">
                <a:hlinkClick r:id="rId3" tooltip="Perpetual peace"/>
              </a:rPr>
              <a:t>perpetual peace</a:t>
            </a:r>
            <a:r>
              <a:rPr lang="en-US" dirty="0"/>
              <a:t> is a real thing or not a real thing, or as to whether we may not be deceiving ourselves when we adopt the former alternative, but we must </a:t>
            </a:r>
            <a:r>
              <a:rPr lang="en-US" i="1" dirty="0"/>
              <a:t>act</a:t>
            </a:r>
            <a:r>
              <a:rPr lang="en-US" dirty="0"/>
              <a:t> on the supposition of its being real</a:t>
            </a:r>
            <a:r>
              <a:rPr lang="en-US" dirty="0" smtClean="0"/>
              <a:t>.</a:t>
            </a:r>
            <a:r>
              <a:rPr lang="tr-TR" dirty="0" smtClean="0"/>
              <a:t> (</a:t>
            </a:r>
            <a:r>
              <a:rPr lang="en-US" i="1" dirty="0"/>
              <a:t>The Science of Right,</a:t>
            </a:r>
            <a:r>
              <a:rPr lang="en-US" dirty="0"/>
              <a:t> </a:t>
            </a:r>
            <a:r>
              <a:rPr lang="en-US" dirty="0" smtClean="0"/>
              <a:t>Conclusion</a:t>
            </a:r>
            <a:r>
              <a:rPr lang="tr-TR" dirty="0" smtClean="0"/>
              <a:t>)</a:t>
            </a:r>
            <a:endParaRPr lang="tr-TR" dirty="0"/>
          </a:p>
        </p:txBody>
      </p:sp>
    </p:spTree>
    <p:extLst>
      <p:ext uri="{BB962C8B-B14F-4D97-AF65-F5344CB8AC3E}">
        <p14:creationId xmlns:p14="http://schemas.microsoft.com/office/powerpoint/2010/main" val="1083891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Kant's Copernican revolution involved two interconnected foundations of his "critical philosophy":</a:t>
            </a:r>
          </a:p>
          <a:p>
            <a:r>
              <a:rPr lang="en-US" dirty="0"/>
              <a:t>the epistemology of transcendental idealism and</a:t>
            </a:r>
          </a:p>
          <a:p>
            <a:r>
              <a:rPr lang="en-US" dirty="0"/>
              <a:t>the moral philosophy of the autonomy of practical reason.</a:t>
            </a:r>
          </a:p>
          <a:p>
            <a:r>
              <a:rPr lang="en-US" dirty="0"/>
              <a:t>These teachings placed the active, rational human subject at the center of the cognitive and moral worlds. Kant argued that the rational order of the world as known by science was not just the accidental accumulation of sense perceptions</a:t>
            </a:r>
            <a:r>
              <a:rPr lang="en-US" dirty="0" smtClean="0"/>
              <a:t>.</a:t>
            </a:r>
            <a:r>
              <a:rPr lang="tr-TR" dirty="0" smtClean="0"/>
              <a:t>(</a:t>
            </a:r>
            <a:r>
              <a:rPr lang="tr-TR" dirty="0">
                <a:hlinkClick r:id="rId2"/>
              </a:rPr>
              <a:t>https://</a:t>
            </a:r>
            <a:r>
              <a:rPr lang="tr-TR" dirty="0" smtClean="0">
                <a:hlinkClick r:id="rId2"/>
              </a:rPr>
              <a:t>en.wikipedia.org/wiki/Immanuel_Kant</a:t>
            </a:r>
            <a:r>
              <a:rPr lang="tr-TR" dirty="0" smtClean="0"/>
              <a:t>)</a:t>
            </a:r>
            <a:endParaRPr lang="en-US" dirty="0"/>
          </a:p>
          <a:p>
            <a:endParaRPr lang="tr-TR" dirty="0"/>
          </a:p>
        </p:txBody>
      </p:sp>
    </p:spTree>
    <p:extLst>
      <p:ext uri="{BB962C8B-B14F-4D97-AF65-F5344CB8AC3E}">
        <p14:creationId xmlns:p14="http://schemas.microsoft.com/office/powerpoint/2010/main" val="1862478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76994" y="1254034"/>
            <a:ext cx="9427618" cy="4657188"/>
          </a:xfrm>
        </p:spPr>
        <p:txBody>
          <a:bodyPr/>
          <a:lstStyle/>
          <a:p>
            <a:r>
              <a:rPr lang="en-US" dirty="0"/>
              <a:t>The 'two-world' interpretation regards Kant's position as a statement of epistemological limitation, that we are not able to transcend the bounds of our own mind, meaning that we cannot access the "</a:t>
            </a:r>
            <a:r>
              <a:rPr lang="en-US" dirty="0">
                <a:hlinkClick r:id="rId2" tooltip="Thing-in-itself"/>
              </a:rPr>
              <a:t>thing-in-itself</a:t>
            </a:r>
            <a:r>
              <a:rPr lang="en-US" dirty="0"/>
              <a:t>". However, Kant also speaks of the thing in itself or </a:t>
            </a:r>
            <a:r>
              <a:rPr lang="en-US" i="1" dirty="0"/>
              <a:t>transcendental object</a:t>
            </a:r>
            <a:r>
              <a:rPr lang="en-US" dirty="0"/>
              <a:t> as a product of the (human) understanding as it attempts to conceive of objects in abstraction from the conditions of sensibility. Following this line of thought, some interpreters have argued that the thing in itself does not represent a separate ontological domain but simply a way of considering objects by means of the understanding alone – this is known as the two-aspect view</a:t>
            </a:r>
            <a:r>
              <a:rPr lang="en-US" dirty="0" smtClean="0"/>
              <a:t>.</a:t>
            </a:r>
            <a:r>
              <a:rPr lang="tr-TR" dirty="0" smtClean="0"/>
              <a:t> (</a:t>
            </a:r>
            <a:r>
              <a:rPr lang="tr-TR" dirty="0">
                <a:hlinkClick r:id="rId3"/>
              </a:rPr>
              <a:t>https://en.wikipedia.org/wiki/Immanuel_Kant</a:t>
            </a:r>
            <a:r>
              <a:rPr lang="tr-TR" dirty="0"/>
              <a:t>)</a:t>
            </a:r>
            <a:endParaRPr lang="en-US" dirty="0"/>
          </a:p>
          <a:p>
            <a:endParaRPr lang="tr-TR" dirty="0"/>
          </a:p>
        </p:txBody>
      </p:sp>
    </p:spTree>
    <p:extLst>
      <p:ext uri="{BB962C8B-B14F-4D97-AF65-F5344CB8AC3E}">
        <p14:creationId xmlns:p14="http://schemas.microsoft.com/office/powerpoint/2010/main" val="530796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r>
              <a:rPr lang="en-US" dirty="0"/>
              <a:t>Kant defines his theory of perception in his influential 1781 work the </a:t>
            </a:r>
            <a:r>
              <a:rPr lang="en-US" i="1" dirty="0"/>
              <a:t>Critique of Pure Reason</a:t>
            </a:r>
            <a:r>
              <a:rPr lang="en-US" dirty="0"/>
              <a:t>, which has often been cited as the most significant volume of metaphysics and epistemology in modern philosophy</a:t>
            </a:r>
            <a:r>
              <a:rPr lang="en-US" dirty="0" smtClean="0"/>
              <a:t>.</a:t>
            </a:r>
            <a:r>
              <a:rPr lang="en-US" dirty="0"/>
              <a:t> Kant maintains that our understanding of the external world had its foundations not merely in experience, but in both experience and </a:t>
            </a:r>
            <a:r>
              <a:rPr lang="en-US" i="1" dirty="0"/>
              <a:t>a priori</a:t>
            </a:r>
            <a:r>
              <a:rPr lang="en-US" dirty="0"/>
              <a:t> concepts, thus offering a </a:t>
            </a:r>
            <a:r>
              <a:rPr lang="en-US" i="1" dirty="0"/>
              <a:t>non-empiricist critique of rationalist philosophy</a:t>
            </a:r>
            <a:r>
              <a:rPr lang="en-US" dirty="0"/>
              <a:t>, which is what has been referred to as his Copernican </a:t>
            </a:r>
            <a:r>
              <a:rPr lang="en-US" dirty="0" smtClean="0"/>
              <a:t>revolution</a:t>
            </a:r>
            <a:r>
              <a:rPr lang="tr-TR" dirty="0" smtClean="0"/>
              <a:t>.</a:t>
            </a:r>
            <a:r>
              <a:rPr lang="tr-TR" baseline="30000" dirty="0" smtClean="0"/>
              <a:t>(</a:t>
            </a:r>
            <a:r>
              <a:rPr lang="en-US" u="sng" dirty="0">
                <a:hlinkClick r:id="rId2"/>
              </a:rPr>
              <a:t>"Kant, Immanuel definition of Kant, Immanuel in the Free Online Encyclopedia"</a:t>
            </a:r>
            <a:r>
              <a:rPr lang="en-US" dirty="0"/>
              <a:t>. </a:t>
            </a:r>
            <a:r>
              <a:rPr lang="en-US" dirty="0" smtClean="0"/>
              <a:t>Encyclopedia2.thefreedictionary.com.</a:t>
            </a:r>
            <a:r>
              <a:rPr lang="tr-TR" dirty="0" smtClean="0"/>
              <a:t>)</a:t>
            </a:r>
          </a:p>
          <a:p>
            <a:r>
              <a:rPr lang="en-US" dirty="0"/>
              <a:t>Firstly, Kant </a:t>
            </a:r>
            <a:r>
              <a:rPr lang="en-US" dirty="0">
                <a:hlinkClick r:id="rId3" tooltip="Analytic–synthetic distinction"/>
              </a:rPr>
              <a:t>distinguishes between analytic and synthetic propositions</a:t>
            </a:r>
            <a:r>
              <a:rPr lang="en-US" dirty="0"/>
              <a:t>:</a:t>
            </a:r>
          </a:p>
          <a:p>
            <a:r>
              <a:rPr lang="en-US" b="1" dirty="0"/>
              <a:t>Analytic proposition</a:t>
            </a:r>
            <a:r>
              <a:rPr lang="en-US" dirty="0"/>
              <a:t>: a proposition whose predicate concept is contained in its subject concept; </a:t>
            </a:r>
            <a:r>
              <a:rPr lang="en-US" i="1" dirty="0"/>
              <a:t>e.g.</a:t>
            </a:r>
            <a:r>
              <a:rPr lang="en-US" dirty="0"/>
              <a:t>, "All bachelors are unmarried," or, "All bodies take up space."</a:t>
            </a:r>
          </a:p>
          <a:p>
            <a:r>
              <a:rPr lang="en-US" b="1"/>
              <a:t>Synthetic proposition</a:t>
            </a:r>
            <a:r>
              <a:rPr lang="en-US"/>
              <a:t>: a proposition whose predicate concept is not contained in its subject concept; </a:t>
            </a:r>
            <a:r>
              <a:rPr lang="en-US" i="1"/>
              <a:t>e.g.</a:t>
            </a:r>
            <a:r>
              <a:rPr lang="en-US"/>
              <a:t>, "All bachelors are alone," or, "All bodies have weight."</a:t>
            </a:r>
          </a:p>
          <a:p>
            <a:endParaRPr lang="tr-TR" dirty="0"/>
          </a:p>
        </p:txBody>
      </p:sp>
    </p:spTree>
    <p:extLst>
      <p:ext uri="{BB962C8B-B14F-4D97-AF65-F5344CB8AC3E}">
        <p14:creationId xmlns:p14="http://schemas.microsoft.com/office/powerpoint/2010/main" val="132396561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TotalTime>
  <Words>544</Words>
  <Application>Microsoft Office PowerPoint</Application>
  <PresentationFormat>Geniş ekran</PresentationFormat>
  <Paragraphs>11</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ZEHRA</dc:creator>
  <cp:lastModifiedBy>ZEHRA</cp:lastModifiedBy>
  <cp:revision>1</cp:revision>
  <dcterms:created xsi:type="dcterms:W3CDTF">2020-05-06T00:35:39Z</dcterms:created>
  <dcterms:modified xsi:type="dcterms:W3CDTF">2020-05-06T00:43:55Z</dcterms:modified>
</cp:coreProperties>
</file>