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0" r:id="rId2"/>
  </p:sldMasterIdLst>
  <p:sldIdLst>
    <p:sldId id="274" r:id="rId3"/>
    <p:sldId id="275" r:id="rId4"/>
    <p:sldId id="259" r:id="rId5"/>
    <p:sldId id="270" r:id="rId6"/>
    <p:sldId id="260" r:id="rId7"/>
    <p:sldId id="262" r:id="rId8"/>
    <p:sldId id="263" r:id="rId9"/>
    <p:sldId id="276" r:id="rId10"/>
    <p:sldId id="264" r:id="rId11"/>
    <p:sldId id="271" r:id="rId12"/>
    <p:sldId id="265" r:id="rId13"/>
    <p:sldId id="266" r:id="rId14"/>
    <p:sldId id="272" r:id="rId15"/>
    <p:sldId id="267" r:id="rId16"/>
    <p:sldId id="268" r:id="rId17"/>
    <p:sldId id="269" r:id="rId18"/>
    <p:sldId id="273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>
        <p:scale>
          <a:sx n="94" d="100"/>
          <a:sy n="94" d="100"/>
        </p:scale>
        <p:origin x="-384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12/25/2019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12/25/2019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12/25/2019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2211917" y="1600200"/>
            <a:ext cx="9116483" cy="3200400"/>
            <a:chOff x="1045" y="1008"/>
            <a:chExt cx="4307" cy="2016"/>
          </a:xfrm>
        </p:grpSpPr>
        <p:sp>
          <p:nvSpPr>
            <p:cNvPr id="5" name="Oval 3"/>
            <p:cNvSpPr>
              <a:spLocks noChangeArrowheads="1"/>
            </p:cNvSpPr>
            <p:nvPr/>
          </p:nvSpPr>
          <p:spPr bwMode="hidden">
            <a:xfrm flipH="1">
              <a:off x="4392" y="1008"/>
              <a:ext cx="960" cy="96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tr-TR" altLang="tr-TR" sz="2400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6" name="Oval 4"/>
            <p:cNvSpPr>
              <a:spLocks noChangeArrowheads="1"/>
            </p:cNvSpPr>
            <p:nvPr/>
          </p:nvSpPr>
          <p:spPr bwMode="hidden">
            <a:xfrm flipH="1">
              <a:off x="3264" y="1008"/>
              <a:ext cx="960" cy="96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tr-TR" altLang="tr-TR" sz="2400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" name="Oval 5"/>
            <p:cNvSpPr>
              <a:spLocks noChangeArrowheads="1"/>
            </p:cNvSpPr>
            <p:nvPr/>
          </p:nvSpPr>
          <p:spPr bwMode="hidden">
            <a:xfrm flipH="1">
              <a:off x="2136" y="1008"/>
              <a:ext cx="960" cy="960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E0E0F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tr-TR" altLang="tr-TR" sz="2400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8" name="Oval 6"/>
            <p:cNvSpPr>
              <a:spLocks noChangeArrowheads="1"/>
            </p:cNvSpPr>
            <p:nvPr/>
          </p:nvSpPr>
          <p:spPr bwMode="hidden">
            <a:xfrm flipH="1">
              <a:off x="2136" y="2064"/>
              <a:ext cx="960" cy="96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2857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tr-TR" altLang="tr-TR" sz="2400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9" name="Oval 7"/>
            <p:cNvSpPr>
              <a:spLocks noChangeArrowheads="1"/>
            </p:cNvSpPr>
            <p:nvPr/>
          </p:nvSpPr>
          <p:spPr bwMode="hidden">
            <a:xfrm flipH="1">
              <a:off x="1045" y="2064"/>
              <a:ext cx="960" cy="96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tr-TR" altLang="tr-TR" sz="2400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10" name="Oval 8"/>
            <p:cNvSpPr>
              <a:spLocks noChangeArrowheads="1"/>
            </p:cNvSpPr>
            <p:nvPr/>
          </p:nvSpPr>
          <p:spPr bwMode="hidden">
            <a:xfrm flipH="1">
              <a:off x="4392" y="2064"/>
              <a:ext cx="960" cy="960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E0E0F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tr-TR" altLang="tr-TR" sz="2400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</p:grpSp>
      <p:sp>
        <p:nvSpPr>
          <p:cNvPr id="77836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14400" y="1219201"/>
            <a:ext cx="10363200" cy="1933575"/>
          </a:xfrm>
        </p:spPr>
        <p:txBody>
          <a:bodyPr anchor="b"/>
          <a:lstStyle>
            <a:lvl1pPr algn="r">
              <a:defRPr sz="4400"/>
            </a:lvl1pPr>
          </a:lstStyle>
          <a:p>
            <a:pPr lvl="0"/>
            <a:r>
              <a:rPr lang="tr-TR" altLang="tr-TR" noProof="0" smtClean="0"/>
              <a:t>Asıl başlık stili için tıklatın</a:t>
            </a:r>
          </a:p>
        </p:txBody>
      </p:sp>
      <p:sp>
        <p:nvSpPr>
          <p:cNvPr id="77837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2743200" y="3505200"/>
            <a:ext cx="8534400" cy="1752600"/>
          </a:xfrm>
        </p:spPr>
        <p:txBody>
          <a:bodyPr/>
          <a:lstStyle>
            <a:lvl1pPr marL="0" indent="0" algn="r"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tr-TR" altLang="tr-TR" noProof="0" smtClean="0"/>
              <a:t>Asıl alt başlık stilini düzenlemek için tıklatın</a:t>
            </a:r>
          </a:p>
        </p:txBody>
      </p:sp>
      <p:sp>
        <p:nvSpPr>
          <p:cNvPr id="11" name="Rectangle 9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12" name="Rectangle 1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13" name="Rectangle 1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45A5BC2-5867-4DAA-BE82-0F8EEA81D951}" type="slidenum">
              <a:rPr lang="tr-TR" altLang="tr-TR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670135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AD9E44-D551-432F-9358-128D1CED5AB1}" type="slidenum">
              <a:rPr lang="tr-TR" altLang="tr-TR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039712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5CB33E-0B3C-4AED-B090-2B3B6857FA67}" type="slidenum">
              <a:rPr lang="tr-TR" altLang="tr-TR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18489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30725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30725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44135B-9DE8-4808-8118-60DEB1D6DABC}" type="slidenum">
              <a:rPr lang="tr-TR" altLang="tr-TR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82773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8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9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9E8018-7EC8-4478-8070-48AC82470DAE}" type="slidenum">
              <a:rPr lang="tr-TR" altLang="tr-TR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444026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848542-3A72-4F2B-9977-628BF28DA676}" type="slidenum">
              <a:rPr lang="tr-TR" altLang="tr-TR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973772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3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1E0204-4EFD-48D9-A85C-E0B4114F7018}" type="slidenum">
              <a:rPr lang="tr-TR" altLang="tr-TR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224077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5698F9-BA04-4363-AA88-E05903BA664A}" type="slidenum">
              <a:rPr lang="tr-TR" altLang="tr-TR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53665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12/25/2019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 smtClean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A5BC36-C806-447D-8F15-11CD13756D61}" type="slidenum">
              <a:rPr lang="tr-TR" altLang="tr-TR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804354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B50BED-269B-4343-B4B0-ECA563F3E18A}" type="slidenum">
              <a:rPr lang="tr-TR" altLang="tr-TR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705515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6287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628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AE949A-BCA5-4422-B7E7-03DA0808DB93}" type="slidenum">
              <a:rPr lang="tr-TR" altLang="tr-TR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04452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12/25/2019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12/25/2019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12/25/2019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12/25/2019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12/25/2019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12/25/2019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12/25/2019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56DD26-32A4-2A43-990A-6F7E5E73786E}" type="datetimeFigureOut">
              <a:rPr lang="en-US" smtClean="0"/>
              <a:t>12/25/2019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1428752" y="304800"/>
            <a:ext cx="10153649" cy="1106488"/>
            <a:chOff x="675" y="192"/>
            <a:chExt cx="4797" cy="697"/>
          </a:xfrm>
        </p:grpSpPr>
        <p:sp>
          <p:nvSpPr>
            <p:cNvPr id="1032" name="Oval 3"/>
            <p:cNvSpPr>
              <a:spLocks noChangeArrowheads="1"/>
            </p:cNvSpPr>
            <p:nvPr/>
          </p:nvSpPr>
          <p:spPr bwMode="hidden">
            <a:xfrm flipH="1">
              <a:off x="3067" y="192"/>
              <a:ext cx="696" cy="696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2857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tr-TR" altLang="tr-TR" sz="2400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1033" name="Oval 4"/>
            <p:cNvSpPr>
              <a:spLocks noChangeArrowheads="1"/>
            </p:cNvSpPr>
            <p:nvPr/>
          </p:nvSpPr>
          <p:spPr bwMode="hidden">
            <a:xfrm flipH="1">
              <a:off x="4777" y="192"/>
              <a:ext cx="695" cy="696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2857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tr-TR" altLang="tr-TR" sz="2400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1034" name="Oval 5"/>
            <p:cNvSpPr>
              <a:spLocks noChangeArrowheads="1"/>
            </p:cNvSpPr>
            <p:nvPr/>
          </p:nvSpPr>
          <p:spPr bwMode="hidden">
            <a:xfrm flipH="1">
              <a:off x="675" y="193"/>
              <a:ext cx="695" cy="696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2857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tr-TR" altLang="tr-TR" sz="2400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1035" name="Oval 6"/>
            <p:cNvSpPr>
              <a:spLocks noChangeArrowheads="1"/>
            </p:cNvSpPr>
            <p:nvPr/>
          </p:nvSpPr>
          <p:spPr bwMode="hidden">
            <a:xfrm flipH="1">
              <a:off x="3984" y="192"/>
              <a:ext cx="695" cy="696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E0E0F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tr-TR" altLang="tr-TR" sz="2400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1036" name="Oval 7"/>
            <p:cNvSpPr>
              <a:spLocks noChangeArrowheads="1"/>
            </p:cNvSpPr>
            <p:nvPr/>
          </p:nvSpPr>
          <p:spPr bwMode="hidden">
            <a:xfrm flipH="1">
              <a:off x="1486" y="192"/>
              <a:ext cx="695" cy="696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2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tr-TR" altLang="tr-TR" sz="2400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</p:grpSp>
      <p:sp>
        <p:nvSpPr>
          <p:cNvPr id="1027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metin stillerini düzenlemek için tıklatın</a:t>
            </a:r>
          </a:p>
          <a:p>
            <a:pPr lvl="1"/>
            <a:r>
              <a:rPr lang="tr-TR" altLang="tr-TR" smtClean="0"/>
              <a:t>İkinci düzey</a:t>
            </a:r>
          </a:p>
          <a:p>
            <a:pPr lvl="2"/>
            <a:r>
              <a:rPr lang="tr-TR" altLang="tr-TR" smtClean="0"/>
              <a:t>Üçüncü düzey</a:t>
            </a:r>
          </a:p>
          <a:p>
            <a:pPr lvl="3"/>
            <a:r>
              <a:rPr lang="tr-TR" altLang="tr-TR" smtClean="0"/>
              <a:t>Dördüncü düzey</a:t>
            </a:r>
          </a:p>
          <a:p>
            <a:pPr lvl="4"/>
            <a:r>
              <a:rPr lang="tr-TR" altLang="tr-TR" smtClean="0"/>
              <a:t>Beşinci düzey</a:t>
            </a:r>
          </a:p>
        </p:txBody>
      </p:sp>
      <p:sp>
        <p:nvSpPr>
          <p:cNvPr id="76809" name="Rectangle 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8400"/>
            <a:ext cx="2844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latin typeface="Arial" panose="020B060402020202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76810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latin typeface="Arial" panose="020B060402020202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76811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844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4957438-588C-4F2D-A5C5-19A8134466F2}" type="slidenum">
              <a:rPr lang="tr-TR" altLang="tr-TR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1031" name="Rectangle 1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başlık stili için tıklatın</a:t>
            </a:r>
          </a:p>
        </p:txBody>
      </p:sp>
    </p:spTree>
    <p:extLst>
      <p:ext uri="{BB962C8B-B14F-4D97-AF65-F5344CB8AC3E}">
        <p14:creationId xmlns:p14="http://schemas.microsoft.com/office/powerpoint/2010/main" val="42106879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38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panose="020B06040202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panose="020B06040202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panose="020B06040202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l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¡"/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l"/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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27383" y="476675"/>
            <a:ext cx="11425269" cy="792807"/>
          </a:xfrm>
        </p:spPr>
        <p:txBody>
          <a:bodyPr/>
          <a:lstStyle/>
          <a:p>
            <a:pPr algn="ctr" eaLnBrk="1" hangingPunct="1"/>
            <a:r>
              <a:rPr lang="tr-TR" altLang="tr-TR" sz="4000" b="1" dirty="0">
                <a:solidFill>
                  <a:srgbClr val="000000"/>
                </a:solidFill>
                <a:latin typeface="Times New Roman" pitchFamily="18" charset="0"/>
              </a:rPr>
              <a:t>TARIMSAL YAPILARIN TASARIMI </a:t>
            </a:r>
            <a:endParaRPr lang="tr-TR" altLang="tr-TR" sz="4000" b="1" dirty="0" smtClean="0">
              <a:latin typeface="Times New Roman" pitchFamily="18" charset="0"/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00481" y="2636912"/>
            <a:ext cx="10271760" cy="3168352"/>
          </a:xfrm>
        </p:spPr>
        <p:txBody>
          <a:bodyPr/>
          <a:lstStyle/>
          <a:p>
            <a:pPr algn="l" eaLnBrk="1" hangingPunct="1"/>
            <a:r>
              <a:rPr lang="tr-TR" altLang="tr-TR" b="1" dirty="0" smtClean="0">
                <a:latin typeface="Times New Roman" pitchFamily="18" charset="0"/>
              </a:rPr>
              <a:t>     12. HAFTA	   </a:t>
            </a:r>
            <a:r>
              <a:rPr lang="tr-TR" altLang="tr-TR" sz="2400" b="1" i="1" dirty="0" smtClean="0"/>
              <a:t>ALET MAKİNE KORUMA YAPILARI</a:t>
            </a:r>
          </a:p>
          <a:p>
            <a:pPr algn="l" eaLnBrk="1" hangingPunct="1"/>
            <a:r>
              <a:rPr lang="tr-TR" altLang="tr-TR" sz="2400" b="1" i="1" dirty="0" smtClean="0"/>
              <a:t>                                        TAHIL DEPOLAMA YAPILARI</a:t>
            </a:r>
          </a:p>
          <a:p>
            <a:pPr eaLnBrk="1" hangingPunct="1"/>
            <a:endParaRPr lang="tr-TR" altLang="tr-TR" b="1" dirty="0">
              <a:latin typeface="Times New Roman" pitchFamily="18" charset="0"/>
            </a:endParaRPr>
          </a:p>
          <a:p>
            <a:pPr eaLnBrk="1" hangingPunct="1"/>
            <a:r>
              <a:rPr lang="tr-TR" altLang="tr-TR" b="1" dirty="0" err="1" smtClean="0">
                <a:latin typeface="Times New Roman" pitchFamily="18" charset="0"/>
              </a:rPr>
              <a:t>Prof.Dr</a:t>
            </a:r>
            <a:r>
              <a:rPr lang="tr-TR" altLang="tr-TR" b="1" dirty="0" smtClean="0">
                <a:latin typeface="Times New Roman" pitchFamily="18" charset="0"/>
              </a:rPr>
              <a:t>. Metin OLGUN</a:t>
            </a:r>
          </a:p>
          <a:p>
            <a:pPr eaLnBrk="1" hangingPunct="1"/>
            <a:r>
              <a:rPr lang="tr-TR" altLang="tr-TR" b="1" dirty="0" smtClean="0">
                <a:latin typeface="Times New Roman" pitchFamily="18" charset="0"/>
              </a:rPr>
              <a:t>Doç</a:t>
            </a:r>
            <a:r>
              <a:rPr lang="tr-TR" altLang="tr-TR" b="1" dirty="0" smtClean="0">
                <a:latin typeface="Times New Roman" pitchFamily="18" charset="0"/>
              </a:rPr>
              <a:t>. Dr. Havva Eylem POLAT</a:t>
            </a:r>
          </a:p>
          <a:p>
            <a:pPr eaLnBrk="1" hangingPunct="1"/>
            <a:endParaRPr lang="tr-TR" altLang="tr-TR" b="1" dirty="0" smtClean="0">
              <a:latin typeface="Times New Roman" pitchFamily="18" charset="0"/>
            </a:endParaRPr>
          </a:p>
          <a:p>
            <a:pPr eaLnBrk="1" hangingPunct="1"/>
            <a:endParaRPr lang="tr-TR" altLang="tr-TR" dirty="0" smtClean="0"/>
          </a:p>
        </p:txBody>
      </p:sp>
    </p:spTree>
    <p:extLst>
      <p:ext uri="{BB962C8B-B14F-4D97-AF65-F5344CB8AC3E}">
        <p14:creationId xmlns:p14="http://schemas.microsoft.com/office/powerpoint/2010/main" val="13810647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>
              <a:lnSpc>
                <a:spcPct val="100000"/>
              </a:lnSpc>
            </a:pPr>
            <a:r>
              <a:rPr lang="en-US" altLang="zh-CN" b="1" spc="-5" dirty="0" err="1">
                <a:solidFill>
                  <a:srgbClr val="000000"/>
                </a:solidFill>
                <a:latin typeface="Times New Roman"/>
                <a:ea typeface="Times New Roman"/>
              </a:rPr>
              <a:t>Mısır</a:t>
            </a:r>
            <a:r>
              <a:rPr lang="en-US" altLang="zh-CN" b="1" spc="-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b="1" dirty="0" err="1">
                <a:solidFill>
                  <a:srgbClr val="000000"/>
                </a:solidFill>
                <a:latin typeface="Times New Roman"/>
                <a:ea typeface="Times New Roman"/>
              </a:rPr>
              <a:t>serenleri</a:t>
            </a:r>
            <a:endParaRPr lang="en-US" altLang="zh-CN" b="1" dirty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marL="0" hangingPunct="0">
              <a:lnSpc>
                <a:spcPct val="95416"/>
              </a:lnSpc>
            </a:pPr>
            <a:r>
              <a:rPr lang="en-US" altLang="zh-CN" dirty="0" err="1">
                <a:solidFill>
                  <a:srgbClr val="000000"/>
                </a:solidFill>
                <a:latin typeface="Times New Roman"/>
                <a:ea typeface="Times New Roman"/>
              </a:rPr>
              <a:t>Hasattan</a:t>
            </a:r>
            <a:r>
              <a:rPr lang="en-US" altLang="zh-CN" spc="12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dirty="0" err="1">
                <a:solidFill>
                  <a:srgbClr val="000000"/>
                </a:solidFill>
                <a:latin typeface="Times New Roman"/>
                <a:ea typeface="Times New Roman"/>
              </a:rPr>
              <a:t>sonra</a:t>
            </a:r>
            <a:r>
              <a:rPr lang="en-US" altLang="zh-CN" spc="12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dirty="0" err="1">
                <a:solidFill>
                  <a:srgbClr val="000000"/>
                </a:solidFill>
                <a:latin typeface="Times New Roman"/>
                <a:ea typeface="Times New Roman"/>
              </a:rPr>
              <a:t>mısırın</a:t>
            </a:r>
            <a:r>
              <a:rPr lang="en-US" altLang="zh-CN" spc="13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dirty="0" err="1">
                <a:solidFill>
                  <a:srgbClr val="000000"/>
                </a:solidFill>
                <a:latin typeface="Times New Roman"/>
                <a:ea typeface="Times New Roman"/>
              </a:rPr>
              <a:t>nem</a:t>
            </a:r>
            <a:r>
              <a:rPr lang="en-US" altLang="zh-CN" spc="12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dirty="0" err="1">
                <a:solidFill>
                  <a:srgbClr val="000000"/>
                </a:solidFill>
                <a:latin typeface="Times New Roman"/>
                <a:ea typeface="Times New Roman"/>
              </a:rPr>
              <a:t>kapsamı</a:t>
            </a:r>
            <a:r>
              <a:rPr lang="en-US" altLang="zh-CN" spc="13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dirty="0">
                <a:solidFill>
                  <a:srgbClr val="000000"/>
                </a:solidFill>
                <a:latin typeface="Times New Roman"/>
                <a:ea typeface="Times New Roman"/>
              </a:rPr>
              <a:t>%</a:t>
            </a:r>
            <a:r>
              <a:rPr lang="en-US" altLang="zh-CN" spc="12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dirty="0">
                <a:solidFill>
                  <a:srgbClr val="000000"/>
                </a:solidFill>
                <a:latin typeface="Times New Roman"/>
                <a:ea typeface="Times New Roman"/>
              </a:rPr>
              <a:t>30’un</a:t>
            </a:r>
            <a:r>
              <a:rPr lang="en-US" altLang="zh-CN" spc="13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dirty="0" err="1">
                <a:solidFill>
                  <a:srgbClr val="000000"/>
                </a:solidFill>
                <a:latin typeface="Times New Roman"/>
                <a:ea typeface="Times New Roman"/>
              </a:rPr>
              <a:t>üzerindedir</a:t>
            </a:r>
            <a:r>
              <a:rPr lang="en-US" altLang="zh-CN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pc="12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dirty="0" err="1">
                <a:solidFill>
                  <a:srgbClr val="000000"/>
                </a:solidFill>
                <a:latin typeface="Times New Roman"/>
                <a:ea typeface="Times New Roman"/>
              </a:rPr>
              <a:t>Mısırın</a:t>
            </a:r>
            <a:r>
              <a:rPr lang="en-US" altLang="zh-CN" spc="13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dirty="0" err="1">
                <a:solidFill>
                  <a:srgbClr val="000000"/>
                </a:solidFill>
                <a:latin typeface="Times New Roman"/>
                <a:ea typeface="Times New Roman"/>
              </a:rPr>
              <a:t>bu</a:t>
            </a:r>
            <a:r>
              <a:rPr lang="en-US" altLang="zh-CN" spc="12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dirty="0" err="1">
                <a:solidFill>
                  <a:srgbClr val="000000"/>
                </a:solidFill>
                <a:latin typeface="Times New Roman"/>
                <a:ea typeface="Times New Roman"/>
              </a:rPr>
              <a:t>kadar</a:t>
            </a:r>
            <a:r>
              <a:rPr lang="en-US" altLang="zh-CN" spc="13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dirty="0" err="1">
                <a:solidFill>
                  <a:srgbClr val="000000"/>
                </a:solidFill>
                <a:latin typeface="Times New Roman"/>
                <a:ea typeface="Times New Roman"/>
              </a:rPr>
              <a:t>yüksek</a:t>
            </a:r>
            <a:r>
              <a:rPr lang="en-US" altLang="zh-CN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dirty="0" err="1">
                <a:solidFill>
                  <a:srgbClr val="000000"/>
                </a:solidFill>
                <a:latin typeface="Times New Roman"/>
                <a:ea typeface="Times New Roman"/>
              </a:rPr>
              <a:t>nemde</a:t>
            </a:r>
            <a:r>
              <a:rPr lang="en-US" altLang="zh-CN" spc="3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dirty="0" err="1">
                <a:solidFill>
                  <a:srgbClr val="000000"/>
                </a:solidFill>
                <a:latin typeface="Times New Roman"/>
                <a:ea typeface="Times New Roman"/>
              </a:rPr>
              <a:t>depolanması</a:t>
            </a:r>
            <a:r>
              <a:rPr lang="en-US" altLang="zh-CN" spc="3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dirty="0" err="1">
                <a:solidFill>
                  <a:srgbClr val="000000"/>
                </a:solidFill>
                <a:latin typeface="Times New Roman"/>
                <a:ea typeface="Times New Roman"/>
              </a:rPr>
              <a:t>kısa</a:t>
            </a:r>
            <a:r>
              <a:rPr lang="en-US" altLang="zh-CN" spc="3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dirty="0" err="1">
                <a:solidFill>
                  <a:srgbClr val="000000"/>
                </a:solidFill>
                <a:latin typeface="Times New Roman"/>
                <a:ea typeface="Times New Roman"/>
              </a:rPr>
              <a:t>sürede</a:t>
            </a:r>
            <a:r>
              <a:rPr lang="en-US" altLang="zh-CN" spc="3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dirty="0" err="1">
                <a:solidFill>
                  <a:srgbClr val="000000"/>
                </a:solidFill>
                <a:latin typeface="Times New Roman"/>
                <a:ea typeface="Times New Roman"/>
              </a:rPr>
              <a:t>zarar</a:t>
            </a:r>
            <a:r>
              <a:rPr lang="en-US" altLang="zh-CN" spc="3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dirty="0" err="1">
                <a:solidFill>
                  <a:srgbClr val="000000"/>
                </a:solidFill>
                <a:latin typeface="Times New Roman"/>
                <a:ea typeface="Times New Roman"/>
              </a:rPr>
              <a:t>görmesine</a:t>
            </a:r>
            <a:r>
              <a:rPr lang="en-US" altLang="zh-CN" spc="3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dirty="0" err="1">
                <a:solidFill>
                  <a:srgbClr val="000000"/>
                </a:solidFill>
                <a:latin typeface="Times New Roman"/>
                <a:ea typeface="Times New Roman"/>
              </a:rPr>
              <a:t>neden</a:t>
            </a:r>
            <a:r>
              <a:rPr lang="en-US" altLang="zh-CN" spc="3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dirty="0" err="1">
                <a:solidFill>
                  <a:srgbClr val="000000"/>
                </a:solidFill>
                <a:latin typeface="Times New Roman"/>
                <a:ea typeface="Times New Roman"/>
              </a:rPr>
              <a:t>olur</a:t>
            </a:r>
            <a:r>
              <a:rPr lang="en-US" altLang="zh-CN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pc="3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dirty="0">
                <a:solidFill>
                  <a:srgbClr val="000000"/>
                </a:solidFill>
                <a:latin typeface="Times New Roman"/>
                <a:ea typeface="Times New Roman"/>
              </a:rPr>
              <a:t>Bu</a:t>
            </a:r>
            <a:r>
              <a:rPr lang="en-US" altLang="zh-CN" spc="3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dirty="0" err="1">
                <a:solidFill>
                  <a:srgbClr val="000000"/>
                </a:solidFill>
                <a:latin typeface="Times New Roman"/>
                <a:ea typeface="Times New Roman"/>
              </a:rPr>
              <a:t>nedenle</a:t>
            </a:r>
            <a:r>
              <a:rPr lang="en-US" altLang="zh-CN" dirty="0">
                <a:solidFill>
                  <a:srgbClr val="000000"/>
                </a:solidFill>
                <a:latin typeface="Times New Roman"/>
                <a:ea typeface="Times New Roman"/>
              </a:rPr>
              <a:t>,</a:t>
            </a:r>
            <a:r>
              <a:rPr lang="en-US" altLang="zh-CN" spc="3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dirty="0" err="1">
                <a:solidFill>
                  <a:srgbClr val="000000"/>
                </a:solidFill>
                <a:latin typeface="Times New Roman"/>
                <a:ea typeface="Times New Roman"/>
              </a:rPr>
              <a:t>nem</a:t>
            </a:r>
            <a:r>
              <a:rPr lang="en-US" altLang="zh-CN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20" dirty="0" err="1">
                <a:solidFill>
                  <a:srgbClr val="000000"/>
                </a:solidFill>
                <a:latin typeface="Times New Roman"/>
                <a:ea typeface="Times New Roman"/>
              </a:rPr>
              <a:t>kapsamının</a:t>
            </a:r>
            <a:r>
              <a:rPr lang="en-US" altLang="zh-CN" spc="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25" dirty="0" err="1">
                <a:solidFill>
                  <a:srgbClr val="000000"/>
                </a:solidFill>
                <a:latin typeface="Times New Roman"/>
                <a:ea typeface="Times New Roman"/>
              </a:rPr>
              <a:t>kış</a:t>
            </a:r>
            <a:r>
              <a:rPr lang="en-US" altLang="zh-CN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25" dirty="0" err="1">
                <a:solidFill>
                  <a:srgbClr val="000000"/>
                </a:solidFill>
                <a:latin typeface="Times New Roman"/>
                <a:ea typeface="Times New Roman"/>
              </a:rPr>
              <a:t>mevsimine</a:t>
            </a:r>
            <a:r>
              <a:rPr lang="en-US" altLang="zh-CN" spc="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20" dirty="0" err="1">
                <a:solidFill>
                  <a:srgbClr val="000000"/>
                </a:solidFill>
                <a:latin typeface="Times New Roman"/>
                <a:ea typeface="Times New Roman"/>
              </a:rPr>
              <a:t>girilmeden</a:t>
            </a:r>
            <a:r>
              <a:rPr lang="en-US" altLang="zh-CN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25" dirty="0" err="1">
                <a:solidFill>
                  <a:srgbClr val="000000"/>
                </a:solidFill>
                <a:latin typeface="Times New Roman"/>
                <a:ea typeface="Times New Roman"/>
              </a:rPr>
              <a:t>depolama</a:t>
            </a:r>
            <a:r>
              <a:rPr lang="en-US" altLang="zh-CN" spc="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20" dirty="0" err="1">
                <a:solidFill>
                  <a:srgbClr val="000000"/>
                </a:solidFill>
                <a:latin typeface="Times New Roman"/>
                <a:ea typeface="Times New Roman"/>
              </a:rPr>
              <a:t>için</a:t>
            </a:r>
            <a:r>
              <a:rPr lang="en-US" altLang="zh-CN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20" dirty="0" err="1">
                <a:solidFill>
                  <a:srgbClr val="000000"/>
                </a:solidFill>
                <a:latin typeface="Times New Roman"/>
                <a:ea typeface="Times New Roman"/>
              </a:rPr>
              <a:t>gerekli</a:t>
            </a:r>
            <a:r>
              <a:rPr lang="en-US" altLang="zh-CN" spc="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20" dirty="0" err="1">
                <a:solidFill>
                  <a:srgbClr val="000000"/>
                </a:solidFill>
                <a:latin typeface="Times New Roman"/>
                <a:ea typeface="Times New Roman"/>
              </a:rPr>
              <a:t>bir</a:t>
            </a:r>
            <a:r>
              <a:rPr lang="en-US" altLang="zh-CN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25" dirty="0" err="1">
                <a:solidFill>
                  <a:srgbClr val="000000"/>
                </a:solidFill>
                <a:latin typeface="Times New Roman"/>
                <a:ea typeface="Times New Roman"/>
              </a:rPr>
              <a:t>düzeye</a:t>
            </a:r>
            <a:r>
              <a:rPr lang="en-US" altLang="zh-CN" spc="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20" dirty="0" err="1">
                <a:solidFill>
                  <a:srgbClr val="000000"/>
                </a:solidFill>
                <a:latin typeface="Times New Roman"/>
                <a:ea typeface="Times New Roman"/>
              </a:rPr>
              <a:t>indirilmesi</a:t>
            </a:r>
            <a:r>
              <a:rPr lang="en-US" altLang="zh-CN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40" dirty="0" err="1">
                <a:solidFill>
                  <a:srgbClr val="000000"/>
                </a:solidFill>
                <a:latin typeface="Times New Roman"/>
                <a:ea typeface="Times New Roman"/>
              </a:rPr>
              <a:t>gerekir</a:t>
            </a:r>
            <a:r>
              <a:rPr lang="en-US" altLang="zh-CN" spc="25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pc="2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pc="44" dirty="0" err="1">
                <a:solidFill>
                  <a:srgbClr val="000000"/>
                </a:solidFill>
                <a:latin typeface="Times New Roman"/>
                <a:ea typeface="Times New Roman"/>
              </a:rPr>
              <a:t>Koçanlı</a:t>
            </a:r>
            <a:r>
              <a:rPr lang="en-US" altLang="zh-CN" spc="2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pc="40" dirty="0" err="1">
                <a:solidFill>
                  <a:srgbClr val="000000"/>
                </a:solidFill>
                <a:latin typeface="Times New Roman"/>
                <a:ea typeface="Times New Roman"/>
              </a:rPr>
              <a:t>mısırın</a:t>
            </a:r>
            <a:r>
              <a:rPr lang="en-US" altLang="zh-CN" spc="2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pc="40" dirty="0" err="1">
                <a:solidFill>
                  <a:srgbClr val="000000"/>
                </a:solidFill>
                <a:latin typeface="Times New Roman"/>
                <a:ea typeface="Times New Roman"/>
              </a:rPr>
              <a:t>depolandığı</a:t>
            </a:r>
            <a:r>
              <a:rPr lang="en-US" altLang="zh-CN" spc="3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pc="44" dirty="0" err="1">
                <a:solidFill>
                  <a:srgbClr val="000000"/>
                </a:solidFill>
                <a:latin typeface="Times New Roman"/>
                <a:ea typeface="Times New Roman"/>
              </a:rPr>
              <a:t>yapılar</a:t>
            </a:r>
            <a:r>
              <a:rPr lang="en-US" altLang="zh-CN" spc="2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pc="40" dirty="0" err="1">
                <a:solidFill>
                  <a:srgbClr val="000000"/>
                </a:solidFill>
                <a:latin typeface="Times New Roman"/>
                <a:ea typeface="Times New Roman"/>
              </a:rPr>
              <a:t>genellikle</a:t>
            </a:r>
            <a:r>
              <a:rPr lang="en-US" altLang="zh-CN" spc="2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pc="40" dirty="0" err="1">
                <a:solidFill>
                  <a:srgbClr val="000000"/>
                </a:solidFill>
                <a:latin typeface="Times New Roman"/>
                <a:ea typeface="Times New Roman"/>
              </a:rPr>
              <a:t>mısır</a:t>
            </a:r>
            <a:r>
              <a:rPr lang="en-US" altLang="zh-CN" spc="2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pc="34" dirty="0" err="1">
                <a:solidFill>
                  <a:srgbClr val="000000"/>
                </a:solidFill>
                <a:latin typeface="Times New Roman"/>
                <a:ea typeface="Times New Roman"/>
              </a:rPr>
              <a:t>serenleri</a:t>
            </a:r>
            <a:r>
              <a:rPr lang="en-US" altLang="zh-CN" spc="3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pc="44" dirty="0" err="1">
                <a:solidFill>
                  <a:srgbClr val="000000"/>
                </a:solidFill>
                <a:latin typeface="Times New Roman"/>
                <a:ea typeface="Times New Roman"/>
              </a:rPr>
              <a:t>olarak</a:t>
            </a:r>
            <a:r>
              <a:rPr lang="en-US" altLang="zh-CN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dirty="0" err="1">
                <a:solidFill>
                  <a:srgbClr val="000000"/>
                </a:solidFill>
                <a:latin typeface="Times New Roman"/>
                <a:ea typeface="Times New Roman"/>
              </a:rPr>
              <a:t>adlandırılır</a:t>
            </a:r>
            <a:r>
              <a:rPr lang="en-US" altLang="zh-CN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pc="13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dirty="0" err="1">
                <a:solidFill>
                  <a:srgbClr val="000000"/>
                </a:solidFill>
                <a:latin typeface="Times New Roman"/>
                <a:ea typeface="Times New Roman"/>
              </a:rPr>
              <a:t>Uygulamada</a:t>
            </a:r>
            <a:r>
              <a:rPr lang="en-US" altLang="zh-CN" spc="13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dirty="0" err="1">
                <a:solidFill>
                  <a:srgbClr val="000000"/>
                </a:solidFill>
                <a:latin typeface="Times New Roman"/>
                <a:ea typeface="Times New Roman"/>
              </a:rPr>
              <a:t>farklı</a:t>
            </a:r>
            <a:r>
              <a:rPr lang="en-US" altLang="zh-CN" spc="13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dirty="0" err="1">
                <a:solidFill>
                  <a:srgbClr val="000000"/>
                </a:solidFill>
                <a:latin typeface="Times New Roman"/>
                <a:ea typeface="Times New Roman"/>
              </a:rPr>
              <a:t>malzemelerden</a:t>
            </a:r>
            <a:r>
              <a:rPr lang="en-US" altLang="zh-CN" spc="13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dirty="0" err="1">
                <a:solidFill>
                  <a:srgbClr val="000000"/>
                </a:solidFill>
                <a:latin typeface="Times New Roman"/>
                <a:ea typeface="Times New Roman"/>
              </a:rPr>
              <a:t>yapılmış</a:t>
            </a:r>
            <a:r>
              <a:rPr lang="en-US" altLang="zh-CN" spc="13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dirty="0" err="1">
                <a:solidFill>
                  <a:srgbClr val="000000"/>
                </a:solidFill>
                <a:latin typeface="Times New Roman"/>
                <a:ea typeface="Times New Roman"/>
              </a:rPr>
              <a:t>çeşitli</a:t>
            </a:r>
            <a:r>
              <a:rPr lang="en-US" altLang="zh-CN" spc="13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dirty="0">
                <a:solidFill>
                  <a:srgbClr val="000000"/>
                </a:solidFill>
                <a:latin typeface="Times New Roman"/>
                <a:ea typeface="Times New Roman"/>
              </a:rPr>
              <a:t>tip</a:t>
            </a:r>
            <a:r>
              <a:rPr lang="en-US" altLang="zh-CN" spc="13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dirty="0" err="1">
                <a:solidFill>
                  <a:srgbClr val="000000"/>
                </a:solidFill>
                <a:latin typeface="Times New Roman"/>
                <a:ea typeface="Times New Roman"/>
              </a:rPr>
              <a:t>serenlerden</a:t>
            </a:r>
            <a:r>
              <a:rPr lang="en-US" altLang="zh-CN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dirty="0" err="1">
                <a:solidFill>
                  <a:srgbClr val="000000"/>
                </a:solidFill>
                <a:latin typeface="Times New Roman"/>
                <a:ea typeface="Times New Roman"/>
              </a:rPr>
              <a:t>yararlanılmakla</a:t>
            </a:r>
            <a:r>
              <a:rPr lang="en-US" altLang="zh-CN" spc="4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dirty="0" err="1">
                <a:solidFill>
                  <a:srgbClr val="000000"/>
                </a:solidFill>
                <a:latin typeface="Times New Roman"/>
                <a:ea typeface="Times New Roman"/>
              </a:rPr>
              <a:t>birlikte</a:t>
            </a:r>
            <a:r>
              <a:rPr lang="en-US" altLang="zh-CN" spc="4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dirty="0" err="1">
                <a:solidFill>
                  <a:srgbClr val="000000"/>
                </a:solidFill>
                <a:latin typeface="Times New Roman"/>
                <a:ea typeface="Times New Roman"/>
              </a:rPr>
              <a:t>en</a:t>
            </a:r>
            <a:r>
              <a:rPr lang="en-US" altLang="zh-CN" spc="4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dirty="0" err="1">
                <a:solidFill>
                  <a:srgbClr val="000000"/>
                </a:solidFill>
                <a:latin typeface="Times New Roman"/>
                <a:ea typeface="Times New Roman"/>
              </a:rPr>
              <a:t>yaygın</a:t>
            </a:r>
            <a:r>
              <a:rPr lang="en-US" altLang="zh-CN" spc="5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dirty="0" err="1">
                <a:solidFill>
                  <a:srgbClr val="000000"/>
                </a:solidFill>
                <a:latin typeface="Times New Roman"/>
                <a:ea typeface="Times New Roman"/>
              </a:rPr>
              <a:t>kullanılanı</a:t>
            </a:r>
            <a:r>
              <a:rPr lang="en-US" altLang="zh-CN" dirty="0">
                <a:solidFill>
                  <a:srgbClr val="000000"/>
                </a:solidFill>
                <a:latin typeface="Times New Roman"/>
                <a:ea typeface="Times New Roman"/>
              </a:rPr>
              <a:t>,</a:t>
            </a:r>
            <a:r>
              <a:rPr lang="en-US" altLang="zh-CN" spc="4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dirty="0" err="1">
                <a:solidFill>
                  <a:srgbClr val="000000"/>
                </a:solidFill>
                <a:latin typeface="Times New Roman"/>
                <a:ea typeface="Times New Roman"/>
              </a:rPr>
              <a:t>duvarları</a:t>
            </a:r>
            <a:r>
              <a:rPr lang="en-US" altLang="zh-CN" spc="4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dirty="0" err="1">
                <a:solidFill>
                  <a:srgbClr val="000000"/>
                </a:solidFill>
                <a:latin typeface="Times New Roman"/>
                <a:ea typeface="Times New Roman"/>
              </a:rPr>
              <a:t>ahşap</a:t>
            </a:r>
            <a:r>
              <a:rPr lang="en-US" altLang="zh-CN" spc="5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dirty="0" err="1">
                <a:solidFill>
                  <a:srgbClr val="000000"/>
                </a:solidFill>
                <a:latin typeface="Times New Roman"/>
                <a:ea typeface="Times New Roman"/>
              </a:rPr>
              <a:t>çıtalı</a:t>
            </a:r>
            <a:r>
              <a:rPr lang="en-US" altLang="zh-CN" spc="4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dirty="0" err="1">
                <a:solidFill>
                  <a:srgbClr val="000000"/>
                </a:solidFill>
                <a:latin typeface="Times New Roman"/>
                <a:ea typeface="Times New Roman"/>
              </a:rPr>
              <a:t>dikdörtgen</a:t>
            </a:r>
            <a:r>
              <a:rPr lang="en-US" altLang="zh-CN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dirty="0" err="1">
                <a:solidFill>
                  <a:srgbClr val="000000"/>
                </a:solidFill>
                <a:latin typeface="Times New Roman"/>
                <a:ea typeface="Times New Roman"/>
              </a:rPr>
              <a:t>serenlerdir</a:t>
            </a:r>
            <a:r>
              <a:rPr lang="en-US" altLang="zh-CN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dirty="0">
                <a:solidFill>
                  <a:srgbClr val="000000"/>
                </a:solidFill>
                <a:latin typeface="Times New Roman"/>
                <a:ea typeface="Times New Roman"/>
              </a:rPr>
              <a:t>Bu</a:t>
            </a:r>
            <a:r>
              <a:rPr lang="en-US" altLang="zh-CN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dirty="0" err="1">
                <a:solidFill>
                  <a:srgbClr val="000000"/>
                </a:solidFill>
                <a:latin typeface="Times New Roman"/>
                <a:ea typeface="Times New Roman"/>
              </a:rPr>
              <a:t>serenler</a:t>
            </a:r>
            <a:r>
              <a:rPr lang="en-US" altLang="zh-CN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dirty="0" err="1">
                <a:solidFill>
                  <a:srgbClr val="000000"/>
                </a:solidFill>
                <a:latin typeface="Times New Roman"/>
                <a:ea typeface="Times New Roman"/>
              </a:rPr>
              <a:t>karşılıklı</a:t>
            </a:r>
            <a:r>
              <a:rPr lang="en-US" altLang="zh-CN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dirty="0" err="1">
                <a:solidFill>
                  <a:srgbClr val="000000"/>
                </a:solidFill>
                <a:latin typeface="Times New Roman"/>
                <a:ea typeface="Times New Roman"/>
              </a:rPr>
              <a:t>olarak</a:t>
            </a:r>
            <a:r>
              <a:rPr lang="en-US" altLang="zh-CN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dirty="0" err="1">
                <a:solidFill>
                  <a:srgbClr val="000000"/>
                </a:solidFill>
                <a:latin typeface="Times New Roman"/>
                <a:ea typeface="Times New Roman"/>
              </a:rPr>
              <a:t>yerleştirilerek</a:t>
            </a:r>
            <a:r>
              <a:rPr lang="en-US" altLang="zh-CN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dirty="0" err="1">
                <a:solidFill>
                  <a:srgbClr val="000000"/>
                </a:solidFill>
                <a:latin typeface="Times New Roman"/>
                <a:ea typeface="Times New Roman"/>
              </a:rPr>
              <a:t>ikiz</a:t>
            </a:r>
            <a:r>
              <a:rPr lang="en-US" altLang="zh-CN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dirty="0" err="1">
                <a:solidFill>
                  <a:srgbClr val="000000"/>
                </a:solidFill>
                <a:latin typeface="Times New Roman"/>
                <a:ea typeface="Times New Roman"/>
              </a:rPr>
              <a:t>serenler</a:t>
            </a:r>
            <a:r>
              <a:rPr lang="en-US" altLang="zh-CN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dirty="0" err="1">
                <a:solidFill>
                  <a:srgbClr val="000000"/>
                </a:solidFill>
                <a:latin typeface="Times New Roman"/>
                <a:ea typeface="Times New Roman"/>
              </a:rPr>
              <a:t>şeklinde</a:t>
            </a:r>
            <a:r>
              <a:rPr lang="en-US" altLang="zh-CN" spc="-3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dirty="0">
                <a:solidFill>
                  <a:srgbClr val="000000"/>
                </a:solidFill>
                <a:latin typeface="Times New Roman"/>
                <a:ea typeface="Times New Roman"/>
              </a:rPr>
              <a:t>de</a:t>
            </a:r>
            <a:r>
              <a:rPr lang="en-US" altLang="zh-CN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-10" dirty="0" err="1">
                <a:solidFill>
                  <a:srgbClr val="000000"/>
                </a:solidFill>
                <a:latin typeface="Times New Roman"/>
                <a:ea typeface="Times New Roman"/>
              </a:rPr>
              <a:t>düzenlenebilirler</a:t>
            </a:r>
            <a:r>
              <a:rPr lang="en-US" altLang="zh-CN" spc="25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13681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Box 20"/>
          <p:cNvSpPr txBox="1"/>
          <p:nvPr/>
        </p:nvSpPr>
        <p:spPr>
          <a:xfrm>
            <a:off x="569061" y="50037"/>
            <a:ext cx="10424729" cy="388543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2400" b="1" spc="-30" dirty="0">
                <a:solidFill>
                  <a:srgbClr val="000000"/>
                </a:solidFill>
                <a:latin typeface="Times New Roman"/>
                <a:ea typeface="Times New Roman"/>
              </a:rPr>
              <a:t>Yeşil</a:t>
            </a:r>
            <a:r>
              <a:rPr lang="en-US" altLang="zh-CN" sz="2400" b="1" spc="-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b="1" spc="-55" dirty="0">
                <a:solidFill>
                  <a:srgbClr val="000000"/>
                </a:solidFill>
                <a:latin typeface="Times New Roman"/>
                <a:ea typeface="Times New Roman"/>
              </a:rPr>
              <a:t>Yem</a:t>
            </a:r>
            <a:r>
              <a:rPr lang="en-US" altLang="zh-CN" sz="2400" b="1" spc="-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b="1" spc="-35" dirty="0">
                <a:solidFill>
                  <a:srgbClr val="000000"/>
                </a:solidFill>
                <a:latin typeface="Times New Roman"/>
                <a:ea typeface="Times New Roman"/>
              </a:rPr>
              <a:t>Depoları</a:t>
            </a:r>
          </a:p>
          <a:p>
            <a:pPr marL="0" hangingPunct="0">
              <a:lnSpc>
                <a:spcPct val="95416"/>
              </a:lnSpc>
              <a:spcBef>
                <a:spcPts val="110"/>
              </a:spcBef>
            </a:pPr>
            <a:r>
              <a:rPr lang="en-US" altLang="zh-CN" sz="2400" spc="25" dirty="0">
                <a:solidFill>
                  <a:srgbClr val="000000"/>
                </a:solidFill>
                <a:latin typeface="Times New Roman"/>
                <a:ea typeface="Times New Roman"/>
              </a:rPr>
              <a:t>Hayvanların</a:t>
            </a:r>
            <a:r>
              <a:rPr lang="en-US" altLang="zh-CN" sz="24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ea typeface="Times New Roman"/>
              </a:rPr>
              <a:t>beslenmesinde</a:t>
            </a:r>
            <a:r>
              <a:rPr lang="en-US" altLang="zh-CN" sz="24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ea typeface="Times New Roman"/>
              </a:rPr>
              <a:t>yeşil</a:t>
            </a:r>
            <a:r>
              <a:rPr lang="en-US" altLang="zh-CN" sz="24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ea typeface="Times New Roman"/>
              </a:rPr>
              <a:t>yem</a:t>
            </a:r>
            <a:r>
              <a:rPr lang="en-US" altLang="zh-CN" sz="24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ea typeface="Times New Roman"/>
              </a:rPr>
              <a:t>olarak</a:t>
            </a:r>
            <a:r>
              <a:rPr lang="en-US" altLang="zh-CN" sz="24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ea typeface="Times New Roman"/>
              </a:rPr>
              <a:t>kullanılan</a:t>
            </a:r>
            <a:r>
              <a:rPr lang="en-US" altLang="zh-CN" sz="24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ea typeface="Times New Roman"/>
              </a:rPr>
              <a:t>her</a:t>
            </a:r>
            <a:r>
              <a:rPr lang="en-US" altLang="zh-CN" sz="24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ea typeface="Times New Roman"/>
              </a:rPr>
              <a:t>çeşit</a:t>
            </a:r>
            <a:r>
              <a:rPr lang="en-US" altLang="zh-CN" sz="24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ea typeface="Times New Roman"/>
              </a:rPr>
              <a:t>bitkinin,</a:t>
            </a:r>
            <a:r>
              <a:rPr lang="en-US" altLang="zh-CN" sz="24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ea typeface="Times New Roman"/>
              </a:rPr>
              <a:t>doğal</a:t>
            </a:r>
            <a:r>
              <a:rPr lang="en-US" altLang="zh-CN" sz="24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taze</a:t>
            </a:r>
            <a:r>
              <a:rPr lang="en-US" altLang="zh-CN" sz="24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olarak</a:t>
            </a:r>
            <a:r>
              <a:rPr lang="en-US" altLang="zh-CN" sz="24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bulunmadığı</a:t>
            </a:r>
            <a:r>
              <a:rPr lang="en-US" altLang="zh-CN" sz="24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dönemlerde</a:t>
            </a:r>
            <a:r>
              <a:rPr lang="en-US" altLang="zh-CN" sz="24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aynı</a:t>
            </a:r>
            <a:r>
              <a:rPr lang="en-US" altLang="zh-CN" sz="24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tazeliğe</a:t>
            </a:r>
            <a:r>
              <a:rPr lang="en-US" altLang="zh-CN" sz="24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yakın</a:t>
            </a:r>
            <a:r>
              <a:rPr lang="en-US" altLang="zh-CN" sz="24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bir</a:t>
            </a:r>
            <a:r>
              <a:rPr lang="en-US" altLang="zh-CN" sz="24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durumda</a:t>
            </a:r>
            <a:r>
              <a:rPr lang="en-US" altLang="zh-CN" sz="24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kuru</a:t>
            </a:r>
            <a:r>
              <a:rPr lang="en-US" altLang="zh-CN" sz="24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haline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göre</a:t>
            </a:r>
            <a:r>
              <a:rPr lang="en-US" altLang="zh-CN" sz="2400" spc="9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daha</a:t>
            </a:r>
            <a:r>
              <a:rPr lang="en-US" altLang="zh-CN" sz="2400" spc="9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yüksek</a:t>
            </a:r>
            <a:r>
              <a:rPr lang="en-US" altLang="zh-CN" sz="2400" spc="1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bir</a:t>
            </a:r>
            <a:r>
              <a:rPr lang="en-US" altLang="zh-CN" sz="2400" spc="9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besin</a:t>
            </a:r>
            <a:r>
              <a:rPr lang="en-US" altLang="zh-CN" sz="2400" spc="9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değerine</a:t>
            </a:r>
            <a:r>
              <a:rPr lang="en-US" altLang="zh-CN" sz="2400" spc="1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sahip</a:t>
            </a:r>
            <a:r>
              <a:rPr lang="en-US" altLang="zh-CN" sz="2400" spc="9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olacak</a:t>
            </a:r>
            <a:r>
              <a:rPr lang="en-US" altLang="zh-CN" sz="2400" spc="1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şekilde</a:t>
            </a:r>
            <a:r>
              <a:rPr lang="en-US" altLang="zh-CN" sz="2400" spc="9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korunması,</a:t>
            </a:r>
            <a:r>
              <a:rPr lang="en-US" altLang="zh-CN" sz="2400" spc="9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işletme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5" dirty="0">
                <a:solidFill>
                  <a:srgbClr val="000000"/>
                </a:solidFill>
                <a:latin typeface="Times New Roman"/>
                <a:ea typeface="Times New Roman"/>
              </a:rPr>
              <a:t>hayvancılığının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0" dirty="0">
                <a:solidFill>
                  <a:srgbClr val="000000"/>
                </a:solidFill>
                <a:latin typeface="Times New Roman"/>
                <a:ea typeface="Times New Roman"/>
              </a:rPr>
              <a:t>güvence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0" dirty="0">
                <a:solidFill>
                  <a:srgbClr val="000000"/>
                </a:solidFill>
                <a:latin typeface="Times New Roman"/>
                <a:ea typeface="Times New Roman"/>
              </a:rPr>
              <a:t>altına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5" dirty="0">
                <a:solidFill>
                  <a:srgbClr val="000000"/>
                </a:solidFill>
                <a:latin typeface="Times New Roman"/>
                <a:ea typeface="Times New Roman"/>
              </a:rPr>
              <a:t>alınması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8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5" dirty="0">
                <a:solidFill>
                  <a:srgbClr val="000000"/>
                </a:solidFill>
                <a:latin typeface="Times New Roman"/>
                <a:ea typeface="Times New Roman"/>
              </a:rPr>
              <a:t>böylece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5" dirty="0">
                <a:solidFill>
                  <a:srgbClr val="000000"/>
                </a:solidFill>
                <a:latin typeface="Times New Roman"/>
                <a:ea typeface="Times New Roman"/>
              </a:rPr>
              <a:t>hayvancılığın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0" dirty="0">
                <a:solidFill>
                  <a:srgbClr val="000000"/>
                </a:solidFill>
                <a:latin typeface="Times New Roman"/>
                <a:ea typeface="Times New Roman"/>
              </a:rPr>
              <a:t>başarılı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0" dirty="0">
                <a:solidFill>
                  <a:srgbClr val="000000"/>
                </a:solidFill>
                <a:latin typeface="Times New Roman"/>
                <a:ea typeface="Times New Roman"/>
              </a:rPr>
              <a:t>olarak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yürütülmesi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yönünden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büyük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bir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öneme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sahiptir.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Yeşil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sulu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yemlerin</a:t>
            </a:r>
            <a:r>
              <a:rPr lang="en-US" altLang="zh-CN" sz="2400" spc="-3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belirli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ea typeface="Times New Roman"/>
              </a:rPr>
              <a:t>sıcaklık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spc="50" dirty="0">
                <a:solidFill>
                  <a:srgbClr val="000000"/>
                </a:solidFill>
                <a:latin typeface="Times New Roman"/>
                <a:ea typeface="Times New Roman"/>
              </a:rPr>
              <a:t>derecelerinde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spc="55" dirty="0">
                <a:solidFill>
                  <a:srgbClr val="000000"/>
                </a:solidFill>
                <a:latin typeface="Times New Roman"/>
                <a:ea typeface="Times New Roman"/>
              </a:rPr>
              <a:t>tutularak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spc="6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spc="50" dirty="0">
                <a:solidFill>
                  <a:srgbClr val="000000"/>
                </a:solidFill>
                <a:latin typeface="Times New Roman"/>
                <a:ea typeface="Times New Roman"/>
              </a:rPr>
              <a:t>gerektiğinde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spc="55" dirty="0">
                <a:solidFill>
                  <a:srgbClr val="000000"/>
                </a:solidFill>
                <a:latin typeface="Times New Roman"/>
                <a:ea typeface="Times New Roman"/>
              </a:rPr>
              <a:t>katkı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spc="55" dirty="0">
                <a:solidFill>
                  <a:srgbClr val="000000"/>
                </a:solidFill>
                <a:latin typeface="Times New Roman"/>
                <a:ea typeface="Times New Roman"/>
              </a:rPr>
              <a:t>maddeleri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ea typeface="Times New Roman"/>
              </a:rPr>
              <a:t>ilave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spc="50" dirty="0">
                <a:solidFill>
                  <a:srgbClr val="000000"/>
                </a:solidFill>
                <a:latin typeface="Times New Roman"/>
                <a:ea typeface="Times New Roman"/>
              </a:rPr>
              <a:t>edilip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ea typeface="Times New Roman"/>
              </a:rPr>
              <a:t>sıkıştırılarak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0" dirty="0">
                <a:solidFill>
                  <a:srgbClr val="000000"/>
                </a:solidFill>
                <a:latin typeface="Times New Roman"/>
                <a:ea typeface="Times New Roman"/>
              </a:rPr>
              <a:t>havasız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5" dirty="0">
                <a:solidFill>
                  <a:srgbClr val="000000"/>
                </a:solidFill>
                <a:latin typeface="Times New Roman"/>
                <a:ea typeface="Times New Roman"/>
              </a:rPr>
              <a:t>ortamda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0" dirty="0">
                <a:solidFill>
                  <a:srgbClr val="000000"/>
                </a:solidFill>
                <a:latin typeface="Times New Roman"/>
                <a:ea typeface="Times New Roman"/>
              </a:rPr>
              <a:t>meydana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0" dirty="0">
                <a:solidFill>
                  <a:srgbClr val="000000"/>
                </a:solidFill>
                <a:latin typeface="Times New Roman"/>
                <a:ea typeface="Times New Roman"/>
              </a:rPr>
              <a:t>gelen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ea typeface="Times New Roman"/>
              </a:rPr>
              <a:t>süt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ea typeface="Times New Roman"/>
              </a:rPr>
              <a:t>asidi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0" dirty="0">
                <a:solidFill>
                  <a:srgbClr val="000000"/>
                </a:solidFill>
                <a:latin typeface="Times New Roman"/>
                <a:ea typeface="Times New Roman"/>
              </a:rPr>
              <a:t>fermantasyonu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0" dirty="0">
                <a:solidFill>
                  <a:srgbClr val="000000"/>
                </a:solidFill>
                <a:latin typeface="Times New Roman"/>
                <a:ea typeface="Times New Roman"/>
              </a:rPr>
              <a:t>sonucunda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ea typeface="Times New Roman"/>
              </a:rPr>
              <a:t>bozulmadan</a:t>
            </a:r>
            <a:r>
              <a:rPr lang="en-US" altLang="zh-CN" sz="24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ea typeface="Times New Roman"/>
              </a:rPr>
              <a:t>saklanmasına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b="1" i="1" spc="25" dirty="0">
                <a:solidFill>
                  <a:srgbClr val="000000"/>
                </a:solidFill>
                <a:latin typeface="Times New Roman"/>
                <a:ea typeface="Times New Roman"/>
              </a:rPr>
              <a:t>silaj</a:t>
            </a:r>
            <a:r>
              <a:rPr lang="en-US" altLang="zh-CN" sz="2400" b="1" i="1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b="1" i="1" spc="40" dirty="0">
                <a:solidFill>
                  <a:srgbClr val="000000"/>
                </a:solidFill>
                <a:latin typeface="Times New Roman"/>
                <a:ea typeface="Times New Roman"/>
              </a:rPr>
              <a:t>yapma</a:t>
            </a:r>
            <a:r>
              <a:rPr lang="en-US" altLang="zh-CN" sz="2400" b="1" i="1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ea typeface="Times New Roman"/>
              </a:rPr>
              <a:t>veya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b="1" i="1" spc="30" dirty="0">
                <a:solidFill>
                  <a:srgbClr val="000000"/>
                </a:solidFill>
                <a:latin typeface="Times New Roman"/>
                <a:ea typeface="Times New Roman"/>
              </a:rPr>
              <a:t>silolama,</a:t>
            </a:r>
            <a:r>
              <a:rPr lang="en-US" altLang="zh-CN" sz="2400" b="1" i="1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ea typeface="Times New Roman"/>
              </a:rPr>
              <a:t>bu</a:t>
            </a:r>
            <a:r>
              <a:rPr lang="en-US" altLang="zh-CN" sz="24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ea typeface="Times New Roman"/>
              </a:rPr>
              <a:t>şekilde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ea typeface="Times New Roman"/>
              </a:rPr>
              <a:t>elde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ea typeface="Times New Roman"/>
              </a:rPr>
              <a:t>edilen</a:t>
            </a:r>
            <a:r>
              <a:rPr lang="en-US" altLang="zh-CN" sz="24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ea typeface="Times New Roman"/>
              </a:rPr>
              <a:t>besin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ea typeface="Times New Roman"/>
              </a:rPr>
              <a:t>değeri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ea typeface="Times New Roman"/>
              </a:rPr>
              <a:t>yüksek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ea typeface="Times New Roman"/>
              </a:rPr>
              <a:t>olan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ea typeface="Times New Roman"/>
              </a:rPr>
              <a:t>yeşil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5" dirty="0">
                <a:solidFill>
                  <a:srgbClr val="000000"/>
                </a:solidFill>
                <a:latin typeface="Times New Roman"/>
                <a:ea typeface="Times New Roman"/>
              </a:rPr>
              <a:t>yeme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b="1" i="1" spc="34" dirty="0">
                <a:solidFill>
                  <a:srgbClr val="000000"/>
                </a:solidFill>
                <a:latin typeface="Times New Roman"/>
                <a:ea typeface="Times New Roman"/>
              </a:rPr>
              <a:t>silaj</a:t>
            </a:r>
            <a:r>
              <a:rPr lang="en-US" altLang="zh-CN" sz="2400" b="1" i="1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ea typeface="Times New Roman"/>
              </a:rPr>
              <a:t>veya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b="1" i="1" spc="34" dirty="0">
                <a:solidFill>
                  <a:srgbClr val="000000"/>
                </a:solidFill>
                <a:latin typeface="Times New Roman"/>
                <a:ea typeface="Times New Roman"/>
              </a:rPr>
              <a:t>silo</a:t>
            </a:r>
            <a:r>
              <a:rPr lang="en-US" altLang="zh-CN" sz="2400" b="1" i="1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b="1" i="1" spc="50" dirty="0">
                <a:solidFill>
                  <a:srgbClr val="000000"/>
                </a:solidFill>
                <a:latin typeface="Times New Roman"/>
                <a:ea typeface="Times New Roman"/>
              </a:rPr>
              <a:t>yemi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ea typeface="Times New Roman"/>
              </a:rPr>
              <a:t>,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0" dirty="0">
                <a:solidFill>
                  <a:srgbClr val="000000"/>
                </a:solidFill>
                <a:latin typeface="Times New Roman"/>
                <a:ea typeface="Times New Roman"/>
              </a:rPr>
              <a:t>bu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ea typeface="Times New Roman"/>
              </a:rPr>
              <a:t>amaçla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ea typeface="Times New Roman"/>
              </a:rPr>
              <a:t>yapılan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ea typeface="Times New Roman"/>
              </a:rPr>
              <a:t>yapılara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5" dirty="0">
                <a:solidFill>
                  <a:srgbClr val="000000"/>
                </a:solidFill>
                <a:latin typeface="Times New Roman"/>
                <a:ea typeface="Times New Roman"/>
              </a:rPr>
              <a:t>da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b="1" i="1" dirty="0">
                <a:solidFill>
                  <a:srgbClr val="000000"/>
                </a:solidFill>
                <a:latin typeface="Times New Roman"/>
                <a:ea typeface="Times New Roman"/>
              </a:rPr>
              <a:t>silo</a:t>
            </a:r>
            <a:r>
              <a:rPr lang="en-US" altLang="zh-CN" sz="2400" b="1" i="1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adı</a:t>
            </a:r>
            <a:r>
              <a:rPr lang="en-US" altLang="zh-CN" sz="2400" spc="-13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verilir.</a:t>
            </a:r>
          </a:p>
        </p:txBody>
      </p:sp>
      <p:sp>
        <p:nvSpPr>
          <p:cNvPr id="21" name="TextBox 21"/>
          <p:cNvSpPr txBox="1"/>
          <p:nvPr/>
        </p:nvSpPr>
        <p:spPr>
          <a:xfrm>
            <a:off x="569061" y="3920853"/>
            <a:ext cx="9236586" cy="208192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  <a:tabLst>
                <a:tab pos="1281963" algn="l"/>
                <a:tab pos="2414295" algn="l"/>
                <a:tab pos="4341012" algn="l"/>
                <a:tab pos="5289194" algn="l"/>
                <a:tab pos="8134756" algn="l"/>
              </a:tabLst>
            </a:pPr>
            <a:r>
              <a:rPr lang="en-US" altLang="zh-CN" sz="2400" spc="-10" dirty="0">
                <a:solidFill>
                  <a:srgbClr val="000000"/>
                </a:solidFill>
                <a:latin typeface="Times New Roman"/>
                <a:ea typeface="Times New Roman"/>
              </a:rPr>
              <a:t>Silolar</a:t>
            </a:r>
            <a:r>
              <a:rPr lang="en-US" altLang="zh-CN" sz="2400" spc="-30" dirty="0">
                <a:solidFill>
                  <a:srgbClr val="000000"/>
                </a:solidFill>
                <a:latin typeface="Times New Roman"/>
                <a:ea typeface="Times New Roman"/>
              </a:rPr>
              <a:t>,	</a:t>
            </a:r>
            <a:r>
              <a:rPr lang="en-US" altLang="zh-CN" sz="2400" spc="-5" dirty="0">
                <a:solidFill>
                  <a:srgbClr val="000000"/>
                </a:solidFill>
                <a:latin typeface="Times New Roman"/>
                <a:ea typeface="Times New Roman"/>
              </a:rPr>
              <a:t>çeşitli	özelliklerine	göre	sınıflandırılabilirler</a:t>
            </a:r>
            <a:r>
              <a:rPr lang="en-US" altLang="zh-CN" sz="2400" spc="-75" dirty="0">
                <a:solidFill>
                  <a:srgbClr val="000000"/>
                </a:solidFill>
                <a:latin typeface="Times New Roman"/>
                <a:ea typeface="Times New Roman"/>
              </a:rPr>
              <a:t>.	</a:t>
            </a:r>
            <a:r>
              <a:rPr lang="en-US" altLang="zh-CN" sz="2400" spc="-10" dirty="0">
                <a:solidFill>
                  <a:srgbClr val="000000"/>
                </a:solidFill>
                <a:latin typeface="Times New Roman"/>
                <a:ea typeface="Times New Roman"/>
              </a:rPr>
              <a:t>Ancak</a:t>
            </a:r>
          </a:p>
          <a:p>
            <a:pPr marL="0">
              <a:lnSpc>
                <a:spcPct val="100000"/>
              </a:lnSpc>
            </a:pP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sınıflandırılmasında</a:t>
            </a:r>
            <a:r>
              <a:rPr lang="en-US" altLang="zh-CN" sz="2400" spc="-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genellikle</a:t>
            </a:r>
            <a:r>
              <a:rPr lang="en-US" altLang="zh-CN" sz="2400" spc="-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inşa</a:t>
            </a:r>
            <a:r>
              <a:rPr lang="en-US" altLang="zh-CN" sz="2400" spc="-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tarzları</a:t>
            </a:r>
            <a:r>
              <a:rPr lang="en-US" altLang="zh-CN" sz="2400" spc="-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dikkate</a:t>
            </a:r>
            <a:r>
              <a:rPr lang="en-US" altLang="zh-CN" sz="2400" spc="-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alınır.</a:t>
            </a:r>
            <a:r>
              <a:rPr lang="en-US" altLang="zh-CN" sz="2400" spc="-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Buna</a:t>
            </a:r>
            <a:r>
              <a:rPr lang="en-US" altLang="zh-CN" sz="2400" spc="-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göre</a:t>
            </a:r>
            <a:r>
              <a:rPr lang="en-US" altLang="zh-CN" sz="2400" spc="-3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silolar:</a:t>
            </a:r>
          </a:p>
          <a:p>
            <a:pPr>
              <a:lnSpc>
                <a:spcPts val="565"/>
              </a:lnSpc>
            </a:pPr>
            <a:endParaRPr lang="en-US" dirty="0" smtClean="0"/>
          </a:p>
          <a:p>
            <a:pPr marL="0">
              <a:lnSpc>
                <a:spcPct val="100000"/>
              </a:lnSpc>
            </a:pP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•</a:t>
            </a:r>
            <a:r>
              <a:rPr lang="en-US" altLang="zh-CN" sz="2400" spc="11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Düşey</a:t>
            </a:r>
            <a:r>
              <a:rPr lang="en-US" altLang="zh-CN" sz="2400" spc="1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silolar,</a:t>
            </a:r>
          </a:p>
          <a:p>
            <a:pPr>
              <a:lnSpc>
                <a:spcPts val="705"/>
              </a:lnSpc>
            </a:pPr>
            <a:endParaRPr lang="en-US" dirty="0" smtClean="0"/>
          </a:p>
          <a:p>
            <a:pPr marL="0">
              <a:lnSpc>
                <a:spcPct val="100000"/>
              </a:lnSpc>
            </a:pP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•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Yatay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silolar</a:t>
            </a:r>
          </a:p>
          <a:p>
            <a:pPr>
              <a:lnSpc>
                <a:spcPts val="715"/>
              </a:lnSpc>
            </a:pPr>
            <a:endParaRPr lang="en-US" dirty="0" smtClean="0"/>
          </a:p>
          <a:p>
            <a:pPr marL="0">
              <a:lnSpc>
                <a:spcPct val="100000"/>
              </a:lnSpc>
            </a:pP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olmak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üzere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esas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olarak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iki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grupta</a:t>
            </a:r>
            <a:r>
              <a:rPr lang="en-US" altLang="zh-CN" sz="2400" spc="-1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toplanabilirler.</a:t>
            </a:r>
          </a:p>
        </p:txBody>
      </p:sp>
      <p:sp>
        <p:nvSpPr>
          <p:cNvPr id="22" name="TextBox 22"/>
          <p:cNvSpPr txBox="1"/>
          <p:nvPr/>
        </p:nvSpPr>
        <p:spPr>
          <a:xfrm>
            <a:off x="9904730" y="3942490"/>
            <a:ext cx="1124610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2400" spc="-5" dirty="0">
                <a:solidFill>
                  <a:srgbClr val="000000"/>
                </a:solidFill>
                <a:latin typeface="Times New Roman"/>
                <a:ea typeface="Times New Roman"/>
              </a:rPr>
              <a:t>silol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arın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extBox 24"/>
          <p:cNvSpPr txBox="1"/>
          <p:nvPr/>
        </p:nvSpPr>
        <p:spPr>
          <a:xfrm>
            <a:off x="775106" y="295986"/>
            <a:ext cx="10423414" cy="292233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hangingPunct="0">
              <a:lnSpc>
                <a:spcPct val="95416"/>
              </a:lnSpc>
            </a:pP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Düşey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silolar,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uzun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yıllardan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beri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kullanılan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mekanizasyona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uygun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olan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silindirik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depolardır.</a:t>
            </a:r>
            <a:r>
              <a:rPr lang="en-US" altLang="zh-CN" sz="24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Siloların</a:t>
            </a:r>
            <a:r>
              <a:rPr lang="en-US" altLang="zh-CN" sz="24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doldurulma</a:t>
            </a:r>
            <a:r>
              <a:rPr lang="en-US" altLang="zh-CN" sz="24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boşaltılmalarında</a:t>
            </a:r>
            <a:r>
              <a:rPr lang="en-US" altLang="zh-CN" sz="24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mekanizasyondan</a:t>
            </a:r>
            <a:r>
              <a:rPr lang="en-US" altLang="zh-CN" sz="24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yararlanılır.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75" dirty="0">
                <a:solidFill>
                  <a:srgbClr val="000000"/>
                </a:solidFill>
                <a:latin typeface="Times New Roman"/>
                <a:ea typeface="Times New Roman"/>
              </a:rPr>
              <a:t>Düşey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0" dirty="0">
                <a:solidFill>
                  <a:srgbClr val="000000"/>
                </a:solidFill>
                <a:latin typeface="Times New Roman"/>
                <a:ea typeface="Times New Roman"/>
              </a:rPr>
              <a:t>silolar,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4" dirty="0">
                <a:solidFill>
                  <a:srgbClr val="000000"/>
                </a:solidFill>
                <a:latin typeface="Times New Roman"/>
                <a:ea typeface="Times New Roman"/>
              </a:rPr>
              <a:t>esas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4" dirty="0">
                <a:solidFill>
                  <a:srgbClr val="000000"/>
                </a:solidFill>
                <a:latin typeface="Times New Roman"/>
                <a:ea typeface="Times New Roman"/>
              </a:rPr>
              <a:t>olarak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0" dirty="0">
                <a:solidFill>
                  <a:srgbClr val="000000"/>
                </a:solidFill>
                <a:latin typeface="Times New Roman"/>
                <a:ea typeface="Times New Roman"/>
              </a:rPr>
              <a:t>toprak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0" dirty="0">
                <a:solidFill>
                  <a:srgbClr val="000000"/>
                </a:solidFill>
                <a:latin typeface="Times New Roman"/>
                <a:ea typeface="Times New Roman"/>
              </a:rPr>
              <a:t>seviyesinin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9" dirty="0">
                <a:solidFill>
                  <a:srgbClr val="000000"/>
                </a:solidFill>
                <a:latin typeface="Times New Roman"/>
                <a:ea typeface="Times New Roman"/>
              </a:rPr>
              <a:t>üzerinde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4" dirty="0">
                <a:solidFill>
                  <a:srgbClr val="000000"/>
                </a:solidFill>
                <a:latin typeface="Times New Roman"/>
                <a:ea typeface="Times New Roman"/>
              </a:rPr>
              <a:t>yapılmakla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5" dirty="0">
                <a:solidFill>
                  <a:srgbClr val="000000"/>
                </a:solidFill>
                <a:latin typeface="Times New Roman"/>
                <a:ea typeface="Times New Roman"/>
              </a:rPr>
              <a:t>birlikte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75" dirty="0">
                <a:solidFill>
                  <a:srgbClr val="000000"/>
                </a:solidFill>
                <a:latin typeface="Times New Roman"/>
                <a:ea typeface="Times New Roman"/>
              </a:rPr>
              <a:t>bazen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toprağa</a:t>
            </a:r>
            <a:r>
              <a:rPr lang="en-US" altLang="zh-CN" sz="2400" spc="-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tamamen</a:t>
            </a:r>
            <a:r>
              <a:rPr lang="en-US" altLang="zh-CN" sz="2400" spc="-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veya</a:t>
            </a:r>
            <a:r>
              <a:rPr lang="en-US" altLang="zh-CN" sz="2400" spc="-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kısmen</a:t>
            </a:r>
            <a:r>
              <a:rPr lang="en-US" altLang="zh-CN" sz="2400" spc="-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gömülü</a:t>
            </a:r>
            <a:r>
              <a:rPr lang="en-US" altLang="zh-CN" sz="2400" spc="-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olarak</a:t>
            </a:r>
            <a:r>
              <a:rPr lang="en-US" altLang="zh-CN" sz="2400" spc="-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da</a:t>
            </a:r>
            <a:r>
              <a:rPr lang="en-US" altLang="zh-CN" sz="2400" spc="-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inşa</a:t>
            </a:r>
            <a:r>
              <a:rPr lang="en-US" altLang="zh-CN" sz="2400" spc="-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edilebilirler.</a:t>
            </a:r>
          </a:p>
          <a:p>
            <a:pPr marL="0" hangingPunct="0">
              <a:lnSpc>
                <a:spcPct val="95416"/>
              </a:lnSpc>
              <a:spcBef>
                <a:spcPts val="370"/>
              </a:spcBef>
            </a:pP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Yatay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silolar,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yatay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olarak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toprak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seviyesinin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üzerinde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veya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altında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inşa</a:t>
            </a:r>
            <a:r>
              <a:rPr lang="en-US" altLang="zh-CN" sz="2400" spc="-11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edilen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silolardır.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Bunların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yükseklikleri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fazla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değildir.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Toprak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seviyesinin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altında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inşa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edilenlere</a:t>
            </a:r>
            <a:r>
              <a:rPr lang="en-US" altLang="zh-CN" sz="2400" spc="6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b="1" i="1" dirty="0">
                <a:solidFill>
                  <a:srgbClr val="000000"/>
                </a:solidFill>
                <a:latin typeface="Times New Roman"/>
                <a:ea typeface="Times New Roman"/>
              </a:rPr>
              <a:t>hendek</a:t>
            </a:r>
            <a:r>
              <a:rPr lang="en-US" altLang="zh-CN" sz="2400" b="1" i="1" spc="6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b="1" i="1" dirty="0">
                <a:solidFill>
                  <a:srgbClr val="000000"/>
                </a:solidFill>
                <a:latin typeface="Times New Roman"/>
                <a:ea typeface="Times New Roman"/>
              </a:rPr>
              <a:t>silolar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,</a:t>
            </a:r>
            <a:r>
              <a:rPr lang="en-US" altLang="zh-CN" sz="2400" spc="6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toprak</a:t>
            </a:r>
            <a:r>
              <a:rPr lang="en-US" altLang="zh-CN" sz="2400" spc="6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seviyesinin</a:t>
            </a:r>
            <a:r>
              <a:rPr lang="en-US" altLang="zh-CN" sz="2400" spc="6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üzerinde</a:t>
            </a:r>
            <a:r>
              <a:rPr lang="en-US" altLang="zh-CN" sz="2400" spc="7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inşa</a:t>
            </a:r>
            <a:r>
              <a:rPr lang="en-US" altLang="zh-CN" sz="2400" spc="6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edilenlere</a:t>
            </a:r>
            <a:r>
              <a:rPr lang="en-US" altLang="zh-CN" sz="2400" spc="6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de</a:t>
            </a:r>
            <a:r>
              <a:rPr lang="en-US" altLang="zh-CN" sz="2400" spc="6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b="1" i="1" dirty="0">
                <a:solidFill>
                  <a:srgbClr val="000000"/>
                </a:solidFill>
                <a:latin typeface="Times New Roman"/>
                <a:ea typeface="Times New Roman"/>
              </a:rPr>
              <a:t>bank</a:t>
            </a:r>
            <a:r>
              <a:rPr lang="en-US" altLang="zh-CN" sz="2400" b="1" i="1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b="1" i="1" dirty="0">
                <a:solidFill>
                  <a:srgbClr val="000000"/>
                </a:solidFill>
                <a:latin typeface="Times New Roman"/>
                <a:ea typeface="Times New Roman"/>
              </a:rPr>
              <a:t>silolar</a:t>
            </a:r>
            <a:r>
              <a:rPr lang="en-US" altLang="zh-CN" sz="2400" b="1" i="1" spc="-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adı</a:t>
            </a:r>
            <a:r>
              <a:rPr lang="en-US" altLang="zh-CN" sz="2400" spc="-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verilir.</a:t>
            </a:r>
            <a:r>
              <a:rPr lang="en-US" altLang="zh-CN" sz="2400" spc="-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Yatay</a:t>
            </a:r>
            <a:r>
              <a:rPr lang="en-US" altLang="zh-CN" sz="2400" spc="-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silolar</a:t>
            </a:r>
            <a:r>
              <a:rPr lang="en-US" altLang="zh-CN" sz="2400" spc="-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sürekli</a:t>
            </a:r>
            <a:r>
              <a:rPr lang="en-US" altLang="zh-CN" sz="2400" spc="-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veya</a:t>
            </a:r>
            <a:r>
              <a:rPr lang="en-US" altLang="zh-CN" sz="2400" spc="-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geçici</a:t>
            </a:r>
            <a:r>
              <a:rPr lang="en-US" altLang="zh-CN" sz="2400" spc="-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nitelikte</a:t>
            </a:r>
            <a:r>
              <a:rPr lang="en-US" altLang="zh-CN" sz="2400" spc="-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yapılabilirler.</a:t>
            </a:r>
          </a:p>
          <a:p>
            <a:pPr>
              <a:lnSpc>
                <a:spcPts val="540"/>
              </a:lnSpc>
            </a:pPr>
            <a:endParaRPr lang="en-US" dirty="0" smtClean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>
              <a:lnSpc>
                <a:spcPct val="100000"/>
              </a:lnSpc>
            </a:pPr>
            <a:r>
              <a:rPr lang="en-US" altLang="zh-CN" b="1" dirty="0" err="1">
                <a:solidFill>
                  <a:srgbClr val="000000"/>
                </a:solidFill>
                <a:latin typeface="Times New Roman"/>
                <a:ea typeface="Times New Roman"/>
              </a:rPr>
              <a:t>Meyve</a:t>
            </a:r>
            <a:r>
              <a:rPr lang="en-US" altLang="zh-CN" b="1" spc="-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b="1" dirty="0" err="1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b="1" spc="-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b="1" dirty="0" err="1">
                <a:solidFill>
                  <a:srgbClr val="000000"/>
                </a:solidFill>
                <a:latin typeface="Times New Roman"/>
                <a:ea typeface="Times New Roman"/>
              </a:rPr>
              <a:t>Sebze</a:t>
            </a:r>
            <a:r>
              <a:rPr lang="en-US" altLang="zh-CN" b="1" spc="-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b="1" dirty="0" err="1">
                <a:solidFill>
                  <a:srgbClr val="000000"/>
                </a:solidFill>
                <a:latin typeface="Times New Roman"/>
                <a:ea typeface="Times New Roman"/>
              </a:rPr>
              <a:t>Depolama</a:t>
            </a:r>
            <a:r>
              <a:rPr lang="en-US" altLang="zh-CN" b="1" spc="-1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b="1" dirty="0" err="1">
                <a:solidFill>
                  <a:srgbClr val="000000"/>
                </a:solidFill>
                <a:latin typeface="Times New Roman"/>
                <a:ea typeface="Times New Roman"/>
              </a:rPr>
              <a:t>Yapıları</a:t>
            </a:r>
            <a:endParaRPr lang="en-US" altLang="zh-CN" b="1" dirty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marL="0" hangingPunct="0">
              <a:lnSpc>
                <a:spcPct val="95416"/>
              </a:lnSpc>
              <a:spcBef>
                <a:spcPts val="384"/>
              </a:spcBef>
            </a:pPr>
            <a:r>
              <a:rPr lang="en-US" altLang="zh-CN" dirty="0" err="1">
                <a:solidFill>
                  <a:srgbClr val="000000"/>
                </a:solidFill>
                <a:latin typeface="Times New Roman"/>
                <a:ea typeface="Times New Roman"/>
              </a:rPr>
              <a:t>Meyve</a:t>
            </a:r>
            <a:r>
              <a:rPr lang="en-US" altLang="zh-CN" spc="10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dirty="0" err="1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pc="1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dirty="0" err="1">
                <a:solidFill>
                  <a:srgbClr val="000000"/>
                </a:solidFill>
                <a:latin typeface="Times New Roman"/>
                <a:ea typeface="Times New Roman"/>
              </a:rPr>
              <a:t>sebzelerin</a:t>
            </a:r>
            <a:r>
              <a:rPr lang="en-US" altLang="zh-CN" spc="1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dirty="0" err="1">
                <a:solidFill>
                  <a:srgbClr val="000000"/>
                </a:solidFill>
                <a:latin typeface="Times New Roman"/>
                <a:ea typeface="Times New Roman"/>
              </a:rPr>
              <a:t>çoğunluğu</a:t>
            </a:r>
            <a:r>
              <a:rPr lang="en-US" altLang="zh-CN" spc="1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dirty="0" err="1">
                <a:solidFill>
                  <a:srgbClr val="000000"/>
                </a:solidFill>
                <a:latin typeface="Times New Roman"/>
                <a:ea typeface="Times New Roman"/>
              </a:rPr>
              <a:t>oldukça</a:t>
            </a:r>
            <a:r>
              <a:rPr lang="en-US" altLang="zh-CN" spc="10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dirty="0" err="1">
                <a:solidFill>
                  <a:srgbClr val="000000"/>
                </a:solidFill>
                <a:latin typeface="Times New Roman"/>
                <a:ea typeface="Times New Roman"/>
              </a:rPr>
              <a:t>dayanıksız</a:t>
            </a:r>
            <a:r>
              <a:rPr lang="en-US" altLang="zh-CN" spc="1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dirty="0" err="1">
                <a:solidFill>
                  <a:srgbClr val="000000"/>
                </a:solidFill>
                <a:latin typeface="Times New Roman"/>
                <a:ea typeface="Times New Roman"/>
              </a:rPr>
              <a:t>ürünlerdir</a:t>
            </a:r>
            <a:r>
              <a:rPr lang="en-US" altLang="zh-CN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pc="1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dirty="0" err="1">
                <a:solidFill>
                  <a:srgbClr val="000000"/>
                </a:solidFill>
                <a:latin typeface="Times New Roman"/>
                <a:ea typeface="Times New Roman"/>
              </a:rPr>
              <a:t>Hasat</a:t>
            </a:r>
            <a:r>
              <a:rPr lang="en-US" altLang="zh-CN" spc="1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dirty="0" err="1">
                <a:solidFill>
                  <a:srgbClr val="000000"/>
                </a:solidFill>
                <a:latin typeface="Times New Roman"/>
                <a:ea typeface="Times New Roman"/>
              </a:rPr>
              <a:t>edildiklerinde</a:t>
            </a:r>
            <a:r>
              <a:rPr lang="en-US" altLang="zh-CN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30" dirty="0" err="1">
                <a:solidFill>
                  <a:srgbClr val="000000"/>
                </a:solidFill>
                <a:latin typeface="Times New Roman"/>
                <a:ea typeface="Times New Roman"/>
              </a:rPr>
              <a:t>su</a:t>
            </a:r>
            <a:r>
              <a:rPr lang="en-US" altLang="zh-CN" spc="2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pc="40" dirty="0" err="1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pc="2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pc="30" dirty="0" err="1">
                <a:solidFill>
                  <a:srgbClr val="000000"/>
                </a:solidFill>
                <a:latin typeface="Times New Roman"/>
                <a:ea typeface="Times New Roman"/>
              </a:rPr>
              <a:t>besin</a:t>
            </a:r>
            <a:r>
              <a:rPr lang="en-US" altLang="zh-CN" spc="2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pc="34" dirty="0" err="1">
                <a:solidFill>
                  <a:srgbClr val="000000"/>
                </a:solidFill>
                <a:latin typeface="Times New Roman"/>
                <a:ea typeface="Times New Roman"/>
              </a:rPr>
              <a:t>kaynaklarından</a:t>
            </a:r>
            <a:r>
              <a:rPr lang="en-US" altLang="zh-CN" spc="2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pc="30" dirty="0" err="1">
                <a:solidFill>
                  <a:srgbClr val="000000"/>
                </a:solidFill>
                <a:latin typeface="Times New Roman"/>
                <a:ea typeface="Times New Roman"/>
              </a:rPr>
              <a:t>kesildiklerinden</a:t>
            </a:r>
            <a:r>
              <a:rPr lang="en-US" altLang="zh-CN" spc="2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pc="40" dirty="0" err="1">
                <a:solidFill>
                  <a:srgbClr val="000000"/>
                </a:solidFill>
                <a:latin typeface="Times New Roman"/>
                <a:ea typeface="Times New Roman"/>
              </a:rPr>
              <a:t>uygun</a:t>
            </a:r>
            <a:r>
              <a:rPr lang="en-US" altLang="zh-CN" spc="2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pc="30" dirty="0" err="1">
                <a:solidFill>
                  <a:srgbClr val="000000"/>
                </a:solidFill>
                <a:latin typeface="Times New Roman"/>
                <a:ea typeface="Times New Roman"/>
              </a:rPr>
              <a:t>koşullarda</a:t>
            </a:r>
            <a:r>
              <a:rPr lang="en-US" altLang="zh-CN" spc="2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pc="34" dirty="0" err="1">
                <a:solidFill>
                  <a:srgbClr val="000000"/>
                </a:solidFill>
                <a:latin typeface="Times New Roman"/>
                <a:ea typeface="Times New Roman"/>
              </a:rPr>
              <a:t>korunmamaları</a:t>
            </a:r>
            <a:r>
              <a:rPr lang="en-US" altLang="zh-CN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40" dirty="0" err="1">
                <a:solidFill>
                  <a:srgbClr val="000000"/>
                </a:solidFill>
                <a:latin typeface="Times New Roman"/>
                <a:ea typeface="Times New Roman"/>
              </a:rPr>
              <a:t>durumunda</a:t>
            </a:r>
            <a:r>
              <a:rPr lang="en-US" altLang="zh-CN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40" dirty="0" err="1">
                <a:solidFill>
                  <a:srgbClr val="000000"/>
                </a:solidFill>
                <a:latin typeface="Times New Roman"/>
                <a:ea typeface="Times New Roman"/>
              </a:rPr>
              <a:t>kısa</a:t>
            </a:r>
            <a:r>
              <a:rPr lang="en-US" altLang="zh-CN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34" dirty="0" err="1">
                <a:solidFill>
                  <a:srgbClr val="000000"/>
                </a:solidFill>
                <a:latin typeface="Times New Roman"/>
                <a:ea typeface="Times New Roman"/>
              </a:rPr>
              <a:t>süre</a:t>
            </a:r>
            <a:r>
              <a:rPr lang="en-US" altLang="zh-CN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30" dirty="0" err="1">
                <a:solidFill>
                  <a:srgbClr val="000000"/>
                </a:solidFill>
                <a:latin typeface="Times New Roman"/>
                <a:ea typeface="Times New Roman"/>
              </a:rPr>
              <a:t>içerisinde</a:t>
            </a:r>
            <a:r>
              <a:rPr lang="en-US" altLang="zh-CN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44" dirty="0" err="1">
                <a:solidFill>
                  <a:srgbClr val="000000"/>
                </a:solidFill>
                <a:latin typeface="Times New Roman"/>
                <a:ea typeface="Times New Roman"/>
              </a:rPr>
              <a:t>bozulmaya</a:t>
            </a:r>
            <a:r>
              <a:rPr lang="en-US" altLang="zh-CN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30" dirty="0" err="1">
                <a:solidFill>
                  <a:srgbClr val="000000"/>
                </a:solidFill>
                <a:latin typeface="Times New Roman"/>
                <a:ea typeface="Times New Roman"/>
              </a:rPr>
              <a:t>başlarlar</a:t>
            </a:r>
            <a:r>
              <a:rPr lang="en-US" altLang="zh-CN" spc="60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40" dirty="0" err="1">
                <a:solidFill>
                  <a:srgbClr val="000000"/>
                </a:solidFill>
                <a:latin typeface="Times New Roman"/>
                <a:ea typeface="Times New Roman"/>
              </a:rPr>
              <a:t>Bozulma</a:t>
            </a:r>
            <a:r>
              <a:rPr lang="en-US" altLang="zh-CN" spc="40" dirty="0">
                <a:solidFill>
                  <a:srgbClr val="000000"/>
                </a:solidFill>
                <a:latin typeface="Times New Roman"/>
                <a:ea typeface="Times New Roman"/>
              </a:rPr>
              <a:t>,</a:t>
            </a:r>
            <a:r>
              <a:rPr lang="en-US" altLang="zh-CN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30" dirty="0" err="1">
                <a:solidFill>
                  <a:srgbClr val="000000"/>
                </a:solidFill>
                <a:latin typeface="Times New Roman"/>
                <a:ea typeface="Times New Roman"/>
              </a:rPr>
              <a:t>ağırlık</a:t>
            </a:r>
            <a:r>
              <a:rPr lang="en-US" altLang="zh-CN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40" dirty="0" err="1">
                <a:solidFill>
                  <a:srgbClr val="000000"/>
                </a:solidFill>
                <a:latin typeface="Times New Roman"/>
                <a:ea typeface="Times New Roman"/>
              </a:rPr>
              <a:t>kaybı</a:t>
            </a:r>
            <a:r>
              <a:rPr lang="en-US" altLang="zh-CN" spc="40" dirty="0">
                <a:solidFill>
                  <a:srgbClr val="000000"/>
                </a:solidFill>
                <a:latin typeface="Times New Roman"/>
                <a:ea typeface="Times New Roman"/>
              </a:rPr>
              <a:t>,</a:t>
            </a:r>
            <a:r>
              <a:rPr lang="en-US" altLang="zh-CN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34" dirty="0" err="1">
                <a:solidFill>
                  <a:srgbClr val="000000"/>
                </a:solidFill>
                <a:latin typeface="Times New Roman"/>
                <a:ea typeface="Times New Roman"/>
              </a:rPr>
              <a:t>yapı</a:t>
            </a:r>
            <a:r>
              <a:rPr lang="en-US" altLang="zh-CN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44" dirty="0" err="1">
                <a:solidFill>
                  <a:srgbClr val="000000"/>
                </a:solidFill>
                <a:latin typeface="Times New Roman"/>
                <a:ea typeface="Times New Roman"/>
              </a:rPr>
              <a:t>bozukluğu</a:t>
            </a:r>
            <a:r>
              <a:rPr lang="en-US" altLang="zh-CN" spc="44" dirty="0">
                <a:solidFill>
                  <a:srgbClr val="000000"/>
                </a:solidFill>
                <a:latin typeface="Times New Roman"/>
                <a:ea typeface="Times New Roman"/>
              </a:rPr>
              <a:t>,</a:t>
            </a:r>
            <a:r>
              <a:rPr lang="en-US" altLang="zh-CN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50" dirty="0" err="1">
                <a:solidFill>
                  <a:srgbClr val="000000"/>
                </a:solidFill>
                <a:latin typeface="Times New Roman"/>
                <a:ea typeface="Times New Roman"/>
              </a:rPr>
              <a:t>besin</a:t>
            </a:r>
            <a:r>
              <a:rPr lang="en-US" altLang="zh-CN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50" dirty="0" err="1">
                <a:solidFill>
                  <a:srgbClr val="000000"/>
                </a:solidFill>
                <a:latin typeface="Times New Roman"/>
                <a:ea typeface="Times New Roman"/>
              </a:rPr>
              <a:t>değerinde</a:t>
            </a:r>
            <a:r>
              <a:rPr lang="en-US" altLang="zh-CN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44" dirty="0" err="1">
                <a:solidFill>
                  <a:srgbClr val="000000"/>
                </a:solidFill>
                <a:latin typeface="Times New Roman"/>
                <a:ea typeface="Times New Roman"/>
              </a:rPr>
              <a:t>azalma</a:t>
            </a:r>
            <a:r>
              <a:rPr lang="en-US" altLang="zh-CN" spc="44" dirty="0">
                <a:solidFill>
                  <a:srgbClr val="000000"/>
                </a:solidFill>
                <a:latin typeface="Times New Roman"/>
                <a:ea typeface="Times New Roman"/>
              </a:rPr>
              <a:t>,</a:t>
            </a:r>
            <a:r>
              <a:rPr lang="en-US" altLang="zh-CN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44" dirty="0" err="1">
                <a:solidFill>
                  <a:srgbClr val="000000"/>
                </a:solidFill>
                <a:latin typeface="Times New Roman"/>
                <a:ea typeface="Times New Roman"/>
              </a:rPr>
              <a:t>lezzet</a:t>
            </a:r>
            <a:r>
              <a:rPr lang="en-US" altLang="zh-CN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55" dirty="0" err="1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50" dirty="0" err="1">
                <a:solidFill>
                  <a:srgbClr val="000000"/>
                </a:solidFill>
                <a:latin typeface="Times New Roman"/>
                <a:ea typeface="Times New Roman"/>
              </a:rPr>
              <a:t>görünüş</a:t>
            </a:r>
            <a:r>
              <a:rPr lang="en-US" altLang="zh-CN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50" dirty="0" err="1">
                <a:solidFill>
                  <a:srgbClr val="000000"/>
                </a:solidFill>
                <a:latin typeface="Times New Roman"/>
                <a:ea typeface="Times New Roman"/>
              </a:rPr>
              <a:t>bozukluğu</a:t>
            </a:r>
            <a:r>
              <a:rPr lang="en-US" altLang="zh-CN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44" dirty="0" err="1">
                <a:solidFill>
                  <a:srgbClr val="000000"/>
                </a:solidFill>
                <a:latin typeface="Times New Roman"/>
                <a:ea typeface="Times New Roman"/>
              </a:rPr>
              <a:t>şeklinde</a:t>
            </a:r>
            <a:r>
              <a:rPr lang="en-US" altLang="zh-CN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44" dirty="0" err="1">
                <a:solidFill>
                  <a:srgbClr val="000000"/>
                </a:solidFill>
                <a:latin typeface="Times New Roman"/>
                <a:ea typeface="Times New Roman"/>
              </a:rPr>
              <a:t>ortaya</a:t>
            </a:r>
            <a:r>
              <a:rPr lang="en-US" altLang="zh-CN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dirty="0" err="1">
                <a:solidFill>
                  <a:srgbClr val="000000"/>
                </a:solidFill>
                <a:latin typeface="Times New Roman"/>
                <a:ea typeface="Times New Roman"/>
              </a:rPr>
              <a:t>çıkar</a:t>
            </a:r>
            <a:r>
              <a:rPr lang="en-US" altLang="zh-CN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dirty="0" err="1">
                <a:solidFill>
                  <a:srgbClr val="000000"/>
                </a:solidFill>
                <a:latin typeface="Times New Roman"/>
                <a:ea typeface="Times New Roman"/>
              </a:rPr>
              <a:t>Diğer</a:t>
            </a:r>
            <a:r>
              <a:rPr lang="en-US" altLang="zh-CN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dirty="0" err="1">
                <a:solidFill>
                  <a:srgbClr val="000000"/>
                </a:solidFill>
                <a:latin typeface="Times New Roman"/>
                <a:ea typeface="Times New Roman"/>
              </a:rPr>
              <a:t>bir</a:t>
            </a:r>
            <a:r>
              <a:rPr lang="en-US" altLang="zh-CN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dirty="0" err="1">
                <a:solidFill>
                  <a:srgbClr val="000000"/>
                </a:solidFill>
                <a:latin typeface="Times New Roman"/>
                <a:ea typeface="Times New Roman"/>
              </a:rPr>
              <a:t>anlatımla</a:t>
            </a:r>
            <a:r>
              <a:rPr lang="en-US" altLang="zh-CN" dirty="0">
                <a:solidFill>
                  <a:srgbClr val="000000"/>
                </a:solidFill>
                <a:latin typeface="Times New Roman"/>
                <a:ea typeface="Times New Roman"/>
              </a:rPr>
              <a:t>,</a:t>
            </a:r>
            <a:r>
              <a:rPr lang="en-US" altLang="zh-CN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dirty="0" err="1">
                <a:solidFill>
                  <a:srgbClr val="000000"/>
                </a:solidFill>
                <a:latin typeface="Times New Roman"/>
                <a:ea typeface="Times New Roman"/>
              </a:rPr>
              <a:t>kalite</a:t>
            </a:r>
            <a:r>
              <a:rPr lang="en-US" altLang="zh-CN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dirty="0" err="1">
                <a:solidFill>
                  <a:srgbClr val="000000"/>
                </a:solidFill>
                <a:latin typeface="Times New Roman"/>
                <a:ea typeface="Times New Roman"/>
              </a:rPr>
              <a:t>kaybı</a:t>
            </a:r>
            <a:r>
              <a:rPr lang="en-US" altLang="zh-CN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dirty="0" err="1">
                <a:solidFill>
                  <a:srgbClr val="000000"/>
                </a:solidFill>
                <a:latin typeface="Times New Roman"/>
                <a:ea typeface="Times New Roman"/>
              </a:rPr>
              <a:t>nedeniyle</a:t>
            </a:r>
            <a:r>
              <a:rPr lang="en-US" altLang="zh-CN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dirty="0" err="1">
                <a:solidFill>
                  <a:srgbClr val="000000"/>
                </a:solidFill>
                <a:latin typeface="Times New Roman"/>
                <a:ea typeface="Times New Roman"/>
              </a:rPr>
              <a:t>pazarlama</a:t>
            </a:r>
            <a:r>
              <a:rPr lang="en-US" altLang="zh-CN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dirty="0" err="1">
                <a:solidFill>
                  <a:srgbClr val="000000"/>
                </a:solidFill>
                <a:latin typeface="Times New Roman"/>
                <a:ea typeface="Times New Roman"/>
              </a:rPr>
              <a:t>olasılığının</a:t>
            </a:r>
            <a:r>
              <a:rPr lang="en-US" altLang="zh-CN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dirty="0" err="1">
                <a:solidFill>
                  <a:srgbClr val="000000"/>
                </a:solidFill>
                <a:latin typeface="Times New Roman"/>
                <a:ea typeface="Times New Roman"/>
              </a:rPr>
              <a:t>azalması</a:t>
            </a:r>
            <a:r>
              <a:rPr lang="en-US" altLang="zh-CN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dirty="0" err="1">
                <a:solidFill>
                  <a:srgbClr val="000000"/>
                </a:solidFill>
                <a:latin typeface="Times New Roman"/>
                <a:ea typeface="Times New Roman"/>
              </a:rPr>
              <a:t>söz</a:t>
            </a:r>
            <a:r>
              <a:rPr lang="en-US" altLang="zh-CN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-15" dirty="0" err="1">
                <a:solidFill>
                  <a:srgbClr val="000000"/>
                </a:solidFill>
                <a:latin typeface="Times New Roman"/>
                <a:ea typeface="Times New Roman"/>
              </a:rPr>
              <a:t>konusu</a:t>
            </a:r>
            <a:r>
              <a:rPr lang="en-US" altLang="zh-CN" spc="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-10" dirty="0" err="1">
                <a:solidFill>
                  <a:srgbClr val="000000"/>
                </a:solidFill>
                <a:latin typeface="Times New Roman"/>
                <a:ea typeface="Times New Roman"/>
              </a:rPr>
              <a:t>olur</a:t>
            </a:r>
            <a:r>
              <a:rPr lang="en-US" altLang="zh-CN" spc="-5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7747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6"/>
          <p:cNvSpPr txBox="1"/>
          <p:nvPr/>
        </p:nvSpPr>
        <p:spPr>
          <a:xfrm>
            <a:off x="594969" y="292112"/>
            <a:ext cx="10422952" cy="565015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hangingPunct="0">
              <a:lnSpc>
                <a:spcPct val="95416"/>
              </a:lnSpc>
            </a:pPr>
            <a:r>
              <a:rPr lang="en-US" altLang="zh-CN" sz="2400" spc="25" dirty="0">
                <a:solidFill>
                  <a:srgbClr val="000000"/>
                </a:solidFill>
                <a:latin typeface="Times New Roman"/>
                <a:ea typeface="Times New Roman"/>
              </a:rPr>
              <a:t>Meyve</a:t>
            </a:r>
            <a:r>
              <a:rPr lang="en-US" altLang="zh-CN" sz="2400" spc="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ea typeface="Times New Roman"/>
              </a:rPr>
              <a:t>sebzelerdeki</a:t>
            </a:r>
            <a:r>
              <a:rPr lang="en-US" altLang="zh-CN" sz="24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ea typeface="Times New Roman"/>
              </a:rPr>
              <a:t>kalite</a:t>
            </a:r>
            <a:r>
              <a:rPr lang="en-US" altLang="zh-CN" sz="24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ea typeface="Times New Roman"/>
              </a:rPr>
              <a:t>kaybının</a:t>
            </a:r>
            <a:r>
              <a:rPr lang="en-US" altLang="zh-CN" sz="24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ea typeface="Times New Roman"/>
              </a:rPr>
              <a:t>nedenleri</a:t>
            </a:r>
            <a:r>
              <a:rPr lang="en-US" altLang="zh-CN" sz="24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ea typeface="Times New Roman"/>
              </a:rPr>
              <a:t>arasında</a:t>
            </a:r>
            <a:r>
              <a:rPr lang="en-US" altLang="zh-CN" sz="2400" spc="10" dirty="0">
                <a:solidFill>
                  <a:srgbClr val="000000"/>
                </a:solidFill>
                <a:latin typeface="Times New Roman"/>
                <a:ea typeface="Times New Roman"/>
              </a:rPr>
              <a:t>;</a:t>
            </a:r>
            <a:r>
              <a:rPr lang="en-US" altLang="zh-CN" sz="24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ea typeface="Times New Roman"/>
              </a:rPr>
              <a:t>kullanılan</a:t>
            </a:r>
            <a:r>
              <a:rPr lang="en-US" altLang="zh-CN" sz="24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5" dirty="0">
                <a:solidFill>
                  <a:srgbClr val="000000"/>
                </a:solidFill>
                <a:latin typeface="Times New Roman"/>
                <a:ea typeface="Times New Roman"/>
              </a:rPr>
              <a:t>ilaçlar,</a:t>
            </a:r>
            <a:r>
              <a:rPr lang="en-US" altLang="zh-CN" sz="24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ea typeface="Times New Roman"/>
              </a:rPr>
              <a:t>böcek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ea typeface="Times New Roman"/>
              </a:rPr>
              <a:t>kemirgenler,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ea typeface="Times New Roman"/>
              </a:rPr>
              <a:t>mikroorganizma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spc="6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ea typeface="Times New Roman"/>
              </a:rPr>
              <a:t>enzimatik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ea typeface="Times New Roman"/>
              </a:rPr>
              <a:t>faaliyetler,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ea typeface="Times New Roman"/>
              </a:rPr>
              <a:t>ürünün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ea typeface="Times New Roman"/>
              </a:rPr>
              <a:t>yapısındaki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değişiklikler,</a:t>
            </a:r>
            <a:r>
              <a:rPr lang="en-US" altLang="zh-CN" sz="2400" spc="12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filizlenme</a:t>
            </a:r>
            <a:r>
              <a:rPr lang="en-US" altLang="zh-CN" sz="2400" spc="12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spc="12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yaşama</a:t>
            </a:r>
            <a:r>
              <a:rPr lang="en-US" altLang="zh-CN" sz="2400" spc="12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kabiliyetindeki</a:t>
            </a:r>
            <a:r>
              <a:rPr lang="en-US" altLang="zh-CN" sz="2400" spc="12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azalmalar</a:t>
            </a:r>
            <a:r>
              <a:rPr lang="en-US" altLang="zh-CN" sz="2400" spc="12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sayılabilir.</a:t>
            </a:r>
            <a:r>
              <a:rPr lang="en-US" altLang="zh-CN" sz="2400" spc="12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Hasat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sonrası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ürün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bozulmasında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zaman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sıcaklık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önemli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iki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faktörü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oluşturur.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Meyve</a:t>
            </a:r>
            <a:r>
              <a:rPr lang="en-US" altLang="zh-CN" sz="2400" spc="-13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sebzeleri</a:t>
            </a:r>
            <a:r>
              <a:rPr lang="en-US" altLang="zh-CN" sz="2400" spc="16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depolamanın</a:t>
            </a:r>
            <a:r>
              <a:rPr lang="en-US" altLang="zh-CN" sz="2400" spc="16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temel</a:t>
            </a:r>
            <a:r>
              <a:rPr lang="en-US" altLang="zh-CN" sz="2400" spc="16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amaçları;</a:t>
            </a:r>
            <a:r>
              <a:rPr lang="en-US" altLang="zh-CN" sz="2400" spc="16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ürünün</a:t>
            </a:r>
            <a:r>
              <a:rPr lang="en-US" altLang="zh-CN" sz="2400" spc="17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kalitesini</a:t>
            </a:r>
            <a:r>
              <a:rPr lang="en-US" altLang="zh-CN" sz="2400" spc="16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korumak,</a:t>
            </a:r>
            <a:r>
              <a:rPr lang="en-US" altLang="zh-CN" sz="2400" spc="16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hastalıkları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ea typeface="Times New Roman"/>
              </a:rPr>
              <a:t>kontrol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ea typeface="Times New Roman"/>
              </a:rPr>
              <a:t>etmek,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ea typeface="Times New Roman"/>
              </a:rPr>
              <a:t>yetiştirme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ea typeface="Times New Roman"/>
              </a:rPr>
              <a:t>mevsimleri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ea typeface="Times New Roman"/>
              </a:rPr>
              <a:t>dışında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spc="50" dirty="0">
                <a:solidFill>
                  <a:srgbClr val="000000"/>
                </a:solidFill>
                <a:latin typeface="Times New Roman"/>
                <a:ea typeface="Times New Roman"/>
              </a:rPr>
              <a:t>da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ea typeface="Times New Roman"/>
              </a:rPr>
              <a:t>bulunabilmelerini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ea typeface="Times New Roman"/>
              </a:rPr>
              <a:t>sağlamak,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ürünlerin</a:t>
            </a:r>
            <a:r>
              <a:rPr lang="en-US" altLang="zh-CN" sz="2400" spc="1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yüksek</a:t>
            </a:r>
            <a:r>
              <a:rPr lang="en-US" altLang="zh-CN" sz="2400" spc="1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fiyat</a:t>
            </a:r>
            <a:r>
              <a:rPr lang="en-US" altLang="zh-CN" sz="2400" spc="1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dönemlerinde</a:t>
            </a:r>
            <a:r>
              <a:rPr lang="en-US" altLang="zh-CN" sz="2400" spc="12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pazara</a:t>
            </a:r>
            <a:r>
              <a:rPr lang="en-US" altLang="zh-CN" sz="2400" spc="1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sürümüne</a:t>
            </a:r>
            <a:r>
              <a:rPr lang="en-US" altLang="zh-CN" sz="2400" spc="1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olanak</a:t>
            </a:r>
            <a:r>
              <a:rPr lang="en-US" altLang="zh-CN" sz="2400" spc="12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vermek</a:t>
            </a:r>
            <a:r>
              <a:rPr lang="en-US" altLang="zh-CN" sz="2400" spc="1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spc="1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işletmenin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ihtiyaç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fazlası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ürününü</a:t>
            </a:r>
            <a:r>
              <a:rPr lang="en-US" altLang="zh-CN" sz="2400" spc="-1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korumaktır.</a:t>
            </a:r>
          </a:p>
          <a:p>
            <a:pPr marL="0" hangingPunct="0">
              <a:lnSpc>
                <a:spcPct val="93333"/>
              </a:lnSpc>
              <a:spcBef>
                <a:spcPts val="154"/>
              </a:spcBef>
              <a:tabLst>
                <a:tab pos="8203082" algn="l"/>
              </a:tabLst>
            </a:pPr>
            <a:r>
              <a:rPr lang="en-US" altLang="zh-CN" sz="2400" spc="85" dirty="0">
                <a:solidFill>
                  <a:srgbClr val="000000"/>
                </a:solidFill>
                <a:latin typeface="Times New Roman"/>
                <a:ea typeface="Times New Roman"/>
              </a:rPr>
              <a:t>Meyve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75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4" dirty="0">
                <a:solidFill>
                  <a:srgbClr val="000000"/>
                </a:solidFill>
                <a:latin typeface="Times New Roman"/>
                <a:ea typeface="Times New Roman"/>
              </a:rPr>
              <a:t>sebze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75" dirty="0">
                <a:solidFill>
                  <a:srgbClr val="000000"/>
                </a:solidFill>
                <a:latin typeface="Times New Roman"/>
                <a:ea typeface="Times New Roman"/>
              </a:rPr>
              <a:t>depolama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4" dirty="0">
                <a:solidFill>
                  <a:srgbClr val="000000"/>
                </a:solidFill>
                <a:latin typeface="Times New Roman"/>
                <a:ea typeface="Times New Roman"/>
              </a:rPr>
              <a:t>yapılarında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75" dirty="0">
                <a:solidFill>
                  <a:srgbClr val="000000"/>
                </a:solidFill>
                <a:latin typeface="Times New Roman"/>
                <a:ea typeface="Times New Roman"/>
              </a:rPr>
              <a:t>en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9" dirty="0">
                <a:solidFill>
                  <a:srgbClr val="000000"/>
                </a:solidFill>
                <a:latin typeface="Times New Roman"/>
                <a:ea typeface="Times New Roman"/>
              </a:rPr>
              <a:t>önemli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9" dirty="0">
                <a:solidFill>
                  <a:srgbClr val="000000"/>
                </a:solidFill>
                <a:latin typeface="Times New Roman"/>
                <a:ea typeface="Times New Roman"/>
              </a:rPr>
              <a:t>çevre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5" dirty="0">
                <a:solidFill>
                  <a:srgbClr val="000000"/>
                </a:solidFill>
                <a:latin typeface="Times New Roman"/>
                <a:ea typeface="Times New Roman"/>
              </a:rPr>
              <a:t>koşulları,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0" dirty="0">
                <a:solidFill>
                  <a:srgbClr val="000000"/>
                </a:solidFill>
                <a:latin typeface="Times New Roman"/>
                <a:ea typeface="Times New Roman"/>
              </a:rPr>
              <a:t>sıcaklık,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0" dirty="0">
                <a:solidFill>
                  <a:srgbClr val="000000"/>
                </a:solidFill>
                <a:latin typeface="Times New Roman"/>
                <a:ea typeface="Times New Roman"/>
              </a:rPr>
              <a:t>bağıl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0" dirty="0">
                <a:solidFill>
                  <a:srgbClr val="000000"/>
                </a:solidFill>
                <a:latin typeface="Times New Roman"/>
                <a:ea typeface="Times New Roman"/>
              </a:rPr>
              <a:t>nem,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ea typeface="Times New Roman"/>
              </a:rPr>
              <a:t>ışık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0" dirty="0">
                <a:solidFill>
                  <a:srgbClr val="000000"/>
                </a:solidFill>
                <a:latin typeface="Times New Roman"/>
                <a:ea typeface="Times New Roman"/>
              </a:rPr>
              <a:t>kontrolü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9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0" dirty="0">
                <a:solidFill>
                  <a:srgbClr val="000000"/>
                </a:solidFill>
                <a:latin typeface="Times New Roman"/>
                <a:ea typeface="Times New Roman"/>
              </a:rPr>
              <a:t>havalandırmadır</a:t>
            </a:r>
            <a:r>
              <a:rPr lang="en-US" altLang="zh-CN" sz="2400" spc="85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4" dirty="0">
                <a:solidFill>
                  <a:srgbClr val="000000"/>
                </a:solidFill>
                <a:latin typeface="Times New Roman"/>
                <a:ea typeface="Times New Roman"/>
              </a:rPr>
              <a:t>Meyve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4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ea typeface="Times New Roman"/>
              </a:rPr>
              <a:t>sebzelerin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4" dirty="0">
                <a:solidFill>
                  <a:srgbClr val="000000"/>
                </a:solidFill>
                <a:latin typeface="Times New Roman"/>
                <a:ea typeface="Times New Roman"/>
              </a:rPr>
              <a:t>depolama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ea typeface="Times New Roman"/>
              </a:rPr>
              <a:t>koşulları</a:t>
            </a:r>
            <a:r>
              <a:rPr lang="en-US" altLang="zh-CN" sz="2400" spc="55" dirty="0">
                <a:solidFill>
                  <a:srgbClr val="000000"/>
                </a:solidFill>
                <a:latin typeface="Times New Roman"/>
                <a:ea typeface="Times New Roman"/>
              </a:rPr>
              <a:t>;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ürünün</a:t>
            </a:r>
            <a:r>
              <a:rPr lang="en-US" altLang="zh-CN" sz="2400" spc="55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çeşidine,</a:t>
            </a:r>
            <a:r>
              <a:rPr lang="en-US" altLang="zh-CN" sz="2400" spc="60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hasat</a:t>
            </a:r>
            <a:r>
              <a:rPr lang="en-US" altLang="zh-CN" sz="2400" spc="60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koşullarına,</a:t>
            </a:r>
            <a:r>
              <a:rPr lang="en-US" altLang="zh-CN" sz="2400" spc="60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olgunluk</a:t>
            </a:r>
            <a:r>
              <a:rPr lang="en-US" altLang="zh-CN" sz="2400" spc="60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derecesine,	büyüklüğüne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</a:p>
          <a:p>
            <a:pPr marL="0">
              <a:lnSpc>
                <a:spcPct val="100000"/>
              </a:lnSpc>
            </a:pP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değerlendirilme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şekline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bağlı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olarak</a:t>
            </a:r>
            <a:r>
              <a:rPr lang="en-US" altLang="zh-CN" sz="2400" spc="-1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değişir.</a:t>
            </a:r>
          </a:p>
          <a:p>
            <a:pPr marL="0" hangingPunct="0">
              <a:lnSpc>
                <a:spcPct val="95833"/>
              </a:lnSpc>
              <a:spcBef>
                <a:spcPts val="365"/>
              </a:spcBef>
            </a:pPr>
            <a:r>
              <a:rPr lang="en-US" altLang="zh-CN" sz="2400" spc="34" dirty="0">
                <a:solidFill>
                  <a:srgbClr val="000000"/>
                </a:solidFill>
                <a:latin typeface="Times New Roman"/>
                <a:ea typeface="Times New Roman"/>
              </a:rPr>
              <a:t>Meyve</a:t>
            </a:r>
            <a:r>
              <a:rPr lang="en-US" altLang="zh-CN" sz="24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ea typeface="Times New Roman"/>
              </a:rPr>
              <a:t>sebze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ea typeface="Times New Roman"/>
              </a:rPr>
              <a:t>depolama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ea typeface="Times New Roman"/>
              </a:rPr>
              <a:t>yapılarında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ea typeface="Times New Roman"/>
              </a:rPr>
              <a:t>havalandırma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ea typeface="Times New Roman"/>
              </a:rPr>
              <a:t>doğal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ea typeface="Times New Roman"/>
              </a:rPr>
              <a:t>yolla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ea typeface="Times New Roman"/>
              </a:rPr>
              <a:t>ya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ea typeface="Times New Roman"/>
              </a:rPr>
              <a:t>da</a:t>
            </a:r>
            <a:r>
              <a:rPr lang="en-US" altLang="zh-CN" sz="24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ea typeface="Times New Roman"/>
              </a:rPr>
              <a:t>mekaniksel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olarak</a:t>
            </a:r>
            <a:r>
              <a:rPr lang="en-US" altLang="zh-CN" sz="2400" spc="13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yapılır.</a:t>
            </a:r>
            <a:r>
              <a:rPr lang="en-US" altLang="zh-CN" sz="2400" spc="14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Doğal</a:t>
            </a:r>
            <a:r>
              <a:rPr lang="en-US" altLang="zh-CN" sz="2400" spc="13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havalandırmada</a:t>
            </a:r>
            <a:r>
              <a:rPr lang="en-US" altLang="zh-CN" sz="2400" spc="14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depo</a:t>
            </a:r>
            <a:r>
              <a:rPr lang="en-US" altLang="zh-CN" sz="2400" spc="13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iç</a:t>
            </a:r>
            <a:r>
              <a:rPr lang="en-US" altLang="zh-CN" sz="2400" spc="14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sıcaklığı</a:t>
            </a:r>
            <a:r>
              <a:rPr lang="en-US" altLang="zh-CN" sz="2400" spc="13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ile</a:t>
            </a:r>
            <a:r>
              <a:rPr lang="en-US" altLang="zh-CN" sz="2400" spc="14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dış</a:t>
            </a:r>
            <a:r>
              <a:rPr lang="en-US" altLang="zh-CN" sz="2400" spc="14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hava</a:t>
            </a:r>
            <a:r>
              <a:rPr lang="en-US" altLang="zh-CN" sz="2400" spc="13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sıcaklığı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arasındaki</a:t>
            </a:r>
            <a:r>
              <a:rPr lang="en-US" altLang="zh-CN" sz="2400" spc="100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farktan</a:t>
            </a:r>
            <a:r>
              <a:rPr lang="en-US" altLang="zh-CN" sz="2400" spc="100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yararlanılır.</a:t>
            </a:r>
            <a:r>
              <a:rPr lang="en-US" altLang="zh-CN" sz="2400" spc="104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Doğal</a:t>
            </a:r>
            <a:r>
              <a:rPr lang="en-US" altLang="zh-CN" sz="2400" spc="100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havalandırma</a:t>
            </a:r>
            <a:r>
              <a:rPr lang="en-US" altLang="zh-CN" sz="2400" spc="100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sisteminde;</a:t>
            </a:r>
            <a:r>
              <a:rPr lang="en-US" altLang="zh-CN" sz="2400" spc="104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hava</a:t>
            </a:r>
            <a:r>
              <a:rPr lang="en-US" altLang="zh-CN" sz="2400" spc="100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giriş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açıklıkları,</a:t>
            </a:r>
            <a:r>
              <a:rPr lang="en-US" altLang="zh-CN" sz="2400" spc="-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havalandırma</a:t>
            </a:r>
            <a:r>
              <a:rPr lang="en-US" altLang="zh-CN" sz="2400" spc="-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kanalları</a:t>
            </a:r>
            <a:r>
              <a:rPr lang="en-US" altLang="zh-CN" sz="2400" spc="-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spc="-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hava</a:t>
            </a:r>
            <a:r>
              <a:rPr lang="en-US" altLang="zh-CN" sz="2400" spc="-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çıkış</a:t>
            </a:r>
            <a:r>
              <a:rPr lang="en-US" altLang="zh-CN" sz="2400" spc="-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açıklıkları</a:t>
            </a:r>
            <a:r>
              <a:rPr lang="en-US" altLang="zh-CN" sz="2400" spc="-3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kullanılır.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extBox 28"/>
          <p:cNvSpPr txBox="1"/>
          <p:nvPr/>
        </p:nvSpPr>
        <p:spPr>
          <a:xfrm>
            <a:off x="801014" y="384505"/>
            <a:ext cx="10423778" cy="545807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hangingPunct="0">
              <a:lnSpc>
                <a:spcPct val="95416"/>
              </a:lnSpc>
            </a:pP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Meyve</a:t>
            </a:r>
            <a:r>
              <a:rPr lang="en-US" altLang="zh-CN" sz="2400" spc="1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spc="15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sebze</a:t>
            </a:r>
            <a:r>
              <a:rPr lang="en-US" altLang="zh-CN" sz="2400" spc="15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depolarında</a:t>
            </a:r>
            <a:r>
              <a:rPr lang="en-US" altLang="zh-CN" sz="2400" spc="15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çevre</a:t>
            </a:r>
            <a:r>
              <a:rPr lang="en-US" altLang="zh-CN" sz="2400" spc="1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koşullarının</a:t>
            </a:r>
            <a:r>
              <a:rPr lang="en-US" altLang="zh-CN" sz="2400" spc="15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denetimi,</a:t>
            </a:r>
            <a:r>
              <a:rPr lang="en-US" altLang="zh-CN" sz="2400" spc="15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en</a:t>
            </a:r>
            <a:r>
              <a:rPr lang="en-US" altLang="zh-CN" sz="2400" spc="15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iyi</a:t>
            </a:r>
            <a:r>
              <a:rPr lang="en-US" altLang="zh-CN" sz="2400" spc="15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şekilde</a:t>
            </a:r>
            <a:r>
              <a:rPr lang="en-US" altLang="zh-CN" sz="2400" spc="1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mekaniksel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havalandırma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sistemleri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ile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sağlanabilir.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Mekaniksel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havalandırma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sistemlerinde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fanlar</a:t>
            </a:r>
            <a:r>
              <a:rPr lang="en-US" altLang="zh-CN" sz="2400" spc="1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yardımı</a:t>
            </a:r>
            <a:r>
              <a:rPr lang="en-US" altLang="zh-CN" sz="2400" spc="10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ile</a:t>
            </a:r>
            <a:r>
              <a:rPr lang="en-US" altLang="zh-CN" sz="2400" spc="1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depo</a:t>
            </a:r>
            <a:r>
              <a:rPr lang="en-US" altLang="zh-CN" sz="2400" spc="10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içerisine</a:t>
            </a:r>
            <a:r>
              <a:rPr lang="en-US" altLang="zh-CN" sz="2400" spc="1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alınan</a:t>
            </a:r>
            <a:r>
              <a:rPr lang="en-US" altLang="zh-CN" sz="2400" spc="10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hava,</a:t>
            </a:r>
            <a:r>
              <a:rPr lang="en-US" altLang="zh-CN" sz="2400" spc="1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dağıtım</a:t>
            </a:r>
            <a:r>
              <a:rPr lang="en-US" altLang="zh-CN" sz="2400" spc="10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kanallarından</a:t>
            </a:r>
            <a:r>
              <a:rPr lang="en-US" altLang="zh-CN" sz="2400" spc="1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geçirilerek</a:t>
            </a:r>
            <a:r>
              <a:rPr lang="en-US" altLang="zh-CN" sz="2400" spc="10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ürün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ea typeface="Times New Roman"/>
              </a:rPr>
              <a:t>içerisine</a:t>
            </a:r>
            <a:r>
              <a:rPr lang="en-US" altLang="zh-CN" sz="2400" spc="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5" dirty="0">
                <a:solidFill>
                  <a:srgbClr val="000000"/>
                </a:solidFill>
                <a:latin typeface="Times New Roman"/>
                <a:ea typeface="Times New Roman"/>
              </a:rPr>
              <a:t>verilir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24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ea typeface="Times New Roman"/>
              </a:rPr>
              <a:t>Buna</a:t>
            </a:r>
            <a:r>
              <a:rPr lang="en-US" altLang="zh-CN" sz="24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ea typeface="Times New Roman"/>
              </a:rPr>
              <a:t>göre</a:t>
            </a:r>
            <a:r>
              <a:rPr lang="en-US" altLang="zh-CN" sz="24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ea typeface="Times New Roman"/>
              </a:rPr>
              <a:t>mekaniksel</a:t>
            </a:r>
            <a:r>
              <a:rPr lang="en-US" altLang="zh-CN" sz="24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ea typeface="Times New Roman"/>
              </a:rPr>
              <a:t>havalandırma</a:t>
            </a:r>
            <a:r>
              <a:rPr lang="en-US" altLang="zh-CN" sz="2400" spc="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ea typeface="Times New Roman"/>
              </a:rPr>
              <a:t>sistemleri</a:t>
            </a:r>
            <a:r>
              <a:rPr lang="en-US" altLang="zh-CN" sz="24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ea typeface="Times New Roman"/>
              </a:rPr>
              <a:t>esas</a:t>
            </a:r>
            <a:r>
              <a:rPr lang="en-US" altLang="zh-CN" sz="24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ea typeface="Times New Roman"/>
              </a:rPr>
              <a:t>olarak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ea typeface="Times New Roman"/>
              </a:rPr>
              <a:t>;</a:t>
            </a:r>
            <a:r>
              <a:rPr lang="en-US" altLang="zh-CN" sz="24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ea typeface="Times New Roman"/>
              </a:rPr>
              <a:t>fanlar,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ea typeface="Times New Roman"/>
              </a:rPr>
              <a:t>havalandırma</a:t>
            </a:r>
            <a:r>
              <a:rPr lang="en-US" altLang="zh-CN" sz="24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ea typeface="Times New Roman"/>
              </a:rPr>
              <a:t>açıklıkları,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ea typeface="Times New Roman"/>
              </a:rPr>
              <a:t>havalandırma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ea typeface="Times New Roman"/>
              </a:rPr>
              <a:t>kanalları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ea typeface="Times New Roman"/>
              </a:rPr>
              <a:t>kontrol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ea typeface="Times New Roman"/>
              </a:rPr>
              <a:t>sistemlerinden</a:t>
            </a:r>
            <a:r>
              <a:rPr lang="en-US" altLang="zh-CN" sz="24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ea typeface="Times New Roman"/>
              </a:rPr>
              <a:t>oluşur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ea typeface="Times New Roman"/>
              </a:rPr>
              <a:t>Meyve</a:t>
            </a:r>
            <a:r>
              <a:rPr lang="en-US" altLang="zh-CN" sz="24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ea typeface="Times New Roman"/>
              </a:rPr>
              <a:t>sebzelerin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ea typeface="Times New Roman"/>
              </a:rPr>
              <a:t>depolanmasında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ea typeface="Times New Roman"/>
              </a:rPr>
              <a:t>çok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ea typeface="Times New Roman"/>
              </a:rPr>
              <a:t>basit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ea typeface="Times New Roman"/>
              </a:rPr>
              <a:t>yapılar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ea typeface="Times New Roman"/>
              </a:rPr>
              <a:t>yanında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ea typeface="Times New Roman"/>
              </a:rPr>
              <a:t>modern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ea typeface="Times New Roman"/>
              </a:rPr>
              <a:t>yapılar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ea typeface="Times New Roman"/>
              </a:rPr>
              <a:t>da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kullanılmaktadır.</a:t>
            </a:r>
            <a:r>
              <a:rPr lang="en-US" altLang="zh-CN" sz="2400" spc="15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Uygun</a:t>
            </a:r>
            <a:r>
              <a:rPr lang="en-US" altLang="zh-CN" sz="2400" spc="15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depo</a:t>
            </a:r>
            <a:r>
              <a:rPr lang="en-US" altLang="zh-CN" sz="2400" spc="15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tipinin</a:t>
            </a:r>
            <a:r>
              <a:rPr lang="en-US" altLang="zh-CN" sz="2400" spc="15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seçiminde</a:t>
            </a:r>
            <a:r>
              <a:rPr lang="en-US" altLang="zh-CN" sz="2400" spc="15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en</a:t>
            </a:r>
            <a:r>
              <a:rPr lang="en-US" altLang="zh-CN" sz="2400" spc="15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önde</a:t>
            </a:r>
            <a:r>
              <a:rPr lang="en-US" altLang="zh-CN" sz="2400" spc="15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gelen</a:t>
            </a:r>
            <a:r>
              <a:rPr lang="en-US" altLang="zh-CN" sz="2400" spc="15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faktör,</a:t>
            </a:r>
            <a:r>
              <a:rPr lang="en-US" altLang="zh-CN" sz="2400" spc="1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depolamanın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ekonomik</a:t>
            </a:r>
            <a:r>
              <a:rPr lang="en-US" altLang="zh-CN" sz="2400" spc="1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yönüdür.</a:t>
            </a:r>
            <a:r>
              <a:rPr lang="en-US" altLang="zh-CN" sz="2400" spc="1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Meyve</a:t>
            </a:r>
            <a:r>
              <a:rPr lang="en-US" altLang="zh-CN" sz="2400" spc="1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spc="1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sebze</a:t>
            </a:r>
            <a:r>
              <a:rPr lang="en-US" altLang="zh-CN" sz="2400" spc="1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depolama</a:t>
            </a:r>
            <a:r>
              <a:rPr lang="en-US" altLang="zh-CN" sz="2400" spc="1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yapıları,</a:t>
            </a:r>
            <a:r>
              <a:rPr lang="en-US" altLang="zh-CN" sz="2400" spc="1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konstrüksiyon</a:t>
            </a:r>
            <a:r>
              <a:rPr lang="en-US" altLang="zh-CN" sz="2400" spc="15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özelliklerine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göre</a:t>
            </a:r>
            <a:r>
              <a:rPr lang="en-US" altLang="zh-CN" sz="2400" spc="-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esas</a:t>
            </a:r>
            <a:r>
              <a:rPr lang="en-US" altLang="zh-CN" sz="2400" spc="-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olarak</a:t>
            </a:r>
            <a:r>
              <a:rPr lang="en-US" altLang="zh-CN" sz="2400" spc="-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iki</a:t>
            </a:r>
            <a:r>
              <a:rPr lang="en-US" altLang="zh-CN" sz="2400" spc="-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tipte</a:t>
            </a:r>
            <a:r>
              <a:rPr lang="en-US" altLang="zh-CN" sz="2400" spc="-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toplanabilir.</a:t>
            </a:r>
            <a:r>
              <a:rPr lang="en-US" altLang="zh-CN" sz="2400" spc="-3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Bunlar:</a:t>
            </a:r>
          </a:p>
          <a:p>
            <a:pPr marL="0">
              <a:lnSpc>
                <a:spcPct val="100000"/>
              </a:lnSpc>
              <a:spcBef>
                <a:spcPts val="204"/>
              </a:spcBef>
            </a:pP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•</a:t>
            </a:r>
            <a:r>
              <a:rPr lang="en-US" altLang="zh-CN" sz="2400" spc="9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Basit</a:t>
            </a:r>
            <a:r>
              <a:rPr lang="en-US" altLang="zh-CN" sz="24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depolar,</a:t>
            </a:r>
          </a:p>
          <a:p>
            <a:pPr>
              <a:lnSpc>
                <a:spcPts val="719"/>
              </a:lnSpc>
            </a:pPr>
            <a:endParaRPr lang="en-US" dirty="0" smtClean="0"/>
          </a:p>
          <a:p>
            <a:pPr marL="0">
              <a:lnSpc>
                <a:spcPct val="100000"/>
              </a:lnSpc>
            </a:pP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•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Soğuk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hava</a:t>
            </a:r>
            <a:r>
              <a:rPr lang="en-US" altLang="zh-CN" sz="2400" spc="1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depolarıdır.</a:t>
            </a:r>
          </a:p>
          <a:p>
            <a:pPr>
              <a:lnSpc>
                <a:spcPts val="515"/>
              </a:lnSpc>
            </a:pPr>
            <a:endParaRPr lang="en-US" dirty="0" smtClean="0"/>
          </a:p>
          <a:p>
            <a:pPr marL="0" hangingPunct="0">
              <a:lnSpc>
                <a:spcPct val="95833"/>
              </a:lnSpc>
            </a:pP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Basit</a:t>
            </a:r>
            <a:r>
              <a:rPr lang="en-US" altLang="zh-CN" sz="2400" spc="8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depolar,</a:t>
            </a:r>
            <a:r>
              <a:rPr lang="en-US" altLang="zh-CN" sz="2400" spc="8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ilk</a:t>
            </a:r>
            <a:r>
              <a:rPr lang="en-US" altLang="zh-CN" sz="2400" spc="8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yapım</a:t>
            </a:r>
            <a:r>
              <a:rPr lang="en-US" altLang="zh-CN" sz="2400" spc="8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spc="8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depolama</a:t>
            </a:r>
            <a:r>
              <a:rPr lang="en-US" altLang="zh-CN" sz="2400" spc="8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giderleri</a:t>
            </a:r>
            <a:r>
              <a:rPr lang="en-US" altLang="zh-CN" sz="2400" spc="8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düşük</a:t>
            </a:r>
            <a:r>
              <a:rPr lang="en-US" altLang="zh-CN" sz="2400" spc="8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olan</a:t>
            </a:r>
            <a:r>
              <a:rPr lang="en-US" altLang="zh-CN" sz="2400" spc="8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yapılardır.</a:t>
            </a:r>
            <a:r>
              <a:rPr lang="en-US" altLang="zh-CN" sz="2400" spc="8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Bu</a:t>
            </a:r>
            <a:r>
              <a:rPr lang="en-US" altLang="zh-CN" sz="2400" spc="8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tip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yapılarda</a:t>
            </a:r>
            <a:r>
              <a:rPr lang="en-US" altLang="zh-CN" sz="2400" spc="11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depolama</a:t>
            </a:r>
            <a:r>
              <a:rPr lang="en-US" altLang="zh-CN" sz="2400" spc="11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süresi</a:t>
            </a:r>
            <a:r>
              <a:rPr lang="en-US" altLang="zh-CN" sz="2400" spc="11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kısadır</a:t>
            </a:r>
            <a:r>
              <a:rPr lang="en-US" altLang="zh-CN" sz="2400" spc="11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spc="11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kayıplar</a:t>
            </a:r>
            <a:r>
              <a:rPr lang="en-US" altLang="zh-CN" sz="2400" spc="11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fazla</a:t>
            </a:r>
            <a:r>
              <a:rPr lang="en-US" altLang="zh-CN" sz="2400" spc="11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olabilir.</a:t>
            </a:r>
            <a:r>
              <a:rPr lang="en-US" altLang="zh-CN" sz="2400" spc="11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Mevsimlere</a:t>
            </a:r>
            <a:r>
              <a:rPr lang="en-US" altLang="zh-CN" sz="2400" spc="11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göre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fiyatlarında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büyük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dalgalanmalar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göstermeyen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ürünler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genellikle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basit</a:t>
            </a:r>
            <a:r>
              <a:rPr lang="en-US" altLang="zh-CN" sz="2400" spc="6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yapılarda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-10" dirty="0">
                <a:solidFill>
                  <a:srgbClr val="000000"/>
                </a:solidFill>
                <a:latin typeface="Times New Roman"/>
                <a:ea typeface="Times New Roman"/>
              </a:rPr>
              <a:t>depolanabilir</a:t>
            </a:r>
            <a:r>
              <a:rPr lang="en-US" altLang="zh-CN" sz="2400" spc="-5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extBox 30"/>
          <p:cNvSpPr txBox="1"/>
          <p:nvPr/>
        </p:nvSpPr>
        <p:spPr>
          <a:xfrm>
            <a:off x="697991" y="279349"/>
            <a:ext cx="10423804" cy="280692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hangingPunct="0">
              <a:lnSpc>
                <a:spcPct val="95416"/>
              </a:lnSpc>
            </a:pPr>
            <a:r>
              <a:rPr lang="en-US" altLang="zh-CN" sz="2400" spc="64" dirty="0">
                <a:solidFill>
                  <a:srgbClr val="000000"/>
                </a:solidFill>
                <a:latin typeface="Times New Roman"/>
                <a:ea typeface="Times New Roman"/>
              </a:rPr>
              <a:t>Meyve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4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0" dirty="0">
                <a:solidFill>
                  <a:srgbClr val="000000"/>
                </a:solidFill>
                <a:latin typeface="Times New Roman"/>
                <a:ea typeface="Times New Roman"/>
              </a:rPr>
              <a:t>sebzeler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4" dirty="0">
                <a:solidFill>
                  <a:srgbClr val="000000"/>
                </a:solidFill>
                <a:latin typeface="Times New Roman"/>
                <a:ea typeface="Times New Roman"/>
              </a:rPr>
              <a:t>en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ea typeface="Times New Roman"/>
              </a:rPr>
              <a:t>iyi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0" dirty="0">
                <a:solidFill>
                  <a:srgbClr val="000000"/>
                </a:solidFill>
                <a:latin typeface="Times New Roman"/>
                <a:ea typeface="Times New Roman"/>
              </a:rPr>
              <a:t>şekilde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0" dirty="0">
                <a:solidFill>
                  <a:srgbClr val="000000"/>
                </a:solidFill>
                <a:latin typeface="Times New Roman"/>
                <a:ea typeface="Times New Roman"/>
              </a:rPr>
              <a:t>bu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0" dirty="0">
                <a:solidFill>
                  <a:srgbClr val="000000"/>
                </a:solidFill>
                <a:latin typeface="Times New Roman"/>
                <a:ea typeface="Times New Roman"/>
              </a:rPr>
              <a:t>amaçla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0" dirty="0">
                <a:solidFill>
                  <a:srgbClr val="000000"/>
                </a:solidFill>
                <a:latin typeface="Times New Roman"/>
                <a:ea typeface="Times New Roman"/>
              </a:rPr>
              <a:t>inşa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0" dirty="0">
                <a:solidFill>
                  <a:srgbClr val="000000"/>
                </a:solidFill>
                <a:latin typeface="Times New Roman"/>
                <a:ea typeface="Times New Roman"/>
              </a:rPr>
              <a:t>edilmiş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0" dirty="0">
                <a:solidFill>
                  <a:srgbClr val="000000"/>
                </a:solidFill>
                <a:latin typeface="Times New Roman"/>
                <a:ea typeface="Times New Roman"/>
              </a:rPr>
              <a:t>yapılarda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0" dirty="0">
                <a:solidFill>
                  <a:srgbClr val="000000"/>
                </a:solidFill>
                <a:latin typeface="Times New Roman"/>
                <a:ea typeface="Times New Roman"/>
              </a:rPr>
              <a:t>depolanabilir</a:t>
            </a:r>
            <a:r>
              <a:rPr lang="en-US" altLang="zh-CN" sz="2400" spc="69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Meyve</a:t>
            </a:r>
            <a:r>
              <a:rPr lang="en-US" altLang="zh-CN" sz="2400" spc="17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spc="17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sebze</a:t>
            </a:r>
            <a:r>
              <a:rPr lang="en-US" altLang="zh-CN" sz="2400" spc="17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depolamasında</a:t>
            </a:r>
            <a:r>
              <a:rPr lang="en-US" altLang="zh-CN" sz="2400" spc="17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kullanılan</a:t>
            </a:r>
            <a:r>
              <a:rPr lang="en-US" altLang="zh-CN" sz="2400" spc="17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soğuk</a:t>
            </a:r>
            <a:r>
              <a:rPr lang="en-US" altLang="zh-CN" sz="2400" spc="17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hava</a:t>
            </a:r>
            <a:r>
              <a:rPr lang="en-US" altLang="zh-CN" sz="2400" spc="17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depolarında</a:t>
            </a:r>
            <a:r>
              <a:rPr lang="en-US" altLang="zh-CN" sz="2400" spc="17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etkili</a:t>
            </a:r>
            <a:r>
              <a:rPr lang="en-US" altLang="zh-CN" sz="2400" spc="17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bir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soğutma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sistemi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vardır.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Depo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içerisinde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çevre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koşulları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kontrol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altında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tutulur.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4" dirty="0">
                <a:solidFill>
                  <a:srgbClr val="000000"/>
                </a:solidFill>
                <a:latin typeface="Times New Roman"/>
                <a:ea typeface="Times New Roman"/>
              </a:rPr>
              <a:t>Böylece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spc="75" dirty="0">
                <a:solidFill>
                  <a:srgbClr val="000000"/>
                </a:solidFill>
                <a:latin typeface="Times New Roman"/>
                <a:ea typeface="Times New Roman"/>
              </a:rPr>
              <a:t>meyve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spc="69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spc="55" dirty="0">
                <a:solidFill>
                  <a:srgbClr val="000000"/>
                </a:solidFill>
                <a:latin typeface="Times New Roman"/>
                <a:ea typeface="Times New Roman"/>
              </a:rPr>
              <a:t>sebzelerin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spc="55" dirty="0">
                <a:solidFill>
                  <a:srgbClr val="000000"/>
                </a:solidFill>
                <a:latin typeface="Times New Roman"/>
                <a:ea typeface="Times New Roman"/>
              </a:rPr>
              <a:t>kalitelerinde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spc="80" dirty="0">
                <a:solidFill>
                  <a:srgbClr val="000000"/>
                </a:solidFill>
                <a:latin typeface="Times New Roman"/>
                <a:ea typeface="Times New Roman"/>
              </a:rPr>
              <a:t>düşme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spc="69" dirty="0">
                <a:solidFill>
                  <a:srgbClr val="000000"/>
                </a:solidFill>
                <a:latin typeface="Times New Roman"/>
                <a:ea typeface="Times New Roman"/>
              </a:rPr>
              <a:t>olmadan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spc="64" dirty="0">
                <a:solidFill>
                  <a:srgbClr val="000000"/>
                </a:solidFill>
                <a:latin typeface="Times New Roman"/>
                <a:ea typeface="Times New Roman"/>
              </a:rPr>
              <a:t>daha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spc="69" dirty="0">
                <a:solidFill>
                  <a:srgbClr val="000000"/>
                </a:solidFill>
                <a:latin typeface="Times New Roman"/>
                <a:ea typeface="Times New Roman"/>
              </a:rPr>
              <a:t>uzun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spc="60" dirty="0">
                <a:solidFill>
                  <a:srgbClr val="000000"/>
                </a:solidFill>
                <a:latin typeface="Times New Roman"/>
                <a:ea typeface="Times New Roman"/>
              </a:rPr>
              <a:t>süre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depolanmaları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olasıdır.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Bu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tip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depolar,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kısmen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veya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tamamen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toprak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içerisinde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veya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ea typeface="Times New Roman"/>
              </a:rPr>
              <a:t>doğal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ea typeface="Times New Roman"/>
              </a:rPr>
              <a:t>zemin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ea typeface="Times New Roman"/>
              </a:rPr>
              <a:t>üzerinde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ea typeface="Times New Roman"/>
              </a:rPr>
              <a:t>inşa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ea typeface="Times New Roman"/>
              </a:rPr>
              <a:t>edilirler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ea typeface="Times New Roman"/>
              </a:rPr>
              <a:t>Ürünlerin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ea typeface="Times New Roman"/>
              </a:rPr>
              <a:t>depolanması,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ea typeface="Times New Roman"/>
              </a:rPr>
              <a:t>yığın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ea typeface="Times New Roman"/>
              </a:rPr>
              <a:t>halinde,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ea typeface="Times New Roman"/>
              </a:rPr>
              <a:t>sandık,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75" dirty="0">
                <a:solidFill>
                  <a:srgbClr val="000000"/>
                </a:solidFill>
                <a:latin typeface="Times New Roman"/>
                <a:ea typeface="Times New Roman"/>
              </a:rPr>
              <a:t>kasa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85" dirty="0">
                <a:solidFill>
                  <a:srgbClr val="000000"/>
                </a:solidFill>
                <a:latin typeface="Times New Roman"/>
                <a:ea typeface="Times New Roman"/>
              </a:rPr>
              <a:t>veya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9" dirty="0">
                <a:solidFill>
                  <a:srgbClr val="000000"/>
                </a:solidFill>
                <a:latin typeface="Times New Roman"/>
                <a:ea typeface="Times New Roman"/>
              </a:rPr>
              <a:t>kutular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9" dirty="0">
                <a:solidFill>
                  <a:srgbClr val="000000"/>
                </a:solidFill>
                <a:latin typeface="Times New Roman"/>
                <a:ea typeface="Times New Roman"/>
              </a:rPr>
              <a:t>içerisinde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4" dirty="0">
                <a:solidFill>
                  <a:srgbClr val="000000"/>
                </a:solidFill>
                <a:latin typeface="Times New Roman"/>
                <a:ea typeface="Times New Roman"/>
              </a:rPr>
              <a:t>yapılabilir</a:t>
            </a:r>
            <a:r>
              <a:rPr lang="en-US" altLang="zh-CN" sz="2400" spc="75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9" dirty="0">
                <a:solidFill>
                  <a:srgbClr val="000000"/>
                </a:solidFill>
                <a:latin typeface="Times New Roman"/>
                <a:ea typeface="Times New Roman"/>
              </a:rPr>
              <a:t>Patates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89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80" dirty="0">
                <a:solidFill>
                  <a:srgbClr val="000000"/>
                </a:solidFill>
                <a:latin typeface="Times New Roman"/>
                <a:ea typeface="Times New Roman"/>
              </a:rPr>
              <a:t>kuru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80" dirty="0">
                <a:solidFill>
                  <a:srgbClr val="000000"/>
                </a:solidFill>
                <a:latin typeface="Times New Roman"/>
                <a:ea typeface="Times New Roman"/>
              </a:rPr>
              <a:t>soğan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9" dirty="0">
                <a:solidFill>
                  <a:srgbClr val="000000"/>
                </a:solidFill>
                <a:latin typeface="Times New Roman"/>
                <a:ea typeface="Times New Roman"/>
              </a:rPr>
              <a:t>gibi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75" dirty="0">
                <a:solidFill>
                  <a:srgbClr val="000000"/>
                </a:solidFill>
                <a:latin typeface="Times New Roman"/>
                <a:ea typeface="Times New Roman"/>
              </a:rPr>
              <a:t>bazı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75" dirty="0">
                <a:solidFill>
                  <a:srgbClr val="000000"/>
                </a:solidFill>
                <a:latin typeface="Times New Roman"/>
                <a:ea typeface="Times New Roman"/>
              </a:rPr>
              <a:t>ürünler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çuvallar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halinde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de</a:t>
            </a:r>
            <a:r>
              <a:rPr lang="en-US" altLang="zh-CN" sz="2400" spc="-1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depolanabilir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endParaRPr lang="en-US" altLang="zh-CN" sz="2400" dirty="0">
              <a:solidFill>
                <a:srgbClr val="000000"/>
              </a:solidFill>
              <a:latin typeface="Times New Roman"/>
              <a:ea typeface="Times New Roman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>
              <a:lnSpc>
                <a:spcPct val="100000"/>
              </a:lnSpc>
              <a:spcBef>
                <a:spcPts val="234"/>
              </a:spcBef>
            </a:pPr>
            <a:r>
              <a:rPr lang="en-US" altLang="zh-CN" b="1" spc="-25" dirty="0" err="1">
                <a:solidFill>
                  <a:srgbClr val="000000"/>
                </a:solidFill>
                <a:latin typeface="Times New Roman"/>
                <a:ea typeface="Times New Roman"/>
              </a:rPr>
              <a:t>Kaba</a:t>
            </a:r>
            <a:r>
              <a:rPr lang="en-US" altLang="zh-CN" b="1" spc="-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b="1" spc="-30" dirty="0" err="1">
                <a:solidFill>
                  <a:srgbClr val="000000"/>
                </a:solidFill>
                <a:latin typeface="Times New Roman"/>
                <a:ea typeface="Times New Roman"/>
              </a:rPr>
              <a:t>Yem</a:t>
            </a:r>
            <a:r>
              <a:rPr lang="en-US" altLang="zh-CN" b="1" spc="-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b="1" spc="-20" dirty="0" err="1">
                <a:solidFill>
                  <a:srgbClr val="000000"/>
                </a:solidFill>
                <a:latin typeface="Times New Roman"/>
                <a:ea typeface="Times New Roman"/>
              </a:rPr>
              <a:t>Depoları</a:t>
            </a:r>
            <a:endParaRPr lang="en-US" altLang="zh-CN" b="1" spc="-20" dirty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marL="0" hangingPunct="0">
              <a:lnSpc>
                <a:spcPct val="95416"/>
              </a:lnSpc>
              <a:spcBef>
                <a:spcPts val="315"/>
              </a:spcBef>
            </a:pPr>
            <a:r>
              <a:rPr lang="en-US" altLang="zh-CN" spc="30" dirty="0" err="1">
                <a:solidFill>
                  <a:srgbClr val="000000"/>
                </a:solidFill>
                <a:latin typeface="Times New Roman"/>
                <a:ea typeface="Times New Roman"/>
              </a:rPr>
              <a:t>Kaba</a:t>
            </a:r>
            <a:r>
              <a:rPr lang="en-US" altLang="zh-CN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34" dirty="0" err="1">
                <a:solidFill>
                  <a:srgbClr val="000000"/>
                </a:solidFill>
                <a:latin typeface="Times New Roman"/>
                <a:ea typeface="Times New Roman"/>
              </a:rPr>
              <a:t>yem</a:t>
            </a:r>
            <a:r>
              <a:rPr lang="en-US" altLang="zh-CN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25" dirty="0" err="1">
                <a:solidFill>
                  <a:srgbClr val="000000"/>
                </a:solidFill>
                <a:latin typeface="Times New Roman"/>
                <a:ea typeface="Times New Roman"/>
              </a:rPr>
              <a:t>depoları</a:t>
            </a:r>
            <a:r>
              <a:rPr lang="en-US" altLang="zh-CN" spc="20" dirty="0">
                <a:solidFill>
                  <a:srgbClr val="000000"/>
                </a:solidFill>
                <a:latin typeface="Times New Roman"/>
                <a:ea typeface="Times New Roman"/>
              </a:rPr>
              <a:t>;</a:t>
            </a:r>
            <a:r>
              <a:rPr lang="en-US" altLang="zh-CN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20" dirty="0" err="1">
                <a:solidFill>
                  <a:srgbClr val="000000"/>
                </a:solidFill>
                <a:latin typeface="Times New Roman"/>
                <a:ea typeface="Times New Roman"/>
              </a:rPr>
              <a:t>ot</a:t>
            </a:r>
            <a:r>
              <a:rPr lang="en-US" altLang="zh-CN" spc="20" dirty="0">
                <a:solidFill>
                  <a:srgbClr val="000000"/>
                </a:solidFill>
                <a:latin typeface="Times New Roman"/>
                <a:ea typeface="Times New Roman"/>
              </a:rPr>
              <a:t>,</a:t>
            </a:r>
            <a:r>
              <a:rPr lang="en-US" altLang="zh-CN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30" dirty="0" err="1">
                <a:solidFill>
                  <a:srgbClr val="000000"/>
                </a:solidFill>
                <a:latin typeface="Times New Roman"/>
                <a:ea typeface="Times New Roman"/>
              </a:rPr>
              <a:t>saman</a:t>
            </a:r>
            <a:r>
              <a:rPr lang="en-US" altLang="zh-CN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30" dirty="0" err="1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25" dirty="0" err="1">
                <a:solidFill>
                  <a:srgbClr val="000000"/>
                </a:solidFill>
                <a:latin typeface="Times New Roman"/>
                <a:ea typeface="Times New Roman"/>
              </a:rPr>
              <a:t>yataklık</a:t>
            </a:r>
            <a:r>
              <a:rPr lang="en-US" altLang="zh-CN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25" dirty="0" err="1">
                <a:solidFill>
                  <a:srgbClr val="000000"/>
                </a:solidFill>
                <a:latin typeface="Times New Roman"/>
                <a:ea typeface="Times New Roman"/>
              </a:rPr>
              <a:t>sapın</a:t>
            </a:r>
            <a:r>
              <a:rPr lang="en-US" altLang="zh-CN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25" dirty="0" err="1">
                <a:solidFill>
                  <a:srgbClr val="000000"/>
                </a:solidFill>
                <a:latin typeface="Times New Roman"/>
                <a:ea typeface="Times New Roman"/>
              </a:rPr>
              <a:t>depolandığı</a:t>
            </a:r>
            <a:r>
              <a:rPr lang="en-US" altLang="zh-CN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25" dirty="0" err="1">
                <a:solidFill>
                  <a:srgbClr val="000000"/>
                </a:solidFill>
                <a:latin typeface="Times New Roman"/>
                <a:ea typeface="Times New Roman"/>
              </a:rPr>
              <a:t>yapılardır</a:t>
            </a:r>
            <a:r>
              <a:rPr lang="en-US" altLang="zh-CN" spc="20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34" dirty="0">
                <a:solidFill>
                  <a:srgbClr val="000000"/>
                </a:solidFill>
                <a:latin typeface="Times New Roman"/>
                <a:ea typeface="Times New Roman"/>
              </a:rPr>
              <a:t>Bu</a:t>
            </a:r>
            <a:r>
              <a:rPr lang="en-US" altLang="zh-CN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20" dirty="0" err="1">
                <a:solidFill>
                  <a:srgbClr val="000000"/>
                </a:solidFill>
                <a:latin typeface="Times New Roman"/>
                <a:ea typeface="Times New Roman"/>
              </a:rPr>
              <a:t>yapılar</a:t>
            </a:r>
            <a:r>
              <a:rPr lang="en-US" altLang="zh-CN" spc="20" dirty="0">
                <a:solidFill>
                  <a:srgbClr val="000000"/>
                </a:solidFill>
                <a:latin typeface="Times New Roman"/>
                <a:ea typeface="Times New Roman"/>
              </a:rPr>
              <a:t>,</a:t>
            </a:r>
            <a:r>
              <a:rPr lang="en-US" altLang="zh-CN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dirty="0" err="1">
                <a:solidFill>
                  <a:srgbClr val="000000"/>
                </a:solidFill>
                <a:latin typeface="Times New Roman"/>
                <a:ea typeface="Times New Roman"/>
              </a:rPr>
              <a:t>belirtilen</a:t>
            </a:r>
            <a:r>
              <a:rPr lang="en-US" altLang="zh-CN" spc="5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dirty="0" err="1">
                <a:solidFill>
                  <a:srgbClr val="000000"/>
                </a:solidFill>
                <a:latin typeface="Times New Roman"/>
                <a:ea typeface="Times New Roman"/>
              </a:rPr>
              <a:t>ürünleri</a:t>
            </a:r>
            <a:r>
              <a:rPr lang="en-US" altLang="zh-CN" spc="5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dirty="0" err="1">
                <a:solidFill>
                  <a:srgbClr val="000000"/>
                </a:solidFill>
                <a:latin typeface="Times New Roman"/>
                <a:ea typeface="Times New Roman"/>
              </a:rPr>
              <a:t>genellikle</a:t>
            </a:r>
            <a:r>
              <a:rPr lang="en-US" altLang="zh-CN" spc="5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dirty="0" err="1">
                <a:solidFill>
                  <a:srgbClr val="000000"/>
                </a:solidFill>
                <a:latin typeface="Times New Roman"/>
                <a:ea typeface="Times New Roman"/>
              </a:rPr>
              <a:t>yağışa</a:t>
            </a:r>
            <a:r>
              <a:rPr lang="en-US" altLang="zh-CN" spc="5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dirty="0" err="1">
                <a:solidFill>
                  <a:srgbClr val="000000"/>
                </a:solidFill>
                <a:latin typeface="Times New Roman"/>
                <a:ea typeface="Times New Roman"/>
              </a:rPr>
              <a:t>karşı</a:t>
            </a:r>
            <a:r>
              <a:rPr lang="en-US" altLang="zh-CN" spc="5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dirty="0" err="1">
                <a:solidFill>
                  <a:srgbClr val="000000"/>
                </a:solidFill>
                <a:latin typeface="Times New Roman"/>
                <a:ea typeface="Times New Roman"/>
              </a:rPr>
              <a:t>korumak</a:t>
            </a:r>
            <a:r>
              <a:rPr lang="en-US" altLang="zh-CN" spc="5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dirty="0" err="1">
                <a:solidFill>
                  <a:srgbClr val="000000"/>
                </a:solidFill>
                <a:latin typeface="Times New Roman"/>
                <a:ea typeface="Times New Roman"/>
              </a:rPr>
              <a:t>amacıyla</a:t>
            </a:r>
            <a:r>
              <a:rPr lang="en-US" altLang="zh-CN" spc="5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dirty="0" err="1">
                <a:solidFill>
                  <a:srgbClr val="000000"/>
                </a:solidFill>
                <a:latin typeface="Times New Roman"/>
                <a:ea typeface="Times New Roman"/>
              </a:rPr>
              <a:t>inşa</a:t>
            </a:r>
            <a:r>
              <a:rPr lang="en-US" altLang="zh-CN" spc="5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dirty="0" err="1">
                <a:solidFill>
                  <a:srgbClr val="000000"/>
                </a:solidFill>
                <a:latin typeface="Times New Roman"/>
                <a:ea typeface="Times New Roman"/>
              </a:rPr>
              <a:t>edilirler</a:t>
            </a:r>
            <a:r>
              <a:rPr lang="en-US" altLang="zh-CN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pc="5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dirty="0" err="1">
                <a:solidFill>
                  <a:srgbClr val="000000"/>
                </a:solidFill>
                <a:latin typeface="Times New Roman"/>
                <a:ea typeface="Times New Roman"/>
              </a:rPr>
              <a:t>Kaba</a:t>
            </a:r>
            <a:r>
              <a:rPr lang="en-US" altLang="zh-CN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60" dirty="0" err="1">
                <a:solidFill>
                  <a:srgbClr val="000000"/>
                </a:solidFill>
                <a:latin typeface="Times New Roman"/>
                <a:ea typeface="Times New Roman"/>
              </a:rPr>
              <a:t>yemler</a:t>
            </a:r>
            <a:r>
              <a:rPr lang="en-US" altLang="zh-CN" spc="60" dirty="0">
                <a:solidFill>
                  <a:srgbClr val="000000"/>
                </a:solidFill>
                <a:latin typeface="Times New Roman"/>
                <a:ea typeface="Times New Roman"/>
              </a:rPr>
              <a:t>,</a:t>
            </a:r>
            <a:r>
              <a:rPr lang="en-US" altLang="zh-CN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60" dirty="0" err="1">
                <a:solidFill>
                  <a:srgbClr val="000000"/>
                </a:solidFill>
                <a:latin typeface="Times New Roman"/>
                <a:ea typeface="Times New Roman"/>
              </a:rPr>
              <a:t>yağışı</a:t>
            </a:r>
            <a:r>
              <a:rPr lang="en-US" altLang="zh-CN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60" dirty="0" err="1">
                <a:solidFill>
                  <a:srgbClr val="000000"/>
                </a:solidFill>
                <a:latin typeface="Times New Roman"/>
                <a:ea typeface="Times New Roman"/>
              </a:rPr>
              <a:t>az</a:t>
            </a:r>
            <a:r>
              <a:rPr lang="en-US" altLang="zh-CN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60" dirty="0" err="1">
                <a:solidFill>
                  <a:srgbClr val="000000"/>
                </a:solidFill>
                <a:latin typeface="Times New Roman"/>
                <a:ea typeface="Times New Roman"/>
              </a:rPr>
              <a:t>olan</a:t>
            </a:r>
            <a:r>
              <a:rPr lang="en-US" altLang="zh-CN" spc="4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60" dirty="0" err="1">
                <a:solidFill>
                  <a:srgbClr val="000000"/>
                </a:solidFill>
                <a:latin typeface="Times New Roman"/>
                <a:ea typeface="Times New Roman"/>
              </a:rPr>
              <a:t>bölgelerde</a:t>
            </a:r>
            <a:r>
              <a:rPr lang="en-US" altLang="zh-CN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60" dirty="0" err="1">
                <a:solidFill>
                  <a:srgbClr val="000000"/>
                </a:solidFill>
                <a:latin typeface="Times New Roman"/>
                <a:ea typeface="Times New Roman"/>
              </a:rPr>
              <a:t>açıkta</a:t>
            </a:r>
            <a:r>
              <a:rPr lang="en-US" altLang="zh-CN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55" dirty="0" err="1">
                <a:solidFill>
                  <a:srgbClr val="000000"/>
                </a:solidFill>
                <a:latin typeface="Times New Roman"/>
                <a:ea typeface="Times New Roman"/>
              </a:rPr>
              <a:t>yığınlar</a:t>
            </a:r>
            <a:r>
              <a:rPr lang="en-US" altLang="zh-CN" spc="4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60" dirty="0" err="1">
                <a:solidFill>
                  <a:srgbClr val="000000"/>
                </a:solidFill>
                <a:latin typeface="Times New Roman"/>
                <a:ea typeface="Times New Roman"/>
              </a:rPr>
              <a:t>halinde</a:t>
            </a:r>
            <a:r>
              <a:rPr lang="en-US" altLang="zh-CN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55" dirty="0" err="1">
                <a:solidFill>
                  <a:srgbClr val="000000"/>
                </a:solidFill>
                <a:latin typeface="Times New Roman"/>
                <a:ea typeface="Times New Roman"/>
              </a:rPr>
              <a:t>depolanabilirler</a:t>
            </a:r>
            <a:r>
              <a:rPr lang="en-US" altLang="zh-CN" spc="94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69" dirty="0" err="1">
                <a:solidFill>
                  <a:srgbClr val="000000"/>
                </a:solidFill>
                <a:latin typeface="Times New Roman"/>
                <a:ea typeface="Times New Roman"/>
              </a:rPr>
              <a:t>Doğal</a:t>
            </a:r>
            <a:r>
              <a:rPr lang="en-US" altLang="zh-CN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50" dirty="0" err="1">
                <a:solidFill>
                  <a:srgbClr val="000000"/>
                </a:solidFill>
                <a:latin typeface="Times New Roman"/>
                <a:ea typeface="Times New Roman"/>
              </a:rPr>
              <a:t>olarak</a:t>
            </a:r>
            <a:r>
              <a:rPr lang="en-US" altLang="zh-CN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60" dirty="0" err="1">
                <a:solidFill>
                  <a:srgbClr val="000000"/>
                </a:solidFill>
                <a:latin typeface="Times New Roman"/>
                <a:ea typeface="Times New Roman"/>
              </a:rPr>
              <a:t>bu</a:t>
            </a:r>
            <a:r>
              <a:rPr lang="en-US" altLang="zh-CN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55" dirty="0" err="1">
                <a:solidFill>
                  <a:srgbClr val="000000"/>
                </a:solidFill>
                <a:latin typeface="Times New Roman"/>
                <a:ea typeface="Times New Roman"/>
              </a:rPr>
              <a:t>depolama</a:t>
            </a:r>
            <a:r>
              <a:rPr lang="en-US" altLang="zh-CN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50" dirty="0" err="1">
                <a:solidFill>
                  <a:srgbClr val="000000"/>
                </a:solidFill>
                <a:latin typeface="Times New Roman"/>
                <a:ea typeface="Times New Roman"/>
              </a:rPr>
              <a:t>şeklinde</a:t>
            </a:r>
            <a:r>
              <a:rPr lang="en-US" altLang="zh-CN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55" dirty="0" err="1">
                <a:solidFill>
                  <a:srgbClr val="000000"/>
                </a:solidFill>
                <a:latin typeface="Times New Roman"/>
                <a:ea typeface="Times New Roman"/>
              </a:rPr>
              <a:t>herhangi</a:t>
            </a:r>
            <a:r>
              <a:rPr lang="en-US" altLang="zh-CN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44" dirty="0" err="1">
                <a:solidFill>
                  <a:srgbClr val="000000"/>
                </a:solidFill>
                <a:latin typeface="Times New Roman"/>
                <a:ea typeface="Times New Roman"/>
              </a:rPr>
              <a:t>bir</a:t>
            </a:r>
            <a:r>
              <a:rPr lang="en-US" altLang="zh-CN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50" dirty="0" err="1">
                <a:solidFill>
                  <a:srgbClr val="000000"/>
                </a:solidFill>
                <a:latin typeface="Times New Roman"/>
                <a:ea typeface="Times New Roman"/>
              </a:rPr>
              <a:t>yapı</a:t>
            </a:r>
            <a:r>
              <a:rPr lang="en-US" altLang="zh-CN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50" dirty="0" err="1">
                <a:solidFill>
                  <a:srgbClr val="000000"/>
                </a:solidFill>
                <a:latin typeface="Times New Roman"/>
                <a:ea typeface="Times New Roman"/>
              </a:rPr>
              <a:t>gereksinimi</a:t>
            </a:r>
            <a:r>
              <a:rPr lang="en-US" altLang="zh-CN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55" dirty="0" err="1">
                <a:solidFill>
                  <a:srgbClr val="000000"/>
                </a:solidFill>
                <a:latin typeface="Times New Roman"/>
                <a:ea typeface="Times New Roman"/>
              </a:rPr>
              <a:t>yoktur</a:t>
            </a:r>
            <a:r>
              <a:rPr lang="en-US" altLang="zh-CN" spc="44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60" dirty="0" err="1">
                <a:solidFill>
                  <a:srgbClr val="000000"/>
                </a:solidFill>
                <a:latin typeface="Times New Roman"/>
                <a:ea typeface="Times New Roman"/>
              </a:rPr>
              <a:t>Kaba</a:t>
            </a:r>
            <a:r>
              <a:rPr lang="en-US" altLang="zh-CN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50" dirty="0" err="1">
                <a:solidFill>
                  <a:srgbClr val="000000"/>
                </a:solidFill>
                <a:latin typeface="Times New Roman"/>
                <a:ea typeface="Times New Roman"/>
              </a:rPr>
              <a:t>yemler</a:t>
            </a:r>
            <a:r>
              <a:rPr lang="en-US" altLang="zh-CN" spc="50" dirty="0">
                <a:solidFill>
                  <a:srgbClr val="000000"/>
                </a:solidFill>
                <a:latin typeface="Times New Roman"/>
                <a:ea typeface="Times New Roman"/>
              </a:rPr>
              <a:t>,</a:t>
            </a:r>
            <a:r>
              <a:rPr lang="en-US" altLang="zh-CN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dirty="0" err="1">
                <a:solidFill>
                  <a:srgbClr val="000000"/>
                </a:solidFill>
                <a:latin typeface="Times New Roman"/>
                <a:ea typeface="Times New Roman"/>
              </a:rPr>
              <a:t>özellikle</a:t>
            </a:r>
            <a:r>
              <a:rPr lang="en-US" altLang="zh-CN" spc="17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dirty="0" err="1">
                <a:solidFill>
                  <a:srgbClr val="000000"/>
                </a:solidFill>
                <a:latin typeface="Times New Roman"/>
                <a:ea typeface="Times New Roman"/>
              </a:rPr>
              <a:t>yağışlı</a:t>
            </a:r>
            <a:r>
              <a:rPr lang="en-US" altLang="zh-CN" spc="17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dirty="0" err="1">
                <a:solidFill>
                  <a:srgbClr val="000000"/>
                </a:solidFill>
                <a:latin typeface="Times New Roman"/>
                <a:ea typeface="Times New Roman"/>
              </a:rPr>
              <a:t>bölgelerde</a:t>
            </a:r>
            <a:r>
              <a:rPr lang="en-US" altLang="zh-CN" spc="1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dirty="0" err="1">
                <a:solidFill>
                  <a:srgbClr val="000000"/>
                </a:solidFill>
                <a:latin typeface="Times New Roman"/>
                <a:ea typeface="Times New Roman"/>
              </a:rPr>
              <a:t>üzeri</a:t>
            </a:r>
            <a:r>
              <a:rPr lang="en-US" altLang="zh-CN" spc="17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dirty="0" err="1">
                <a:solidFill>
                  <a:srgbClr val="000000"/>
                </a:solidFill>
                <a:latin typeface="Times New Roman"/>
                <a:ea typeface="Times New Roman"/>
              </a:rPr>
              <a:t>kapalı</a:t>
            </a:r>
            <a:r>
              <a:rPr lang="en-US" altLang="zh-CN" spc="17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dirty="0" err="1">
                <a:solidFill>
                  <a:srgbClr val="000000"/>
                </a:solidFill>
                <a:latin typeface="Times New Roman"/>
                <a:ea typeface="Times New Roman"/>
              </a:rPr>
              <a:t>veya</a:t>
            </a:r>
            <a:r>
              <a:rPr lang="en-US" altLang="zh-CN" spc="1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dirty="0" err="1">
                <a:solidFill>
                  <a:srgbClr val="000000"/>
                </a:solidFill>
                <a:latin typeface="Times New Roman"/>
                <a:ea typeface="Times New Roman"/>
              </a:rPr>
              <a:t>tamamen</a:t>
            </a:r>
            <a:r>
              <a:rPr lang="en-US" altLang="zh-CN" spc="17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dirty="0" err="1">
                <a:solidFill>
                  <a:srgbClr val="000000"/>
                </a:solidFill>
                <a:latin typeface="Times New Roman"/>
                <a:ea typeface="Times New Roman"/>
              </a:rPr>
              <a:t>korunmuş</a:t>
            </a:r>
            <a:r>
              <a:rPr lang="en-US" altLang="zh-CN" spc="17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dirty="0" err="1">
                <a:solidFill>
                  <a:srgbClr val="000000"/>
                </a:solidFill>
                <a:latin typeface="Times New Roman"/>
                <a:ea typeface="Times New Roman"/>
              </a:rPr>
              <a:t>yapılar</a:t>
            </a:r>
            <a:r>
              <a:rPr lang="en-US" altLang="zh-CN" spc="1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dirty="0" err="1">
                <a:solidFill>
                  <a:srgbClr val="000000"/>
                </a:solidFill>
                <a:latin typeface="Times New Roman"/>
                <a:ea typeface="Times New Roman"/>
              </a:rPr>
              <a:t>içerisinde</a:t>
            </a:r>
            <a:r>
              <a:rPr lang="en-US" altLang="zh-CN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dirty="0" err="1">
                <a:solidFill>
                  <a:srgbClr val="000000"/>
                </a:solidFill>
                <a:latin typeface="Times New Roman"/>
                <a:ea typeface="Times New Roman"/>
              </a:rPr>
              <a:t>depolanırlar</a:t>
            </a:r>
            <a:r>
              <a:rPr lang="en-US" altLang="zh-CN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pc="5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dirty="0">
                <a:solidFill>
                  <a:srgbClr val="000000"/>
                </a:solidFill>
                <a:latin typeface="Times New Roman"/>
                <a:ea typeface="Times New Roman"/>
              </a:rPr>
              <a:t>Bu</a:t>
            </a:r>
            <a:r>
              <a:rPr lang="en-US" altLang="zh-CN" spc="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dirty="0" err="1">
                <a:solidFill>
                  <a:srgbClr val="000000"/>
                </a:solidFill>
                <a:latin typeface="Times New Roman"/>
                <a:ea typeface="Times New Roman"/>
              </a:rPr>
              <a:t>amaçla</a:t>
            </a:r>
            <a:r>
              <a:rPr lang="en-US" altLang="zh-CN" spc="5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dirty="0" err="1">
                <a:solidFill>
                  <a:srgbClr val="000000"/>
                </a:solidFill>
                <a:latin typeface="Times New Roman"/>
                <a:ea typeface="Times New Roman"/>
              </a:rPr>
              <a:t>en</a:t>
            </a:r>
            <a:r>
              <a:rPr lang="en-US" altLang="zh-CN" spc="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dirty="0" err="1">
                <a:solidFill>
                  <a:srgbClr val="000000"/>
                </a:solidFill>
                <a:latin typeface="Times New Roman"/>
                <a:ea typeface="Times New Roman"/>
              </a:rPr>
              <a:t>yaygın</a:t>
            </a:r>
            <a:r>
              <a:rPr lang="en-US" altLang="zh-CN" spc="5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dirty="0" err="1">
                <a:solidFill>
                  <a:srgbClr val="000000"/>
                </a:solidFill>
                <a:latin typeface="Times New Roman"/>
                <a:ea typeface="Times New Roman"/>
              </a:rPr>
              <a:t>kullanılan</a:t>
            </a:r>
            <a:r>
              <a:rPr lang="en-US" altLang="zh-CN" spc="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dirty="0">
                <a:solidFill>
                  <a:srgbClr val="000000"/>
                </a:solidFill>
                <a:latin typeface="Times New Roman"/>
                <a:ea typeface="Times New Roman"/>
              </a:rPr>
              <a:t>depo</a:t>
            </a:r>
            <a:r>
              <a:rPr lang="en-US" altLang="zh-CN" spc="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dirty="0">
                <a:solidFill>
                  <a:srgbClr val="000000"/>
                </a:solidFill>
                <a:latin typeface="Times New Roman"/>
                <a:ea typeface="Times New Roman"/>
              </a:rPr>
              <a:t>tipi,</a:t>
            </a:r>
            <a:r>
              <a:rPr lang="en-US" altLang="zh-CN" spc="5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dirty="0" err="1">
                <a:solidFill>
                  <a:srgbClr val="000000"/>
                </a:solidFill>
                <a:latin typeface="Times New Roman"/>
                <a:ea typeface="Times New Roman"/>
              </a:rPr>
              <a:t>üzeri</a:t>
            </a:r>
            <a:r>
              <a:rPr lang="en-US" altLang="zh-CN" spc="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dirty="0" err="1">
                <a:solidFill>
                  <a:srgbClr val="000000"/>
                </a:solidFill>
                <a:latin typeface="Times New Roman"/>
                <a:ea typeface="Times New Roman"/>
              </a:rPr>
              <a:t>bir</a:t>
            </a:r>
            <a:r>
              <a:rPr lang="en-US" altLang="zh-CN" spc="5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dirty="0" err="1">
                <a:solidFill>
                  <a:srgbClr val="000000"/>
                </a:solidFill>
                <a:latin typeface="Times New Roman"/>
                <a:ea typeface="Times New Roman"/>
              </a:rPr>
              <a:t>beşik</a:t>
            </a:r>
            <a:r>
              <a:rPr lang="en-US" altLang="zh-CN" spc="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dirty="0" err="1">
                <a:solidFill>
                  <a:srgbClr val="000000"/>
                </a:solidFill>
                <a:latin typeface="Times New Roman"/>
                <a:ea typeface="Times New Roman"/>
              </a:rPr>
              <a:t>çatı</a:t>
            </a:r>
            <a:r>
              <a:rPr lang="en-US" altLang="zh-CN" spc="5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dirty="0" err="1">
                <a:solidFill>
                  <a:srgbClr val="000000"/>
                </a:solidFill>
                <a:latin typeface="Times New Roman"/>
                <a:ea typeface="Times New Roman"/>
              </a:rPr>
              <a:t>ile</a:t>
            </a:r>
            <a:r>
              <a:rPr lang="en-US" altLang="zh-CN" spc="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dirty="0" err="1">
                <a:solidFill>
                  <a:srgbClr val="000000"/>
                </a:solidFill>
                <a:latin typeface="Times New Roman"/>
                <a:ea typeface="Times New Roman"/>
              </a:rPr>
              <a:t>örtülü</a:t>
            </a:r>
            <a:r>
              <a:rPr lang="en-US" altLang="zh-CN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dirty="0" err="1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dirty="0" err="1">
                <a:solidFill>
                  <a:srgbClr val="000000"/>
                </a:solidFill>
                <a:latin typeface="Times New Roman"/>
                <a:ea typeface="Times New Roman"/>
              </a:rPr>
              <a:t>etrafı</a:t>
            </a:r>
            <a:r>
              <a:rPr lang="en-US" altLang="zh-CN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dirty="0" err="1">
                <a:solidFill>
                  <a:srgbClr val="000000"/>
                </a:solidFill>
                <a:latin typeface="Times New Roman"/>
                <a:ea typeface="Times New Roman"/>
              </a:rPr>
              <a:t>açık</a:t>
            </a:r>
            <a:r>
              <a:rPr lang="en-US" altLang="zh-CN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dirty="0" err="1">
                <a:solidFill>
                  <a:srgbClr val="000000"/>
                </a:solidFill>
                <a:latin typeface="Times New Roman"/>
                <a:ea typeface="Times New Roman"/>
              </a:rPr>
              <a:t>bırakılan</a:t>
            </a:r>
            <a:r>
              <a:rPr lang="en-US" altLang="zh-CN" spc="-17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dirty="0" err="1">
                <a:solidFill>
                  <a:srgbClr val="000000"/>
                </a:solidFill>
                <a:latin typeface="Times New Roman"/>
                <a:ea typeface="Times New Roman"/>
              </a:rPr>
              <a:t>yapılardır</a:t>
            </a:r>
            <a:r>
              <a:rPr lang="en-US" altLang="zh-CN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17195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5"/>
          <p:cNvSpPr txBox="1"/>
          <p:nvPr/>
        </p:nvSpPr>
        <p:spPr>
          <a:xfrm>
            <a:off x="1253337" y="484886"/>
            <a:ext cx="9804687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CN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ALET</a:t>
            </a:r>
            <a:r>
              <a:rPr lang="en-US" altLang="zh-CN" sz="2400" b="1" spc="-1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b="1" spc="-11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MAKİNE</a:t>
            </a:r>
            <a:r>
              <a:rPr lang="en-US" altLang="zh-CN" sz="2400" b="1" spc="-11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KORUMA</a:t>
            </a:r>
            <a:r>
              <a:rPr lang="en-US" altLang="zh-CN" sz="2400" b="1" spc="-11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YAPILARI</a:t>
            </a:r>
            <a:endParaRPr lang="en-US" altLang="zh-CN" sz="2400" b="1" dirty="0">
              <a:solidFill>
                <a:srgbClr val="000000"/>
              </a:solidFill>
              <a:latin typeface="Times New Roman"/>
              <a:ea typeface="Times New Roman"/>
            </a:endParaRPr>
          </a:p>
        </p:txBody>
      </p:sp>
      <p:sp>
        <p:nvSpPr>
          <p:cNvPr id="6" name="TextBox 6"/>
          <p:cNvSpPr txBox="1"/>
          <p:nvPr/>
        </p:nvSpPr>
        <p:spPr>
          <a:xfrm>
            <a:off x="752652" y="1171194"/>
            <a:ext cx="10416732" cy="485594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hangingPunct="0">
              <a:lnSpc>
                <a:spcPct val="82916"/>
              </a:lnSpc>
            </a:pPr>
            <a:r>
              <a:rPr lang="en-US" altLang="zh-CN" sz="2200" spc="50" dirty="0">
                <a:solidFill>
                  <a:srgbClr val="000000"/>
                </a:solidFill>
                <a:latin typeface="Times New Roman"/>
                <a:ea typeface="Times New Roman"/>
              </a:rPr>
              <a:t>Tarım</a:t>
            </a:r>
            <a:r>
              <a:rPr lang="en-US" altLang="zh-CN" sz="22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44" dirty="0">
                <a:solidFill>
                  <a:srgbClr val="000000"/>
                </a:solidFill>
                <a:latin typeface="Times New Roman"/>
                <a:ea typeface="Times New Roman"/>
              </a:rPr>
              <a:t>işletmelerinde</a:t>
            </a:r>
            <a:r>
              <a:rPr lang="en-US" altLang="zh-CN" sz="22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55" dirty="0">
                <a:solidFill>
                  <a:srgbClr val="000000"/>
                </a:solidFill>
                <a:latin typeface="Times New Roman"/>
                <a:ea typeface="Times New Roman"/>
              </a:rPr>
              <a:t>bulunan</a:t>
            </a:r>
            <a:r>
              <a:rPr lang="en-US" altLang="zh-CN" sz="22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40" dirty="0">
                <a:solidFill>
                  <a:srgbClr val="000000"/>
                </a:solidFill>
                <a:latin typeface="Times New Roman"/>
                <a:ea typeface="Times New Roman"/>
              </a:rPr>
              <a:t>alet</a:t>
            </a:r>
            <a:r>
              <a:rPr lang="en-US" altLang="zh-CN" sz="22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55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2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44" dirty="0">
                <a:solidFill>
                  <a:srgbClr val="000000"/>
                </a:solidFill>
                <a:latin typeface="Times New Roman"/>
                <a:ea typeface="Times New Roman"/>
              </a:rPr>
              <a:t>makinelerin</a:t>
            </a:r>
            <a:r>
              <a:rPr lang="en-US" altLang="zh-CN" sz="22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55" dirty="0">
                <a:solidFill>
                  <a:srgbClr val="000000"/>
                </a:solidFill>
                <a:latin typeface="Times New Roman"/>
                <a:ea typeface="Times New Roman"/>
              </a:rPr>
              <a:t>dış</a:t>
            </a:r>
            <a:r>
              <a:rPr lang="en-US" altLang="zh-CN" sz="22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44" dirty="0">
                <a:solidFill>
                  <a:srgbClr val="000000"/>
                </a:solidFill>
                <a:latin typeface="Times New Roman"/>
                <a:ea typeface="Times New Roman"/>
              </a:rPr>
              <a:t>etkenlerden</a:t>
            </a:r>
            <a:r>
              <a:rPr lang="en-US" altLang="zh-CN" sz="22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55" dirty="0">
                <a:solidFill>
                  <a:srgbClr val="000000"/>
                </a:solidFill>
                <a:latin typeface="Times New Roman"/>
                <a:ea typeface="Times New Roman"/>
              </a:rPr>
              <a:t>korunduğu</a:t>
            </a:r>
            <a:r>
              <a:rPr lang="en-US" altLang="zh-CN" sz="22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69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2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40" dirty="0">
                <a:solidFill>
                  <a:srgbClr val="000000"/>
                </a:solidFill>
                <a:latin typeface="Times New Roman"/>
                <a:ea typeface="Times New Roman"/>
              </a:rPr>
              <a:t>üretilen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50" dirty="0">
                <a:solidFill>
                  <a:srgbClr val="000000"/>
                </a:solidFill>
                <a:latin typeface="Times New Roman"/>
                <a:ea typeface="Times New Roman"/>
              </a:rPr>
              <a:t>ürünlerin</a:t>
            </a:r>
            <a:r>
              <a:rPr lang="en-US" altLang="zh-CN" sz="22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60" dirty="0">
                <a:solidFill>
                  <a:srgbClr val="000000"/>
                </a:solidFill>
                <a:latin typeface="Times New Roman"/>
                <a:ea typeface="Times New Roman"/>
              </a:rPr>
              <a:t>tüketimine</a:t>
            </a:r>
            <a:r>
              <a:rPr lang="en-US" altLang="zh-CN" sz="22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64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2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55" dirty="0">
                <a:solidFill>
                  <a:srgbClr val="000000"/>
                </a:solidFill>
                <a:latin typeface="Times New Roman"/>
                <a:ea typeface="Times New Roman"/>
              </a:rPr>
              <a:t>pazara</a:t>
            </a:r>
            <a:r>
              <a:rPr lang="en-US" altLang="zh-CN" sz="22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50" dirty="0">
                <a:solidFill>
                  <a:srgbClr val="000000"/>
                </a:solidFill>
                <a:latin typeface="Times New Roman"/>
                <a:ea typeface="Times New Roman"/>
              </a:rPr>
              <a:t>iletilinceye</a:t>
            </a:r>
            <a:r>
              <a:rPr lang="en-US" altLang="zh-CN" sz="22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60" dirty="0">
                <a:solidFill>
                  <a:srgbClr val="000000"/>
                </a:solidFill>
                <a:latin typeface="Times New Roman"/>
                <a:ea typeface="Times New Roman"/>
              </a:rPr>
              <a:t>kadar</a:t>
            </a:r>
            <a:r>
              <a:rPr lang="en-US" altLang="zh-CN" sz="22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55" dirty="0">
                <a:solidFill>
                  <a:srgbClr val="000000"/>
                </a:solidFill>
                <a:latin typeface="Times New Roman"/>
                <a:ea typeface="Times New Roman"/>
              </a:rPr>
              <a:t>saklandığı</a:t>
            </a:r>
            <a:r>
              <a:rPr lang="en-US" altLang="zh-CN" sz="22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60" dirty="0">
                <a:solidFill>
                  <a:srgbClr val="000000"/>
                </a:solidFill>
                <a:latin typeface="Times New Roman"/>
                <a:ea typeface="Times New Roman"/>
              </a:rPr>
              <a:t>her</a:t>
            </a:r>
            <a:r>
              <a:rPr lang="en-US" altLang="zh-CN" sz="22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50" dirty="0">
                <a:solidFill>
                  <a:srgbClr val="000000"/>
                </a:solidFill>
                <a:latin typeface="Times New Roman"/>
                <a:ea typeface="Times New Roman"/>
              </a:rPr>
              <a:t>türlü</a:t>
            </a:r>
            <a:r>
              <a:rPr lang="en-US" altLang="zh-CN" sz="22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55" dirty="0">
                <a:solidFill>
                  <a:srgbClr val="000000"/>
                </a:solidFill>
                <a:latin typeface="Times New Roman"/>
                <a:ea typeface="Times New Roman"/>
              </a:rPr>
              <a:t>yapıya</a:t>
            </a:r>
            <a:r>
              <a:rPr lang="en-US" altLang="zh-CN" sz="22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69" dirty="0">
                <a:solidFill>
                  <a:srgbClr val="000000"/>
                </a:solidFill>
                <a:latin typeface="Times New Roman"/>
                <a:ea typeface="Times New Roman"/>
              </a:rPr>
              <a:t>koruma</a:t>
            </a:r>
            <a:r>
              <a:rPr lang="en-US" altLang="zh-CN" sz="22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69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depolama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yapıları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adı</a:t>
            </a:r>
            <a:r>
              <a:rPr lang="en-US" altLang="zh-CN" sz="2200" spc="-13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 err="1">
                <a:solidFill>
                  <a:srgbClr val="000000"/>
                </a:solidFill>
                <a:latin typeface="Times New Roman"/>
                <a:ea typeface="Times New Roman"/>
              </a:rPr>
              <a:t>verilir</a:t>
            </a:r>
            <a:r>
              <a:rPr lang="en-US" altLang="zh-CN" sz="22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endParaRPr lang="tr-TR" altLang="zh-CN" sz="2200" dirty="0" smtClean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marL="0" hangingPunct="0">
              <a:lnSpc>
                <a:spcPct val="82916"/>
              </a:lnSpc>
            </a:pPr>
            <a:endParaRPr lang="en-US" altLang="zh-CN" sz="2200" dirty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marL="0" hangingPunct="0">
              <a:lnSpc>
                <a:spcPct val="75416"/>
              </a:lnSpc>
            </a:pPr>
            <a:r>
              <a:rPr lang="en-US" altLang="zh-CN" sz="2200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Alet</a:t>
            </a:r>
            <a:r>
              <a:rPr lang="en-US" altLang="zh-CN" sz="2200" spc="15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200" spc="1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makine</a:t>
            </a:r>
            <a:r>
              <a:rPr lang="en-US" altLang="zh-CN" sz="2200" spc="1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koruma</a:t>
            </a:r>
            <a:r>
              <a:rPr lang="en-US" altLang="zh-CN" sz="2200" spc="1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yapıları;</a:t>
            </a:r>
            <a:r>
              <a:rPr lang="en-US" altLang="zh-CN" sz="2200" spc="1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işletmede</a:t>
            </a:r>
            <a:r>
              <a:rPr lang="en-US" altLang="zh-CN" sz="2200" spc="1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bulunan</a:t>
            </a:r>
            <a:r>
              <a:rPr lang="en-US" altLang="zh-CN" sz="2200" spc="1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alet</a:t>
            </a:r>
            <a:r>
              <a:rPr lang="en-US" altLang="zh-CN" sz="2200" spc="1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200" spc="15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makineler</a:t>
            </a:r>
            <a:r>
              <a:rPr lang="en-US" altLang="zh-CN" sz="2200" spc="1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için</a:t>
            </a:r>
            <a:r>
              <a:rPr lang="en-US" altLang="zh-CN" sz="2200" spc="1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yeterli</a:t>
            </a:r>
            <a:r>
              <a:rPr lang="en-US" altLang="zh-CN" sz="2200" spc="1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park</a:t>
            </a:r>
            <a:r>
              <a:rPr lang="en-US" altLang="zh-CN" sz="2200" spc="1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yeri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oluşturmak,</a:t>
            </a:r>
            <a:r>
              <a:rPr lang="en-US" altLang="zh-CN" sz="2200" spc="44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onları</a:t>
            </a:r>
            <a:r>
              <a:rPr lang="en-US" altLang="zh-CN" sz="2200" spc="50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dış</a:t>
            </a:r>
            <a:r>
              <a:rPr lang="en-US" altLang="zh-CN" sz="2200" spc="50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iklim</a:t>
            </a:r>
            <a:r>
              <a:rPr lang="en-US" altLang="zh-CN" sz="2200" spc="50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koşullarına</a:t>
            </a:r>
            <a:r>
              <a:rPr lang="en-US" altLang="zh-CN" sz="2200" spc="50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karşı</a:t>
            </a:r>
            <a:r>
              <a:rPr lang="en-US" altLang="zh-CN" sz="2200" spc="50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korumak,</a:t>
            </a:r>
            <a:r>
              <a:rPr lang="en-US" altLang="zh-CN" sz="2200" spc="50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yıpranmalarını</a:t>
            </a:r>
            <a:r>
              <a:rPr lang="en-US" altLang="zh-CN" sz="2200" spc="50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200" spc="50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değer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15" dirty="0">
                <a:solidFill>
                  <a:srgbClr val="000000"/>
                </a:solidFill>
                <a:latin typeface="Times New Roman"/>
                <a:ea typeface="Times New Roman"/>
              </a:rPr>
              <a:t>yitirmelerini</a:t>
            </a:r>
            <a:r>
              <a:rPr lang="en-US" altLang="zh-CN" sz="2200" spc="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20" dirty="0">
                <a:solidFill>
                  <a:srgbClr val="000000"/>
                </a:solidFill>
                <a:latin typeface="Times New Roman"/>
                <a:ea typeface="Times New Roman"/>
              </a:rPr>
              <a:t>önlemek,</a:t>
            </a:r>
            <a:r>
              <a:rPr lang="en-US" altLang="zh-CN" sz="2200" spc="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15" dirty="0">
                <a:solidFill>
                  <a:srgbClr val="000000"/>
                </a:solidFill>
                <a:latin typeface="Times New Roman"/>
                <a:ea typeface="Times New Roman"/>
              </a:rPr>
              <a:t>servis</a:t>
            </a:r>
            <a:r>
              <a:rPr lang="en-US" altLang="zh-CN" sz="2200" spc="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15" dirty="0">
                <a:solidFill>
                  <a:srgbClr val="000000"/>
                </a:solidFill>
                <a:latin typeface="Times New Roman"/>
                <a:ea typeface="Times New Roman"/>
              </a:rPr>
              <a:t>ömürlerini</a:t>
            </a:r>
            <a:r>
              <a:rPr lang="en-US" altLang="zh-CN" sz="22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20" dirty="0">
                <a:solidFill>
                  <a:srgbClr val="000000"/>
                </a:solidFill>
                <a:latin typeface="Times New Roman"/>
                <a:ea typeface="Times New Roman"/>
              </a:rPr>
              <a:t>artırmak,</a:t>
            </a:r>
            <a:r>
              <a:rPr lang="en-US" altLang="zh-CN" sz="2200" spc="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15" dirty="0">
                <a:solidFill>
                  <a:srgbClr val="000000"/>
                </a:solidFill>
                <a:latin typeface="Times New Roman"/>
                <a:ea typeface="Times New Roman"/>
              </a:rPr>
              <a:t>makinelerin</a:t>
            </a:r>
            <a:r>
              <a:rPr lang="en-US" altLang="zh-CN" sz="2200" spc="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25" dirty="0">
                <a:solidFill>
                  <a:srgbClr val="000000"/>
                </a:solidFill>
                <a:latin typeface="Times New Roman"/>
                <a:ea typeface="Times New Roman"/>
              </a:rPr>
              <a:t>bakım,</a:t>
            </a:r>
            <a:r>
              <a:rPr lang="en-US" altLang="zh-CN" sz="22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20" dirty="0">
                <a:solidFill>
                  <a:srgbClr val="000000"/>
                </a:solidFill>
                <a:latin typeface="Times New Roman"/>
                <a:ea typeface="Times New Roman"/>
              </a:rPr>
              <a:t>onarım</a:t>
            </a:r>
            <a:r>
              <a:rPr lang="en-US" altLang="zh-CN" sz="2200" spc="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25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200" spc="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15" dirty="0">
                <a:solidFill>
                  <a:srgbClr val="000000"/>
                </a:solidFill>
                <a:latin typeface="Times New Roman"/>
                <a:ea typeface="Times New Roman"/>
              </a:rPr>
              <a:t>ayarlarını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40" dirty="0">
                <a:solidFill>
                  <a:srgbClr val="000000"/>
                </a:solidFill>
                <a:latin typeface="Times New Roman"/>
                <a:ea typeface="Times New Roman"/>
              </a:rPr>
              <a:t>yapmak,</a:t>
            </a:r>
            <a:r>
              <a:rPr lang="en-US" altLang="zh-CN" sz="22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30" dirty="0">
                <a:solidFill>
                  <a:srgbClr val="000000"/>
                </a:solidFill>
                <a:latin typeface="Times New Roman"/>
                <a:ea typeface="Times New Roman"/>
              </a:rPr>
              <a:t>hırsızlıklara</a:t>
            </a:r>
            <a:r>
              <a:rPr lang="en-US" altLang="zh-CN" sz="22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44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2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34" dirty="0">
                <a:solidFill>
                  <a:srgbClr val="000000"/>
                </a:solidFill>
                <a:latin typeface="Times New Roman"/>
                <a:ea typeface="Times New Roman"/>
              </a:rPr>
              <a:t>olabilecek</a:t>
            </a:r>
            <a:r>
              <a:rPr lang="en-US" altLang="zh-CN" sz="22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30" dirty="0">
                <a:solidFill>
                  <a:srgbClr val="000000"/>
                </a:solidFill>
                <a:latin typeface="Times New Roman"/>
                <a:ea typeface="Times New Roman"/>
              </a:rPr>
              <a:t>tahribatlara</a:t>
            </a:r>
            <a:r>
              <a:rPr lang="en-US" altLang="zh-CN" sz="22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34" dirty="0">
                <a:solidFill>
                  <a:srgbClr val="000000"/>
                </a:solidFill>
                <a:latin typeface="Times New Roman"/>
                <a:ea typeface="Times New Roman"/>
              </a:rPr>
              <a:t>karşı</a:t>
            </a:r>
            <a:r>
              <a:rPr lang="en-US" altLang="zh-CN" sz="22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40" dirty="0">
                <a:solidFill>
                  <a:srgbClr val="000000"/>
                </a:solidFill>
                <a:latin typeface="Times New Roman"/>
                <a:ea typeface="Times New Roman"/>
              </a:rPr>
              <a:t>korumak</a:t>
            </a:r>
            <a:r>
              <a:rPr lang="en-US" altLang="zh-CN" sz="22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5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2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34" dirty="0">
                <a:solidFill>
                  <a:srgbClr val="000000"/>
                </a:solidFill>
                <a:latin typeface="Times New Roman"/>
                <a:ea typeface="Times New Roman"/>
              </a:rPr>
              <a:t>emniyetlerini</a:t>
            </a:r>
            <a:r>
              <a:rPr lang="en-US" altLang="zh-CN" sz="22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34" dirty="0">
                <a:solidFill>
                  <a:srgbClr val="000000"/>
                </a:solidFill>
                <a:latin typeface="Times New Roman"/>
                <a:ea typeface="Times New Roman"/>
              </a:rPr>
              <a:t>sağlamak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amacıyla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planlanıp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inşa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edilirler.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Alet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makine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koruma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yapılarına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200" b="1" i="1" dirty="0">
                <a:solidFill>
                  <a:srgbClr val="000000"/>
                </a:solidFill>
                <a:latin typeface="Times New Roman"/>
                <a:ea typeface="Times New Roman"/>
              </a:rPr>
              <a:t>hangarlar</a:t>
            </a:r>
            <a:r>
              <a:rPr lang="en-US" altLang="zh-CN" sz="2200" b="1" i="1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adı</a:t>
            </a:r>
            <a:r>
              <a:rPr lang="en-US" altLang="zh-CN" sz="2200" spc="11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da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verilmektedir.</a:t>
            </a:r>
            <a:r>
              <a:rPr lang="en-US" altLang="zh-CN" sz="22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Hangarlar,</a:t>
            </a:r>
            <a:r>
              <a:rPr lang="en-US" altLang="zh-CN" sz="22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bölgenin</a:t>
            </a:r>
            <a:r>
              <a:rPr lang="en-US" altLang="zh-CN" sz="22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iklim</a:t>
            </a:r>
            <a:r>
              <a:rPr lang="en-US" altLang="zh-CN" sz="22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koşullarına,</a:t>
            </a:r>
            <a:r>
              <a:rPr lang="en-US" altLang="zh-CN" sz="22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işletmede</a:t>
            </a:r>
            <a:r>
              <a:rPr lang="en-US" altLang="zh-CN" sz="22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bulunan</a:t>
            </a:r>
            <a:r>
              <a:rPr lang="en-US" altLang="zh-CN" sz="22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alet</a:t>
            </a:r>
            <a:r>
              <a:rPr lang="en-US" altLang="zh-CN" sz="22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2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makinelerin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çeşit</a:t>
            </a:r>
            <a:r>
              <a:rPr lang="en-US" altLang="zh-CN" sz="2200" spc="4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200" spc="4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sayılarına</a:t>
            </a:r>
            <a:r>
              <a:rPr lang="en-US" altLang="zh-CN" sz="2200" spc="4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göre</a:t>
            </a:r>
            <a:r>
              <a:rPr lang="en-US" altLang="zh-CN" sz="2200" spc="4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çeşitli</a:t>
            </a:r>
            <a:r>
              <a:rPr lang="en-US" altLang="zh-CN" sz="2200" spc="4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tip</a:t>
            </a:r>
            <a:r>
              <a:rPr lang="en-US" altLang="zh-CN" sz="2200" spc="4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200" spc="4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büyüklüklerde</a:t>
            </a:r>
            <a:r>
              <a:rPr lang="en-US" altLang="zh-CN" sz="2200" spc="4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yapılabilirler.</a:t>
            </a:r>
            <a:r>
              <a:rPr lang="en-US" altLang="zh-CN" sz="2200" spc="4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Hangarlar</a:t>
            </a:r>
            <a:r>
              <a:rPr lang="en-US" altLang="zh-CN" sz="2200" spc="4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kullanım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30" dirty="0">
                <a:solidFill>
                  <a:srgbClr val="000000"/>
                </a:solidFill>
                <a:latin typeface="Times New Roman"/>
                <a:ea typeface="Times New Roman"/>
              </a:rPr>
              <a:t>şekillerine,</a:t>
            </a:r>
            <a:r>
              <a:rPr lang="en-US" altLang="zh-CN" sz="2200" spc="2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200" spc="34" dirty="0">
                <a:solidFill>
                  <a:srgbClr val="000000"/>
                </a:solidFill>
                <a:latin typeface="Times New Roman"/>
                <a:ea typeface="Times New Roman"/>
              </a:rPr>
              <a:t>maliyetlerine</a:t>
            </a:r>
            <a:r>
              <a:rPr lang="en-US" altLang="zh-CN" sz="2200" spc="2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200" spc="55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2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44" dirty="0">
                <a:solidFill>
                  <a:srgbClr val="000000"/>
                </a:solidFill>
                <a:latin typeface="Times New Roman"/>
                <a:ea typeface="Times New Roman"/>
              </a:rPr>
              <a:t>koruma</a:t>
            </a:r>
            <a:r>
              <a:rPr lang="en-US" altLang="zh-CN" sz="2200" spc="2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200" spc="34" dirty="0">
                <a:solidFill>
                  <a:srgbClr val="000000"/>
                </a:solidFill>
                <a:latin typeface="Times New Roman"/>
                <a:ea typeface="Times New Roman"/>
              </a:rPr>
              <a:t>derecelerine</a:t>
            </a:r>
            <a:r>
              <a:rPr lang="en-US" altLang="zh-CN" sz="2200" spc="2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200" spc="40" dirty="0">
                <a:solidFill>
                  <a:srgbClr val="000000"/>
                </a:solidFill>
                <a:latin typeface="Times New Roman"/>
                <a:ea typeface="Times New Roman"/>
              </a:rPr>
              <a:t>göre</a:t>
            </a:r>
            <a:r>
              <a:rPr lang="en-US" altLang="zh-CN" sz="22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30" dirty="0">
                <a:solidFill>
                  <a:srgbClr val="000000"/>
                </a:solidFill>
                <a:latin typeface="Times New Roman"/>
                <a:ea typeface="Times New Roman"/>
              </a:rPr>
              <a:t>genellikle</a:t>
            </a:r>
            <a:r>
              <a:rPr lang="en-US" altLang="zh-CN" sz="22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64" dirty="0">
                <a:solidFill>
                  <a:srgbClr val="000000"/>
                </a:solidFill>
                <a:latin typeface="Times New Roman"/>
                <a:ea typeface="Times New Roman"/>
              </a:rPr>
              <a:t>üç</a:t>
            </a:r>
            <a:r>
              <a:rPr lang="en-US" altLang="zh-CN" sz="22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30" dirty="0">
                <a:solidFill>
                  <a:srgbClr val="000000"/>
                </a:solidFill>
                <a:latin typeface="Times New Roman"/>
                <a:ea typeface="Times New Roman"/>
              </a:rPr>
              <a:t>tipte</a:t>
            </a:r>
            <a:r>
              <a:rPr lang="en-US" altLang="zh-CN" sz="22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34" dirty="0">
                <a:solidFill>
                  <a:srgbClr val="000000"/>
                </a:solidFill>
                <a:latin typeface="Times New Roman"/>
                <a:ea typeface="Times New Roman"/>
              </a:rPr>
              <a:t>inşa</a:t>
            </a:r>
            <a:r>
              <a:rPr lang="en-US" altLang="zh-CN" sz="22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30" dirty="0">
                <a:solidFill>
                  <a:srgbClr val="000000"/>
                </a:solidFill>
                <a:latin typeface="Times New Roman"/>
                <a:ea typeface="Times New Roman"/>
              </a:rPr>
              <a:t>edilirler.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Bunlar</a:t>
            </a:r>
            <a:r>
              <a:rPr lang="en-US" altLang="zh-CN" sz="2200" spc="-10" dirty="0">
                <a:solidFill>
                  <a:srgbClr val="000000"/>
                </a:solidFill>
                <a:latin typeface="Times New Roman"/>
                <a:ea typeface="Times New Roman"/>
              </a:rPr>
              <a:t>;</a:t>
            </a:r>
          </a:p>
          <a:p>
            <a:pPr marL="0">
              <a:lnSpc>
                <a:spcPct val="100000"/>
              </a:lnSpc>
            </a:pPr>
            <a:r>
              <a:rPr lang="en-US" altLang="zh-CN" sz="2200" dirty="0">
                <a:solidFill>
                  <a:srgbClr val="000000"/>
                </a:solidFill>
                <a:latin typeface="Arial"/>
                <a:ea typeface="Arial"/>
              </a:rPr>
              <a:t>•</a:t>
            </a:r>
            <a:r>
              <a:rPr lang="en-US" altLang="zh-CN" sz="2200" spc="5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Dar</a:t>
            </a:r>
            <a:r>
              <a:rPr lang="en-US" altLang="zh-CN" sz="2200" spc="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200" spc="5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bir</a:t>
            </a:r>
            <a:r>
              <a:rPr lang="en-US" altLang="zh-CN" sz="2200" spc="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cephesi</a:t>
            </a:r>
            <a:r>
              <a:rPr lang="en-US" altLang="zh-CN" sz="2200" spc="5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açık</a:t>
            </a:r>
            <a:r>
              <a:rPr lang="en-US" altLang="zh-CN" sz="2200" spc="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sundurmalar,</a:t>
            </a:r>
          </a:p>
          <a:p>
            <a:pPr marL="0">
              <a:lnSpc>
                <a:spcPct val="100000"/>
              </a:lnSpc>
              <a:spcBef>
                <a:spcPts val="170"/>
              </a:spcBef>
            </a:pPr>
            <a:r>
              <a:rPr lang="en-US" altLang="zh-CN" sz="2200" dirty="0">
                <a:solidFill>
                  <a:srgbClr val="000000"/>
                </a:solidFill>
                <a:latin typeface="Arial"/>
                <a:ea typeface="Arial"/>
              </a:rPr>
              <a:t>•</a:t>
            </a:r>
            <a:r>
              <a:rPr lang="en-US" altLang="zh-CN" sz="2200" spc="5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Geniş</a:t>
            </a:r>
            <a:r>
              <a:rPr lang="en-US" altLang="zh-CN" sz="2200" spc="4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200" spc="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bir</a:t>
            </a:r>
            <a:r>
              <a:rPr lang="en-US" altLang="zh-CN" sz="2200" spc="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cephesi</a:t>
            </a:r>
            <a:r>
              <a:rPr lang="en-US" altLang="zh-CN" sz="2200" spc="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açık</a:t>
            </a:r>
            <a:r>
              <a:rPr lang="en-US" altLang="zh-CN" sz="2200" spc="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sundurmalar,</a:t>
            </a:r>
          </a:p>
          <a:p>
            <a:pPr marL="0" hangingPunct="0">
              <a:lnSpc>
                <a:spcPct val="107500"/>
              </a:lnSpc>
              <a:spcBef>
                <a:spcPts val="114"/>
              </a:spcBef>
            </a:pPr>
            <a:r>
              <a:rPr lang="en-US" altLang="zh-CN" sz="2200" dirty="0">
                <a:solidFill>
                  <a:srgbClr val="000000"/>
                </a:solidFill>
                <a:latin typeface="Arial"/>
                <a:ea typeface="Arial"/>
              </a:rPr>
              <a:t>•</a:t>
            </a:r>
            <a:r>
              <a:rPr lang="en-US" altLang="zh-CN" sz="2200" spc="89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Geniş</a:t>
            </a:r>
            <a:r>
              <a:rPr lang="en-US" altLang="zh-CN" sz="22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2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kapalı</a:t>
            </a:r>
            <a:r>
              <a:rPr lang="en-US" altLang="zh-CN" sz="22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hangarlar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/>
              <a:t/>
            </a:r>
            <a:br>
              <a:rPr dirty="0"/>
            </a:br>
            <a:r>
              <a:rPr lang="en-US" altLang="zh-CN" sz="2200" spc="-35" dirty="0">
                <a:solidFill>
                  <a:srgbClr val="000000"/>
                </a:solidFill>
                <a:latin typeface="Times New Roman"/>
                <a:ea typeface="Times New Roman"/>
              </a:rPr>
              <a:t>dır</a:t>
            </a:r>
            <a:r>
              <a:rPr lang="en-US" altLang="zh-CN" sz="2200" spc="-25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904457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8"/>
          <p:cNvSpPr txBox="1"/>
          <p:nvPr/>
        </p:nvSpPr>
        <p:spPr>
          <a:xfrm>
            <a:off x="736701" y="900400"/>
            <a:ext cx="10422783" cy="273677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hangingPunct="0">
              <a:lnSpc>
                <a:spcPct val="93333"/>
              </a:lnSpc>
            </a:pP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İşletmede</a:t>
            </a:r>
            <a:r>
              <a:rPr lang="en-US" altLang="zh-CN" sz="24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kullanılan</a:t>
            </a:r>
            <a:r>
              <a:rPr lang="en-US" altLang="zh-CN" sz="24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alet</a:t>
            </a:r>
            <a:r>
              <a:rPr lang="en-US" altLang="zh-CN" sz="24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makinelerin</a:t>
            </a:r>
            <a:r>
              <a:rPr lang="en-US" altLang="zh-CN" sz="24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bakım</a:t>
            </a:r>
            <a:r>
              <a:rPr lang="en-US" altLang="zh-CN" sz="24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onarımı</a:t>
            </a:r>
            <a:r>
              <a:rPr lang="en-US" altLang="zh-CN" sz="24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ile</a:t>
            </a:r>
            <a:r>
              <a:rPr lang="en-US" altLang="zh-CN" sz="24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ayarlarının</a:t>
            </a:r>
            <a:r>
              <a:rPr lang="en-US" altLang="zh-CN" sz="24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yapılması,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5" dirty="0">
                <a:solidFill>
                  <a:srgbClr val="000000"/>
                </a:solidFill>
                <a:latin typeface="Times New Roman"/>
                <a:ea typeface="Times New Roman"/>
              </a:rPr>
              <a:t>bazı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5" dirty="0">
                <a:solidFill>
                  <a:srgbClr val="000000"/>
                </a:solidFill>
                <a:latin typeface="Times New Roman"/>
                <a:ea typeface="Times New Roman"/>
              </a:rPr>
              <a:t>ekipmanların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5" dirty="0">
                <a:solidFill>
                  <a:srgbClr val="000000"/>
                </a:solidFill>
                <a:latin typeface="Times New Roman"/>
                <a:ea typeface="Times New Roman"/>
              </a:rPr>
              <a:t>üretilmesi,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4" dirty="0">
                <a:solidFill>
                  <a:srgbClr val="000000"/>
                </a:solidFill>
                <a:latin typeface="Times New Roman"/>
                <a:ea typeface="Times New Roman"/>
              </a:rPr>
              <a:t>monte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0" dirty="0">
                <a:solidFill>
                  <a:srgbClr val="000000"/>
                </a:solidFill>
                <a:latin typeface="Times New Roman"/>
                <a:ea typeface="Times New Roman"/>
              </a:rPr>
              <a:t>edilmesi,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9" dirty="0">
                <a:solidFill>
                  <a:srgbClr val="000000"/>
                </a:solidFill>
                <a:latin typeface="Times New Roman"/>
                <a:ea typeface="Times New Roman"/>
              </a:rPr>
              <a:t>yedek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0" dirty="0">
                <a:solidFill>
                  <a:srgbClr val="000000"/>
                </a:solidFill>
                <a:latin typeface="Times New Roman"/>
                <a:ea typeface="Times New Roman"/>
              </a:rPr>
              <a:t>parçaların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8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0" dirty="0">
                <a:solidFill>
                  <a:srgbClr val="000000"/>
                </a:solidFill>
                <a:latin typeface="Times New Roman"/>
                <a:ea typeface="Times New Roman"/>
              </a:rPr>
              <a:t>malzemelerin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ea typeface="Times New Roman"/>
              </a:rPr>
              <a:t>depolanması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ea typeface="Times New Roman"/>
              </a:rPr>
              <a:t>için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ea typeface="Times New Roman"/>
              </a:rPr>
              <a:t>bir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ea typeface="Times New Roman"/>
              </a:rPr>
              <a:t>bakım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ea typeface="Times New Roman"/>
              </a:rPr>
              <a:t>onarım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ea typeface="Times New Roman"/>
              </a:rPr>
              <a:t>yerine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ea typeface="Times New Roman"/>
              </a:rPr>
              <a:t>gereksinim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ea typeface="Times New Roman"/>
              </a:rPr>
              <a:t>vardır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ea typeface="Times New Roman"/>
              </a:rPr>
              <a:t>Bakım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ea typeface="Times New Roman"/>
              </a:rPr>
              <a:t>onarım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ea typeface="Times New Roman"/>
              </a:rPr>
              <a:t>yeri,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4" dirty="0">
                <a:solidFill>
                  <a:srgbClr val="000000"/>
                </a:solidFill>
                <a:latin typeface="Times New Roman"/>
                <a:ea typeface="Times New Roman"/>
              </a:rPr>
              <a:t>bakım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ea typeface="Times New Roman"/>
              </a:rPr>
              <a:t>yeri,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0" dirty="0">
                <a:solidFill>
                  <a:srgbClr val="000000"/>
                </a:solidFill>
                <a:latin typeface="Times New Roman"/>
                <a:ea typeface="Times New Roman"/>
              </a:rPr>
              <a:t>servis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ea typeface="Times New Roman"/>
              </a:rPr>
              <a:t>alanı,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5" dirty="0">
                <a:solidFill>
                  <a:srgbClr val="000000"/>
                </a:solidFill>
                <a:latin typeface="Times New Roman"/>
                <a:ea typeface="Times New Roman"/>
              </a:rPr>
              <a:t>onarım/kontrol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0" dirty="0">
                <a:solidFill>
                  <a:srgbClr val="000000"/>
                </a:solidFill>
                <a:latin typeface="Times New Roman"/>
                <a:ea typeface="Times New Roman"/>
              </a:rPr>
              <a:t>alanı,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5" dirty="0">
                <a:solidFill>
                  <a:srgbClr val="000000"/>
                </a:solidFill>
                <a:latin typeface="Times New Roman"/>
                <a:ea typeface="Times New Roman"/>
              </a:rPr>
              <a:t>tezgah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0" dirty="0">
                <a:solidFill>
                  <a:srgbClr val="000000"/>
                </a:solidFill>
                <a:latin typeface="Times New Roman"/>
                <a:ea typeface="Times New Roman"/>
              </a:rPr>
              <a:t>alanı,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0" dirty="0">
                <a:solidFill>
                  <a:srgbClr val="000000"/>
                </a:solidFill>
                <a:latin typeface="Times New Roman"/>
                <a:ea typeface="Times New Roman"/>
              </a:rPr>
              <a:t>kaynak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0" dirty="0">
                <a:solidFill>
                  <a:srgbClr val="000000"/>
                </a:solidFill>
                <a:latin typeface="Times New Roman"/>
                <a:ea typeface="Times New Roman"/>
              </a:rPr>
              <a:t>alanı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4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-10" dirty="0">
                <a:solidFill>
                  <a:srgbClr val="000000"/>
                </a:solidFill>
                <a:latin typeface="Times New Roman"/>
                <a:ea typeface="Times New Roman"/>
              </a:rPr>
              <a:t>depodan</a:t>
            </a:r>
            <a:r>
              <a:rPr lang="en-US" altLang="zh-CN" sz="2400" spc="-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-10" dirty="0">
                <a:solidFill>
                  <a:srgbClr val="000000"/>
                </a:solidFill>
                <a:latin typeface="Times New Roman"/>
                <a:ea typeface="Times New Roman"/>
              </a:rPr>
              <a:t>oluşur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</a:p>
          <a:p>
            <a:pPr marL="0" hangingPunct="0">
              <a:lnSpc>
                <a:spcPct val="91666"/>
              </a:lnSpc>
            </a:pP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Büyük</a:t>
            </a:r>
            <a:r>
              <a:rPr lang="en-US" altLang="zh-CN" sz="2400" spc="1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tarım</a:t>
            </a:r>
            <a:r>
              <a:rPr lang="en-US" altLang="zh-CN" sz="2400" spc="1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işletmelerinde</a:t>
            </a:r>
            <a:r>
              <a:rPr lang="en-US" altLang="zh-CN" sz="2400" spc="1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araçların</a:t>
            </a:r>
            <a:r>
              <a:rPr lang="en-US" altLang="zh-CN" sz="2400" spc="1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yakıt</a:t>
            </a:r>
            <a:r>
              <a:rPr lang="en-US" altLang="zh-CN" sz="2400" spc="1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gereksinimlerinin</a:t>
            </a:r>
            <a:r>
              <a:rPr lang="en-US" altLang="zh-CN" sz="2400" spc="1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karşılanması</a:t>
            </a:r>
            <a:r>
              <a:rPr lang="en-US" altLang="zh-CN" sz="2400" spc="1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amacıyla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0" dirty="0">
                <a:solidFill>
                  <a:srgbClr val="000000"/>
                </a:solidFill>
                <a:latin typeface="Times New Roman"/>
                <a:ea typeface="Times New Roman"/>
              </a:rPr>
              <a:t>bir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spc="64" dirty="0">
                <a:solidFill>
                  <a:srgbClr val="000000"/>
                </a:solidFill>
                <a:latin typeface="Times New Roman"/>
                <a:ea typeface="Times New Roman"/>
              </a:rPr>
              <a:t>yakıt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spc="80" dirty="0">
                <a:solidFill>
                  <a:srgbClr val="000000"/>
                </a:solidFill>
                <a:latin typeface="Times New Roman"/>
                <a:ea typeface="Times New Roman"/>
              </a:rPr>
              <a:t>deposuna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spc="85" dirty="0">
                <a:solidFill>
                  <a:srgbClr val="000000"/>
                </a:solidFill>
                <a:latin typeface="Times New Roman"/>
                <a:ea typeface="Times New Roman"/>
              </a:rPr>
              <a:t>da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spc="69" dirty="0">
                <a:solidFill>
                  <a:srgbClr val="000000"/>
                </a:solidFill>
                <a:latin typeface="Times New Roman"/>
                <a:ea typeface="Times New Roman"/>
              </a:rPr>
              <a:t>gerek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spc="75" dirty="0">
                <a:solidFill>
                  <a:srgbClr val="000000"/>
                </a:solidFill>
                <a:latin typeface="Times New Roman"/>
                <a:ea typeface="Times New Roman"/>
              </a:rPr>
              <a:t>duyulur</a:t>
            </a:r>
            <a:r>
              <a:rPr lang="en-US" altLang="zh-CN" sz="2400" spc="60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spc="75" dirty="0">
                <a:solidFill>
                  <a:srgbClr val="000000"/>
                </a:solidFill>
                <a:latin typeface="Times New Roman"/>
                <a:ea typeface="Times New Roman"/>
              </a:rPr>
              <a:t>Yakıt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spc="64" dirty="0">
                <a:solidFill>
                  <a:srgbClr val="000000"/>
                </a:solidFill>
                <a:latin typeface="Times New Roman"/>
                <a:ea typeface="Times New Roman"/>
              </a:rPr>
              <a:t>depoları,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spc="64" dirty="0">
                <a:solidFill>
                  <a:srgbClr val="000000"/>
                </a:solidFill>
                <a:latin typeface="Times New Roman"/>
                <a:ea typeface="Times New Roman"/>
              </a:rPr>
              <a:t>yakıtın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spc="75" dirty="0">
                <a:solidFill>
                  <a:srgbClr val="000000"/>
                </a:solidFill>
                <a:latin typeface="Times New Roman"/>
                <a:ea typeface="Times New Roman"/>
              </a:rPr>
              <a:t>her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spc="85" dirty="0">
                <a:solidFill>
                  <a:srgbClr val="000000"/>
                </a:solidFill>
                <a:latin typeface="Times New Roman"/>
                <a:ea typeface="Times New Roman"/>
              </a:rPr>
              <a:t>an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spc="64" dirty="0">
                <a:solidFill>
                  <a:srgbClr val="000000"/>
                </a:solidFill>
                <a:latin typeface="Times New Roman"/>
                <a:ea typeface="Times New Roman"/>
              </a:rPr>
              <a:t>hazır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bulunmasına</a:t>
            </a:r>
            <a:r>
              <a:rPr lang="en-US" altLang="zh-CN" sz="2400" spc="-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olanak</a:t>
            </a:r>
            <a:r>
              <a:rPr lang="en-US" altLang="zh-CN" sz="2400" spc="-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verirken</a:t>
            </a:r>
            <a:r>
              <a:rPr lang="en-US" altLang="zh-CN" sz="2400" spc="-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yakıt</a:t>
            </a:r>
            <a:r>
              <a:rPr lang="en-US" altLang="zh-CN" sz="2400" spc="-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kalitesinin</a:t>
            </a:r>
            <a:r>
              <a:rPr lang="en-US" altLang="zh-CN" sz="2400" spc="-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korunmasına</a:t>
            </a:r>
            <a:r>
              <a:rPr lang="en-US" altLang="zh-CN" sz="2400" spc="-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da</a:t>
            </a:r>
            <a:r>
              <a:rPr lang="en-US" altLang="zh-CN" sz="2400" spc="-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yardım</a:t>
            </a:r>
            <a:r>
              <a:rPr lang="en-US" altLang="zh-CN" sz="2400" spc="-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eder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endParaRPr lang="en-US" altLang="zh-CN" sz="2400" dirty="0">
              <a:solidFill>
                <a:srgbClr val="000000"/>
              </a:solidFill>
              <a:latin typeface="Times New Roman"/>
              <a:ea typeface="Times New Roma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467360"/>
            <a:ext cx="11308080" cy="822642"/>
          </a:xfrm>
        </p:spPr>
        <p:txBody>
          <a:bodyPr>
            <a:normAutofit fontScale="90000"/>
          </a:bodyPr>
          <a:lstStyle/>
          <a:p>
            <a:pPr lvl="0" indent="-342900">
              <a:spcBef>
                <a:spcPct val="20000"/>
              </a:spcBef>
            </a:pPr>
            <a:r>
              <a:rPr lang="en-US" altLang="zh-CN" sz="2700" b="1" spc="-15" dirty="0" err="1">
                <a:solidFill>
                  <a:srgbClr val="000000"/>
                </a:solidFill>
                <a:latin typeface="Times New Roman"/>
                <a:ea typeface="Times New Roman"/>
                <a:cs typeface="+mn-cs"/>
              </a:rPr>
              <a:t>Tahıl</a:t>
            </a:r>
            <a:r>
              <a:rPr lang="en-US" altLang="zh-CN" sz="2700" b="1" spc="-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700" b="1" spc="-20" dirty="0" err="1">
                <a:solidFill>
                  <a:srgbClr val="000000"/>
                </a:solidFill>
                <a:latin typeface="Times New Roman"/>
                <a:ea typeface="Times New Roman"/>
                <a:cs typeface="+mn-cs"/>
              </a:rPr>
              <a:t>Depoları</a:t>
            </a:r>
            <a:r>
              <a:rPr lang="en-US" altLang="zh-CN" sz="2700" b="1" spc="-20" dirty="0">
                <a:solidFill>
                  <a:srgbClr val="000000"/>
                </a:solidFill>
                <a:latin typeface="Times New Roman"/>
                <a:ea typeface="Times New Roman"/>
                <a:cs typeface="+mn-cs"/>
              </a:rPr>
              <a:t/>
            </a:r>
            <a:br>
              <a:rPr lang="en-US" altLang="zh-CN" sz="2700" b="1" spc="-20" dirty="0">
                <a:solidFill>
                  <a:srgbClr val="000000"/>
                </a:solidFill>
                <a:latin typeface="Times New Roman"/>
                <a:ea typeface="Times New Roman"/>
                <a:cs typeface="+mn-cs"/>
              </a:rPr>
            </a:b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203960"/>
            <a:ext cx="11043920" cy="4525963"/>
          </a:xfrm>
        </p:spPr>
        <p:txBody>
          <a:bodyPr>
            <a:normAutofit/>
          </a:bodyPr>
          <a:lstStyle/>
          <a:p>
            <a:pPr algn="just">
              <a:lnSpc>
                <a:spcPts val="475"/>
              </a:lnSpc>
            </a:pPr>
            <a:endParaRPr lang="en-US" sz="2400" dirty="0"/>
          </a:p>
          <a:p>
            <a:pPr marL="0" algn="just" hangingPunct="0">
              <a:lnSpc>
                <a:spcPct val="95416"/>
              </a:lnSpc>
            </a:pPr>
            <a:r>
              <a:rPr lang="en-US" altLang="zh-CN" sz="2400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Tarım</a:t>
            </a:r>
            <a:r>
              <a:rPr lang="en-US" altLang="zh-CN" sz="2400" spc="8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işletmelerinde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,</a:t>
            </a:r>
            <a:r>
              <a:rPr lang="en-US" altLang="zh-CN" sz="24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buğday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,</a:t>
            </a:r>
            <a:r>
              <a:rPr lang="en-US" altLang="zh-CN" sz="24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arpa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,</a:t>
            </a:r>
            <a:r>
              <a:rPr lang="en-US" altLang="zh-CN" sz="24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çavdar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,</a:t>
            </a:r>
            <a:r>
              <a:rPr lang="en-US" altLang="zh-CN" sz="24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mısır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,</a:t>
            </a:r>
            <a:r>
              <a:rPr lang="en-US" altLang="zh-CN" sz="24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nohut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,</a:t>
            </a:r>
            <a:r>
              <a:rPr lang="en-US" altLang="zh-CN" sz="24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fasulye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,</a:t>
            </a:r>
            <a:r>
              <a:rPr lang="en-US" altLang="zh-CN" sz="24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bezelye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,</a:t>
            </a:r>
            <a:r>
              <a:rPr lang="en-US" altLang="zh-CN" sz="2400" spc="8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ayçiçeği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0" dirty="0" err="1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0" dirty="0" err="1">
                <a:solidFill>
                  <a:srgbClr val="000000"/>
                </a:solidFill>
                <a:latin typeface="Times New Roman"/>
                <a:ea typeface="Times New Roman"/>
              </a:rPr>
              <a:t>pirinç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4" dirty="0" err="1">
                <a:solidFill>
                  <a:srgbClr val="000000"/>
                </a:solidFill>
                <a:latin typeface="Times New Roman"/>
                <a:ea typeface="Times New Roman"/>
              </a:rPr>
              <a:t>gibi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4" dirty="0" err="1">
                <a:solidFill>
                  <a:srgbClr val="000000"/>
                </a:solidFill>
                <a:latin typeface="Times New Roman"/>
                <a:ea typeface="Times New Roman"/>
              </a:rPr>
              <a:t>daneli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4" dirty="0" err="1">
                <a:solidFill>
                  <a:srgbClr val="000000"/>
                </a:solidFill>
                <a:latin typeface="Times New Roman"/>
                <a:ea typeface="Times New Roman"/>
              </a:rPr>
              <a:t>ürünlerin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4" dirty="0" err="1">
                <a:solidFill>
                  <a:srgbClr val="000000"/>
                </a:solidFill>
                <a:latin typeface="Times New Roman"/>
                <a:ea typeface="Times New Roman"/>
              </a:rPr>
              <a:t>depolandığı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4" dirty="0" err="1">
                <a:solidFill>
                  <a:srgbClr val="000000"/>
                </a:solidFill>
                <a:latin typeface="Times New Roman"/>
                <a:ea typeface="Times New Roman"/>
              </a:rPr>
              <a:t>yapılara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4" dirty="0" err="1">
                <a:solidFill>
                  <a:srgbClr val="000000"/>
                </a:solidFill>
                <a:latin typeface="Times New Roman"/>
                <a:ea typeface="Times New Roman"/>
              </a:rPr>
              <a:t>tahıl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4" dirty="0" err="1">
                <a:solidFill>
                  <a:srgbClr val="000000"/>
                </a:solidFill>
                <a:latin typeface="Times New Roman"/>
                <a:ea typeface="Times New Roman"/>
              </a:rPr>
              <a:t>depoları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4" dirty="0" err="1">
                <a:solidFill>
                  <a:srgbClr val="000000"/>
                </a:solidFill>
                <a:latin typeface="Times New Roman"/>
                <a:ea typeface="Times New Roman"/>
              </a:rPr>
              <a:t>adı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0" dirty="0" err="1">
                <a:solidFill>
                  <a:srgbClr val="000000"/>
                </a:solidFill>
                <a:latin typeface="Times New Roman"/>
                <a:ea typeface="Times New Roman"/>
              </a:rPr>
              <a:t>verilir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4" dirty="0" err="1">
                <a:solidFill>
                  <a:srgbClr val="000000"/>
                </a:solidFill>
                <a:latin typeface="Times New Roman"/>
                <a:ea typeface="Times New Roman"/>
              </a:rPr>
              <a:t>Tahıl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kalitesinin</a:t>
            </a:r>
            <a:r>
              <a:rPr lang="en-US" altLang="zh-CN" sz="2400" spc="-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tarladan</a:t>
            </a:r>
            <a:r>
              <a:rPr lang="en-US" altLang="zh-CN" sz="2400" spc="-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pazara</a:t>
            </a:r>
            <a:r>
              <a:rPr lang="en-US" altLang="zh-CN" sz="2400" spc="-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iletilinceye</a:t>
            </a:r>
            <a:r>
              <a:rPr lang="en-US" altLang="zh-CN" sz="2400" spc="-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kadar</a:t>
            </a:r>
            <a:r>
              <a:rPr lang="en-US" altLang="zh-CN" sz="2400" spc="-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korunması</a:t>
            </a:r>
            <a:r>
              <a:rPr lang="en-US" altLang="zh-CN" sz="2400" spc="-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büyük</a:t>
            </a:r>
            <a:r>
              <a:rPr lang="en-US" altLang="zh-CN" sz="2400" spc="-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önem</a:t>
            </a:r>
            <a:r>
              <a:rPr lang="en-US" altLang="zh-CN" sz="2400" spc="-3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taşır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</a:p>
          <a:p>
            <a:pPr marL="0" algn="just" hangingPunct="0">
              <a:lnSpc>
                <a:spcPct val="95416"/>
              </a:lnSpc>
            </a:pP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Tahılın</a:t>
            </a:r>
            <a:r>
              <a:rPr lang="en-US" altLang="zh-CN" sz="2400" spc="1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depolanmasındaki</a:t>
            </a:r>
            <a:r>
              <a:rPr lang="en-US" altLang="zh-CN" sz="2400" spc="10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ana</a:t>
            </a:r>
            <a:r>
              <a:rPr lang="en-US" altLang="zh-CN" sz="2400" spc="1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amaç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,</a:t>
            </a:r>
            <a:r>
              <a:rPr lang="en-US" altLang="zh-CN" sz="2400" spc="10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tahılın</a:t>
            </a:r>
            <a:r>
              <a:rPr lang="en-US" altLang="zh-CN" sz="2400" spc="1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hasat</a:t>
            </a:r>
            <a:r>
              <a:rPr lang="en-US" altLang="zh-CN" sz="2400" spc="10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edildikten</a:t>
            </a:r>
            <a:r>
              <a:rPr lang="en-US" altLang="zh-CN" sz="2400" spc="10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spc="1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kurutulduktan</a:t>
            </a:r>
            <a:r>
              <a:rPr lang="en-US" altLang="zh-CN" sz="2400" spc="10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sonra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kalite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özelliklerinin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korunmasıdır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Tahılın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kalitesi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depolama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sırasında</a:t>
            </a:r>
            <a:r>
              <a:rPr lang="en-US" altLang="zh-CN" sz="2400" spc="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artırılamaz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89" dirty="0">
                <a:solidFill>
                  <a:srgbClr val="000000"/>
                </a:solidFill>
                <a:latin typeface="Times New Roman"/>
                <a:ea typeface="Times New Roman"/>
              </a:rPr>
              <a:t>Buna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9" dirty="0" err="1">
                <a:solidFill>
                  <a:srgbClr val="000000"/>
                </a:solidFill>
                <a:latin typeface="Times New Roman"/>
                <a:ea typeface="Times New Roman"/>
              </a:rPr>
              <a:t>karşın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85" dirty="0" err="1">
                <a:solidFill>
                  <a:srgbClr val="000000"/>
                </a:solidFill>
                <a:latin typeface="Times New Roman"/>
                <a:ea typeface="Times New Roman"/>
              </a:rPr>
              <a:t>uygun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4" dirty="0" err="1">
                <a:solidFill>
                  <a:srgbClr val="000000"/>
                </a:solidFill>
                <a:latin typeface="Times New Roman"/>
                <a:ea typeface="Times New Roman"/>
              </a:rPr>
              <a:t>bir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9" dirty="0" err="1">
                <a:solidFill>
                  <a:srgbClr val="000000"/>
                </a:solidFill>
                <a:latin typeface="Times New Roman"/>
                <a:ea typeface="Times New Roman"/>
              </a:rPr>
              <a:t>şekilde</a:t>
            </a:r>
            <a:r>
              <a:rPr lang="en-US" altLang="zh-CN" sz="2400" spc="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9" dirty="0" err="1">
                <a:solidFill>
                  <a:srgbClr val="000000"/>
                </a:solidFill>
                <a:latin typeface="Times New Roman"/>
                <a:ea typeface="Times New Roman"/>
              </a:rPr>
              <a:t>hasat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9" dirty="0" err="1">
                <a:solidFill>
                  <a:srgbClr val="000000"/>
                </a:solidFill>
                <a:latin typeface="Times New Roman"/>
                <a:ea typeface="Times New Roman"/>
              </a:rPr>
              <a:t>edilen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89" dirty="0" err="1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9" dirty="0" err="1">
                <a:solidFill>
                  <a:srgbClr val="000000"/>
                </a:solidFill>
                <a:latin typeface="Times New Roman"/>
                <a:ea typeface="Times New Roman"/>
              </a:rPr>
              <a:t>kurutulan</a:t>
            </a:r>
            <a:r>
              <a:rPr lang="en-US" altLang="zh-CN" sz="2400" spc="69" dirty="0">
                <a:solidFill>
                  <a:srgbClr val="000000"/>
                </a:solidFill>
                <a:latin typeface="Times New Roman"/>
                <a:ea typeface="Times New Roman"/>
              </a:rPr>
              <a:t>,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80" dirty="0" err="1">
                <a:solidFill>
                  <a:srgbClr val="000000"/>
                </a:solidFill>
                <a:latin typeface="Times New Roman"/>
                <a:ea typeface="Times New Roman"/>
              </a:rPr>
              <a:t>ancak</a:t>
            </a:r>
            <a:r>
              <a:rPr lang="en-US" altLang="zh-CN" sz="2400" spc="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0" dirty="0" err="1">
                <a:solidFill>
                  <a:srgbClr val="000000"/>
                </a:solidFill>
                <a:latin typeface="Times New Roman"/>
                <a:ea typeface="Times New Roman"/>
              </a:rPr>
              <a:t>yeterli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85" dirty="0" err="1">
                <a:solidFill>
                  <a:srgbClr val="000000"/>
                </a:solidFill>
                <a:latin typeface="Times New Roman"/>
                <a:ea typeface="Times New Roman"/>
              </a:rPr>
              <a:t>olmayan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koşullarda</a:t>
            </a:r>
            <a:r>
              <a:rPr lang="en-US" altLang="zh-CN" sz="2400" spc="-4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depolanan</a:t>
            </a:r>
            <a:r>
              <a:rPr lang="en-US" altLang="zh-CN" sz="2400" spc="-4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tahılın</a:t>
            </a:r>
            <a:r>
              <a:rPr lang="en-US" altLang="zh-CN" sz="2400" spc="-4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kalitesi</a:t>
            </a:r>
            <a:r>
              <a:rPr lang="en-US" altLang="zh-CN" sz="2400" spc="-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düşer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</a:p>
          <a:p>
            <a:pPr algn="just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6320337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10"/>
          <p:cNvSpPr txBox="1"/>
          <p:nvPr/>
        </p:nvSpPr>
        <p:spPr>
          <a:xfrm>
            <a:off x="672083" y="396824"/>
            <a:ext cx="10422710" cy="467928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228600" hangingPunct="0">
              <a:lnSpc>
                <a:spcPct val="95416"/>
              </a:lnSpc>
            </a:pP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Tahıllarda</a:t>
            </a:r>
            <a:r>
              <a:rPr lang="en-US" altLang="zh-CN" sz="2400" spc="12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bozulmalar</a:t>
            </a:r>
            <a:r>
              <a:rPr lang="en-US" altLang="zh-CN" sz="2400" spc="13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spc="13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kayıplar,</a:t>
            </a:r>
            <a:r>
              <a:rPr lang="en-US" altLang="zh-CN" sz="2400" spc="13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esas</a:t>
            </a:r>
            <a:r>
              <a:rPr lang="en-US" altLang="zh-CN" sz="2400" spc="13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olarak</a:t>
            </a:r>
            <a:r>
              <a:rPr lang="en-US" altLang="zh-CN" sz="2400" spc="12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mikroorganizmalar</a:t>
            </a:r>
            <a:r>
              <a:rPr lang="en-US" altLang="zh-CN" sz="2400" spc="13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(bakteri,</a:t>
            </a:r>
            <a:r>
              <a:rPr lang="en-US" altLang="zh-CN" sz="2400" spc="13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maya,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ea typeface="Times New Roman"/>
              </a:rPr>
              <a:t>fungus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ea typeface="Times New Roman"/>
              </a:rPr>
              <a:t>,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ea typeface="Times New Roman"/>
              </a:rPr>
              <a:t>küf)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ea typeface="Times New Roman"/>
              </a:rPr>
              <a:t>böcekler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ea typeface="Times New Roman"/>
              </a:rPr>
              <a:t>nedeniyle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ea typeface="Times New Roman"/>
              </a:rPr>
              <a:t>ortaya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ea typeface="Times New Roman"/>
              </a:rPr>
              <a:t>çıkar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ea typeface="Times New Roman"/>
              </a:rPr>
              <a:t>Tahıllarda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ea typeface="Times New Roman"/>
              </a:rPr>
              <a:t>mikroorganizmaların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gelişimi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çoğalması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üzerinde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etkili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olan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temel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faktörler</a:t>
            </a:r>
            <a:r>
              <a:rPr lang="en-US" altLang="zh-CN" sz="2400" spc="-1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şunlardır:</a:t>
            </a:r>
          </a:p>
          <a:p>
            <a:pPr>
              <a:lnSpc>
                <a:spcPts val="500"/>
              </a:lnSpc>
            </a:pPr>
            <a:endParaRPr lang="en-US" dirty="0" smtClean="0"/>
          </a:p>
          <a:p>
            <a:pPr marL="0">
              <a:lnSpc>
                <a:spcPts val="2939"/>
              </a:lnSpc>
            </a:pPr>
            <a:r>
              <a:rPr lang="en-US" altLang="zh-CN" sz="2400" spc="50" dirty="0">
                <a:solidFill>
                  <a:srgbClr val="000000"/>
                </a:solidFill>
                <a:latin typeface="Symbol"/>
                <a:ea typeface="Symbol"/>
              </a:rPr>
              <a:t></a:t>
            </a:r>
            <a:r>
              <a:rPr lang="en-US" altLang="zh-CN" sz="2400" spc="25" dirty="0">
                <a:solidFill>
                  <a:srgbClr val="000000"/>
                </a:solidFill>
                <a:latin typeface="Symbol"/>
                <a:cs typeface="Symbol"/>
              </a:rPr>
              <a:t>  </a:t>
            </a:r>
            <a:r>
              <a:rPr lang="en-US" altLang="zh-CN" sz="2400" spc="64" dirty="0">
                <a:solidFill>
                  <a:srgbClr val="000000"/>
                </a:solidFill>
                <a:latin typeface="Times New Roman"/>
                <a:ea typeface="Times New Roman"/>
              </a:rPr>
              <a:t>Nem,</a:t>
            </a:r>
          </a:p>
          <a:p>
            <a:pPr>
              <a:lnSpc>
                <a:spcPts val="655"/>
              </a:lnSpc>
            </a:pPr>
            <a:endParaRPr lang="en-US" dirty="0" smtClean="0"/>
          </a:p>
          <a:p>
            <a:pPr marL="0">
              <a:lnSpc>
                <a:spcPts val="2939"/>
              </a:lnSpc>
            </a:pPr>
            <a:r>
              <a:rPr lang="en-US" altLang="zh-CN" sz="2400" spc="40" dirty="0">
                <a:solidFill>
                  <a:srgbClr val="000000"/>
                </a:solidFill>
                <a:latin typeface="Symbol"/>
                <a:ea typeface="Symbol"/>
              </a:rPr>
              <a:t></a:t>
            </a:r>
            <a:r>
              <a:rPr lang="en-US" altLang="zh-CN" sz="2400" spc="20" dirty="0">
                <a:solidFill>
                  <a:srgbClr val="000000"/>
                </a:solidFill>
                <a:latin typeface="Symbol"/>
                <a:cs typeface="Symbol"/>
              </a:rPr>
              <a:t>  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ea typeface="Times New Roman"/>
              </a:rPr>
              <a:t>Sıcaklık,</a:t>
            </a:r>
          </a:p>
          <a:p>
            <a:pPr>
              <a:lnSpc>
                <a:spcPts val="650"/>
              </a:lnSpc>
            </a:pPr>
            <a:endParaRPr lang="en-US" dirty="0" smtClean="0"/>
          </a:p>
          <a:p>
            <a:pPr marL="0">
              <a:lnSpc>
                <a:spcPts val="2939"/>
              </a:lnSpc>
            </a:pPr>
            <a:r>
              <a:rPr lang="en-US" altLang="zh-CN" sz="2400" dirty="0">
                <a:solidFill>
                  <a:srgbClr val="000000"/>
                </a:solidFill>
                <a:latin typeface="Symbol"/>
                <a:ea typeface="Symbol"/>
              </a:rPr>
              <a:t></a:t>
            </a:r>
            <a:r>
              <a:rPr lang="en-US" altLang="zh-CN" sz="2400" spc="125" dirty="0">
                <a:solidFill>
                  <a:srgbClr val="000000"/>
                </a:solidFill>
                <a:latin typeface="Symbol"/>
                <a:cs typeface="Symbo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Oksijen</a:t>
            </a:r>
            <a:r>
              <a:rPr lang="en-US" altLang="zh-CN" sz="2400" spc="13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miktarı,</a:t>
            </a:r>
          </a:p>
          <a:p>
            <a:pPr>
              <a:lnSpc>
                <a:spcPts val="644"/>
              </a:lnSpc>
            </a:pPr>
            <a:endParaRPr lang="en-US" dirty="0" smtClean="0"/>
          </a:p>
          <a:p>
            <a:pPr marL="0">
              <a:lnSpc>
                <a:spcPts val="2939"/>
              </a:lnSpc>
            </a:pPr>
            <a:r>
              <a:rPr lang="en-US" altLang="zh-CN" sz="2400" dirty="0">
                <a:solidFill>
                  <a:srgbClr val="000000"/>
                </a:solidFill>
                <a:latin typeface="Symbol"/>
                <a:ea typeface="Symbol"/>
              </a:rPr>
              <a:t></a:t>
            </a:r>
            <a:r>
              <a:rPr lang="en-US" altLang="zh-CN" sz="2400" spc="129" dirty="0">
                <a:solidFill>
                  <a:srgbClr val="000000"/>
                </a:solidFill>
                <a:latin typeface="Symbol"/>
                <a:cs typeface="Symbo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pH</a:t>
            </a:r>
            <a:r>
              <a:rPr lang="en-US" altLang="zh-CN" sz="2400" spc="13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düzeyi,</a:t>
            </a:r>
          </a:p>
          <a:p>
            <a:pPr>
              <a:lnSpc>
                <a:spcPts val="655"/>
              </a:lnSpc>
            </a:pPr>
            <a:endParaRPr lang="en-US" dirty="0" smtClean="0"/>
          </a:p>
          <a:p>
            <a:pPr marL="0">
              <a:lnSpc>
                <a:spcPts val="2939"/>
              </a:lnSpc>
            </a:pPr>
            <a:r>
              <a:rPr lang="en-US" altLang="zh-CN" sz="2400" dirty="0">
                <a:solidFill>
                  <a:srgbClr val="000000"/>
                </a:solidFill>
                <a:latin typeface="Symbol"/>
                <a:ea typeface="Symbol"/>
              </a:rPr>
              <a:t></a:t>
            </a:r>
            <a:r>
              <a:rPr lang="en-US" altLang="zh-CN" sz="2400" spc="89" dirty="0">
                <a:solidFill>
                  <a:srgbClr val="000000"/>
                </a:solidFill>
                <a:latin typeface="Symbol"/>
                <a:cs typeface="Symbo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Depolanacak</a:t>
            </a:r>
            <a:r>
              <a:rPr lang="en-US" altLang="zh-CN" sz="24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tahılın</a:t>
            </a:r>
            <a:r>
              <a:rPr lang="en-US" altLang="zh-CN" sz="24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kalitesi,</a:t>
            </a:r>
          </a:p>
          <a:p>
            <a:pPr>
              <a:lnSpc>
                <a:spcPts val="650"/>
              </a:lnSpc>
            </a:pPr>
            <a:endParaRPr lang="en-US" dirty="0" smtClean="0"/>
          </a:p>
          <a:p>
            <a:pPr marL="0">
              <a:lnSpc>
                <a:spcPts val="2939"/>
              </a:lnSpc>
            </a:pPr>
            <a:r>
              <a:rPr lang="en-US" altLang="zh-CN" sz="2400" dirty="0">
                <a:solidFill>
                  <a:srgbClr val="000000"/>
                </a:solidFill>
                <a:latin typeface="Symbol"/>
                <a:ea typeface="Symbol"/>
              </a:rPr>
              <a:t></a:t>
            </a:r>
            <a:r>
              <a:rPr lang="en-US" altLang="zh-CN" sz="2400" spc="125" dirty="0">
                <a:solidFill>
                  <a:srgbClr val="000000"/>
                </a:solidFill>
                <a:latin typeface="Symbol"/>
                <a:cs typeface="Symbo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Depolama</a:t>
            </a:r>
            <a:r>
              <a:rPr lang="en-US" altLang="zh-CN" sz="2400" spc="13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süresi,</a:t>
            </a:r>
          </a:p>
          <a:p>
            <a:pPr>
              <a:lnSpc>
                <a:spcPts val="644"/>
              </a:lnSpc>
            </a:pPr>
            <a:endParaRPr lang="en-US" dirty="0" smtClean="0"/>
          </a:p>
          <a:p>
            <a:pPr marL="0">
              <a:lnSpc>
                <a:spcPts val="2939"/>
              </a:lnSpc>
            </a:pPr>
            <a:r>
              <a:rPr lang="en-US" altLang="zh-CN" sz="2400" dirty="0">
                <a:solidFill>
                  <a:srgbClr val="000000"/>
                </a:solidFill>
                <a:latin typeface="Symbol"/>
                <a:ea typeface="Symbol"/>
              </a:rPr>
              <a:t></a:t>
            </a:r>
            <a:r>
              <a:rPr lang="en-US" altLang="zh-CN" sz="2400" spc="85" dirty="0">
                <a:solidFill>
                  <a:srgbClr val="000000"/>
                </a:solidFill>
                <a:latin typeface="Symbol"/>
                <a:cs typeface="Symbo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Başlangıçtaki</a:t>
            </a:r>
            <a:r>
              <a:rPr lang="en-US" altLang="zh-CN" sz="24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bulaşma</a:t>
            </a:r>
            <a:r>
              <a:rPr lang="en-US" altLang="zh-CN" sz="24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miktarı,</a:t>
            </a:r>
          </a:p>
          <a:p>
            <a:pPr>
              <a:lnSpc>
                <a:spcPts val="659"/>
              </a:lnSpc>
            </a:pPr>
            <a:endParaRPr lang="en-US" dirty="0" smtClean="0"/>
          </a:p>
          <a:p>
            <a:pPr marL="0">
              <a:lnSpc>
                <a:spcPts val="2939"/>
              </a:lnSpc>
            </a:pPr>
            <a:r>
              <a:rPr lang="en-US" altLang="zh-CN" sz="2400" dirty="0">
                <a:solidFill>
                  <a:srgbClr val="000000"/>
                </a:solidFill>
                <a:latin typeface="Symbol"/>
                <a:ea typeface="Symbol"/>
              </a:rPr>
              <a:t></a:t>
            </a:r>
            <a:r>
              <a:rPr lang="en-US" altLang="zh-CN" sz="2400" dirty="0">
                <a:solidFill>
                  <a:srgbClr val="000000"/>
                </a:solidFill>
                <a:latin typeface="Symbol"/>
                <a:cs typeface="Symbo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Tahılda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bulunan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yabancı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materyal</a:t>
            </a:r>
            <a:r>
              <a:rPr lang="en-US" altLang="zh-CN" sz="2400" spc="17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miktarı.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4"/>
          <p:cNvSpPr txBox="1"/>
          <p:nvPr/>
        </p:nvSpPr>
        <p:spPr>
          <a:xfrm>
            <a:off x="627887" y="1202489"/>
            <a:ext cx="10429464" cy="30300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  <a:spcBef>
                <a:spcPts val="290"/>
              </a:spcBef>
            </a:pPr>
            <a:r>
              <a:rPr lang="en-US" altLang="zh-CN" sz="2400" b="1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Tahıl</a:t>
            </a:r>
            <a:r>
              <a:rPr lang="en-US" altLang="zh-CN" sz="2400" b="1" spc="-114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depolarında</a:t>
            </a:r>
            <a:r>
              <a:rPr lang="en-US" altLang="zh-CN" sz="2400" b="1" spc="-11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havalandırma</a:t>
            </a:r>
          </a:p>
          <a:p>
            <a:pPr marL="0" hangingPunct="0">
              <a:lnSpc>
                <a:spcPct val="95416"/>
              </a:lnSpc>
            </a:pPr>
            <a:r>
              <a:rPr lang="en-US" altLang="zh-CN" sz="2600" dirty="0">
                <a:solidFill>
                  <a:srgbClr val="000000"/>
                </a:solidFill>
                <a:latin typeface="Times New Roman"/>
                <a:ea typeface="Times New Roman"/>
              </a:rPr>
              <a:t>Depolama</a:t>
            </a:r>
            <a:r>
              <a:rPr lang="en-US" altLang="zh-CN" sz="2600" spc="1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600" dirty="0">
                <a:solidFill>
                  <a:srgbClr val="000000"/>
                </a:solidFill>
                <a:latin typeface="Times New Roman"/>
                <a:ea typeface="Times New Roman"/>
              </a:rPr>
              <a:t>kayıplarının</a:t>
            </a:r>
            <a:r>
              <a:rPr lang="en-US" altLang="zh-CN" sz="2600" spc="15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600" dirty="0">
                <a:solidFill>
                  <a:srgbClr val="000000"/>
                </a:solidFill>
                <a:latin typeface="Times New Roman"/>
                <a:ea typeface="Times New Roman"/>
              </a:rPr>
              <a:t>en</a:t>
            </a:r>
            <a:r>
              <a:rPr lang="en-US" altLang="zh-CN" sz="2600" spc="15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600" dirty="0">
                <a:solidFill>
                  <a:srgbClr val="000000"/>
                </a:solidFill>
                <a:latin typeface="Times New Roman"/>
                <a:ea typeface="Times New Roman"/>
              </a:rPr>
              <a:t>az</a:t>
            </a:r>
            <a:r>
              <a:rPr lang="en-US" altLang="zh-CN" sz="2600" spc="15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600" dirty="0">
                <a:solidFill>
                  <a:srgbClr val="000000"/>
                </a:solidFill>
                <a:latin typeface="Times New Roman"/>
                <a:ea typeface="Times New Roman"/>
              </a:rPr>
              <a:t>düzeye</a:t>
            </a:r>
            <a:r>
              <a:rPr lang="en-US" altLang="zh-CN" sz="2600" spc="15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600" dirty="0">
                <a:solidFill>
                  <a:srgbClr val="000000"/>
                </a:solidFill>
                <a:latin typeface="Times New Roman"/>
                <a:ea typeface="Times New Roman"/>
              </a:rPr>
              <a:t>indirilmesi</a:t>
            </a:r>
            <a:r>
              <a:rPr lang="en-US" altLang="zh-CN" sz="2600" spc="15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600" dirty="0">
                <a:solidFill>
                  <a:srgbClr val="000000"/>
                </a:solidFill>
                <a:latin typeface="Times New Roman"/>
                <a:ea typeface="Times New Roman"/>
              </a:rPr>
              <a:t>için</a:t>
            </a:r>
            <a:r>
              <a:rPr lang="en-US" altLang="zh-CN" sz="2600" spc="15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600" dirty="0">
                <a:solidFill>
                  <a:srgbClr val="000000"/>
                </a:solidFill>
                <a:latin typeface="Times New Roman"/>
                <a:ea typeface="Times New Roman"/>
              </a:rPr>
              <a:t>tahıl</a:t>
            </a:r>
            <a:r>
              <a:rPr lang="en-US" altLang="zh-CN" sz="2600" spc="15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600" dirty="0">
                <a:solidFill>
                  <a:srgbClr val="000000"/>
                </a:solidFill>
                <a:latin typeface="Times New Roman"/>
                <a:ea typeface="Times New Roman"/>
              </a:rPr>
              <a:t>depolarında</a:t>
            </a:r>
            <a:r>
              <a:rPr lang="en-US" altLang="zh-CN" sz="2600" spc="15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600" dirty="0">
                <a:solidFill>
                  <a:srgbClr val="000000"/>
                </a:solidFill>
                <a:latin typeface="Times New Roman"/>
                <a:ea typeface="Times New Roman"/>
              </a:rPr>
              <a:t>yeterli</a:t>
            </a:r>
            <a:r>
              <a:rPr lang="en-US" altLang="zh-CN" sz="26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600" dirty="0">
                <a:solidFill>
                  <a:srgbClr val="000000"/>
                </a:solidFill>
                <a:latin typeface="Times New Roman"/>
                <a:ea typeface="Times New Roman"/>
              </a:rPr>
              <a:t>havalandırmanın</a:t>
            </a:r>
            <a:r>
              <a:rPr lang="en-US" altLang="zh-CN" sz="2600" spc="69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600" dirty="0">
                <a:solidFill>
                  <a:srgbClr val="000000"/>
                </a:solidFill>
                <a:latin typeface="Times New Roman"/>
                <a:ea typeface="Times New Roman"/>
              </a:rPr>
              <a:t>yapılması</a:t>
            </a:r>
            <a:r>
              <a:rPr lang="en-US" altLang="zh-CN" sz="2600" spc="69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600" dirty="0">
                <a:solidFill>
                  <a:srgbClr val="000000"/>
                </a:solidFill>
                <a:latin typeface="Times New Roman"/>
                <a:ea typeface="Times New Roman"/>
              </a:rPr>
              <a:t>gerekir.</a:t>
            </a:r>
            <a:r>
              <a:rPr lang="en-US" altLang="zh-CN" sz="2600" spc="75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600" dirty="0">
                <a:solidFill>
                  <a:srgbClr val="000000"/>
                </a:solidFill>
                <a:latin typeface="Times New Roman"/>
                <a:ea typeface="Times New Roman"/>
              </a:rPr>
              <a:t>Depolama</a:t>
            </a:r>
            <a:r>
              <a:rPr lang="en-US" altLang="zh-CN" sz="2600" spc="69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600" dirty="0">
                <a:solidFill>
                  <a:srgbClr val="000000"/>
                </a:solidFill>
                <a:latin typeface="Times New Roman"/>
                <a:ea typeface="Times New Roman"/>
              </a:rPr>
              <a:t>sorunlarının</a:t>
            </a:r>
            <a:r>
              <a:rPr lang="en-US" altLang="zh-CN" sz="2600" spc="75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600" dirty="0">
                <a:solidFill>
                  <a:srgbClr val="000000"/>
                </a:solidFill>
                <a:latin typeface="Times New Roman"/>
                <a:ea typeface="Times New Roman"/>
              </a:rPr>
              <a:t>çoğunluğu,</a:t>
            </a:r>
            <a:r>
              <a:rPr lang="en-US" altLang="zh-CN" sz="26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600" dirty="0">
                <a:solidFill>
                  <a:srgbClr val="000000"/>
                </a:solidFill>
                <a:latin typeface="Times New Roman"/>
                <a:ea typeface="Times New Roman"/>
              </a:rPr>
              <a:t>yetersiz</a:t>
            </a:r>
            <a:r>
              <a:rPr lang="en-US" altLang="zh-CN" sz="2600" spc="12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600" dirty="0">
                <a:solidFill>
                  <a:srgbClr val="000000"/>
                </a:solidFill>
                <a:latin typeface="Times New Roman"/>
                <a:ea typeface="Times New Roman"/>
              </a:rPr>
              <a:t>havalandırma</a:t>
            </a:r>
            <a:r>
              <a:rPr lang="en-US" altLang="zh-CN" sz="2600" spc="13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600" dirty="0">
                <a:solidFill>
                  <a:srgbClr val="000000"/>
                </a:solidFill>
                <a:latin typeface="Times New Roman"/>
                <a:ea typeface="Times New Roman"/>
              </a:rPr>
              <a:t>sonucunda</a:t>
            </a:r>
            <a:r>
              <a:rPr lang="en-US" altLang="zh-CN" sz="2600" spc="13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600" dirty="0">
                <a:solidFill>
                  <a:srgbClr val="000000"/>
                </a:solidFill>
                <a:latin typeface="Times New Roman"/>
                <a:ea typeface="Times New Roman"/>
              </a:rPr>
              <a:t>ortaya</a:t>
            </a:r>
            <a:r>
              <a:rPr lang="en-US" altLang="zh-CN" sz="2600" spc="13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600" dirty="0">
                <a:solidFill>
                  <a:srgbClr val="000000"/>
                </a:solidFill>
                <a:latin typeface="Times New Roman"/>
                <a:ea typeface="Times New Roman"/>
              </a:rPr>
              <a:t>çıkar.</a:t>
            </a:r>
            <a:r>
              <a:rPr lang="en-US" altLang="zh-CN" sz="2600" spc="13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600" dirty="0">
                <a:solidFill>
                  <a:srgbClr val="000000"/>
                </a:solidFill>
                <a:latin typeface="Times New Roman"/>
                <a:ea typeface="Times New Roman"/>
              </a:rPr>
              <a:t>Havalandırma,</a:t>
            </a:r>
            <a:r>
              <a:rPr lang="en-US" altLang="zh-CN" sz="2600" spc="13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600" dirty="0">
                <a:solidFill>
                  <a:srgbClr val="000000"/>
                </a:solidFill>
                <a:latin typeface="Times New Roman"/>
                <a:ea typeface="Times New Roman"/>
              </a:rPr>
              <a:t>tahılın</a:t>
            </a:r>
            <a:r>
              <a:rPr lang="en-US" altLang="zh-CN" sz="2600" spc="13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600" dirty="0">
                <a:solidFill>
                  <a:srgbClr val="000000"/>
                </a:solidFill>
                <a:latin typeface="Times New Roman"/>
                <a:ea typeface="Times New Roman"/>
              </a:rPr>
              <a:t>sıcaklık</a:t>
            </a:r>
            <a:r>
              <a:rPr lang="en-US" altLang="zh-CN" sz="26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600" spc="69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6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600" spc="89" dirty="0">
                <a:solidFill>
                  <a:srgbClr val="000000"/>
                </a:solidFill>
                <a:latin typeface="Times New Roman"/>
                <a:ea typeface="Times New Roman"/>
              </a:rPr>
              <a:t>nem</a:t>
            </a:r>
            <a:r>
              <a:rPr lang="en-US" altLang="zh-CN" sz="2600" spc="4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600" spc="64" dirty="0">
                <a:solidFill>
                  <a:srgbClr val="000000"/>
                </a:solidFill>
                <a:latin typeface="Times New Roman"/>
                <a:ea typeface="Times New Roman"/>
              </a:rPr>
              <a:t>kontrolünü</a:t>
            </a:r>
            <a:r>
              <a:rPr lang="en-US" altLang="zh-CN" sz="2600" spc="4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600" spc="89" dirty="0">
                <a:solidFill>
                  <a:srgbClr val="000000"/>
                </a:solidFill>
                <a:latin typeface="Times New Roman"/>
                <a:ea typeface="Times New Roman"/>
              </a:rPr>
              <a:t>yapmak</a:t>
            </a:r>
            <a:r>
              <a:rPr lang="en-US" altLang="zh-CN" sz="2600" spc="4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600" spc="75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600" spc="4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600" spc="75" dirty="0">
                <a:solidFill>
                  <a:srgbClr val="000000"/>
                </a:solidFill>
                <a:latin typeface="Times New Roman"/>
                <a:ea typeface="Times New Roman"/>
              </a:rPr>
              <a:t>bozulma</a:t>
            </a:r>
            <a:r>
              <a:rPr lang="en-US" altLang="zh-CN" sz="2600" spc="4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600" spc="60" dirty="0">
                <a:solidFill>
                  <a:srgbClr val="000000"/>
                </a:solidFill>
                <a:latin typeface="Times New Roman"/>
                <a:ea typeface="Times New Roman"/>
              </a:rPr>
              <a:t>riskini</a:t>
            </a:r>
            <a:r>
              <a:rPr lang="en-US" altLang="zh-CN" sz="2600" spc="4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600" spc="69" dirty="0">
                <a:solidFill>
                  <a:srgbClr val="000000"/>
                </a:solidFill>
                <a:latin typeface="Times New Roman"/>
                <a:ea typeface="Times New Roman"/>
              </a:rPr>
              <a:t>azaltmak</a:t>
            </a:r>
            <a:r>
              <a:rPr lang="en-US" altLang="zh-CN" sz="2600" spc="4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600" spc="69" dirty="0">
                <a:solidFill>
                  <a:srgbClr val="000000"/>
                </a:solidFill>
                <a:latin typeface="Times New Roman"/>
                <a:ea typeface="Times New Roman"/>
              </a:rPr>
              <a:t>amacıyla</a:t>
            </a:r>
            <a:r>
              <a:rPr lang="en-US" altLang="zh-CN" sz="2600" spc="4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600" spc="60" dirty="0">
                <a:solidFill>
                  <a:srgbClr val="000000"/>
                </a:solidFill>
                <a:latin typeface="Times New Roman"/>
                <a:ea typeface="Times New Roman"/>
              </a:rPr>
              <a:t>yapılır</a:t>
            </a:r>
            <a:r>
              <a:rPr lang="en-US" altLang="zh-CN" sz="2600" spc="44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26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600" dirty="0">
                <a:solidFill>
                  <a:srgbClr val="000000"/>
                </a:solidFill>
                <a:latin typeface="Times New Roman"/>
                <a:ea typeface="Times New Roman"/>
              </a:rPr>
              <a:t>Özellikle</a:t>
            </a:r>
            <a:r>
              <a:rPr lang="en-US" altLang="zh-CN" sz="2600" spc="5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600" dirty="0">
                <a:solidFill>
                  <a:srgbClr val="000000"/>
                </a:solidFill>
                <a:latin typeface="Times New Roman"/>
                <a:ea typeface="Times New Roman"/>
              </a:rPr>
              <a:t>uzun</a:t>
            </a:r>
            <a:r>
              <a:rPr lang="en-US" altLang="zh-CN" sz="2600" spc="6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600" dirty="0">
                <a:solidFill>
                  <a:srgbClr val="000000"/>
                </a:solidFill>
                <a:latin typeface="Times New Roman"/>
                <a:ea typeface="Times New Roman"/>
              </a:rPr>
              <a:t>süreli</a:t>
            </a:r>
            <a:r>
              <a:rPr lang="en-US" altLang="zh-CN" sz="2600" spc="5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600" dirty="0">
                <a:solidFill>
                  <a:srgbClr val="000000"/>
                </a:solidFill>
                <a:latin typeface="Times New Roman"/>
                <a:ea typeface="Times New Roman"/>
              </a:rPr>
              <a:t>depolamalarda</a:t>
            </a:r>
            <a:r>
              <a:rPr lang="en-US" altLang="zh-CN" sz="2600" spc="6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600" dirty="0">
                <a:solidFill>
                  <a:srgbClr val="000000"/>
                </a:solidFill>
                <a:latin typeface="Times New Roman"/>
                <a:ea typeface="Times New Roman"/>
              </a:rPr>
              <a:t>tahılın</a:t>
            </a:r>
            <a:r>
              <a:rPr lang="en-US" altLang="zh-CN" sz="2600" spc="5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600" dirty="0">
                <a:solidFill>
                  <a:srgbClr val="000000"/>
                </a:solidFill>
                <a:latin typeface="Times New Roman"/>
                <a:ea typeface="Times New Roman"/>
              </a:rPr>
              <a:t>kalitesinin</a:t>
            </a:r>
            <a:r>
              <a:rPr lang="en-US" altLang="zh-CN" sz="2600" spc="6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600" dirty="0">
                <a:solidFill>
                  <a:srgbClr val="000000"/>
                </a:solidFill>
                <a:latin typeface="Times New Roman"/>
                <a:ea typeface="Times New Roman"/>
              </a:rPr>
              <a:t>korunması,</a:t>
            </a:r>
            <a:r>
              <a:rPr lang="en-US" altLang="zh-CN" sz="2600" spc="5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600" dirty="0">
                <a:solidFill>
                  <a:srgbClr val="000000"/>
                </a:solidFill>
                <a:latin typeface="Times New Roman"/>
                <a:ea typeface="Times New Roman"/>
              </a:rPr>
              <a:t>yeterli</a:t>
            </a:r>
            <a:r>
              <a:rPr lang="en-US" altLang="zh-CN" sz="26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600" dirty="0">
                <a:solidFill>
                  <a:srgbClr val="000000"/>
                </a:solidFill>
                <a:latin typeface="Times New Roman"/>
                <a:ea typeface="Times New Roman"/>
              </a:rPr>
              <a:t>yönetim</a:t>
            </a:r>
            <a:r>
              <a:rPr lang="en-US" altLang="zh-CN" sz="2600" spc="6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600" dirty="0">
                <a:solidFill>
                  <a:srgbClr val="000000"/>
                </a:solidFill>
                <a:latin typeface="Times New Roman"/>
                <a:ea typeface="Times New Roman"/>
              </a:rPr>
              <a:t>stratejileri</a:t>
            </a:r>
            <a:r>
              <a:rPr lang="en-US" altLang="zh-CN" sz="2600" spc="6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600" dirty="0">
                <a:solidFill>
                  <a:srgbClr val="000000"/>
                </a:solidFill>
                <a:latin typeface="Times New Roman"/>
                <a:ea typeface="Times New Roman"/>
              </a:rPr>
              <a:t>yanında</a:t>
            </a:r>
            <a:r>
              <a:rPr lang="en-US" altLang="zh-CN" sz="2600" spc="6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600" dirty="0">
                <a:solidFill>
                  <a:srgbClr val="000000"/>
                </a:solidFill>
                <a:latin typeface="Times New Roman"/>
                <a:ea typeface="Times New Roman"/>
              </a:rPr>
              <a:t>havalandırma</a:t>
            </a:r>
            <a:r>
              <a:rPr lang="en-US" altLang="zh-CN" sz="2600" spc="6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600" dirty="0">
                <a:solidFill>
                  <a:srgbClr val="000000"/>
                </a:solidFill>
                <a:latin typeface="Times New Roman"/>
                <a:ea typeface="Times New Roman"/>
              </a:rPr>
              <a:t>sisteminin</a:t>
            </a:r>
            <a:r>
              <a:rPr lang="en-US" altLang="zh-CN" sz="2600" spc="6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600" dirty="0">
                <a:solidFill>
                  <a:srgbClr val="000000"/>
                </a:solidFill>
                <a:latin typeface="Times New Roman"/>
                <a:ea typeface="Times New Roman"/>
              </a:rPr>
              <a:t>de</a:t>
            </a:r>
            <a:r>
              <a:rPr lang="en-US" altLang="zh-CN" sz="2600" spc="6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600" dirty="0">
                <a:solidFill>
                  <a:srgbClr val="000000"/>
                </a:solidFill>
                <a:latin typeface="Times New Roman"/>
                <a:ea typeface="Times New Roman"/>
              </a:rPr>
              <a:t>fonksiyonelliğine</a:t>
            </a:r>
            <a:r>
              <a:rPr lang="en-US" altLang="zh-CN" sz="26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600" spc="-15" dirty="0">
                <a:solidFill>
                  <a:srgbClr val="000000"/>
                </a:solidFill>
                <a:latin typeface="Times New Roman"/>
                <a:ea typeface="Times New Roman"/>
              </a:rPr>
              <a:t>bağlıdır</a:t>
            </a:r>
            <a:r>
              <a:rPr lang="en-US" altLang="zh-CN" sz="2600" spc="-20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16"/>
          <p:cNvSpPr txBox="1"/>
          <p:nvPr/>
        </p:nvSpPr>
        <p:spPr>
          <a:xfrm>
            <a:off x="686917" y="1026160"/>
            <a:ext cx="10422788" cy="295811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hangingPunct="0">
              <a:lnSpc>
                <a:spcPct val="89166"/>
              </a:lnSpc>
            </a:pP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Tahıl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depolarının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havalandırılmasında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b="1" i="1" dirty="0">
                <a:solidFill>
                  <a:srgbClr val="000000"/>
                </a:solidFill>
                <a:latin typeface="Times New Roman"/>
                <a:ea typeface="Times New Roman"/>
              </a:rPr>
              <a:t>doğal</a:t>
            </a:r>
            <a:r>
              <a:rPr lang="en-US" altLang="zh-CN" sz="2400" b="1" i="1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veya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b="1" i="1" dirty="0">
                <a:solidFill>
                  <a:srgbClr val="000000"/>
                </a:solidFill>
                <a:latin typeface="Times New Roman"/>
                <a:ea typeface="Times New Roman"/>
              </a:rPr>
              <a:t>mekaniksel</a:t>
            </a:r>
            <a:r>
              <a:rPr lang="en-US" altLang="zh-CN" sz="2400" b="1" i="1" spc="-10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b="1" i="1" dirty="0">
                <a:solidFill>
                  <a:srgbClr val="000000"/>
                </a:solidFill>
                <a:latin typeface="Times New Roman"/>
                <a:ea typeface="Times New Roman"/>
              </a:rPr>
              <a:t>havalandırma</a:t>
            </a:r>
            <a:r>
              <a:rPr lang="en-US" altLang="zh-CN" sz="2400" b="1" i="1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sistemleri</a:t>
            </a:r>
            <a:r>
              <a:rPr lang="en-US" altLang="zh-CN" sz="2400" spc="1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kullanılır.</a:t>
            </a:r>
            <a:r>
              <a:rPr lang="en-US" altLang="zh-CN" sz="2400" spc="1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Doğal</a:t>
            </a:r>
            <a:r>
              <a:rPr lang="en-US" altLang="zh-CN" sz="2400" spc="1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havalandırma</a:t>
            </a:r>
            <a:r>
              <a:rPr lang="en-US" altLang="zh-CN" sz="2400" spc="1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sisteminde</a:t>
            </a:r>
            <a:r>
              <a:rPr lang="en-US" altLang="zh-CN" sz="2400" spc="1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çevre</a:t>
            </a:r>
            <a:r>
              <a:rPr lang="en-US" altLang="zh-CN" sz="2400" spc="1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havası</a:t>
            </a:r>
            <a:r>
              <a:rPr lang="en-US" altLang="zh-CN" sz="2400" spc="1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doğal</a:t>
            </a:r>
            <a:r>
              <a:rPr lang="en-US" altLang="zh-CN" sz="2400" spc="1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kuvvetlerin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etkisi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ile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tahıl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kütlesinin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içinden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geçirilir.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Ancak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tahıl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genellikle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kapalı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korunmuş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yapılarda</a:t>
            </a:r>
            <a:r>
              <a:rPr lang="en-US" altLang="zh-CN" sz="2400" spc="-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depolandığından</a:t>
            </a:r>
            <a:r>
              <a:rPr lang="en-US" altLang="zh-CN" sz="2400" spc="-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doğal</a:t>
            </a:r>
            <a:r>
              <a:rPr lang="en-US" altLang="zh-CN" sz="2400" spc="-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hava</a:t>
            </a:r>
            <a:r>
              <a:rPr lang="en-US" altLang="zh-CN" sz="2400" spc="-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akımı</a:t>
            </a:r>
            <a:r>
              <a:rPr lang="en-US" altLang="zh-CN" sz="2400" spc="-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çok</a:t>
            </a:r>
            <a:r>
              <a:rPr lang="en-US" altLang="zh-CN" sz="2400" spc="-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yavaş</a:t>
            </a:r>
            <a:r>
              <a:rPr lang="en-US" altLang="zh-CN" sz="2400" spc="-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olmaktadır.</a:t>
            </a:r>
            <a:r>
              <a:rPr lang="en-US" altLang="zh-CN" sz="2400" spc="-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Tahıl</a:t>
            </a:r>
            <a:r>
              <a:rPr lang="en-US" altLang="zh-CN" sz="2400" spc="-3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depolarının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havalandırılmasında</a:t>
            </a:r>
            <a:r>
              <a:rPr lang="en-US" altLang="zh-CN" sz="2400" spc="16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esas</a:t>
            </a:r>
            <a:r>
              <a:rPr lang="en-US" altLang="zh-CN" sz="2400" spc="16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olarak</a:t>
            </a:r>
            <a:r>
              <a:rPr lang="en-US" altLang="zh-CN" sz="2400" spc="16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mekaniksel</a:t>
            </a:r>
            <a:r>
              <a:rPr lang="en-US" altLang="zh-CN" sz="2400" spc="16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havalandırma</a:t>
            </a:r>
            <a:r>
              <a:rPr lang="en-US" altLang="zh-CN" sz="2400" spc="16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sistemleri</a:t>
            </a:r>
            <a:r>
              <a:rPr lang="en-US" altLang="zh-CN" sz="2400" spc="16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kullanılır.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Özellikle</a:t>
            </a:r>
            <a:r>
              <a:rPr lang="en-US" altLang="zh-CN" sz="2400" spc="69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nem</a:t>
            </a:r>
            <a:r>
              <a:rPr lang="en-US" altLang="zh-CN" sz="2400" spc="75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kapsamı</a:t>
            </a:r>
            <a:r>
              <a:rPr lang="en-US" altLang="zh-CN" sz="2400" spc="69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%20’</a:t>
            </a:r>
            <a:r>
              <a:rPr lang="en-US" altLang="zh-CN" sz="2400" spc="7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nin</a:t>
            </a:r>
            <a:r>
              <a:rPr lang="en-US" altLang="zh-CN" sz="2400" spc="69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üzerinde</a:t>
            </a:r>
            <a:r>
              <a:rPr lang="en-US" altLang="zh-CN" sz="2400" spc="75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olan</a:t>
            </a:r>
            <a:r>
              <a:rPr lang="en-US" altLang="zh-CN" sz="2400" spc="69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tahılların</a:t>
            </a:r>
            <a:r>
              <a:rPr lang="en-US" altLang="zh-CN" sz="2400" spc="75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depolanmasında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ea typeface="Times New Roman"/>
              </a:rPr>
              <a:t>mekaniksel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ea typeface="Times New Roman"/>
              </a:rPr>
              <a:t>havalandırma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ea typeface="Times New Roman"/>
              </a:rPr>
              <a:t>sistemi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ea typeface="Times New Roman"/>
              </a:rPr>
              <a:t>kullanılmalıdır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spc="50" dirty="0">
                <a:solidFill>
                  <a:srgbClr val="000000"/>
                </a:solidFill>
                <a:latin typeface="Times New Roman"/>
                <a:ea typeface="Times New Roman"/>
              </a:rPr>
              <a:t>Bu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ea typeface="Times New Roman"/>
              </a:rPr>
              <a:t>sistemlerde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ea typeface="Times New Roman"/>
              </a:rPr>
              <a:t>tahıl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ea typeface="Times New Roman"/>
              </a:rPr>
              <a:t>kütlesi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içerisinden</a:t>
            </a:r>
            <a:r>
              <a:rPr lang="en-US" altLang="zh-CN" sz="2400" spc="69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hava</a:t>
            </a:r>
            <a:r>
              <a:rPr lang="en-US" altLang="zh-CN" sz="2400" spc="69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akımının</a:t>
            </a:r>
            <a:r>
              <a:rPr lang="en-US" altLang="zh-CN" sz="2400" spc="69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geçirilmesinde</a:t>
            </a:r>
            <a:r>
              <a:rPr lang="en-US" altLang="zh-CN" sz="2400" spc="69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fanlardan</a:t>
            </a:r>
            <a:r>
              <a:rPr lang="en-US" altLang="zh-CN" sz="2400" spc="69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yararlanılır.</a:t>
            </a:r>
            <a:r>
              <a:rPr lang="en-US" altLang="zh-CN" sz="2400" spc="75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Mekaniksel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havalandırma</a:t>
            </a:r>
            <a:r>
              <a:rPr lang="en-US" altLang="zh-CN" sz="2400" spc="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sistemleri,</a:t>
            </a:r>
            <a:r>
              <a:rPr lang="en-US" altLang="zh-CN" sz="2400" spc="5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emici</a:t>
            </a:r>
            <a:r>
              <a:rPr lang="en-US" altLang="zh-CN" sz="2400" spc="5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ya</a:t>
            </a:r>
            <a:r>
              <a:rPr lang="en-US" altLang="zh-CN" sz="2400" spc="5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da</a:t>
            </a:r>
            <a:r>
              <a:rPr lang="en-US" altLang="zh-CN" sz="2400" spc="5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basıcı</a:t>
            </a:r>
            <a:r>
              <a:rPr lang="en-US" altLang="zh-CN" sz="2400" spc="5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sistemlerde</a:t>
            </a:r>
            <a:r>
              <a:rPr lang="en-US" altLang="zh-CN" sz="2400" spc="5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olabilir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endParaRPr lang="en-US" altLang="zh-CN" sz="2400" dirty="0">
              <a:solidFill>
                <a:srgbClr val="000000"/>
              </a:solidFill>
              <a:latin typeface="Times New Roman"/>
              <a:ea typeface="Times New Roman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58800" y="970280"/>
            <a:ext cx="11094720" cy="4525963"/>
          </a:xfrm>
        </p:spPr>
        <p:txBody>
          <a:bodyPr/>
          <a:lstStyle/>
          <a:p>
            <a:pPr marL="0" lvl="0" indent="0" defTabSz="914400">
              <a:spcBef>
                <a:spcPts val="0"/>
              </a:spcBef>
              <a:buNone/>
            </a:pPr>
            <a:r>
              <a:rPr lang="en-US" altLang="zh-CN" sz="24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Tahılın</a:t>
            </a:r>
            <a:r>
              <a:rPr lang="en-US" altLang="zh-CN" sz="2400" b="1" spc="-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depolanması</a:t>
            </a:r>
            <a:r>
              <a:rPr lang="en-US" altLang="zh-CN" sz="2400" b="1" spc="-5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b="1" spc="-5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depo</a:t>
            </a:r>
            <a:r>
              <a:rPr lang="en-US" altLang="zh-CN" sz="2400" b="1" spc="-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tipleri</a:t>
            </a:r>
            <a:endParaRPr lang="en-US" altLang="zh-CN" sz="2400" b="1" dirty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marL="0" lvl="0" indent="228600" defTabSz="914400">
              <a:spcBef>
                <a:spcPts val="0"/>
              </a:spcBef>
              <a:buNone/>
              <a:tabLst>
                <a:tab pos="678179" algn="l"/>
              </a:tabLst>
            </a:pP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•	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Güvenli</a:t>
            </a:r>
            <a:r>
              <a:rPr lang="en-US" altLang="zh-CN" sz="24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depolama</a:t>
            </a:r>
            <a:r>
              <a:rPr lang="en-US" altLang="zh-CN" sz="24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ile</a:t>
            </a:r>
            <a:r>
              <a:rPr lang="en-US" altLang="zh-CN" sz="24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tahılın</a:t>
            </a:r>
            <a:r>
              <a:rPr lang="en-US" altLang="zh-CN" sz="24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kalite</a:t>
            </a:r>
            <a:r>
              <a:rPr lang="en-US" altLang="zh-CN" sz="24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miktarı</a:t>
            </a:r>
            <a:r>
              <a:rPr lang="en-US" altLang="zh-CN" sz="24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korunur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24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Tahılın</a:t>
            </a:r>
            <a:r>
              <a:rPr lang="en-US" altLang="zh-CN" sz="24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dış</a:t>
            </a:r>
            <a:r>
              <a:rPr lang="en-US" altLang="zh-CN" sz="24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etkenlerden</a:t>
            </a:r>
            <a:endParaRPr lang="en-US" altLang="zh-CN" sz="2400" dirty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marL="228600" lvl="0" indent="0" defTabSz="914400" hangingPunct="0">
              <a:lnSpc>
                <a:spcPct val="90416"/>
              </a:lnSpc>
              <a:spcBef>
                <a:spcPts val="0"/>
              </a:spcBef>
              <a:buNone/>
            </a:pPr>
            <a:r>
              <a:rPr lang="en-US" altLang="zh-CN" sz="2400" spc="80" dirty="0" err="1">
                <a:solidFill>
                  <a:srgbClr val="000000"/>
                </a:solidFill>
                <a:latin typeface="Times New Roman"/>
                <a:ea typeface="Times New Roman"/>
              </a:rPr>
              <a:t>daha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80" dirty="0" err="1">
                <a:solidFill>
                  <a:srgbClr val="000000"/>
                </a:solidFill>
                <a:latin typeface="Times New Roman"/>
                <a:ea typeface="Times New Roman"/>
              </a:rPr>
              <a:t>uzun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9" dirty="0" err="1">
                <a:solidFill>
                  <a:srgbClr val="000000"/>
                </a:solidFill>
                <a:latin typeface="Times New Roman"/>
                <a:ea typeface="Times New Roman"/>
              </a:rPr>
              <a:t>süre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75" dirty="0" err="1">
                <a:solidFill>
                  <a:srgbClr val="000000"/>
                </a:solidFill>
                <a:latin typeface="Times New Roman"/>
                <a:ea typeface="Times New Roman"/>
              </a:rPr>
              <a:t>korunabilmesi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85" dirty="0" err="1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75" dirty="0" err="1">
                <a:solidFill>
                  <a:srgbClr val="000000"/>
                </a:solidFill>
                <a:latin typeface="Times New Roman"/>
                <a:ea typeface="Times New Roman"/>
              </a:rPr>
              <a:t>depolanabilmesi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0" dirty="0" err="1">
                <a:solidFill>
                  <a:srgbClr val="000000"/>
                </a:solidFill>
                <a:latin typeface="Times New Roman"/>
                <a:ea typeface="Times New Roman"/>
              </a:rPr>
              <a:t>için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75" dirty="0" err="1">
                <a:solidFill>
                  <a:srgbClr val="000000"/>
                </a:solidFill>
                <a:latin typeface="Times New Roman"/>
                <a:ea typeface="Times New Roman"/>
              </a:rPr>
              <a:t>özel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9" dirty="0" err="1">
                <a:solidFill>
                  <a:srgbClr val="000000"/>
                </a:solidFill>
                <a:latin typeface="Times New Roman"/>
                <a:ea typeface="Times New Roman"/>
              </a:rPr>
              <a:t>olarak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9" dirty="0" err="1">
                <a:solidFill>
                  <a:srgbClr val="000000"/>
                </a:solidFill>
                <a:latin typeface="Times New Roman"/>
                <a:ea typeface="Times New Roman"/>
              </a:rPr>
              <a:t>inşa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4" dirty="0" err="1">
                <a:solidFill>
                  <a:srgbClr val="000000"/>
                </a:solidFill>
                <a:latin typeface="Times New Roman"/>
                <a:ea typeface="Times New Roman"/>
              </a:rPr>
              <a:t>edilen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depolara</a:t>
            </a:r>
            <a:r>
              <a:rPr lang="en-US" altLang="zh-CN" sz="2400" spc="8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gereksinim</a:t>
            </a:r>
            <a:r>
              <a:rPr lang="en-US" altLang="zh-CN" sz="2400" spc="8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duyulur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2400" spc="8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Tahıl</a:t>
            </a:r>
            <a:r>
              <a:rPr lang="en-US" altLang="zh-CN" sz="2400" spc="8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depoları</a:t>
            </a:r>
            <a:r>
              <a:rPr lang="en-US" altLang="zh-CN" sz="2400" spc="8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çok</a:t>
            </a:r>
            <a:r>
              <a:rPr lang="en-US" altLang="zh-CN" sz="2400" spc="8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farklı</a:t>
            </a:r>
            <a:r>
              <a:rPr lang="en-US" altLang="zh-CN" sz="2400" spc="8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tiplerde</a:t>
            </a:r>
            <a:r>
              <a:rPr lang="en-US" altLang="zh-CN" sz="2400" spc="8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olabilirse</a:t>
            </a:r>
            <a:r>
              <a:rPr lang="en-US" altLang="zh-CN" sz="2400" spc="8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de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genellikle</a:t>
            </a:r>
            <a:r>
              <a:rPr lang="en-US" altLang="zh-CN" sz="2400" spc="-5" dirty="0">
                <a:solidFill>
                  <a:srgbClr val="000000"/>
                </a:solidFill>
                <a:latin typeface="Times New Roman"/>
                <a:ea typeface="Times New Roman"/>
              </a:rPr>
              <a:t>:</a:t>
            </a:r>
          </a:p>
          <a:p>
            <a:pPr marL="0" lvl="0" indent="0" defTabSz="914400">
              <a:spcBef>
                <a:spcPts val="0"/>
              </a:spcBef>
              <a:buNone/>
            </a:pP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•</a:t>
            </a:r>
            <a:r>
              <a:rPr lang="en-US" altLang="zh-CN" sz="2400" spc="1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Düşey</a:t>
            </a:r>
            <a:r>
              <a:rPr lang="en-US" altLang="zh-CN" sz="24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tahıl</a:t>
            </a:r>
            <a:r>
              <a:rPr lang="en-US" altLang="zh-CN" sz="24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depoları</a:t>
            </a:r>
            <a:endParaRPr lang="en-US" altLang="zh-CN" sz="2400" dirty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marL="0" lvl="0" indent="0" defTabSz="914400">
              <a:spcBef>
                <a:spcPts val="329"/>
              </a:spcBef>
              <a:buNone/>
            </a:pP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•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Yatay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tahıl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depoları</a:t>
            </a:r>
            <a:endParaRPr lang="en-US" altLang="zh-CN" sz="2400" dirty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marL="0" lvl="0" indent="0" defTabSz="914400">
              <a:lnSpc>
                <a:spcPts val="430"/>
              </a:lnSpc>
              <a:spcBef>
                <a:spcPts val="0"/>
              </a:spcBef>
              <a:buNone/>
            </a:pPr>
            <a:endParaRPr lang="en-US" sz="1800" dirty="0">
              <a:solidFill>
                <a:prstClr val="black"/>
              </a:solidFill>
            </a:endParaRPr>
          </a:p>
          <a:p>
            <a:pPr marL="0" lvl="0" indent="0" defTabSz="914400">
              <a:spcBef>
                <a:spcPts val="0"/>
              </a:spcBef>
              <a:buNone/>
            </a:pP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olmak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üzere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iki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tipte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inşa</a:t>
            </a:r>
            <a:r>
              <a:rPr lang="en-US" altLang="zh-CN" sz="2400" spc="-1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edilirler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89272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18"/>
          <p:cNvSpPr txBox="1"/>
          <p:nvPr/>
        </p:nvSpPr>
        <p:spPr>
          <a:xfrm>
            <a:off x="955141" y="1117600"/>
            <a:ext cx="10422990" cy="321318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hangingPunct="0">
              <a:lnSpc>
                <a:spcPct val="85000"/>
              </a:lnSpc>
            </a:pP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Düşey</a:t>
            </a:r>
            <a:r>
              <a:rPr lang="en-US" altLang="zh-CN" sz="2400" spc="8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tahıl</a:t>
            </a:r>
            <a:r>
              <a:rPr lang="en-US" altLang="zh-CN" sz="2400" spc="8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depoları,</a:t>
            </a:r>
            <a:r>
              <a:rPr lang="en-US" altLang="zh-CN" sz="2400" spc="8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daire</a:t>
            </a:r>
            <a:r>
              <a:rPr lang="en-US" altLang="zh-CN" sz="2400" spc="8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kesitli</a:t>
            </a:r>
            <a:r>
              <a:rPr lang="en-US" altLang="zh-CN" sz="2400" spc="9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spc="8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konik</a:t>
            </a:r>
            <a:r>
              <a:rPr lang="en-US" altLang="zh-CN" sz="2400" spc="8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çatılı</a:t>
            </a:r>
            <a:r>
              <a:rPr lang="en-US" altLang="zh-CN" sz="2400" spc="8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olarak</a:t>
            </a:r>
            <a:r>
              <a:rPr lang="en-US" altLang="zh-CN" sz="2400" spc="8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yapılır.</a:t>
            </a:r>
            <a:r>
              <a:rPr lang="en-US" altLang="zh-CN" sz="2400" spc="9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Daire</a:t>
            </a:r>
            <a:r>
              <a:rPr lang="en-US" altLang="zh-CN" sz="2400" spc="8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kesitli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yapılmasının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nedeni,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en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az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malzeme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kullanımı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yanında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yüklere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karşı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dayanımının</a:t>
            </a:r>
            <a:r>
              <a:rPr lang="en-US" altLang="zh-CN" sz="2400" spc="-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da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yüksek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olmasıdır.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Ayrıca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kolayca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inşa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edilirler,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bakımları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kolaydır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çok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faklı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0" dirty="0">
                <a:solidFill>
                  <a:srgbClr val="000000"/>
                </a:solidFill>
                <a:latin typeface="Times New Roman"/>
                <a:ea typeface="Times New Roman"/>
              </a:rPr>
              <a:t>büyüklüklerde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ea typeface="Times New Roman"/>
              </a:rPr>
              <a:t>yapılabilirler</a:t>
            </a:r>
            <a:r>
              <a:rPr lang="en-US" altLang="zh-CN" sz="2400" spc="80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9" dirty="0">
                <a:solidFill>
                  <a:srgbClr val="000000"/>
                </a:solidFill>
                <a:latin typeface="Times New Roman"/>
                <a:ea typeface="Times New Roman"/>
              </a:rPr>
              <a:t>Bu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ea typeface="Times New Roman"/>
              </a:rPr>
              <a:t>tip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0" dirty="0">
                <a:solidFill>
                  <a:srgbClr val="000000"/>
                </a:solidFill>
                <a:latin typeface="Times New Roman"/>
                <a:ea typeface="Times New Roman"/>
              </a:rPr>
              <a:t>depolar,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0" dirty="0">
                <a:solidFill>
                  <a:srgbClr val="000000"/>
                </a:solidFill>
                <a:latin typeface="Times New Roman"/>
                <a:ea typeface="Times New Roman"/>
              </a:rPr>
              <a:t>boşaltma,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5" dirty="0">
                <a:solidFill>
                  <a:srgbClr val="000000"/>
                </a:solidFill>
                <a:latin typeface="Times New Roman"/>
                <a:ea typeface="Times New Roman"/>
              </a:rPr>
              <a:t>havalandırma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9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5" dirty="0">
                <a:solidFill>
                  <a:srgbClr val="000000"/>
                </a:solidFill>
                <a:latin typeface="Times New Roman"/>
                <a:ea typeface="Times New Roman"/>
              </a:rPr>
              <a:t>kurutma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işlemlerinde</a:t>
            </a:r>
            <a:r>
              <a:rPr lang="en-US" altLang="zh-CN" sz="2400" spc="17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de</a:t>
            </a:r>
            <a:r>
              <a:rPr lang="en-US" altLang="zh-CN" sz="2400" spc="17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mekanizasyona</a:t>
            </a:r>
            <a:r>
              <a:rPr lang="en-US" altLang="zh-CN" sz="2400" spc="17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oldukça</a:t>
            </a:r>
            <a:r>
              <a:rPr lang="en-US" altLang="zh-CN" sz="2400" spc="17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uygundur.</a:t>
            </a:r>
            <a:r>
              <a:rPr lang="en-US" altLang="zh-CN" sz="2400" spc="17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Bu</a:t>
            </a:r>
            <a:r>
              <a:rPr lang="en-US" altLang="zh-CN" sz="2400" spc="17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nedenle</a:t>
            </a:r>
            <a:r>
              <a:rPr lang="en-US" altLang="zh-CN" sz="2400" spc="17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ekonomik</a:t>
            </a:r>
            <a:r>
              <a:rPr lang="en-US" altLang="zh-CN" sz="2400" spc="17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bir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-10" dirty="0">
                <a:solidFill>
                  <a:srgbClr val="000000"/>
                </a:solidFill>
                <a:latin typeface="Times New Roman"/>
                <a:ea typeface="Times New Roman"/>
              </a:rPr>
              <a:t>depolama</a:t>
            </a:r>
            <a:r>
              <a:rPr lang="en-US" altLang="zh-CN" sz="2400" spc="-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-5" dirty="0">
                <a:solidFill>
                  <a:srgbClr val="000000"/>
                </a:solidFill>
                <a:latin typeface="Times New Roman"/>
                <a:ea typeface="Times New Roman"/>
              </a:rPr>
              <a:t>şeklidir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</a:p>
          <a:p>
            <a:pPr marL="0" hangingPunct="0">
              <a:lnSpc>
                <a:spcPct val="89583"/>
              </a:lnSpc>
            </a:pPr>
            <a:r>
              <a:rPr lang="en-US" altLang="zh-CN" sz="2400" spc="30" dirty="0">
                <a:solidFill>
                  <a:srgbClr val="000000"/>
                </a:solidFill>
                <a:latin typeface="Times New Roman"/>
                <a:ea typeface="Times New Roman"/>
              </a:rPr>
              <a:t>Yatay</a:t>
            </a:r>
            <a:r>
              <a:rPr lang="en-US" altLang="zh-CN" sz="24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ea typeface="Times New Roman"/>
              </a:rPr>
              <a:t>tahıl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ea typeface="Times New Roman"/>
              </a:rPr>
              <a:t>depoları,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ea typeface="Times New Roman"/>
              </a:rPr>
              <a:t>dikdörtgen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ea typeface="Times New Roman"/>
              </a:rPr>
              <a:t>şeklinde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ea typeface="Times New Roman"/>
              </a:rPr>
              <a:t>taban</a:t>
            </a:r>
            <a:r>
              <a:rPr lang="en-US" altLang="zh-CN" sz="24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ea typeface="Times New Roman"/>
              </a:rPr>
              <a:t>alanına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ea typeface="Times New Roman"/>
              </a:rPr>
              <a:t>sahip,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ea typeface="Times New Roman"/>
              </a:rPr>
              <a:t>genellikle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ea typeface="Times New Roman"/>
              </a:rPr>
              <a:t>çok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ea typeface="Times New Roman"/>
              </a:rPr>
              <a:t>yönlü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kullanılabilen</a:t>
            </a:r>
            <a:r>
              <a:rPr lang="en-US" altLang="zh-CN" sz="2400" spc="12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spc="13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toprak</a:t>
            </a:r>
            <a:r>
              <a:rPr lang="en-US" altLang="zh-CN" sz="2400" spc="13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seviyesinin</a:t>
            </a:r>
            <a:r>
              <a:rPr lang="en-US" altLang="zh-CN" sz="2400" spc="13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üzerinde</a:t>
            </a:r>
            <a:r>
              <a:rPr lang="en-US" altLang="zh-CN" sz="2400" spc="13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inşa</a:t>
            </a:r>
            <a:r>
              <a:rPr lang="en-US" altLang="zh-CN" sz="2400" spc="13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edilen</a:t>
            </a:r>
            <a:r>
              <a:rPr lang="en-US" altLang="zh-CN" sz="2400" spc="13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binalardır.</a:t>
            </a:r>
            <a:r>
              <a:rPr lang="en-US" altLang="zh-CN" sz="2400" spc="13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Düşey</a:t>
            </a:r>
            <a:r>
              <a:rPr lang="en-US" altLang="zh-CN" sz="2400" spc="12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depolara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göre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genişlikleri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daha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fazla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yükseklikleri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ise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daha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azdır.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En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yaygın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görülen</a:t>
            </a:r>
            <a:r>
              <a:rPr lang="en-US" altLang="zh-CN" sz="2400" spc="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planlama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şekli,</a:t>
            </a:r>
            <a:r>
              <a:rPr lang="en-US" altLang="zh-CN" sz="2400" spc="-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ortada</a:t>
            </a:r>
            <a:r>
              <a:rPr lang="en-US" altLang="zh-CN" sz="2400" spc="-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bir</a:t>
            </a:r>
            <a:r>
              <a:rPr lang="en-US" altLang="zh-CN" sz="2400" spc="-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servis</a:t>
            </a:r>
            <a:r>
              <a:rPr lang="en-US" altLang="zh-CN" sz="2400" spc="-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yolu</a:t>
            </a:r>
            <a:r>
              <a:rPr lang="en-US" altLang="zh-CN" sz="2400" spc="-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spc="-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iki</a:t>
            </a:r>
            <a:r>
              <a:rPr lang="en-US" altLang="zh-CN" sz="2400" spc="-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tarafta</a:t>
            </a:r>
            <a:r>
              <a:rPr lang="en-US" altLang="zh-CN" sz="2400" spc="-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depoların</a:t>
            </a:r>
            <a:r>
              <a:rPr lang="en-US" altLang="zh-CN" sz="2400" spc="-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bulunduğu</a:t>
            </a:r>
            <a:r>
              <a:rPr lang="en-US" altLang="zh-CN" sz="2400" spc="-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tipidir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endParaRPr lang="en-US" altLang="zh-CN" sz="2400" dirty="0">
              <a:solidFill>
                <a:srgbClr val="000000"/>
              </a:solidFill>
              <a:latin typeface="Times New Roman"/>
              <a:ea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Filigran">
  <a:themeElements>
    <a:clrScheme name="Filigra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CCCFF"/>
      </a:accent1>
      <a:accent2>
        <a:srgbClr val="D9D8EC"/>
      </a:accent2>
      <a:accent3>
        <a:srgbClr val="FFFFFF"/>
      </a:accent3>
      <a:accent4>
        <a:srgbClr val="000000"/>
      </a:accent4>
      <a:accent5>
        <a:srgbClr val="E2E2FF"/>
      </a:accent5>
      <a:accent6>
        <a:srgbClr val="C4C4D6"/>
      </a:accent6>
      <a:hlink>
        <a:srgbClr val="6767FF"/>
      </a:hlink>
      <a:folHlink>
        <a:srgbClr val="9933FF"/>
      </a:folHlink>
    </a:clrScheme>
    <a:fontScheme name="Filigra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Filigra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CCFF"/>
        </a:accent1>
        <a:accent2>
          <a:srgbClr val="D9D8E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C4C4D6"/>
        </a:accent6>
        <a:hlink>
          <a:srgbClr val="6767FF"/>
        </a:hlink>
        <a:folHlink>
          <a:srgbClr val="9933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iligran 2">
        <a:dk1>
          <a:srgbClr val="000000"/>
        </a:dk1>
        <a:lt1>
          <a:srgbClr val="FFFFFF"/>
        </a:lt1>
        <a:dk2>
          <a:srgbClr val="666633"/>
        </a:dk2>
        <a:lt2>
          <a:srgbClr val="5F5F5F"/>
        </a:lt2>
        <a:accent1>
          <a:srgbClr val="FFCC00"/>
        </a:accent1>
        <a:accent2>
          <a:srgbClr val="EFF0B2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D9D9A1"/>
        </a:accent6>
        <a:hlink>
          <a:srgbClr val="808000"/>
        </a:hlink>
        <a:folHlink>
          <a:srgbClr val="CC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iligran 3">
        <a:dk1>
          <a:srgbClr val="000000"/>
        </a:dk1>
        <a:lt1>
          <a:srgbClr val="FFFFFF"/>
        </a:lt1>
        <a:dk2>
          <a:srgbClr val="000000"/>
        </a:dk2>
        <a:lt2>
          <a:srgbClr val="666699"/>
        </a:lt2>
        <a:accent1>
          <a:srgbClr val="9BB0CB"/>
        </a:accent1>
        <a:accent2>
          <a:srgbClr val="D1E0CE"/>
        </a:accent2>
        <a:accent3>
          <a:srgbClr val="FFFFFF"/>
        </a:accent3>
        <a:accent4>
          <a:srgbClr val="000000"/>
        </a:accent4>
        <a:accent5>
          <a:srgbClr val="CBD4E2"/>
        </a:accent5>
        <a:accent6>
          <a:srgbClr val="BDCBBA"/>
        </a:accent6>
        <a:hlink>
          <a:srgbClr val="8EA642"/>
        </a:hlink>
        <a:folHlink>
          <a:srgbClr val="CC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iligran 4">
        <a:dk1>
          <a:srgbClr val="333300"/>
        </a:dk1>
        <a:lt1>
          <a:srgbClr val="FFFFCC"/>
        </a:lt1>
        <a:dk2>
          <a:srgbClr val="336600"/>
        </a:dk2>
        <a:lt2>
          <a:srgbClr val="FFFFCC"/>
        </a:lt2>
        <a:accent1>
          <a:srgbClr val="99CC00"/>
        </a:accent1>
        <a:accent2>
          <a:srgbClr val="669900"/>
        </a:accent2>
        <a:accent3>
          <a:srgbClr val="ADB8AA"/>
        </a:accent3>
        <a:accent4>
          <a:srgbClr val="DADAAE"/>
        </a:accent4>
        <a:accent5>
          <a:srgbClr val="CAE2AA"/>
        </a:accent5>
        <a:accent6>
          <a:srgbClr val="5C8A00"/>
        </a:accent6>
        <a:hlink>
          <a:srgbClr val="CC9900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ligran 5">
        <a:dk1>
          <a:srgbClr val="424458"/>
        </a:dk1>
        <a:lt1>
          <a:srgbClr val="FFFFFF"/>
        </a:lt1>
        <a:dk2>
          <a:srgbClr val="004A48"/>
        </a:dk2>
        <a:lt2>
          <a:srgbClr val="FFFFFF"/>
        </a:lt2>
        <a:accent1>
          <a:srgbClr val="83B200"/>
        </a:accent1>
        <a:accent2>
          <a:srgbClr val="006260"/>
        </a:accent2>
        <a:accent3>
          <a:srgbClr val="AAB1B1"/>
        </a:accent3>
        <a:accent4>
          <a:srgbClr val="DADADA"/>
        </a:accent4>
        <a:accent5>
          <a:srgbClr val="C1D5AA"/>
        </a:accent5>
        <a:accent6>
          <a:srgbClr val="005856"/>
        </a:accent6>
        <a:hlink>
          <a:srgbClr val="6666FF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ligran 6">
        <a:dk1>
          <a:srgbClr val="000000"/>
        </a:dk1>
        <a:lt1>
          <a:srgbClr val="FFFFFF"/>
        </a:lt1>
        <a:dk2>
          <a:srgbClr val="1C2046"/>
        </a:dk2>
        <a:lt2>
          <a:srgbClr val="FFFFFF"/>
        </a:lt2>
        <a:accent1>
          <a:srgbClr val="00CCFF"/>
        </a:accent1>
        <a:accent2>
          <a:srgbClr val="2D226E"/>
        </a:accent2>
        <a:accent3>
          <a:srgbClr val="ABABB0"/>
        </a:accent3>
        <a:accent4>
          <a:srgbClr val="DADADA"/>
        </a:accent4>
        <a:accent5>
          <a:srgbClr val="AAE2FF"/>
        </a:accent5>
        <a:accent6>
          <a:srgbClr val="281E63"/>
        </a:accent6>
        <a:hlink>
          <a:srgbClr val="666699"/>
        </a:hlink>
        <a:folHlink>
          <a:srgbClr val="99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ligran 7">
        <a:dk1>
          <a:srgbClr val="424458"/>
        </a:dk1>
        <a:lt1>
          <a:srgbClr val="FFFFFF"/>
        </a:lt1>
        <a:dk2>
          <a:srgbClr val="000066"/>
        </a:dk2>
        <a:lt2>
          <a:srgbClr val="FFFFFF"/>
        </a:lt2>
        <a:accent1>
          <a:srgbClr val="6666FF"/>
        </a:accent1>
        <a:accent2>
          <a:srgbClr val="333399"/>
        </a:accent2>
        <a:accent3>
          <a:srgbClr val="AAAAB8"/>
        </a:accent3>
        <a:accent4>
          <a:srgbClr val="DADADA"/>
        </a:accent4>
        <a:accent5>
          <a:srgbClr val="B8B8FF"/>
        </a:accent5>
        <a:accent6>
          <a:srgbClr val="2D2D8A"/>
        </a:accent6>
        <a:hlink>
          <a:srgbClr val="FF9900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ligran 8">
        <a:dk1>
          <a:srgbClr val="1C1C1C"/>
        </a:dk1>
        <a:lt1>
          <a:srgbClr val="FFFFCC"/>
        </a:lt1>
        <a:dk2>
          <a:srgbClr val="390B20"/>
        </a:dk2>
        <a:lt2>
          <a:srgbClr val="FFFFCC"/>
        </a:lt2>
        <a:accent1>
          <a:srgbClr val="FF916F"/>
        </a:accent1>
        <a:accent2>
          <a:srgbClr val="561450"/>
        </a:accent2>
        <a:accent3>
          <a:srgbClr val="AEAAAB"/>
        </a:accent3>
        <a:accent4>
          <a:srgbClr val="DADAAE"/>
        </a:accent4>
        <a:accent5>
          <a:srgbClr val="FFC7BB"/>
        </a:accent5>
        <a:accent6>
          <a:srgbClr val="4D1148"/>
        </a:accent6>
        <a:hlink>
          <a:srgbClr val="637D95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ligran 9">
        <a:dk1>
          <a:srgbClr val="4C0000"/>
        </a:dk1>
        <a:lt1>
          <a:srgbClr val="FFFFFF"/>
        </a:lt1>
        <a:dk2>
          <a:srgbClr val="722104"/>
        </a:dk2>
        <a:lt2>
          <a:srgbClr val="FFFFFF"/>
        </a:lt2>
        <a:accent1>
          <a:srgbClr val="CC6600"/>
        </a:accent1>
        <a:accent2>
          <a:srgbClr val="8A2E00"/>
        </a:accent2>
        <a:accent3>
          <a:srgbClr val="BCABAA"/>
        </a:accent3>
        <a:accent4>
          <a:srgbClr val="DADADA"/>
        </a:accent4>
        <a:accent5>
          <a:srgbClr val="E2B8AA"/>
        </a:accent5>
        <a:accent6>
          <a:srgbClr val="7D2900"/>
        </a:accent6>
        <a:hlink>
          <a:srgbClr val="FFCC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1452</Words>
  <Application>Microsoft Office PowerPoint</Application>
  <PresentationFormat>Özel</PresentationFormat>
  <Paragraphs>78</Paragraphs>
  <Slides>17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Slayt Başlıkları</vt:lpstr>
      </vt:variant>
      <vt:variant>
        <vt:i4>17</vt:i4>
      </vt:variant>
    </vt:vector>
  </HeadingPairs>
  <TitlesOfParts>
    <vt:vector size="19" baseType="lpstr">
      <vt:lpstr>Office Theme</vt:lpstr>
      <vt:lpstr>Filigran</vt:lpstr>
      <vt:lpstr>TARIMSAL YAPILARIN TASARIMI </vt:lpstr>
      <vt:lpstr>PowerPoint Sunusu</vt:lpstr>
      <vt:lpstr>PowerPoint Sunusu</vt:lpstr>
      <vt:lpstr>Tahıl Depoları 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fenbil</dc:creator>
  <cp:lastModifiedBy>fenbil</cp:lastModifiedBy>
  <cp:revision>3</cp:revision>
  <dcterms:created xsi:type="dcterms:W3CDTF">2011-01-21T15:00:27Z</dcterms:created>
  <dcterms:modified xsi:type="dcterms:W3CDTF">2019-12-25T10:12:16Z</dcterms:modified>
</cp:coreProperties>
</file>