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5" r:id="rId4"/>
    <p:sldId id="273" r:id="rId5"/>
    <p:sldId id="266" r:id="rId6"/>
    <p:sldId id="267" r:id="rId7"/>
    <p:sldId id="271" r:id="rId8"/>
    <p:sldId id="258" r:id="rId9"/>
    <p:sldId id="261" r:id="rId10"/>
    <p:sldId id="262" r:id="rId11"/>
    <p:sldId id="263" r:id="rId12"/>
    <p:sldId id="269" r:id="rId13"/>
    <p:sldId id="270" r:id="rId14"/>
    <p:sldId id="272" r:id="rId15"/>
    <p:sldId id="275" r:id="rId16"/>
    <p:sldId id="274" r:id="rId17"/>
    <p:sldId id="276" r:id="rId18"/>
    <p:sldId id="280" r:id="rId19"/>
    <p:sldId id="281" r:id="rId20"/>
    <p:sldId id="277" r:id="rId21"/>
    <p:sldId id="278" r:id="rId22"/>
    <p:sldId id="279" r:id="rId23"/>
    <p:sldId id="282" r:id="rId2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4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687A4-B806-46D8-8E14-B1C2DE27D731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8821EA6-7E07-4AFC-A59C-BF8FAF9FE94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687A4-B806-46D8-8E14-B1C2DE27D731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21EA6-7E07-4AFC-A59C-BF8FAF9FE94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687A4-B806-46D8-8E14-B1C2DE27D731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21EA6-7E07-4AFC-A59C-BF8FAF9FE94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687A4-B806-46D8-8E14-B1C2DE27D731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8821EA6-7E07-4AFC-A59C-BF8FAF9FE94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687A4-B806-46D8-8E14-B1C2DE27D731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21EA6-7E07-4AFC-A59C-BF8FAF9FE94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687A4-B806-46D8-8E14-B1C2DE27D731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21EA6-7E07-4AFC-A59C-BF8FAF9FE94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687A4-B806-46D8-8E14-B1C2DE27D731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8821EA6-7E07-4AFC-A59C-BF8FAF9FE94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687A4-B806-46D8-8E14-B1C2DE27D731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21EA6-7E07-4AFC-A59C-BF8FAF9FE94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687A4-B806-46D8-8E14-B1C2DE27D731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21EA6-7E07-4AFC-A59C-BF8FAF9FE94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687A4-B806-46D8-8E14-B1C2DE27D731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21EA6-7E07-4AFC-A59C-BF8FAF9FE94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687A4-B806-46D8-8E14-B1C2DE27D731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21EA6-7E07-4AFC-A59C-BF8FAF9FE94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FB687A4-B806-46D8-8E14-B1C2DE27D731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8821EA6-7E07-4AFC-A59C-BF8FAF9FE94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tiff"/><Relationship Id="rId2" Type="http://schemas.openxmlformats.org/officeDocument/2006/relationships/image" Target="../media/image36.tif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tiff"/><Relationship Id="rId2" Type="http://schemas.openxmlformats.org/officeDocument/2006/relationships/image" Target="../media/image38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/>
              <a:t>Veneer</a:t>
            </a:r>
            <a:r>
              <a:rPr lang="tr-TR" dirty="0"/>
              <a:t> Kron Genel </a:t>
            </a:r>
            <a:r>
              <a:rPr lang="tr-TR" dirty="0" err="1"/>
              <a:t>Prensİplerİ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685800" y="764704"/>
            <a:ext cx="8458200" cy="914400"/>
          </a:xfrm>
        </p:spPr>
        <p:txBody>
          <a:bodyPr/>
          <a:lstStyle/>
          <a:p>
            <a:pPr algn="r"/>
            <a:r>
              <a:rPr lang="tr-TR" dirty="0" err="1"/>
              <a:t>Prof.Dr</a:t>
            </a:r>
            <a:r>
              <a:rPr lang="tr-TR" dirty="0"/>
              <a:t>.Hakan Terzioğlu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916832"/>
            <a:ext cx="192405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1844824"/>
            <a:ext cx="192405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1916832"/>
            <a:ext cx="2028825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556792"/>
            <a:ext cx="2133600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1484784"/>
            <a:ext cx="2028825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1556792"/>
            <a:ext cx="200025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4005064"/>
            <a:ext cx="2038350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3848" y="4149080"/>
            <a:ext cx="2047875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168" y="4149080"/>
            <a:ext cx="18954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Tam kron kesim prensipleri</a:t>
            </a:r>
          </a:p>
        </p:txBody>
      </p:sp>
      <p:pic>
        <p:nvPicPr>
          <p:cNvPr id="4" name="İçerik Yer Tutucusu 3" descr="https://books.google.com.tr/books?id=n8hLCgAAQBAJ&amp;hl=tr&amp;hl=tr&amp;pg=PA211&amp;img=1&amp;zoom=3&amp;ots=HdA4_n3w17&amp;sig=ACfU3U17ALthOJvZJB4ImUXsFX2mJMog6w&amp;w=685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416" t="62442" r="47440" b="14251"/>
          <a:stretch/>
        </p:blipFill>
        <p:spPr bwMode="auto">
          <a:xfrm>
            <a:off x="130030" y="1772816"/>
            <a:ext cx="3780212" cy="28186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6" name="Metin kutusu 5"/>
          <p:cNvSpPr txBox="1"/>
          <p:nvPr/>
        </p:nvSpPr>
        <p:spPr>
          <a:xfrm>
            <a:off x="1475656" y="4402563"/>
            <a:ext cx="85292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dirty="0" err="1"/>
              <a:t>Bukkal</a:t>
            </a:r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3995936" y="4403808"/>
            <a:ext cx="88998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dirty="0" err="1"/>
              <a:t>Lingual</a:t>
            </a:r>
            <a:endParaRPr lang="tr-TR" dirty="0"/>
          </a:p>
        </p:txBody>
      </p:sp>
      <p:pic>
        <p:nvPicPr>
          <p:cNvPr id="11" name="Resim 10" descr="https://books.google.com.tr/books?id=n8hLCgAAQBAJ&amp;hl=tr&amp;hl=tr&amp;pg=PA212&amp;img=1&amp;zoom=3&amp;ots=HdA4_n3w17&amp;sig=ACfU3U0zbJZBtAuJMAvjAEeW9R2kSiPRxg&amp;w=685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3811" t="31971" r="14344" b="49950"/>
          <a:stretch/>
        </p:blipFill>
        <p:spPr bwMode="auto">
          <a:xfrm>
            <a:off x="1835696" y="5090938"/>
            <a:ext cx="2074545" cy="15093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2" name="İçerik Yer Tutucusu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940" y="1681300"/>
            <a:ext cx="3672408" cy="4898574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6732240" y="1681300"/>
            <a:ext cx="1512168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sz="1400" dirty="0"/>
              <a:t>İyi estetik için </a:t>
            </a:r>
          </a:p>
          <a:p>
            <a:r>
              <a:rPr lang="tr-TR" sz="1400" dirty="0"/>
              <a:t>yeterli miktarda </a:t>
            </a:r>
          </a:p>
          <a:p>
            <a:r>
              <a:rPr lang="tr-TR" sz="1400" dirty="0"/>
              <a:t>diş kesimi </a:t>
            </a:r>
          </a:p>
          <a:p>
            <a:r>
              <a:rPr lang="tr-TR" sz="1400" dirty="0"/>
              <a:t>gereklidir</a:t>
            </a:r>
          </a:p>
        </p:txBody>
      </p:sp>
    </p:spTree>
    <p:extLst>
      <p:ext uri="{BB962C8B-B14F-4D97-AF65-F5344CB8AC3E}">
        <p14:creationId xmlns="" xmlns:p14="http://schemas.microsoft.com/office/powerpoint/2010/main" val="266751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Veneer</a:t>
            </a:r>
            <a:r>
              <a:rPr lang="tr-TR" dirty="0"/>
              <a:t> Kron </a:t>
            </a:r>
            <a:r>
              <a:rPr lang="tr-TR" dirty="0" err="1"/>
              <a:t>dİş</a:t>
            </a:r>
            <a:r>
              <a:rPr lang="tr-TR" dirty="0"/>
              <a:t> </a:t>
            </a:r>
            <a:r>
              <a:rPr lang="tr-TR" dirty="0" err="1"/>
              <a:t>kesİm</a:t>
            </a:r>
            <a:r>
              <a:rPr lang="tr-TR" dirty="0"/>
              <a:t> </a:t>
            </a:r>
            <a:r>
              <a:rPr lang="tr-TR" dirty="0" err="1"/>
              <a:t>prensİplerİ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556792"/>
            <a:ext cx="3672408" cy="4898574"/>
          </a:xfrm>
        </p:spPr>
      </p:pic>
      <p:sp>
        <p:nvSpPr>
          <p:cNvPr id="5" name="Metin kutusu 4"/>
          <p:cNvSpPr txBox="1"/>
          <p:nvPr/>
        </p:nvSpPr>
        <p:spPr>
          <a:xfrm>
            <a:off x="3851920" y="1556792"/>
            <a:ext cx="1512168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1400" dirty="0"/>
              <a:t>İyi estetik için </a:t>
            </a:r>
          </a:p>
          <a:p>
            <a:r>
              <a:rPr lang="tr-TR" sz="1400" dirty="0"/>
              <a:t>yeterli miktarda </a:t>
            </a:r>
          </a:p>
          <a:p>
            <a:r>
              <a:rPr lang="tr-TR" sz="1400" dirty="0"/>
              <a:t>diş kesimi </a:t>
            </a:r>
          </a:p>
          <a:p>
            <a:r>
              <a:rPr lang="tr-TR" sz="1400" dirty="0"/>
              <a:t>gereklidir</a:t>
            </a:r>
          </a:p>
        </p:txBody>
      </p:sp>
      <p:pic>
        <p:nvPicPr>
          <p:cNvPr id="10242" name="Picture 2" descr="veneer kron ile ilgili görsel sonucu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5508104" y="2924944"/>
            <a:ext cx="3263705" cy="18033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7561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132856"/>
            <a:ext cx="4284779" cy="3207320"/>
          </a:xfrm>
        </p:spPr>
      </p:pic>
      <p:sp>
        <p:nvSpPr>
          <p:cNvPr id="5" name="Metin kutusu 4"/>
          <p:cNvSpPr txBox="1"/>
          <p:nvPr/>
        </p:nvSpPr>
        <p:spPr>
          <a:xfrm>
            <a:off x="4499992" y="2132856"/>
            <a:ext cx="2340563" cy="14401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6" name="Metin kutusu 5"/>
          <p:cNvSpPr txBox="1"/>
          <p:nvPr/>
        </p:nvSpPr>
        <p:spPr>
          <a:xfrm>
            <a:off x="4427984" y="3913178"/>
            <a:ext cx="147700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dirty="0"/>
              <a:t>Kor materyali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4284835" y="4438006"/>
            <a:ext cx="176330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dirty="0"/>
              <a:t>Gövde Porseleni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4382265" y="4967438"/>
            <a:ext cx="24582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err="1"/>
              <a:t>İnsizal</a:t>
            </a:r>
            <a:r>
              <a:rPr lang="tr-TR" dirty="0"/>
              <a:t> porseleni</a:t>
            </a:r>
          </a:p>
        </p:txBody>
      </p:sp>
    </p:spTree>
    <p:extLst>
      <p:ext uri="{BB962C8B-B14F-4D97-AF65-F5344CB8AC3E}">
        <p14:creationId xmlns="" xmlns:p14="http://schemas.microsoft.com/office/powerpoint/2010/main" val="129776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tr-TR" dirty="0" err="1"/>
              <a:t>Veneer</a:t>
            </a:r>
            <a:r>
              <a:rPr lang="tr-TR" dirty="0"/>
              <a:t> Kron </a:t>
            </a:r>
            <a:r>
              <a:rPr lang="tr-TR" dirty="0" err="1"/>
              <a:t>yapImInda</a:t>
            </a:r>
            <a:r>
              <a:rPr lang="tr-TR" dirty="0"/>
              <a:t> </a:t>
            </a:r>
            <a:r>
              <a:rPr lang="tr-TR" dirty="0" err="1"/>
              <a:t>dİkkat</a:t>
            </a:r>
            <a:r>
              <a:rPr lang="tr-TR" dirty="0"/>
              <a:t> </a:t>
            </a:r>
            <a:r>
              <a:rPr lang="tr-TR" dirty="0" err="1"/>
              <a:t>edİlmesİ</a:t>
            </a:r>
            <a:r>
              <a:rPr lang="tr-TR" dirty="0"/>
              <a:t> </a:t>
            </a:r>
            <a:r>
              <a:rPr lang="tr-TR" dirty="0" err="1"/>
              <a:t>gereklİ</a:t>
            </a:r>
            <a:r>
              <a:rPr lang="tr-TR" dirty="0"/>
              <a:t> hususlar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916832"/>
            <a:ext cx="3638550" cy="4038600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6555" y="4149080"/>
            <a:ext cx="3081884" cy="2657475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319014"/>
            <a:ext cx="3453383" cy="268605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2123728" y="2852936"/>
            <a:ext cx="752450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1200" b="1" dirty="0"/>
              <a:t>Porselen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2231450" y="3212976"/>
            <a:ext cx="644728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1200" b="1" dirty="0"/>
              <a:t>Kırılma</a:t>
            </a:r>
          </a:p>
        </p:txBody>
      </p:sp>
      <p:sp>
        <p:nvSpPr>
          <p:cNvPr id="6" name="Dikdörtgen 5"/>
          <p:cNvSpPr/>
          <p:nvPr/>
        </p:nvSpPr>
        <p:spPr>
          <a:xfrm>
            <a:off x="2158204" y="5709211"/>
            <a:ext cx="564578" cy="24622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sz="1000" b="1" dirty="0"/>
              <a:t>Kırılma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158204" y="5160306"/>
            <a:ext cx="599054" cy="21544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sz="800" b="1" dirty="0"/>
              <a:t>Porselen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80112" y="1778332"/>
            <a:ext cx="752450" cy="276999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sz="1200" b="1" dirty="0"/>
              <a:t>Porselen</a:t>
            </a:r>
          </a:p>
        </p:txBody>
      </p:sp>
      <p:sp>
        <p:nvSpPr>
          <p:cNvPr id="9" name="Metin kutusu 8"/>
          <p:cNvSpPr txBox="1"/>
          <p:nvPr/>
        </p:nvSpPr>
        <p:spPr>
          <a:xfrm>
            <a:off x="5004048" y="2383844"/>
            <a:ext cx="1697901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1100" b="1" dirty="0"/>
              <a:t>Metal-porselen Bağlantısı</a:t>
            </a:r>
          </a:p>
        </p:txBody>
      </p:sp>
      <p:sp>
        <p:nvSpPr>
          <p:cNvPr id="12" name="Dikdörtgen 11"/>
          <p:cNvSpPr/>
          <p:nvPr/>
        </p:nvSpPr>
        <p:spPr>
          <a:xfrm>
            <a:off x="5364088" y="5877272"/>
            <a:ext cx="752450" cy="276999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sz="1200" b="1" dirty="0"/>
              <a:t>Porselen</a:t>
            </a:r>
          </a:p>
        </p:txBody>
      </p:sp>
      <p:sp>
        <p:nvSpPr>
          <p:cNvPr id="13" name="Dikdörtgen 12"/>
          <p:cNvSpPr/>
          <p:nvPr/>
        </p:nvSpPr>
        <p:spPr>
          <a:xfrm>
            <a:off x="5266555" y="5578405"/>
            <a:ext cx="1627369" cy="25391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sz="1050" b="1" dirty="0"/>
              <a:t>Metal-porselen Bağlantısı</a:t>
            </a:r>
          </a:p>
        </p:txBody>
      </p:sp>
    </p:spTree>
    <p:extLst>
      <p:ext uri="{BB962C8B-B14F-4D97-AF65-F5344CB8AC3E}">
        <p14:creationId xmlns="" xmlns:p14="http://schemas.microsoft.com/office/powerpoint/2010/main" val="225726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Veneer</a:t>
            </a:r>
            <a:r>
              <a:rPr lang="tr-TR" dirty="0"/>
              <a:t> kron tasarımı</a:t>
            </a:r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6494" y="1554163"/>
            <a:ext cx="3843411" cy="4525962"/>
          </a:xfrm>
        </p:spPr>
      </p:pic>
      <p:sp>
        <p:nvSpPr>
          <p:cNvPr id="7" name="Metin kutusu 6"/>
          <p:cNvSpPr txBox="1"/>
          <p:nvPr/>
        </p:nvSpPr>
        <p:spPr>
          <a:xfrm>
            <a:off x="5033567" y="2863037"/>
            <a:ext cx="1534394" cy="95410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1400" dirty="0"/>
              <a:t>Herhangi sivri </a:t>
            </a:r>
          </a:p>
          <a:p>
            <a:r>
              <a:rPr lang="tr-TR" sz="1400" dirty="0"/>
              <a:t>köşeler veya </a:t>
            </a:r>
          </a:p>
          <a:p>
            <a:r>
              <a:rPr lang="tr-TR" sz="1400" dirty="0"/>
              <a:t>dar açılı </a:t>
            </a:r>
          </a:p>
          <a:p>
            <a:r>
              <a:rPr lang="tr-TR" sz="1400" dirty="0"/>
              <a:t>bölgeler olmamalı</a:t>
            </a:r>
          </a:p>
        </p:txBody>
      </p:sp>
    </p:spTree>
    <p:extLst>
      <p:ext uri="{BB962C8B-B14F-4D97-AF65-F5344CB8AC3E}">
        <p14:creationId xmlns="" xmlns:p14="http://schemas.microsoft.com/office/powerpoint/2010/main" val="5462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Veneer</a:t>
            </a:r>
            <a:r>
              <a:rPr lang="tr-TR" dirty="0"/>
              <a:t> kron </a:t>
            </a:r>
            <a:r>
              <a:rPr lang="tr-TR" dirty="0" err="1"/>
              <a:t>tasarIm</a:t>
            </a:r>
            <a:r>
              <a:rPr lang="tr-TR" dirty="0"/>
              <a:t> </a:t>
            </a:r>
            <a:r>
              <a:rPr lang="tr-TR" dirty="0" err="1"/>
              <a:t>seçeneklerİ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556792"/>
            <a:ext cx="3551864" cy="49867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01388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1988840"/>
            <a:ext cx="6258710" cy="4698938"/>
          </a:xfr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3648" y="692696"/>
            <a:ext cx="6720746" cy="40324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345257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25700" y="357330"/>
            <a:ext cx="4445000" cy="393576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46944" y="4746433"/>
            <a:ext cx="3175000" cy="19050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64088" y="4725144"/>
            <a:ext cx="3175000" cy="1905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4225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Veneer</a:t>
            </a:r>
            <a:r>
              <a:rPr lang="tr-TR" dirty="0"/>
              <a:t> Kronlar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İkiye ayrılır:</a:t>
            </a:r>
          </a:p>
          <a:p>
            <a:pPr marL="0" indent="0">
              <a:buNone/>
            </a:pPr>
            <a:r>
              <a:rPr lang="tr-TR"/>
              <a:t>   A</a:t>
            </a:r>
            <a:r>
              <a:rPr lang="tr-TR" dirty="0"/>
              <a:t>) Tam                      B) </a:t>
            </a:r>
            <a:r>
              <a:rPr lang="tr-TR" dirty="0" err="1"/>
              <a:t>Parsiyel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021912"/>
            <a:ext cx="2924175" cy="15621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867303"/>
            <a:ext cx="2619375" cy="1743075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502" y="2407116"/>
            <a:ext cx="2133600" cy="137160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037478"/>
            <a:ext cx="3500062" cy="284391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556792"/>
            <a:ext cx="3817444" cy="4525962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267" r="2857"/>
          <a:stretch/>
        </p:blipFill>
        <p:spPr>
          <a:xfrm>
            <a:off x="4139952" y="2780928"/>
            <a:ext cx="4680520" cy="16668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28089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988840"/>
            <a:ext cx="3924077" cy="4039153"/>
          </a:xfrm>
        </p:spPr>
      </p:pic>
    </p:spTree>
    <p:extLst>
      <p:ext uri="{BB962C8B-B14F-4D97-AF65-F5344CB8AC3E}">
        <p14:creationId xmlns="" xmlns:p14="http://schemas.microsoft.com/office/powerpoint/2010/main" val="32160728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Metal </a:t>
            </a:r>
            <a:r>
              <a:rPr lang="tr-TR" dirty="0" err="1"/>
              <a:t>Desteklİ</a:t>
            </a:r>
            <a:r>
              <a:rPr lang="tr-TR" dirty="0"/>
              <a:t> </a:t>
            </a:r>
            <a:r>
              <a:rPr lang="tr-TR"/>
              <a:t>Seramİk</a:t>
            </a:r>
            <a:r>
              <a:rPr lang="tr-TR" dirty="0"/>
              <a:t> Kronlarda Problemler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772816"/>
            <a:ext cx="3312368" cy="1971092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772816"/>
            <a:ext cx="2755007" cy="206359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4077072"/>
            <a:ext cx="3138054" cy="20882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919309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76672"/>
            <a:ext cx="8010549" cy="600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Metal </a:t>
            </a:r>
            <a:r>
              <a:rPr lang="tr-TR" dirty="0" err="1"/>
              <a:t>desteklİ</a:t>
            </a:r>
            <a:r>
              <a:rPr lang="tr-TR" dirty="0"/>
              <a:t> </a:t>
            </a:r>
            <a:r>
              <a:rPr lang="tr-TR" dirty="0" err="1"/>
              <a:t>seramİk</a:t>
            </a:r>
            <a:r>
              <a:rPr lang="tr-TR" dirty="0"/>
              <a:t> restorasyonlar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tr-TR" sz="2800" dirty="0"/>
              <a:t>    </a:t>
            </a:r>
            <a:r>
              <a:rPr lang="tr-TR" sz="2800" dirty="0" err="1"/>
              <a:t>Dental</a:t>
            </a:r>
            <a:r>
              <a:rPr lang="tr-TR" sz="2800" dirty="0"/>
              <a:t> porselenin kırılganlık, düşük gerilme dayanımı gibi olumsuz fiziksel özellikleri nedeniyle mekanik dayanıklılık kazandırmak amacıyla bir metal alt yapı ile desteklenmesi uzun yıllardır başarıyla kullanılan bir yöntemdir.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512" y="3717032"/>
            <a:ext cx="1857375" cy="24669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endikasyonlarI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Yeterince diş desteğinin olmaması durumunda büyük bir dolguyu restore etmek için, </a:t>
            </a:r>
          </a:p>
          <a:p>
            <a:r>
              <a:rPr lang="tr-TR" dirty="0"/>
              <a:t>Zayıf dişlerin kırılmasını önlemek için, </a:t>
            </a:r>
          </a:p>
          <a:p>
            <a:r>
              <a:rPr lang="tr-TR" dirty="0"/>
              <a:t>Yerleştirilmiş </a:t>
            </a:r>
            <a:r>
              <a:rPr lang="tr-TR" dirty="0" err="1"/>
              <a:t>implantlara</a:t>
            </a:r>
            <a:r>
              <a:rPr lang="tr-TR" dirty="0"/>
              <a:t> üst yapı olarak, </a:t>
            </a:r>
          </a:p>
          <a:p>
            <a:r>
              <a:rPr lang="tr-TR" dirty="0"/>
              <a:t>Kırık, şekli bozuk veya renklenmiş dişleri kaplamak için. </a:t>
            </a:r>
          </a:p>
          <a:p>
            <a:r>
              <a:rPr lang="tr-TR" dirty="0"/>
              <a:t>Estetik amaçlı düzeltmeler için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522996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avantajlarI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tr-TR" dirty="0"/>
              <a:t>Metalin yüksek direnci ile porselenin estetik özelliklerini birleştirmiş olur</a:t>
            </a:r>
          </a:p>
          <a:p>
            <a:pPr algn="just">
              <a:buNone/>
            </a:pPr>
            <a:r>
              <a:rPr lang="tr-TR" dirty="0"/>
              <a:t>Yüksek dayanıklılık göstermeleri</a:t>
            </a:r>
          </a:p>
          <a:p>
            <a:pPr algn="just">
              <a:buNone/>
            </a:pPr>
            <a:r>
              <a:rPr lang="tr-TR" dirty="0" err="1"/>
              <a:t>Posterior</a:t>
            </a:r>
            <a:r>
              <a:rPr lang="tr-TR" dirty="0"/>
              <a:t> bölgede uygulanabilmeleri</a:t>
            </a:r>
          </a:p>
          <a:p>
            <a:pPr algn="just">
              <a:buNone/>
            </a:pPr>
            <a:r>
              <a:rPr lang="tr-TR" dirty="0"/>
              <a:t>Çok üyeli restorasyonların yapımına olanak verir</a:t>
            </a:r>
          </a:p>
          <a:p>
            <a:pPr algn="just">
              <a:buNone/>
            </a:pPr>
            <a:r>
              <a:rPr lang="tr-TR" dirty="0"/>
              <a:t>Hareketli bölümlü protezlerde kroşe ayağı olarak doğal dişlerin restorasyonunda kullanılabilir.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5517232"/>
            <a:ext cx="1899295" cy="12638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DezavantajlarI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tr-TR" sz="2800" dirty="0"/>
              <a:t>Metal ve porselene yer açmak amacıyla fazla diş kesimi yapılması</a:t>
            </a:r>
          </a:p>
          <a:p>
            <a:pPr algn="just">
              <a:buNone/>
            </a:pPr>
            <a:r>
              <a:rPr lang="tr-TR" sz="2800" dirty="0"/>
              <a:t>Doğal dişlerde mevcut ışık geçirgenliği özelliğinin metallerde olmaması nedeniyle optimal estetik sağlanamaması</a:t>
            </a:r>
          </a:p>
          <a:p>
            <a:pPr algn="just">
              <a:buNone/>
            </a:pPr>
            <a:r>
              <a:rPr lang="tr-TR" sz="2800" dirty="0"/>
              <a:t>Alaşımın içeriğine bağlı olarak dişetinde renk değişimine sebep olması</a:t>
            </a:r>
          </a:p>
          <a:p>
            <a:pPr algn="just">
              <a:buNone/>
            </a:pPr>
            <a:r>
              <a:rPr lang="tr-TR" sz="2800" dirty="0"/>
              <a:t>Korozyon oluşturma ve lokal doku reaksiyonuna neden olma riskidir.</a:t>
            </a:r>
          </a:p>
          <a:p>
            <a:pPr algn="just">
              <a:buNone/>
            </a:pP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Metal destekli porselen kron</a:t>
            </a: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5915"/>
          <a:stretch/>
        </p:blipFill>
        <p:spPr>
          <a:xfrm>
            <a:off x="971600" y="1772816"/>
            <a:ext cx="4191000" cy="3779303"/>
          </a:xfrm>
        </p:spPr>
      </p:pic>
      <p:pic>
        <p:nvPicPr>
          <p:cNvPr id="16386" name="Picture 2" descr="http://semaaltunsoy.com/wp-content/uploads/kuron-dis-kaplamas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2780928"/>
            <a:ext cx="3445942" cy="2376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751725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Veneer</a:t>
            </a:r>
            <a:r>
              <a:rPr lang="tr-TR" dirty="0"/>
              <a:t> kron </a:t>
            </a:r>
            <a:r>
              <a:rPr lang="tr-TR" dirty="0" err="1"/>
              <a:t>dİş</a:t>
            </a:r>
            <a:r>
              <a:rPr lang="tr-TR" dirty="0"/>
              <a:t> </a:t>
            </a:r>
            <a:r>
              <a:rPr lang="tr-TR" dirty="0" err="1"/>
              <a:t>kesİmİ</a:t>
            </a:r>
            <a:endParaRPr lang="tr-T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195736" y="2708920"/>
            <a:ext cx="46482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484784"/>
            <a:ext cx="196215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1484784"/>
            <a:ext cx="2085975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1628800"/>
            <a:ext cx="18383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624" y="4077072"/>
            <a:ext cx="190500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63888" y="4005064"/>
            <a:ext cx="1981200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44208" y="4005064"/>
            <a:ext cx="2038350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654</TotalTime>
  <Words>244</Words>
  <Application>Microsoft Office PowerPoint</Application>
  <PresentationFormat>Ekran Gösterisi (4:3)</PresentationFormat>
  <Paragraphs>57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4" baseType="lpstr">
      <vt:lpstr>Gezinti</vt:lpstr>
      <vt:lpstr>Veneer Kron Genel Prensİplerİ</vt:lpstr>
      <vt:lpstr>Veneer Kronlar</vt:lpstr>
      <vt:lpstr>Metal desteklİ seramİk restorasyonlar</vt:lpstr>
      <vt:lpstr>endikasyonlarI</vt:lpstr>
      <vt:lpstr>avantajlarI</vt:lpstr>
      <vt:lpstr>DezavantajlarI</vt:lpstr>
      <vt:lpstr>Metal destekli porselen kron</vt:lpstr>
      <vt:lpstr>Veneer kron dİş kesİmİ</vt:lpstr>
      <vt:lpstr>Slayt 9</vt:lpstr>
      <vt:lpstr>Slayt 10</vt:lpstr>
      <vt:lpstr>Slayt 11</vt:lpstr>
      <vt:lpstr>Tam kron kesim prensipleri</vt:lpstr>
      <vt:lpstr>Veneer Kron dİş kesİm prensİplerİ</vt:lpstr>
      <vt:lpstr>Slayt 14</vt:lpstr>
      <vt:lpstr>Veneer Kron yapImInda dİkkat edİlmesİ gereklİ hususlar</vt:lpstr>
      <vt:lpstr>Veneer kron tasarımı</vt:lpstr>
      <vt:lpstr>Veneer kron tasarIm seçeneklerİ</vt:lpstr>
      <vt:lpstr>Slayt 18</vt:lpstr>
      <vt:lpstr>Slayt 19</vt:lpstr>
      <vt:lpstr>Slayt 20</vt:lpstr>
      <vt:lpstr>Slayt 21</vt:lpstr>
      <vt:lpstr>Metal Desteklİ Seramİk Kronlarda Problemler</vt:lpstr>
      <vt:lpstr>Slayt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Veneer Kron Genel Prensipleri</dc:title>
  <dc:creator>hakan</dc:creator>
  <cp:lastModifiedBy>hakan</cp:lastModifiedBy>
  <cp:revision>54</cp:revision>
  <dcterms:created xsi:type="dcterms:W3CDTF">2015-11-02T11:40:50Z</dcterms:created>
  <dcterms:modified xsi:type="dcterms:W3CDTF">2020-01-29T15:20:13Z</dcterms:modified>
</cp:coreProperties>
</file>