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248D2033-12DE-4CB4-BD70-95CE6CA1157E}" type="datetimeFigureOut">
              <a:rPr lang="tr-TR" smtClean="0"/>
              <a:t>16.02.2020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2461450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48D2033-12DE-4CB4-BD70-95CE6CA1157E}" type="datetimeFigureOut">
              <a:rPr lang="tr-TR" smtClean="0"/>
              <a:t>16.02.2020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40030407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48D2033-12DE-4CB4-BD70-95CE6CA1157E}" type="datetimeFigureOut">
              <a:rPr lang="tr-TR" smtClean="0"/>
              <a:t>16.02.2020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8069688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48D2033-12DE-4CB4-BD70-95CE6CA1157E}" type="datetimeFigureOut">
              <a:rPr lang="tr-TR" smtClean="0"/>
              <a:t>16.02.2020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3481158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248D2033-12DE-4CB4-BD70-95CE6CA1157E}" type="datetimeFigureOut">
              <a:rPr lang="tr-TR" smtClean="0"/>
              <a:t>16.02.2020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12944235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48D2033-12DE-4CB4-BD70-95CE6CA1157E}" type="datetimeFigureOut">
              <a:rPr lang="tr-TR" smtClean="0"/>
              <a:t>16.02.2020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1636598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48D2033-12DE-4CB4-BD70-95CE6CA1157E}" type="datetimeFigureOut">
              <a:rPr lang="tr-TR" smtClean="0"/>
              <a:t>16.02.2020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10660128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48D2033-12DE-4CB4-BD70-95CE6CA1157E}" type="datetimeFigureOut">
              <a:rPr lang="tr-TR" smtClean="0"/>
              <a:t>16.02.2020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24038765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48D2033-12DE-4CB4-BD70-95CE6CA1157E}" type="datetimeFigureOut">
              <a:rPr lang="tr-TR" smtClean="0"/>
              <a:t>16.02.2020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39519310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48D2033-12DE-4CB4-BD70-95CE6CA1157E}" type="datetimeFigureOut">
              <a:rPr lang="tr-TR" smtClean="0"/>
              <a:t>16.02.2020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12570566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48D2033-12DE-4CB4-BD70-95CE6CA1157E}" type="datetimeFigureOut">
              <a:rPr lang="tr-TR" smtClean="0"/>
              <a:t>16.02.2020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8955299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8D2033-12DE-4CB4-BD70-95CE6CA1157E}" type="datetimeFigureOut">
              <a:rPr lang="tr-TR" smtClean="0"/>
              <a:t>16.02.2020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E1FB06-CBE6-43F3-81B0-CD7AE25FFB58}" type="slidenum">
              <a:rPr lang="tr-TR" smtClean="0"/>
              <a:t>‹#›</a:t>
            </a:fld>
            <a:endParaRPr lang="tr-TR"/>
          </a:p>
        </p:txBody>
      </p:sp>
    </p:spTree>
    <p:extLst>
      <p:ext uri="{BB962C8B-B14F-4D97-AF65-F5344CB8AC3E}">
        <p14:creationId xmlns:p14="http://schemas.microsoft.com/office/powerpoint/2010/main" val="18114342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err="1"/>
              <a:t>Marx</a:t>
            </a:r>
            <a:r>
              <a:rPr lang="tr-TR" dirty="0"/>
              <a:t> ve Diyalektik</a:t>
            </a:r>
            <a:br>
              <a:rPr lang="tr-TR" dirty="0"/>
            </a:br>
            <a:endParaRPr lang="tr-TR" dirty="0"/>
          </a:p>
        </p:txBody>
      </p:sp>
      <p:sp>
        <p:nvSpPr>
          <p:cNvPr id="3" name="Alt Başlık 2"/>
          <p:cNvSpPr>
            <a:spLocks noGrp="1"/>
          </p:cNvSpPr>
          <p:nvPr>
            <p:ph type="subTitle" idx="1"/>
          </p:nvPr>
        </p:nvSpPr>
        <p:spPr/>
        <p:txBody>
          <a:bodyPr/>
          <a:lstStyle/>
          <a:p>
            <a:r>
              <a:rPr lang="tr-TR" dirty="0" smtClean="0"/>
              <a:t>Bu bölümde </a:t>
            </a:r>
            <a:r>
              <a:rPr lang="tr-TR" dirty="0" err="1" smtClean="0"/>
              <a:t>Marx’ın</a:t>
            </a:r>
            <a:r>
              <a:rPr lang="tr-TR" dirty="0" smtClean="0"/>
              <a:t> ve </a:t>
            </a:r>
            <a:r>
              <a:rPr lang="tr-TR" dirty="0" err="1" smtClean="0"/>
              <a:t>Marksizmin</a:t>
            </a:r>
            <a:r>
              <a:rPr lang="tr-TR" dirty="0" smtClean="0"/>
              <a:t> bir düşünme biçimi olarak diyalektik düşünceyle ilişkisi tartışılacaktır. Diyalektik düşüncenin temel nitelikleri üzerinde durulacaktır.    </a:t>
            </a:r>
            <a:endParaRPr lang="tr-TR" dirty="0"/>
          </a:p>
        </p:txBody>
      </p:sp>
    </p:spTree>
    <p:extLst>
      <p:ext uri="{BB962C8B-B14F-4D97-AF65-F5344CB8AC3E}">
        <p14:creationId xmlns:p14="http://schemas.microsoft.com/office/powerpoint/2010/main" val="1974610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Marx</a:t>
            </a:r>
            <a:r>
              <a:rPr lang="tr-TR" dirty="0"/>
              <a:t> ve Diyalektik</a:t>
            </a:r>
          </a:p>
        </p:txBody>
      </p:sp>
      <p:sp>
        <p:nvSpPr>
          <p:cNvPr id="3" name="İçerik Yer Tutucusu 2"/>
          <p:cNvSpPr>
            <a:spLocks noGrp="1"/>
          </p:cNvSpPr>
          <p:nvPr>
            <p:ph idx="1"/>
          </p:nvPr>
        </p:nvSpPr>
        <p:spPr>
          <a:xfrm>
            <a:off x="838200" y="1825625"/>
            <a:ext cx="10515600" cy="3386455"/>
          </a:xfrm>
        </p:spPr>
        <p:txBody>
          <a:bodyPr/>
          <a:lstStyle/>
          <a:p>
            <a:pPr marL="0" indent="0">
              <a:buNone/>
            </a:pPr>
            <a:r>
              <a:rPr lang="tr-TR" dirty="0" err="1" smtClean="0"/>
              <a:t>Bartell</a:t>
            </a:r>
            <a:r>
              <a:rPr lang="tr-TR" dirty="0" smtClean="0"/>
              <a:t> </a:t>
            </a:r>
            <a:r>
              <a:rPr lang="tr-TR" dirty="0" err="1" smtClean="0"/>
              <a:t>Ollman’a</a:t>
            </a:r>
            <a:r>
              <a:rPr lang="tr-TR" dirty="0" smtClean="0"/>
              <a:t> göre </a:t>
            </a:r>
            <a:r>
              <a:rPr lang="tr-TR" dirty="0" err="1" smtClean="0"/>
              <a:t>Marx’ın</a:t>
            </a:r>
            <a:r>
              <a:rPr lang="tr-TR" dirty="0" smtClean="0"/>
              <a:t> </a:t>
            </a:r>
            <a:r>
              <a:rPr lang="tr-TR" dirty="0" err="1"/>
              <a:t>Hegel’den</a:t>
            </a:r>
            <a:r>
              <a:rPr lang="tr-TR" dirty="0"/>
              <a:t> devraldığı Diyalektik: İçsel ilişkiler Felsefesi </a:t>
            </a:r>
            <a:r>
              <a:rPr lang="tr-TR" dirty="0" smtClean="0"/>
              <a:t>anlamına gelir:</a:t>
            </a:r>
            <a:endParaRPr lang="tr-TR" dirty="0"/>
          </a:p>
          <a:p>
            <a:pPr marL="0" indent="0">
              <a:buNone/>
            </a:pPr>
            <a:r>
              <a:rPr lang="tr-TR" dirty="0" smtClean="0"/>
              <a:t>Diyalektik, bir </a:t>
            </a:r>
            <a:r>
              <a:rPr lang="tr-TR" dirty="0"/>
              <a:t>şeyin içerisine girdiği ilişkileri o şeyin ne olduğunun asli parçaları olarak ele </a:t>
            </a:r>
            <a:r>
              <a:rPr lang="tr-TR" dirty="0" smtClean="0"/>
              <a:t>alan </a:t>
            </a:r>
            <a:r>
              <a:rPr lang="tr-TR" dirty="0"/>
              <a:t>ve buradan yola çıkarak da bu ilişkileri herhangi birinin uğradığı değişimin aynı zamanda o şeyin parçası olduğu sistemin bütününün niteliksel değişimi anlamına geleceğini </a:t>
            </a:r>
            <a:r>
              <a:rPr lang="tr-TR" dirty="0" smtClean="0"/>
              <a:t>öngören bir düşünme biçimidir. (</a:t>
            </a:r>
            <a:r>
              <a:rPr lang="tr-TR" dirty="0" err="1" smtClean="0"/>
              <a:t>Ollman</a:t>
            </a:r>
            <a:r>
              <a:rPr lang="tr-TR" dirty="0" smtClean="0"/>
              <a:t>: 33)</a:t>
            </a:r>
            <a:endParaRPr lang="tr-TR" dirty="0"/>
          </a:p>
          <a:p>
            <a:endParaRPr lang="tr-TR" dirty="0"/>
          </a:p>
        </p:txBody>
      </p:sp>
    </p:spTree>
    <p:extLst>
      <p:ext uri="{BB962C8B-B14F-4D97-AF65-F5344CB8AC3E}">
        <p14:creationId xmlns:p14="http://schemas.microsoft.com/office/powerpoint/2010/main" val="34765408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Marx</a:t>
            </a:r>
            <a:r>
              <a:rPr lang="tr-TR" dirty="0"/>
              <a:t> ve Diyalektik</a:t>
            </a:r>
          </a:p>
        </p:txBody>
      </p:sp>
      <p:sp>
        <p:nvSpPr>
          <p:cNvPr id="3" name="İçerik Yer Tutucusu 2"/>
          <p:cNvSpPr>
            <a:spLocks noGrp="1"/>
          </p:cNvSpPr>
          <p:nvPr>
            <p:ph idx="1"/>
          </p:nvPr>
        </p:nvSpPr>
        <p:spPr>
          <a:xfrm>
            <a:off x="838200" y="1825625"/>
            <a:ext cx="10515600" cy="3308078"/>
          </a:xfrm>
        </p:spPr>
        <p:txBody>
          <a:bodyPr/>
          <a:lstStyle/>
          <a:p>
            <a:pPr marL="0" indent="0">
              <a:buNone/>
            </a:pPr>
            <a:r>
              <a:rPr lang="tr-TR" dirty="0" err="1" smtClean="0"/>
              <a:t>Ollmana’a</a:t>
            </a:r>
            <a:r>
              <a:rPr lang="tr-TR" dirty="0" smtClean="0"/>
              <a:t> göre:</a:t>
            </a:r>
          </a:p>
          <a:p>
            <a:pPr marL="0" indent="0">
              <a:buNone/>
            </a:pPr>
            <a:r>
              <a:rPr lang="tr-TR" dirty="0" smtClean="0"/>
              <a:t>Diyalektik «şeye» dair ortak duyusal nosyonu (şeyin bir tarihe ve diğer şeylerle bağlantıya sahip olduğu nosyonunu) «süreç» nosyonları (şeyin kendi tarihini ve gelecekteki olası görünümlerini içeren bir şey olarak nosyonları) ve ilişki nosyonları (şeyin diğer şeylerle bağlarını o şeyin ne olduğunun bir parçası olarak ele alan nosyonlar) ile ikame ederek bizim gerçeklik hakkındaki düşüncemizi yeniden yapılandırır. (</a:t>
            </a:r>
            <a:r>
              <a:rPr lang="tr-TR" dirty="0" err="1" smtClean="0"/>
              <a:t>Ollman</a:t>
            </a:r>
            <a:r>
              <a:rPr lang="tr-TR" dirty="0" smtClean="0"/>
              <a:t>: 31) </a:t>
            </a:r>
            <a:endParaRPr lang="tr-TR" dirty="0"/>
          </a:p>
        </p:txBody>
      </p:sp>
    </p:spTree>
    <p:extLst>
      <p:ext uri="{BB962C8B-B14F-4D97-AF65-F5344CB8AC3E}">
        <p14:creationId xmlns:p14="http://schemas.microsoft.com/office/powerpoint/2010/main" val="40484831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Marx</a:t>
            </a:r>
            <a:r>
              <a:rPr lang="tr-TR" dirty="0"/>
              <a:t> ve Diyalektik</a:t>
            </a:r>
          </a:p>
        </p:txBody>
      </p:sp>
      <p:sp>
        <p:nvSpPr>
          <p:cNvPr id="3" name="İçerik Yer Tutucusu 2"/>
          <p:cNvSpPr>
            <a:spLocks noGrp="1"/>
          </p:cNvSpPr>
          <p:nvPr>
            <p:ph idx="1"/>
          </p:nvPr>
        </p:nvSpPr>
        <p:spPr>
          <a:xfrm>
            <a:off x="838200" y="1825625"/>
            <a:ext cx="10515600" cy="3556272"/>
          </a:xfrm>
        </p:spPr>
        <p:txBody>
          <a:bodyPr/>
          <a:lstStyle/>
          <a:p>
            <a:pPr marL="0" indent="0">
              <a:buNone/>
            </a:pPr>
            <a:r>
              <a:rPr lang="tr-TR" dirty="0" smtClean="0"/>
              <a:t>Bu nedenle diyalektik bir araştırma,  </a:t>
            </a:r>
          </a:p>
          <a:p>
            <a:r>
              <a:rPr lang="tr-TR" dirty="0" smtClean="0"/>
              <a:t>önce </a:t>
            </a:r>
            <a:r>
              <a:rPr lang="tr-TR" dirty="0"/>
              <a:t>bütünle, sistemle ya da bütünden ne anlaşılıyorsa onunla başlar </a:t>
            </a:r>
          </a:p>
          <a:p>
            <a:r>
              <a:rPr lang="tr-TR" dirty="0"/>
              <a:t>Daha sonra yavaş yavaş parçayı, onun bütün içinde nasıl bir yer tuttuğunu nasıl işlediğini araştırır </a:t>
            </a:r>
          </a:p>
          <a:p>
            <a:r>
              <a:rPr lang="tr-TR" dirty="0"/>
              <a:t>Sonunda da buradan başlangıç noktası olan bütüne ilişkin bir kavrayışa ulaşır </a:t>
            </a:r>
          </a:p>
          <a:p>
            <a:pPr marL="0" indent="0">
              <a:buNone/>
            </a:pPr>
            <a:endParaRPr lang="tr-TR" dirty="0"/>
          </a:p>
        </p:txBody>
      </p:sp>
    </p:spTree>
    <p:extLst>
      <p:ext uri="{BB962C8B-B14F-4D97-AF65-F5344CB8AC3E}">
        <p14:creationId xmlns:p14="http://schemas.microsoft.com/office/powerpoint/2010/main" val="3779517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Marx</a:t>
            </a:r>
            <a:r>
              <a:rPr lang="tr-TR" dirty="0"/>
              <a:t> ve Diyalektik</a:t>
            </a:r>
          </a:p>
        </p:txBody>
      </p:sp>
      <p:sp>
        <p:nvSpPr>
          <p:cNvPr id="3" name="İçerik Yer Tutucusu 2"/>
          <p:cNvSpPr>
            <a:spLocks noGrp="1"/>
          </p:cNvSpPr>
          <p:nvPr>
            <p:ph idx="1"/>
          </p:nvPr>
        </p:nvSpPr>
        <p:spPr>
          <a:xfrm>
            <a:off x="838200" y="1825625"/>
            <a:ext cx="10515600" cy="2798626"/>
          </a:xfrm>
        </p:spPr>
        <p:txBody>
          <a:bodyPr/>
          <a:lstStyle/>
          <a:p>
            <a:pPr marL="0" indent="0">
              <a:buNone/>
            </a:pPr>
            <a:r>
              <a:rPr lang="tr-TR" dirty="0" smtClean="0"/>
              <a:t>Bunun tersi, bütünden değil de birbirinden bağımsız parçalardan başlamak ise bir bağlantısızlık varsaymak anlamına gelir ki bu daha sonra yapılacak bir ilişkilendirmenin asla onaramayacağı çarpık bir yorumu da beraberinde getirir. Böyle olunca bir şeyler eksik kalacak, yanlış konumlanacak ve tüm çarpıklığı fark etmeyi sağlayacak herhangi bir ölçütten de mahrum kalınacaktır.   (</a:t>
            </a:r>
            <a:r>
              <a:rPr lang="tr-TR" dirty="0" err="1" smtClean="0"/>
              <a:t>Ollman</a:t>
            </a:r>
            <a:r>
              <a:rPr lang="tr-TR" dirty="0" smtClean="0"/>
              <a:t>: 33)</a:t>
            </a:r>
            <a:endParaRPr lang="tr-TR" dirty="0"/>
          </a:p>
        </p:txBody>
      </p:sp>
    </p:spTree>
    <p:extLst>
      <p:ext uri="{BB962C8B-B14F-4D97-AF65-F5344CB8AC3E}">
        <p14:creationId xmlns:p14="http://schemas.microsoft.com/office/powerpoint/2010/main" val="21585309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Marx</a:t>
            </a:r>
            <a:r>
              <a:rPr lang="tr-TR" dirty="0"/>
              <a:t> ve Diyalektik</a:t>
            </a:r>
          </a:p>
        </p:txBody>
      </p:sp>
      <p:sp>
        <p:nvSpPr>
          <p:cNvPr id="3" name="İçerik Yer Tutucusu 2"/>
          <p:cNvSpPr>
            <a:spLocks noGrp="1"/>
          </p:cNvSpPr>
          <p:nvPr>
            <p:ph idx="1"/>
          </p:nvPr>
        </p:nvSpPr>
        <p:spPr>
          <a:xfrm>
            <a:off x="838200" y="1825625"/>
            <a:ext cx="10515600" cy="3765278"/>
          </a:xfrm>
        </p:spPr>
        <p:txBody>
          <a:bodyPr/>
          <a:lstStyle/>
          <a:p>
            <a:r>
              <a:rPr lang="tr-TR" dirty="0" smtClean="0"/>
              <a:t>Diyalektik araştırmanın kendisi, kapitalizmde nelerin olup bittiğini somutlamayı, kapitalizmin işlemesini gelişmesini sağlaya araç ve biçimlerin izini sürmeyi ve sonra da onun ne yöne doğru ilerlediğini yansıtmayı amaçlar. </a:t>
            </a:r>
          </a:p>
          <a:p>
            <a:r>
              <a:rPr lang="tr-TR" dirty="0" smtClean="0"/>
              <a:t>Diğer bir deyişle araştırmanın akışı içinde sistem tarihten önce analiz edilir; zira açık veya örtük bir şekilde değişimi tikel bir alanda konumlu nedenlerden kaynaklı gören anlayışın vazettiğinin aksine tarih asla yalıtılmış bir veya birkaç öğenin bağımsız gelişiminden ibaret değildir. (</a:t>
            </a:r>
            <a:r>
              <a:rPr lang="tr-TR" dirty="0" err="1" smtClean="0"/>
              <a:t>Ollman</a:t>
            </a:r>
            <a:r>
              <a:rPr lang="tr-TR" dirty="0" smtClean="0"/>
              <a:t>: 34) </a:t>
            </a:r>
            <a:endParaRPr lang="tr-TR" dirty="0"/>
          </a:p>
        </p:txBody>
      </p:sp>
    </p:spTree>
    <p:extLst>
      <p:ext uri="{BB962C8B-B14F-4D97-AF65-F5344CB8AC3E}">
        <p14:creationId xmlns:p14="http://schemas.microsoft.com/office/powerpoint/2010/main" val="26783977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Marx</a:t>
            </a:r>
            <a:r>
              <a:rPr lang="tr-TR" dirty="0"/>
              <a:t> ve Diyalektik</a:t>
            </a:r>
          </a:p>
        </p:txBody>
      </p:sp>
      <p:sp>
        <p:nvSpPr>
          <p:cNvPr id="3" name="İçerik Yer Tutucusu 2"/>
          <p:cNvSpPr>
            <a:spLocks noGrp="1"/>
          </p:cNvSpPr>
          <p:nvPr>
            <p:ph idx="1"/>
          </p:nvPr>
        </p:nvSpPr>
        <p:spPr/>
        <p:txBody>
          <a:bodyPr/>
          <a:lstStyle/>
          <a:p>
            <a:pPr marL="0" indent="0">
              <a:buNone/>
            </a:pPr>
            <a:r>
              <a:rPr lang="tr-TR" dirty="0" smtClean="0"/>
              <a:t>Bütünden parçaya, sistemden içeriye ilerleyen bir yaklaşım olarak diyalektik araştırma öncelikle dört tür ilişkinin izini sürer ve  </a:t>
            </a:r>
            <a:r>
              <a:rPr lang="tr-TR" dirty="0" err="1" smtClean="0"/>
              <a:t>ve</a:t>
            </a:r>
            <a:r>
              <a:rPr lang="tr-TR" dirty="0" smtClean="0"/>
              <a:t> açığa çıkmasını sağlar: özdeşlik/farklılık, zıtların iç içe geçmişliği, nitelik/nicelik ve çelişki. </a:t>
            </a:r>
          </a:p>
          <a:p>
            <a:pPr marL="0" indent="0">
              <a:buNone/>
            </a:pPr>
            <a:r>
              <a:rPr lang="tr-TR" dirty="0" err="1" smtClean="0"/>
              <a:t>Marx’ın</a:t>
            </a:r>
            <a:r>
              <a:rPr lang="tr-TR" dirty="0" smtClean="0"/>
              <a:t> gerçekliğe yönelik diyalektik yaklaşımının temelinde yatan bu ilişkiler onun amaçladığı iki şeyi gerçekleştirmesini mümkün kılar: Bir yandan bir şeyin nasıl işlediğini ve ortaya çıktığını keşfederken aynı zamanda bu veya bu tür şeylerin ancak bu mevcut biçimiyle işleyip ve ortaya çıkabilmesini sağlayan sistemi kavramak (</a:t>
            </a:r>
            <a:r>
              <a:rPr lang="tr-TR" dirty="0" err="1" smtClean="0"/>
              <a:t>Ollman</a:t>
            </a:r>
            <a:r>
              <a:rPr lang="tr-TR" dirty="0" smtClean="0"/>
              <a:t>: 35)    </a:t>
            </a:r>
            <a:endParaRPr lang="tr-TR" dirty="0"/>
          </a:p>
        </p:txBody>
      </p:sp>
    </p:spTree>
    <p:extLst>
      <p:ext uri="{BB962C8B-B14F-4D97-AF65-F5344CB8AC3E}">
        <p14:creationId xmlns:p14="http://schemas.microsoft.com/office/powerpoint/2010/main" val="25221517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Marx</a:t>
            </a:r>
            <a:r>
              <a:rPr lang="tr-TR" dirty="0"/>
              <a:t> ve Diyalektik</a:t>
            </a:r>
          </a:p>
        </p:txBody>
      </p:sp>
      <p:sp>
        <p:nvSpPr>
          <p:cNvPr id="3" name="İçerik Yer Tutucusu 2"/>
          <p:cNvSpPr>
            <a:spLocks noGrp="1"/>
          </p:cNvSpPr>
          <p:nvPr>
            <p:ph idx="1"/>
          </p:nvPr>
        </p:nvSpPr>
        <p:spPr/>
        <p:txBody>
          <a:bodyPr/>
          <a:lstStyle/>
          <a:p>
            <a:pPr marL="0" indent="0">
              <a:buNone/>
            </a:pPr>
            <a:r>
              <a:rPr lang="tr-TR" dirty="0" err="1" smtClean="0"/>
              <a:t>Ollman’a</a:t>
            </a:r>
            <a:r>
              <a:rPr lang="tr-TR" dirty="0" smtClean="0"/>
              <a:t> göre </a:t>
            </a:r>
            <a:r>
              <a:rPr lang="tr-TR" dirty="0" err="1" smtClean="0"/>
              <a:t>Marx’ın</a:t>
            </a:r>
            <a:r>
              <a:rPr lang="tr-TR" dirty="0" smtClean="0"/>
              <a:t> diyalektik yöntemini farklı kılan şey </a:t>
            </a:r>
            <a:r>
              <a:rPr lang="tr-TR" dirty="0" err="1" smtClean="0"/>
              <a:t>Marx’ın</a:t>
            </a:r>
            <a:r>
              <a:rPr lang="tr-TR" dirty="0" smtClean="0"/>
              <a:t> onu sistemli </a:t>
            </a:r>
            <a:r>
              <a:rPr lang="tr-TR" dirty="0" err="1" smtClean="0"/>
              <a:t>birşekilde</a:t>
            </a:r>
            <a:r>
              <a:rPr lang="tr-TR" dirty="0" smtClean="0"/>
              <a:t> işlemesi, kapitalist toplumu (diyalektiğin gerektirdiği gibi onun </a:t>
            </a:r>
            <a:r>
              <a:rPr lang="tr-TR" dirty="0" err="1" smtClean="0"/>
              <a:t>köeknlerini</a:t>
            </a:r>
            <a:r>
              <a:rPr lang="tr-TR" dirty="0" smtClean="0"/>
              <a:t> ve muhtemel akıbetini)  incelemekte kullanması, yine diyalektiğin gerektirdiği gibi (hala tamamlanmayı bekleyen Marksist teorilerde ortaya atıldığı şekliyle) birleşik bir bilgi kuramına dayanması, diyalektik olmayan yaklaşımları sürekli eleştirmesi ve belki de hepsinden daha çarpıcısı, bizzat diyalektiğin kendisinin de özünde taşıdığı gibi bilgiyle eylem arasındaki zorunlu bağlantıyı vurgulamasıdır. (Olman:43)     </a:t>
            </a:r>
            <a:endParaRPr lang="tr-TR" dirty="0"/>
          </a:p>
        </p:txBody>
      </p:sp>
    </p:spTree>
    <p:extLst>
      <p:ext uri="{BB962C8B-B14F-4D97-AF65-F5344CB8AC3E}">
        <p14:creationId xmlns:p14="http://schemas.microsoft.com/office/powerpoint/2010/main" val="210137798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TotalTime>
  <Words>524</Words>
  <Application>Microsoft Office PowerPoint</Application>
  <PresentationFormat>Geniş ekran</PresentationFormat>
  <Paragraphs>23</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Marx ve Diyalektik </vt:lpstr>
      <vt:lpstr>Marx ve Diyalektik</vt:lpstr>
      <vt:lpstr>Marx ve Diyalektik</vt:lpstr>
      <vt:lpstr>Marx ve Diyalektik</vt:lpstr>
      <vt:lpstr>Marx ve Diyalektik</vt:lpstr>
      <vt:lpstr>Marx ve Diyalektik</vt:lpstr>
      <vt:lpstr>Marx ve Diyalektik</vt:lpstr>
      <vt:lpstr>Marx ve Diyalektik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 ideoloji  1. aydınlanmacılığın kültüre ve felsefi ortamı içinde üretildiği haliyle doğru düşünme bilimi 2. insan düşüncesini kalkış noktası olarak seçen, insanın zihinsel mekanizmasının denetlenmesinin mümkün olduğunu ve düşüncelerin değiştirilmesini toplumsal değişmenin önkoşulu sayan yaklaşım 3. yanlış düşüncelere karşı doğru fikirlerle verilecek mücadelenin toplumsal gelişimin ana ekseni olarak kavranması</dc:title>
  <dc:creator>Kullanıcı</dc:creator>
  <cp:lastModifiedBy>Kurtulus</cp:lastModifiedBy>
  <cp:revision>24</cp:revision>
  <dcterms:created xsi:type="dcterms:W3CDTF">2017-11-25T20:42:30Z</dcterms:created>
  <dcterms:modified xsi:type="dcterms:W3CDTF">2020-02-16T14:34:20Z</dcterms:modified>
</cp:coreProperties>
</file>