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C4D30-4386-446E-92C5-EAB2798B4606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769C-E225-46D7-B57A-47607974B5D2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3464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C4D30-4386-446E-92C5-EAB2798B4606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769C-E225-46D7-B57A-47607974B5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453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C4D30-4386-446E-92C5-EAB2798B4606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769C-E225-46D7-B57A-47607974B5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41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C4D30-4386-446E-92C5-EAB2798B4606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769C-E225-46D7-B57A-47607974B5D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329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C4D30-4386-446E-92C5-EAB2798B4606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769C-E225-46D7-B57A-47607974B5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6569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C4D30-4386-446E-92C5-EAB2798B4606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769C-E225-46D7-B57A-47607974B5D2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6992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C4D30-4386-446E-92C5-EAB2798B4606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769C-E225-46D7-B57A-47607974B5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2901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C4D30-4386-446E-92C5-EAB2798B4606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769C-E225-46D7-B57A-47607974B5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10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C4D30-4386-446E-92C5-EAB2798B4606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769C-E225-46D7-B57A-47607974B5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0832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DABEB-5743-45C3-8CB7-E4B6B0011B8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7709959"/>
      </p:ext>
    </p:extLst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C4D30-4386-446E-92C5-EAB2798B4606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769C-E225-46D7-B57A-47607974B5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324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C4D30-4386-446E-92C5-EAB2798B4606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769C-E225-46D7-B57A-47607974B5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6734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C4D30-4386-446E-92C5-EAB2798B4606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769C-E225-46D7-B57A-47607974B5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2499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C4D30-4386-446E-92C5-EAB2798B4606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769C-E225-46D7-B57A-47607974B5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558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C4D30-4386-446E-92C5-EAB2798B4606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769C-E225-46D7-B57A-47607974B5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4674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C4D30-4386-446E-92C5-EAB2798B4606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769C-E225-46D7-B57A-47607974B5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4702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C4D30-4386-446E-92C5-EAB2798B4606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769C-E225-46D7-B57A-47607974B5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504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C4D30-4386-446E-92C5-EAB2798B4606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D769C-E225-46D7-B57A-47607974B5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6183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CC4D30-4386-446E-92C5-EAB2798B4606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9CD769C-E225-46D7-B57A-47607974B5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7100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7" name="Rectangle 11"/>
          <p:cNvSpPr>
            <a:spLocks noChangeArrowheads="1"/>
          </p:cNvSpPr>
          <p:nvPr/>
        </p:nvSpPr>
        <p:spPr bwMode="auto">
          <a:xfrm>
            <a:off x="2809393" y="1822106"/>
            <a:ext cx="6931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2075" tIns="46038" rIns="92075" bIns="46038"/>
          <a:lstStyle/>
          <a:p>
            <a:pPr algn="ctr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sz="3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ŞEKER PANCARI</a:t>
            </a:r>
            <a:endParaRPr lang="en-US" sz="34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846900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1703389" y="1249363"/>
            <a:ext cx="8713787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36550" indent="-336550" algn="just">
              <a:spcBef>
                <a:spcPct val="20000"/>
              </a:spcBef>
              <a:defRPr/>
            </a:pPr>
            <a:r>
              <a:rPr lang="tr-TR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 3" pitchFamily="18" charset="2"/>
              </a:rPr>
              <a:t>	</a:t>
            </a:r>
            <a:r>
              <a:rPr lang="tr-TR">
                <a:latin typeface="Comic Sans MS" pitchFamily="66" charset="0"/>
              </a:rPr>
              <a:t>İnsan beslenmesinde kullanılır.</a:t>
            </a:r>
            <a:endParaRPr lang="en-US">
              <a:latin typeface="Comic Sans MS" pitchFamily="66" charset="0"/>
            </a:endParaRPr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1703389" y="1757364"/>
            <a:ext cx="8713787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36550" indent="-336550" algn="just">
              <a:spcBef>
                <a:spcPct val="20000"/>
              </a:spcBef>
              <a:defRPr/>
            </a:pPr>
            <a:r>
              <a:rPr lang="tr-TR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 3" pitchFamily="18" charset="2"/>
              </a:rPr>
              <a:t>	</a:t>
            </a:r>
            <a:r>
              <a:rPr lang="tr-TR">
                <a:latin typeface="Comic Sans MS" pitchFamily="66" charset="0"/>
              </a:rPr>
              <a:t>Şekerin hammadesidir.</a:t>
            </a:r>
            <a:endParaRPr lang="en-US">
              <a:latin typeface="Comic Sans MS" pitchFamily="66" charset="0"/>
            </a:endParaRPr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703389" y="2195514"/>
            <a:ext cx="871378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36550" indent="-336550" algn="just">
              <a:spcBef>
                <a:spcPct val="20000"/>
              </a:spcBef>
              <a:defRPr/>
            </a:pPr>
            <a:r>
              <a:rPr lang="tr-TR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 3" pitchFamily="18" charset="2"/>
              </a:rPr>
              <a:t>	</a:t>
            </a:r>
            <a:r>
              <a:rPr lang="tr-TR">
                <a:latin typeface="Comic Sans MS" pitchFamily="66" charset="0"/>
              </a:rPr>
              <a:t>Küspesi hayvan yemi olarak kullanılır.</a:t>
            </a:r>
            <a:endParaRPr lang="en-US">
              <a:latin typeface="Comic Sans MS" pitchFamily="66" charset="0"/>
            </a:endParaRPr>
          </a:p>
        </p:txBody>
      </p:sp>
      <p:sp>
        <p:nvSpPr>
          <p:cNvPr id="128005" name="Rectangle 5"/>
          <p:cNvSpPr>
            <a:spLocks noChangeArrowheads="1"/>
          </p:cNvSpPr>
          <p:nvPr/>
        </p:nvSpPr>
        <p:spPr bwMode="auto">
          <a:xfrm>
            <a:off x="1703389" y="2708276"/>
            <a:ext cx="8713787" cy="39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36550" indent="-336550" algn="just">
              <a:spcBef>
                <a:spcPct val="20000"/>
              </a:spcBef>
              <a:defRPr/>
            </a:pPr>
            <a:r>
              <a:rPr lang="tr-TR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 3" pitchFamily="18" charset="2"/>
              </a:rPr>
              <a:t>	</a:t>
            </a:r>
            <a:r>
              <a:rPr lang="tr-TR">
                <a:latin typeface="Comic Sans MS" pitchFamily="66" charset="0"/>
              </a:rPr>
              <a:t>İspirto elde edilir</a:t>
            </a:r>
            <a:endParaRPr lang="en-US">
              <a:latin typeface="Comic Sans MS" pitchFamily="66" charset="0"/>
            </a:endParaRPr>
          </a:p>
        </p:txBody>
      </p:sp>
      <p:sp>
        <p:nvSpPr>
          <p:cNvPr id="128006" name="Rectangle 6"/>
          <p:cNvSpPr>
            <a:spLocks noChangeArrowheads="1"/>
          </p:cNvSpPr>
          <p:nvPr/>
        </p:nvSpPr>
        <p:spPr bwMode="auto">
          <a:xfrm>
            <a:off x="1703389" y="476250"/>
            <a:ext cx="6931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2075" tIns="46038" rIns="92075" bIns="46038"/>
          <a:lstStyle/>
          <a:p>
            <a:pPr algn="just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Kullanım Yerleri</a:t>
            </a:r>
            <a:endParaRPr lang="en-US" sz="30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1847851" y="979488"/>
            <a:ext cx="85693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6957388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8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8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8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8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2" grpId="0"/>
      <p:bldP spid="128003" grpId="0"/>
      <p:bldP spid="128004" grpId="0"/>
      <p:bldP spid="1280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1703389" y="1250951"/>
            <a:ext cx="8713787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36550" indent="-336550" algn="just">
              <a:spcBef>
                <a:spcPct val="20000"/>
              </a:spcBef>
              <a:defRPr/>
            </a:pPr>
            <a:r>
              <a:rPr lang="tr-TR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 3" pitchFamily="18" charset="2"/>
              </a:rPr>
              <a:t>	</a:t>
            </a:r>
            <a:r>
              <a:rPr lang="tr-TR">
                <a:latin typeface="Comic Sans MS" pitchFamily="66" charset="0"/>
              </a:rPr>
              <a:t>Şeker pancarından elde edilen şeker sakkarozdur. Sakkaroz (C</a:t>
            </a:r>
            <a:r>
              <a:rPr lang="tr-TR" baseline="-25000">
                <a:latin typeface="Comic Sans MS" pitchFamily="66" charset="0"/>
              </a:rPr>
              <a:t>12</a:t>
            </a:r>
            <a:r>
              <a:rPr lang="tr-TR">
                <a:latin typeface="Comic Sans MS" pitchFamily="66" charset="0"/>
              </a:rPr>
              <a:t>H</a:t>
            </a:r>
            <a:r>
              <a:rPr lang="tr-TR" baseline="-25000">
                <a:latin typeface="Comic Sans MS" pitchFamily="66" charset="0"/>
              </a:rPr>
              <a:t>22</a:t>
            </a:r>
            <a:r>
              <a:rPr lang="tr-TR">
                <a:latin typeface="Comic Sans MS" pitchFamily="66" charset="0"/>
              </a:rPr>
              <a:t>O</a:t>
            </a:r>
            <a:r>
              <a:rPr lang="tr-TR" baseline="-25000">
                <a:latin typeface="Comic Sans MS" pitchFamily="66" charset="0"/>
              </a:rPr>
              <a:t>11</a:t>
            </a:r>
            <a:r>
              <a:rPr lang="tr-TR">
                <a:latin typeface="Comic Sans MS" pitchFamily="66" charset="0"/>
              </a:rPr>
              <a:t>), fruktoz ve glukoz moleküllerinden oluşan bir disakkarittir.</a:t>
            </a:r>
            <a:endParaRPr lang="en-US">
              <a:latin typeface="Comic Sans MS" pitchFamily="66" charset="0"/>
            </a:endParaRPr>
          </a:p>
        </p:txBody>
      </p:sp>
      <p:sp>
        <p:nvSpPr>
          <p:cNvPr id="113670" name="Rectangle 6"/>
          <p:cNvSpPr>
            <a:spLocks noChangeArrowheads="1"/>
          </p:cNvSpPr>
          <p:nvPr/>
        </p:nvSpPr>
        <p:spPr bwMode="auto">
          <a:xfrm>
            <a:off x="1703389" y="2027238"/>
            <a:ext cx="87137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36550" indent="-336550" algn="just">
              <a:spcBef>
                <a:spcPct val="20000"/>
              </a:spcBef>
              <a:defRPr/>
            </a:pPr>
            <a:r>
              <a:rPr lang="tr-T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 3" pitchFamily="18" charset="2"/>
              </a:rPr>
              <a:t>	</a:t>
            </a:r>
            <a:r>
              <a:rPr lang="tr-TR" dirty="0">
                <a:latin typeface="Comic Sans MS" pitchFamily="66" charset="0"/>
              </a:rPr>
              <a:t>Dünya şeker üretiminin </a:t>
            </a:r>
            <a:r>
              <a:rPr lang="tr-TR" dirty="0">
                <a:latin typeface="Comic Sans MS" pitchFamily="66" charset="0"/>
              </a:rPr>
              <a:t>%80’i </a:t>
            </a:r>
            <a:r>
              <a:rPr lang="tr-TR" dirty="0">
                <a:latin typeface="Comic Sans MS" pitchFamily="66" charset="0"/>
              </a:rPr>
              <a:t>şeker kamışından, </a:t>
            </a:r>
            <a:r>
              <a:rPr lang="tr-TR" dirty="0">
                <a:latin typeface="Comic Sans MS" pitchFamily="66" charset="0"/>
              </a:rPr>
              <a:t>%20’si </a:t>
            </a:r>
            <a:r>
              <a:rPr lang="tr-TR" dirty="0">
                <a:latin typeface="Comic Sans MS" pitchFamily="66" charset="0"/>
              </a:rPr>
              <a:t>şeker pancarından karşılanır. Şeker oranı şeker kamışında %11-16, şeker pancarında %14-24’tür.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13671" name="Rectangle 7"/>
          <p:cNvSpPr>
            <a:spLocks noChangeArrowheads="1"/>
          </p:cNvSpPr>
          <p:nvPr/>
        </p:nvSpPr>
        <p:spPr bwMode="auto">
          <a:xfrm>
            <a:off x="1703389" y="2773364"/>
            <a:ext cx="8713787" cy="90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36550" indent="-336550" algn="just">
              <a:spcBef>
                <a:spcPct val="20000"/>
              </a:spcBef>
              <a:defRPr/>
            </a:pPr>
            <a:r>
              <a:rPr lang="tr-TR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 3" pitchFamily="18" charset="2"/>
              </a:rPr>
              <a:t>	</a:t>
            </a:r>
            <a:r>
              <a:rPr lang="tr-TR">
                <a:latin typeface="Comic Sans MS" pitchFamily="66" charset="0"/>
              </a:rPr>
              <a:t>Normal bir insanın günlük 120-150 g protein, 40-60 g yağ ve 400-500 g karbonhidrat alması gerekir. Buna göre karbonhidratlar, insan besin maddesi ihtiyacının %70’lik bir bölümünü karşılar.</a:t>
            </a:r>
            <a:endParaRPr lang="en-US">
              <a:latin typeface="Comic Sans MS" pitchFamily="66" charset="0"/>
            </a:endParaRPr>
          </a:p>
        </p:txBody>
      </p:sp>
      <p:sp>
        <p:nvSpPr>
          <p:cNvPr id="113673" name="Rectangle 9"/>
          <p:cNvSpPr>
            <a:spLocks noChangeArrowheads="1"/>
          </p:cNvSpPr>
          <p:nvPr/>
        </p:nvSpPr>
        <p:spPr bwMode="auto">
          <a:xfrm>
            <a:off x="1703389" y="476250"/>
            <a:ext cx="6931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2075" tIns="46038" rIns="92075" bIns="46038"/>
          <a:lstStyle/>
          <a:p>
            <a:pPr algn="just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Özellikleri</a:t>
            </a:r>
            <a:endParaRPr lang="en-US" sz="30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2" name="Line 10"/>
          <p:cNvSpPr>
            <a:spLocks noChangeShapeType="1"/>
          </p:cNvSpPr>
          <p:nvPr/>
        </p:nvSpPr>
        <p:spPr bwMode="auto">
          <a:xfrm>
            <a:off x="1847851" y="979488"/>
            <a:ext cx="85693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3676" name="Rectangle 12"/>
          <p:cNvSpPr>
            <a:spLocks noChangeArrowheads="1"/>
          </p:cNvSpPr>
          <p:nvPr/>
        </p:nvSpPr>
        <p:spPr bwMode="auto">
          <a:xfrm>
            <a:off x="1703389" y="3821114"/>
            <a:ext cx="8713787" cy="90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36550" indent="-336550" algn="just">
              <a:spcBef>
                <a:spcPct val="20000"/>
              </a:spcBef>
              <a:defRPr/>
            </a:pPr>
            <a:r>
              <a:rPr lang="tr-TR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 3" pitchFamily="18" charset="2"/>
              </a:rPr>
              <a:t>	</a:t>
            </a:r>
            <a:r>
              <a:rPr lang="tr-TR">
                <a:latin typeface="Comic Sans MS" pitchFamily="66" charset="0"/>
              </a:rPr>
              <a:t>Karbonhidratlardan nişasta (buğday, çeltik, mısır ve patates vb.) uzun bir sindirim devresinden enerjiye dönüşür. Şeker ise hızla eriyerek bünyeye geçer.</a:t>
            </a:r>
            <a:endParaRPr lang="en-US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414083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3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3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3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3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9" grpId="0"/>
      <p:bldP spid="113670" grpId="0"/>
      <p:bldP spid="113671" grpId="0"/>
      <p:bldP spid="1136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5" name="Rectangle 7"/>
          <p:cNvSpPr>
            <a:spLocks noChangeArrowheads="1"/>
          </p:cNvSpPr>
          <p:nvPr/>
        </p:nvSpPr>
        <p:spPr bwMode="auto">
          <a:xfrm>
            <a:off x="1703389" y="476250"/>
            <a:ext cx="6931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2075" tIns="46038" rIns="92075" bIns="46038"/>
          <a:lstStyle/>
          <a:p>
            <a:pPr algn="just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Orijini</a:t>
            </a:r>
            <a:endParaRPr lang="en-US" sz="30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5123" name="Line 8"/>
          <p:cNvSpPr>
            <a:spLocks noChangeShapeType="1"/>
          </p:cNvSpPr>
          <p:nvPr/>
        </p:nvSpPr>
        <p:spPr bwMode="auto">
          <a:xfrm>
            <a:off x="1847851" y="979488"/>
            <a:ext cx="85693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4697" name="Rectangle 9"/>
          <p:cNvSpPr>
            <a:spLocks noChangeArrowheads="1"/>
          </p:cNvSpPr>
          <p:nvPr/>
        </p:nvSpPr>
        <p:spPr bwMode="auto">
          <a:xfrm>
            <a:off x="1703389" y="1268414"/>
            <a:ext cx="8713787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algn="just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 3" pitchFamily="18" charset="2"/>
              </a:rPr>
              <a:t>Şeker pancarının yabanisi olarak </a:t>
            </a:r>
            <a:r>
              <a:rPr lang="tr-TR" i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 3" pitchFamily="18" charset="2"/>
              </a:rPr>
              <a:t>Beta maritima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 3" pitchFamily="18" charset="2"/>
              </a:rPr>
              <a:t> gösterilmektedir. </a:t>
            </a:r>
            <a:r>
              <a:rPr lang="tr-TR" i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 3" pitchFamily="18" charset="2"/>
              </a:rPr>
              <a:t>B.maritima</a:t>
            </a:r>
            <a:r>
              <a:rPr lang="tr-TR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 3" pitchFamily="18" charset="2"/>
              </a:rPr>
              <a:t> ’nın yabani formlarına Akdeniz kıyılarında rastlanmaktadır. Orijin olarak Akdeniz’in doğusu ve Küçük Asya gösterilir.</a:t>
            </a:r>
            <a:endParaRPr lang="en-US">
              <a:latin typeface="Comic Sans MS" pitchFamily="66" charset="0"/>
            </a:endParaRPr>
          </a:p>
        </p:txBody>
      </p:sp>
      <p:pic>
        <p:nvPicPr>
          <p:cNvPr id="114703" name="Picture 15" descr="Şeker Pancar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938" y="2786063"/>
            <a:ext cx="5346700" cy="2952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649221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4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5" name="Rectangle 7"/>
          <p:cNvSpPr>
            <a:spLocks noChangeArrowheads="1"/>
          </p:cNvSpPr>
          <p:nvPr/>
        </p:nvSpPr>
        <p:spPr bwMode="auto">
          <a:xfrm>
            <a:off x="1703389" y="476250"/>
            <a:ext cx="6931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2075" tIns="46038" rIns="92075" bIns="46038"/>
          <a:lstStyle/>
          <a:p>
            <a:pPr algn="just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sz="3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Sistematiği</a:t>
            </a:r>
            <a:endParaRPr lang="en-US" sz="30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6147" name="Line 8"/>
          <p:cNvSpPr>
            <a:spLocks noChangeShapeType="1"/>
          </p:cNvSpPr>
          <p:nvPr/>
        </p:nvSpPr>
        <p:spPr bwMode="auto">
          <a:xfrm>
            <a:off x="1847851" y="979488"/>
            <a:ext cx="85693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4699" name="Rectangle 11"/>
          <p:cNvSpPr>
            <a:spLocks noChangeArrowheads="1"/>
          </p:cNvSpPr>
          <p:nvPr/>
        </p:nvSpPr>
        <p:spPr bwMode="auto">
          <a:xfrm>
            <a:off x="2381250" y="2143125"/>
            <a:ext cx="7786688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36550" indent="-336550" algn="just" defTabSz="209550">
              <a:lnSpc>
                <a:spcPct val="9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 3" pitchFamily="18" charset="2"/>
              </a:rPr>
              <a:t>Takım		:	</a:t>
            </a:r>
            <a:r>
              <a:rPr lang="tr-TR" i="1" dirty="0">
                <a:latin typeface="Comic Sans MS" pitchFamily="66" charset="0"/>
              </a:rPr>
              <a:t>Centrospermales </a:t>
            </a:r>
            <a:r>
              <a:rPr lang="tr-TR" dirty="0">
                <a:latin typeface="Comic Sans MS" pitchFamily="66" charset="0"/>
              </a:rPr>
              <a:t>(Merkezi çiçekliler)</a:t>
            </a:r>
          </a:p>
          <a:p>
            <a:pPr marL="336550" indent="-336550" algn="just" defTabSz="209550">
              <a:lnSpc>
                <a:spcPct val="9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 3" pitchFamily="18" charset="2"/>
              </a:rPr>
              <a:t>Familya		: 	</a:t>
            </a:r>
            <a:r>
              <a:rPr lang="tr-TR" i="1" dirty="0">
                <a:latin typeface="Comic Sans MS" pitchFamily="66" charset="0"/>
              </a:rPr>
              <a:t>Chenopodiaceae </a:t>
            </a:r>
            <a:r>
              <a:rPr lang="tr-TR" dirty="0">
                <a:latin typeface="Comic Sans MS" pitchFamily="66" charset="0"/>
              </a:rPr>
              <a:t>(Kazayağıgiller)</a:t>
            </a:r>
          </a:p>
          <a:p>
            <a:pPr marL="336550" indent="-336550" algn="just" defTabSz="209550">
              <a:lnSpc>
                <a:spcPct val="9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 3" pitchFamily="18" charset="2"/>
              </a:rPr>
              <a:t>Cins			: 	</a:t>
            </a:r>
            <a:r>
              <a:rPr lang="tr-TR" i="1" dirty="0">
                <a:latin typeface="Comic Sans MS" pitchFamily="66" charset="0"/>
              </a:rPr>
              <a:t>Beta</a:t>
            </a:r>
          </a:p>
          <a:p>
            <a:pPr marL="336550" indent="-336550" algn="just" defTabSz="209550">
              <a:lnSpc>
                <a:spcPct val="9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sym typeface="Wingdings 3" pitchFamily="18" charset="2"/>
              </a:rPr>
              <a:t>Tür				: 	</a:t>
            </a:r>
            <a:r>
              <a:rPr lang="tr-TR" i="1" dirty="0">
                <a:latin typeface="Comic Sans MS" pitchFamily="66" charset="0"/>
              </a:rPr>
              <a:t>Beta vulgaris</a:t>
            </a:r>
            <a:r>
              <a:rPr lang="tr-TR" dirty="0">
                <a:latin typeface="Comic Sans MS" pitchFamily="66" charset="0"/>
              </a:rPr>
              <a:t> var. </a:t>
            </a:r>
            <a:r>
              <a:rPr lang="tr-TR" i="1" dirty="0">
                <a:latin typeface="Comic Sans MS" pitchFamily="66" charset="0"/>
              </a:rPr>
              <a:t>saccharifera </a:t>
            </a:r>
            <a:r>
              <a:rPr lang="tr-TR" dirty="0">
                <a:latin typeface="Comic Sans MS" pitchFamily="66" charset="0"/>
              </a:rPr>
              <a:t>(n=9) – Şeker pancarı</a:t>
            </a:r>
          </a:p>
          <a:p>
            <a:pPr marL="336550" indent="-336550" algn="just" defTabSz="209550">
              <a:lnSpc>
                <a:spcPct val="90000"/>
              </a:lnSpc>
              <a:spcBef>
                <a:spcPct val="20000"/>
              </a:spcBef>
              <a:defRPr/>
            </a:pPr>
            <a:r>
              <a:rPr lang="tr-TR" dirty="0">
                <a:latin typeface="Comic Sans MS" pitchFamily="66" charset="0"/>
              </a:rPr>
              <a:t>						</a:t>
            </a:r>
            <a:r>
              <a:rPr lang="tr-TR" i="1" dirty="0">
                <a:latin typeface="Comic Sans MS" pitchFamily="66" charset="0"/>
              </a:rPr>
              <a:t>Beta vulgaris</a:t>
            </a:r>
            <a:r>
              <a:rPr lang="tr-TR" dirty="0">
                <a:latin typeface="Comic Sans MS" pitchFamily="66" charset="0"/>
              </a:rPr>
              <a:t> var. </a:t>
            </a:r>
            <a:r>
              <a:rPr lang="tr-TR" i="1" dirty="0">
                <a:latin typeface="Comic Sans MS" pitchFamily="66" charset="0"/>
              </a:rPr>
              <a:t>rapa </a:t>
            </a:r>
            <a:r>
              <a:rPr lang="tr-TR" dirty="0">
                <a:latin typeface="Comic Sans MS" pitchFamily="66" charset="0"/>
              </a:rPr>
              <a:t>– Hayvan pancarı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719551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881188" y="1319214"/>
            <a:ext cx="8501062" cy="463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ts val="1200"/>
              </a:spcAft>
              <a:buNone/>
            </a:pPr>
            <a:r>
              <a:rPr lang="tr-TR" altLang="tr-TR" sz="1800" i="1">
                <a:latin typeface="Comic Sans MS" panose="030F0702030302020204" pitchFamily="66" charset="0"/>
              </a:rPr>
              <a:t>Beta vulgaris</a:t>
            </a:r>
            <a:r>
              <a:rPr lang="tr-TR" altLang="tr-TR" sz="1800">
                <a:latin typeface="Comic Sans MS" panose="030F0702030302020204" pitchFamily="66" charset="0"/>
              </a:rPr>
              <a:t> türü içerisinde morfolojik ve kalite özellikleri ile buna bağlı olarak kullanım alanları farklı olan 4 varyete bulunmaktadır:</a:t>
            </a:r>
          </a:p>
          <a:p>
            <a:pPr algn="just">
              <a:spcBef>
                <a:spcPct val="0"/>
              </a:spcBef>
              <a:spcAft>
                <a:spcPts val="600"/>
              </a:spcAft>
              <a:buNone/>
            </a:pPr>
            <a:r>
              <a:rPr lang="tr-TR" altLang="tr-TR" sz="1800" i="1">
                <a:solidFill>
                  <a:srgbClr val="FF3300"/>
                </a:solidFill>
                <a:latin typeface="Comic Sans MS" panose="030F0702030302020204" pitchFamily="66" charset="0"/>
              </a:rPr>
              <a:t>B. vulgaris</a:t>
            </a:r>
            <a:r>
              <a:rPr lang="tr-TR" altLang="tr-TR" sz="1800">
                <a:solidFill>
                  <a:srgbClr val="FF3300"/>
                </a:solidFill>
                <a:latin typeface="Comic Sans MS" panose="030F0702030302020204" pitchFamily="66" charset="0"/>
              </a:rPr>
              <a:t> var. </a:t>
            </a:r>
            <a:r>
              <a:rPr lang="tr-TR" altLang="tr-TR" sz="1800" i="1">
                <a:solidFill>
                  <a:srgbClr val="FF3300"/>
                </a:solidFill>
                <a:latin typeface="Comic Sans MS" panose="030F0702030302020204" pitchFamily="66" charset="0"/>
              </a:rPr>
              <a:t>cicla</a:t>
            </a:r>
            <a:endParaRPr lang="tr-TR" altLang="tr-TR" sz="1800">
              <a:solidFill>
                <a:srgbClr val="FF3300"/>
              </a:solidFill>
              <a:latin typeface="Comic Sans MS" panose="030F0702030302020204" pitchFamily="66" charset="0"/>
            </a:endParaRPr>
          </a:p>
          <a:p>
            <a:pPr marL="0" lvl="1" algn="just">
              <a:spcBef>
                <a:spcPct val="0"/>
              </a:spcBef>
              <a:spcAft>
                <a:spcPts val="1200"/>
              </a:spcAft>
              <a:buNone/>
            </a:pPr>
            <a:r>
              <a:rPr lang="tr-TR" altLang="tr-TR" sz="1800">
                <a:latin typeface="Comic Sans MS" panose="030F0702030302020204" pitchFamily="66" charset="0"/>
              </a:rPr>
              <a:t>Pazı veya mangold olarak da bilinir. Yaprakları ıspanak gibi sebze olarak yenilir. Yaprak ve sapları iyi gelişmiş olup, kök kısmı başparmak kalınlığında ve çatallıdır.</a:t>
            </a:r>
          </a:p>
          <a:p>
            <a:pPr algn="just">
              <a:spcBef>
                <a:spcPct val="0"/>
              </a:spcBef>
              <a:spcAft>
                <a:spcPts val="600"/>
              </a:spcAft>
              <a:buNone/>
            </a:pPr>
            <a:r>
              <a:rPr lang="tr-TR" altLang="tr-TR" sz="1800" i="1">
                <a:solidFill>
                  <a:srgbClr val="FF3300"/>
                </a:solidFill>
                <a:latin typeface="Comic Sans MS" panose="030F0702030302020204" pitchFamily="66" charset="0"/>
              </a:rPr>
              <a:t>B. vulgaris</a:t>
            </a:r>
            <a:r>
              <a:rPr lang="tr-TR" altLang="tr-TR" sz="1800">
                <a:solidFill>
                  <a:srgbClr val="FF3300"/>
                </a:solidFill>
                <a:latin typeface="Comic Sans MS" panose="030F0702030302020204" pitchFamily="66" charset="0"/>
              </a:rPr>
              <a:t> var. </a:t>
            </a:r>
            <a:r>
              <a:rPr lang="tr-TR" altLang="tr-TR" sz="1800" i="1">
                <a:solidFill>
                  <a:srgbClr val="FF3300"/>
                </a:solidFill>
                <a:latin typeface="Comic Sans MS" panose="030F0702030302020204" pitchFamily="66" charset="0"/>
              </a:rPr>
              <a:t>curenta</a:t>
            </a:r>
          </a:p>
          <a:p>
            <a:pPr marL="0" lvl="1" algn="just">
              <a:spcBef>
                <a:spcPct val="0"/>
              </a:spcBef>
              <a:spcAft>
                <a:spcPts val="1200"/>
              </a:spcAft>
              <a:buNone/>
            </a:pPr>
            <a:r>
              <a:rPr lang="tr-TR" altLang="tr-TR" sz="1800">
                <a:latin typeface="Comic Sans MS" panose="030F0702030302020204" pitchFamily="66" charset="0"/>
              </a:rPr>
              <a:t>Kırmızı pancar, salatalık pancar olarak bilinir. </a:t>
            </a:r>
          </a:p>
          <a:p>
            <a:pPr algn="just">
              <a:spcBef>
                <a:spcPct val="0"/>
              </a:spcBef>
              <a:spcAft>
                <a:spcPts val="600"/>
              </a:spcAft>
              <a:buNone/>
            </a:pPr>
            <a:r>
              <a:rPr lang="tr-TR" altLang="tr-TR" sz="1800" i="1">
                <a:solidFill>
                  <a:srgbClr val="FF3300"/>
                </a:solidFill>
                <a:latin typeface="Comic Sans MS" panose="030F0702030302020204" pitchFamily="66" charset="0"/>
              </a:rPr>
              <a:t>B. vulgaris</a:t>
            </a:r>
            <a:r>
              <a:rPr lang="tr-TR" altLang="tr-TR" sz="1800">
                <a:solidFill>
                  <a:srgbClr val="FF3300"/>
                </a:solidFill>
                <a:latin typeface="Comic Sans MS" panose="030F0702030302020204" pitchFamily="66" charset="0"/>
              </a:rPr>
              <a:t> var. </a:t>
            </a:r>
            <a:r>
              <a:rPr lang="tr-TR" altLang="tr-TR" sz="1800" i="1">
                <a:solidFill>
                  <a:srgbClr val="FF3300"/>
                </a:solidFill>
                <a:latin typeface="Comic Sans MS" panose="030F0702030302020204" pitchFamily="66" charset="0"/>
              </a:rPr>
              <a:t>rapa</a:t>
            </a:r>
          </a:p>
          <a:p>
            <a:pPr marL="0" lvl="1" algn="just">
              <a:spcBef>
                <a:spcPct val="0"/>
              </a:spcBef>
              <a:spcAft>
                <a:spcPts val="1200"/>
              </a:spcAft>
              <a:buNone/>
            </a:pPr>
            <a:r>
              <a:rPr lang="tr-TR" altLang="tr-TR" sz="1800">
                <a:latin typeface="Comic Sans MS" panose="030F0702030302020204" pitchFamily="66" charset="0"/>
              </a:rPr>
              <a:t>Hayvan pancarı veya yem pancarı olarak bilinmektedir. Gövde de şeker oranı düşük olup kök gövde oldukça iridir.</a:t>
            </a:r>
          </a:p>
          <a:p>
            <a:pPr algn="just">
              <a:spcBef>
                <a:spcPct val="0"/>
              </a:spcBef>
              <a:spcAft>
                <a:spcPts val="600"/>
              </a:spcAft>
              <a:buNone/>
            </a:pPr>
            <a:r>
              <a:rPr lang="tr-TR" altLang="tr-TR" sz="1800" i="1">
                <a:solidFill>
                  <a:srgbClr val="FF3300"/>
                </a:solidFill>
                <a:latin typeface="Comic Sans MS" panose="030F0702030302020204" pitchFamily="66" charset="0"/>
              </a:rPr>
              <a:t>B. vulgaris</a:t>
            </a:r>
            <a:r>
              <a:rPr lang="tr-TR" altLang="tr-TR" sz="1800">
                <a:solidFill>
                  <a:srgbClr val="FF3300"/>
                </a:solidFill>
                <a:latin typeface="Comic Sans MS" panose="030F0702030302020204" pitchFamily="66" charset="0"/>
              </a:rPr>
              <a:t> var. </a:t>
            </a:r>
            <a:r>
              <a:rPr lang="tr-TR" altLang="tr-TR" sz="1800" i="1">
                <a:solidFill>
                  <a:srgbClr val="FF3300"/>
                </a:solidFill>
                <a:latin typeface="Comic Sans MS" panose="030F0702030302020204" pitchFamily="66" charset="0"/>
              </a:rPr>
              <a:t>saccharifera</a:t>
            </a:r>
          </a:p>
          <a:p>
            <a:pPr marL="0" lvl="1" algn="just">
              <a:spcBef>
                <a:spcPct val="0"/>
              </a:spcBef>
              <a:spcAft>
                <a:spcPts val="600"/>
              </a:spcAft>
              <a:buNone/>
            </a:pPr>
            <a:r>
              <a:rPr lang="tr-TR" altLang="tr-TR" sz="1800">
                <a:latin typeface="Comic Sans MS" panose="030F0702030302020204" pitchFamily="66" charset="0"/>
              </a:rPr>
              <a:t>Şeker üretimi için yetiştirilen şekerpancarıdır.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03389" y="476250"/>
            <a:ext cx="6931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2075" tIns="46038" rIns="92075" bIns="46038"/>
          <a:lstStyle/>
          <a:p>
            <a:pPr algn="just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sz="3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Şeker Pancarı</a:t>
            </a:r>
            <a:endParaRPr lang="en-US" sz="30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7172" name="Line 3"/>
          <p:cNvSpPr>
            <a:spLocks noChangeShapeType="1"/>
          </p:cNvSpPr>
          <p:nvPr/>
        </p:nvSpPr>
        <p:spPr bwMode="auto">
          <a:xfrm>
            <a:off x="1847851" y="979488"/>
            <a:ext cx="85693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4411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03389" y="476250"/>
            <a:ext cx="6931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2075" tIns="46038" rIns="92075" bIns="46038"/>
          <a:lstStyle/>
          <a:p>
            <a:pPr algn="just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sz="3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Şeker Pancarı</a:t>
            </a:r>
            <a:endParaRPr lang="en-US" sz="30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1847851" y="979488"/>
            <a:ext cx="85693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881188" y="1319214"/>
            <a:ext cx="8501062" cy="484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80975">
              <a:spcBef>
                <a:spcPct val="20000"/>
              </a:spcBef>
              <a:buChar char="•"/>
              <a:tabLst>
                <a:tab pos="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80975">
              <a:spcBef>
                <a:spcPct val="20000"/>
              </a:spcBef>
              <a:buChar char="–"/>
              <a:tabLst>
                <a:tab pos="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80975">
              <a:spcBef>
                <a:spcPct val="20000"/>
              </a:spcBef>
              <a:buChar char="•"/>
              <a:tabLst>
                <a:tab pos="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80975">
              <a:spcBef>
                <a:spcPct val="20000"/>
              </a:spcBef>
              <a:buChar char="–"/>
              <a:tabLst>
                <a:tab pos="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80975">
              <a:spcBef>
                <a:spcPct val="20000"/>
              </a:spcBef>
              <a:buChar char="»"/>
              <a:tabLst>
                <a:tab pos="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809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809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809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809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ts val="600"/>
              </a:spcAft>
              <a:buNone/>
            </a:pPr>
            <a:r>
              <a:rPr lang="tr-TR" altLang="tr-TR" sz="1800">
                <a:latin typeface="Comic Sans MS" panose="030F0702030302020204" pitchFamily="66" charset="0"/>
              </a:rPr>
              <a:t>Şeker üretimi için yetiştirilen </a:t>
            </a:r>
            <a:r>
              <a:rPr lang="tr-TR" altLang="tr-TR" sz="1800" i="1">
                <a:latin typeface="Comic Sans MS" panose="030F0702030302020204" pitchFamily="66" charset="0"/>
              </a:rPr>
              <a:t>B. vulgaris</a:t>
            </a:r>
            <a:r>
              <a:rPr lang="tr-TR" altLang="tr-TR" sz="1800">
                <a:latin typeface="Comic Sans MS" panose="030F0702030302020204" pitchFamily="66" charset="0"/>
              </a:rPr>
              <a:t> var. </a:t>
            </a:r>
            <a:r>
              <a:rPr lang="tr-TR" altLang="tr-TR" sz="1800" i="1">
                <a:latin typeface="Comic Sans MS" panose="030F0702030302020204" pitchFamily="66" charset="0"/>
              </a:rPr>
              <a:t>saccharifera</a:t>
            </a:r>
            <a:r>
              <a:rPr lang="tr-TR" altLang="tr-TR" sz="1800">
                <a:latin typeface="Comic Sans MS" panose="030F0702030302020204" pitchFamily="66" charset="0"/>
              </a:rPr>
              <a:t> varyetesi de morfolojik, fizyolojik ve patolojik özellikleri bakımından birbirinden önemli derecede farklı olan 6 tip içermektedir:</a:t>
            </a:r>
          </a:p>
          <a:p>
            <a:pPr marL="0" lvl="1" algn="just">
              <a:spcBef>
                <a:spcPct val="0"/>
              </a:spcBef>
              <a:spcAft>
                <a:spcPts val="600"/>
              </a:spcAft>
            </a:pPr>
            <a:r>
              <a:rPr lang="tr-TR" altLang="tr-TR" sz="1800" b="1">
                <a:latin typeface="Comic Sans MS" panose="030F0702030302020204" pitchFamily="66" charset="0"/>
              </a:rPr>
              <a:t>E (Ertrag) Tipi Pancarlar</a:t>
            </a:r>
            <a:r>
              <a:rPr lang="tr-TR" altLang="tr-TR" sz="1800">
                <a:latin typeface="Comic Sans MS" panose="030F0702030302020204" pitchFamily="66" charset="0"/>
              </a:rPr>
              <a:t>: Gövde verimi yüksek-şeker içeriği düşük. Yetişme süresi uzun olup, kırmızı topraklarda iyi gelişirler ve uzun süreli kuraklıklardan fazla etkilenmezler.</a:t>
            </a:r>
          </a:p>
          <a:p>
            <a:pPr marL="0" lvl="1" algn="just">
              <a:spcBef>
                <a:spcPct val="0"/>
              </a:spcBef>
              <a:spcAft>
                <a:spcPts val="600"/>
              </a:spcAft>
            </a:pPr>
            <a:r>
              <a:rPr lang="tr-TR" altLang="tr-TR" sz="1800" b="1">
                <a:latin typeface="Comic Sans MS" panose="030F0702030302020204" pitchFamily="66" charset="0"/>
              </a:rPr>
              <a:t>Z (Zucker) Tipi Pancarlar</a:t>
            </a:r>
            <a:r>
              <a:rPr lang="tr-TR" altLang="tr-TR" sz="1800">
                <a:latin typeface="Comic Sans MS" panose="030F0702030302020204" pitchFamily="66" charset="0"/>
              </a:rPr>
              <a:t>: Gövde verimi düşük- şeker içeriği yüksek. Gelişme süreleri kısa olup, yaprakları az, kök-gövdeleri küçüktür. Kuraklığa dayanıklı değildir.</a:t>
            </a:r>
          </a:p>
          <a:p>
            <a:pPr marL="0" lvl="1" algn="just">
              <a:spcBef>
                <a:spcPct val="0"/>
              </a:spcBef>
              <a:spcAft>
                <a:spcPts val="1200"/>
              </a:spcAft>
            </a:pPr>
            <a:r>
              <a:rPr lang="tr-TR" altLang="tr-TR" sz="1800" b="1">
                <a:latin typeface="Comic Sans MS" panose="030F0702030302020204" pitchFamily="66" charset="0"/>
              </a:rPr>
              <a:t>N (Normal) Tipi Pancarlar</a:t>
            </a:r>
            <a:r>
              <a:rPr lang="tr-TR" altLang="tr-TR" sz="1800">
                <a:latin typeface="Comic Sans MS" panose="030F0702030302020204" pitchFamily="66" charset="0"/>
              </a:rPr>
              <a:t>: Gövde verimi ve şeker içeriği açısından E ve Z tipleri arasında yer alır.</a:t>
            </a:r>
          </a:p>
          <a:p>
            <a:pPr algn="just">
              <a:spcBef>
                <a:spcPct val="0"/>
              </a:spcBef>
              <a:spcAft>
                <a:spcPts val="600"/>
              </a:spcAft>
              <a:buNone/>
            </a:pPr>
            <a:r>
              <a:rPr lang="tr-TR" altLang="tr-TR" sz="1800">
                <a:latin typeface="Comic Sans MS" panose="030F0702030302020204" pitchFamily="66" charset="0"/>
              </a:rPr>
              <a:t>Bunlar dışında:</a:t>
            </a:r>
          </a:p>
          <a:p>
            <a:pPr marL="0" lvl="1" algn="just">
              <a:spcBef>
                <a:spcPct val="0"/>
              </a:spcBef>
              <a:spcAft>
                <a:spcPts val="600"/>
              </a:spcAft>
            </a:pPr>
            <a:r>
              <a:rPr lang="tr-TR" altLang="tr-TR" sz="1800" b="1">
                <a:latin typeface="Comic Sans MS" panose="030F0702030302020204" pitchFamily="66" charset="0"/>
              </a:rPr>
              <a:t>ZZ</a:t>
            </a:r>
            <a:r>
              <a:rPr lang="tr-TR" altLang="tr-TR" sz="1800">
                <a:latin typeface="Comic Sans MS" panose="030F0702030302020204" pitchFamily="66" charset="0"/>
              </a:rPr>
              <a:t> -şeker oranı çok yüksek,</a:t>
            </a:r>
          </a:p>
          <a:p>
            <a:pPr marL="0" lvl="1" algn="just">
              <a:spcBef>
                <a:spcPct val="0"/>
              </a:spcBef>
              <a:spcAft>
                <a:spcPts val="600"/>
              </a:spcAft>
            </a:pPr>
            <a:r>
              <a:rPr lang="tr-TR" altLang="tr-TR" sz="1800" b="1">
                <a:latin typeface="Comic Sans MS" panose="030F0702030302020204" pitchFamily="66" charset="0"/>
              </a:rPr>
              <a:t>EE</a:t>
            </a:r>
            <a:r>
              <a:rPr lang="tr-TR" altLang="tr-TR" sz="1800">
                <a:latin typeface="Comic Sans MS" panose="030F0702030302020204" pitchFamily="66" charset="0"/>
              </a:rPr>
              <a:t>-kök-gövde verimi çok yüksek,</a:t>
            </a:r>
          </a:p>
          <a:p>
            <a:pPr marL="0" lvl="1" algn="just">
              <a:spcBef>
                <a:spcPct val="0"/>
              </a:spcBef>
              <a:spcAft>
                <a:spcPts val="600"/>
              </a:spcAft>
            </a:pPr>
            <a:r>
              <a:rPr lang="tr-TR" altLang="tr-TR" sz="1800" b="1">
                <a:latin typeface="Comic Sans MS" panose="030F0702030302020204" pitchFamily="66" charset="0"/>
              </a:rPr>
              <a:t>CR</a:t>
            </a:r>
            <a:r>
              <a:rPr lang="tr-TR" altLang="tr-TR" sz="1800">
                <a:latin typeface="Comic Sans MS" panose="030F0702030302020204" pitchFamily="66" charset="0"/>
              </a:rPr>
              <a:t>-Cercospora hastalığına toleranslı</a:t>
            </a:r>
          </a:p>
        </p:txBody>
      </p:sp>
    </p:spTree>
    <p:extLst>
      <p:ext uri="{BB962C8B-B14F-4D97-AF65-F5344CB8AC3E}">
        <p14:creationId xmlns:p14="http://schemas.microsoft.com/office/powerpoint/2010/main" val="200742375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ChangeArrowheads="1"/>
          </p:cNvSpPr>
          <p:nvPr/>
        </p:nvSpPr>
        <p:spPr bwMode="auto">
          <a:xfrm>
            <a:off x="1703389" y="476250"/>
            <a:ext cx="6931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2075" tIns="46038" rIns="92075" bIns="46038"/>
          <a:lstStyle/>
          <a:p>
            <a:pPr algn="just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Bitki</a:t>
            </a:r>
            <a:endParaRPr lang="en-US" sz="30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1847851" y="979488"/>
            <a:ext cx="85693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pic>
        <p:nvPicPr>
          <p:cNvPr id="6148" name="Picture 15" descr="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1306514"/>
            <a:ext cx="4141788" cy="5291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16" descr="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1292226"/>
            <a:ext cx="4233863" cy="2803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6096001" y="4429126"/>
            <a:ext cx="4429125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1800">
                <a:latin typeface="Comic Sans MS" panose="030F0702030302020204" pitchFamily="66" charset="0"/>
              </a:rPr>
              <a:t>Şeker pancarı, iki yıllık bir bitkidir. Birinci yıl şeker elde edilen kök gövdesini oluşturur ve ikinci yıl sapa kalkarak çiçeklerin döllenmesi sonucu tohum meydana getirir.</a:t>
            </a:r>
          </a:p>
        </p:txBody>
      </p:sp>
    </p:spTree>
    <p:extLst>
      <p:ext uri="{BB962C8B-B14F-4D97-AF65-F5344CB8AC3E}">
        <p14:creationId xmlns:p14="http://schemas.microsoft.com/office/powerpoint/2010/main" val="79657165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</p:bldLst>
  </p:timing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304</Words>
  <Application>Microsoft Office PowerPoint</Application>
  <PresentationFormat>Geniş ekran</PresentationFormat>
  <Paragraphs>40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Century Gothic</vt:lpstr>
      <vt:lpstr>Comic Sans MS</vt:lpstr>
      <vt:lpstr>Wingdings</vt:lpstr>
      <vt:lpstr>Wingdings 3</vt:lpstr>
      <vt:lpstr>Dilim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Burak</dc:creator>
  <cp:lastModifiedBy>Burak</cp:lastModifiedBy>
  <cp:revision>2</cp:revision>
  <dcterms:created xsi:type="dcterms:W3CDTF">2018-03-28T09:17:48Z</dcterms:created>
  <dcterms:modified xsi:type="dcterms:W3CDTF">2018-03-28T09:18:07Z</dcterms:modified>
</cp:coreProperties>
</file>