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7" r:id="rId4"/>
    <p:sldId id="271" r:id="rId5"/>
    <p:sldId id="272" r:id="rId6"/>
    <p:sldId id="268" r:id="rId7"/>
    <p:sldId id="269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633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9067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5461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0377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3691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5466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0503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841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5245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1004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9929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837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78674" y="286286"/>
            <a:ext cx="7872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Third-</a:t>
            </a:r>
            <a:r>
              <a:rPr lang="tr-TR" sz="2400" b="1" dirty="0" err="1">
                <a:solidFill>
                  <a:srgbClr val="FF0000"/>
                </a:solidFill>
              </a:rPr>
              <a:t>order</a:t>
            </a:r>
            <a:r>
              <a:rPr lang="tr-TR" sz="2400" b="1" dirty="0">
                <a:solidFill>
                  <a:srgbClr val="FF0000"/>
                </a:solidFill>
              </a:rPr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reactions</a:t>
            </a:r>
            <a:endParaRPr lang="tr-TR" sz="2400" b="1" dirty="0">
              <a:solidFill>
                <a:srgbClr val="FF0000"/>
              </a:solidFill>
            </a:endParaRPr>
          </a:p>
          <a:p>
            <a:endParaRPr lang="tr-TR" sz="2400" dirty="0" smtClean="0"/>
          </a:p>
          <a:p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en-US" sz="2400" dirty="0" smtClean="0"/>
              <a:t>four </a:t>
            </a:r>
            <a:r>
              <a:rPr lang="en-US" sz="2400" dirty="0"/>
              <a:t>types of third-order reactions: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78674" y="1958476"/>
            <a:ext cx="2037133" cy="41025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673603" y="1962864"/>
            <a:ext cx="2742384" cy="47693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625872" y="1916519"/>
            <a:ext cx="3273879" cy="49417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6722" y="2916049"/>
            <a:ext cx="3868226" cy="489449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278674" y="4041512"/>
            <a:ext cx="61751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MBX12"/>
              </a:rPr>
              <a:t>Integrated forms of the kinetic equation</a:t>
            </a:r>
            <a:endParaRPr lang="tr-TR" sz="24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04871" y="4720301"/>
            <a:ext cx="2746241" cy="1018767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699145" y="2838093"/>
            <a:ext cx="2404872" cy="1002030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4426226" y="4649992"/>
            <a:ext cx="71975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>
                <a:latin typeface="CMBX12"/>
              </a:rPr>
              <a:t>Reaction</a:t>
            </a:r>
            <a:r>
              <a:rPr lang="tr-TR" sz="2400" dirty="0">
                <a:latin typeface="CMBX12"/>
              </a:rPr>
              <a:t> </a:t>
            </a:r>
            <a:r>
              <a:rPr lang="tr-TR" sz="2400" dirty="0" err="1" smtClean="0">
                <a:latin typeface="CMBX12"/>
              </a:rPr>
              <a:t>half</a:t>
            </a:r>
            <a:r>
              <a:rPr lang="tr-TR" sz="2400" dirty="0" smtClean="0">
                <a:latin typeface="CMBX12"/>
              </a:rPr>
              <a:t>-life </a:t>
            </a:r>
            <a:r>
              <a:rPr lang="tr-TR" sz="2400" dirty="0" err="1" smtClean="0">
                <a:latin typeface="CMBX12"/>
              </a:rPr>
              <a:t>for</a:t>
            </a:r>
            <a:r>
              <a:rPr lang="tr-TR" sz="2400" dirty="0" smtClean="0">
                <a:latin typeface="CMBX12"/>
              </a:rPr>
              <a:t> </a:t>
            </a:r>
            <a:r>
              <a:rPr lang="tr-TR" sz="2400" dirty="0" err="1" smtClean="0">
                <a:latin typeface="CMBX12"/>
              </a:rPr>
              <a:t>third</a:t>
            </a:r>
            <a:r>
              <a:rPr lang="tr-TR" sz="2400" dirty="0" smtClean="0">
                <a:latin typeface="CMBX12"/>
              </a:rPr>
              <a:t> </a:t>
            </a:r>
            <a:r>
              <a:rPr lang="tr-TR" sz="2400" dirty="0" err="1" smtClean="0">
                <a:latin typeface="CMBX12"/>
              </a:rPr>
              <a:t>order</a:t>
            </a:r>
            <a:r>
              <a:rPr lang="tr-TR" sz="2400" dirty="0" smtClean="0">
                <a:latin typeface="CMBX12"/>
              </a:rPr>
              <a:t> </a:t>
            </a:r>
            <a:r>
              <a:rPr lang="tr-TR" sz="2400" dirty="0" err="1" smtClean="0">
                <a:latin typeface="CMBX12"/>
              </a:rPr>
              <a:t>reaction</a:t>
            </a:r>
            <a:r>
              <a:rPr lang="tr-TR" sz="2400" dirty="0" smtClean="0">
                <a:latin typeface="CMBX12"/>
              </a:rPr>
              <a:t> of </a:t>
            </a:r>
            <a:r>
              <a:rPr lang="tr-TR" sz="2400" dirty="0" err="1">
                <a:latin typeface="CMBX12"/>
              </a:rPr>
              <a:t>t</a:t>
            </a:r>
            <a:r>
              <a:rPr lang="tr-TR" sz="2400" dirty="0" err="1" smtClean="0">
                <a:latin typeface="CMBX12"/>
              </a:rPr>
              <a:t>his</a:t>
            </a:r>
            <a:r>
              <a:rPr lang="tr-TR" sz="2400" dirty="0" smtClean="0">
                <a:latin typeface="CMBX12"/>
              </a:rPr>
              <a:t> </a:t>
            </a:r>
            <a:r>
              <a:rPr lang="tr-TR" sz="2400" dirty="0" err="1" smtClean="0">
                <a:latin typeface="CMBX12"/>
              </a:rPr>
              <a:t>type</a:t>
            </a:r>
            <a:endParaRPr lang="tr-TR" sz="2400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731028" y="5472054"/>
            <a:ext cx="2152072" cy="10407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8722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4092" y="161500"/>
            <a:ext cx="4893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nth-order reactions with one reactant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87383" y="972774"/>
            <a:ext cx="2022838" cy="49816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56494" y="2517048"/>
            <a:ext cx="2347367" cy="105540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256494" y="1737751"/>
            <a:ext cx="23775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>
                <a:latin typeface="CMBX12"/>
              </a:rPr>
              <a:t>Kinetic</a:t>
            </a:r>
            <a:r>
              <a:rPr lang="tr-TR" sz="2400" dirty="0">
                <a:latin typeface="CMBX12"/>
              </a:rPr>
              <a:t> </a:t>
            </a:r>
            <a:r>
              <a:rPr lang="tr-TR" sz="2400" dirty="0" err="1">
                <a:latin typeface="CMBX12"/>
              </a:rPr>
              <a:t>equation</a:t>
            </a:r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287383" y="3797752"/>
            <a:ext cx="5506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MBX12"/>
              </a:rPr>
              <a:t>Integrated forms of the kinetic equation</a:t>
            </a:r>
            <a:endParaRPr lang="tr-TR" sz="2400" dirty="0"/>
          </a:p>
        </p:txBody>
      </p:sp>
      <p:sp>
        <p:nvSpPr>
          <p:cNvPr id="9" name="Dikdörtgen 8"/>
          <p:cNvSpPr/>
          <p:nvPr/>
        </p:nvSpPr>
        <p:spPr>
          <a:xfrm>
            <a:off x="300635" y="4633240"/>
            <a:ext cx="7130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MR12"/>
              </a:rPr>
              <a:t>For time as a function of the reactant concentration</a:t>
            </a:r>
            <a:endParaRPr lang="tr-TR" sz="24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46410" y="5456488"/>
            <a:ext cx="3784964" cy="946241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599225" y="2517048"/>
            <a:ext cx="4752106" cy="846910"/>
          </a:xfrm>
          <a:prstGeom prst="rect">
            <a:avLst/>
          </a:prstGeom>
        </p:spPr>
      </p:pic>
      <p:sp>
        <p:nvSpPr>
          <p:cNvPr id="12" name="Dikdörtgen 3"/>
          <p:cNvSpPr/>
          <p:nvPr/>
        </p:nvSpPr>
        <p:spPr>
          <a:xfrm>
            <a:off x="7221262" y="3693016"/>
            <a:ext cx="47642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Reaction</a:t>
            </a:r>
            <a:r>
              <a:rPr lang="tr-TR" sz="2400" dirty="0"/>
              <a:t> </a:t>
            </a:r>
            <a:r>
              <a:rPr lang="tr-TR" sz="2400" dirty="0" err="1"/>
              <a:t>half</a:t>
            </a:r>
            <a:r>
              <a:rPr lang="tr-TR" sz="2400" dirty="0"/>
              <a:t>-life </a:t>
            </a:r>
            <a:r>
              <a:rPr lang="tr-TR" sz="2400" dirty="0" err="1"/>
              <a:t>nth</a:t>
            </a:r>
            <a:r>
              <a:rPr lang="tr-TR" sz="2400" dirty="0"/>
              <a:t> </a:t>
            </a:r>
            <a:r>
              <a:rPr lang="tr-TR" sz="2400" dirty="0" err="1"/>
              <a:t>order</a:t>
            </a:r>
            <a:r>
              <a:rPr lang="tr-TR" sz="2400" dirty="0"/>
              <a:t> </a:t>
            </a:r>
            <a:r>
              <a:rPr lang="tr-TR" sz="2400" dirty="0" err="1"/>
              <a:t>reactions</a:t>
            </a:r>
            <a:endParaRPr lang="tr-TR" sz="2400" dirty="0"/>
          </a:p>
        </p:txBody>
      </p:sp>
      <p:pic>
        <p:nvPicPr>
          <p:cNvPr id="13" name="Resim 4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7459801" y="4850295"/>
            <a:ext cx="3840090" cy="133392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06919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0514" y="196334"/>
            <a:ext cx="5075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</a:t>
            </a:r>
            <a:r>
              <a:rPr lang="tr-TR" sz="2400" b="1" dirty="0" smtClean="0">
                <a:solidFill>
                  <a:srgbClr val="FF0000"/>
                </a:solidFill>
              </a:rPr>
              <a:t>he </a:t>
            </a:r>
            <a:r>
              <a:rPr lang="tr-TR" sz="2400" b="1" dirty="0" err="1" smtClean="0">
                <a:solidFill>
                  <a:srgbClr val="FF0000"/>
                </a:solidFill>
              </a:rPr>
              <a:t>influence</a:t>
            </a:r>
            <a:r>
              <a:rPr lang="tr-TR" sz="2400" b="1" dirty="0" smtClean="0">
                <a:solidFill>
                  <a:srgbClr val="FF0000"/>
                </a:solidFill>
              </a:rPr>
              <a:t> of </a:t>
            </a:r>
            <a:r>
              <a:rPr lang="en-US" sz="2400" b="1" dirty="0" smtClean="0">
                <a:solidFill>
                  <a:srgbClr val="FF0000"/>
                </a:solidFill>
              </a:rPr>
              <a:t>T</a:t>
            </a:r>
            <a:r>
              <a:rPr lang="tr-TR" sz="2400" b="1" dirty="0" err="1" smtClean="0">
                <a:solidFill>
                  <a:srgbClr val="FF0000"/>
                </a:solidFill>
              </a:rPr>
              <a:t>emperature</a:t>
            </a:r>
            <a:r>
              <a:rPr lang="tr-TR" sz="2400" b="1" dirty="0" smtClean="0">
                <a:solidFill>
                  <a:srgbClr val="FF0000"/>
                </a:solidFill>
              </a:rPr>
              <a:t> on rate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25287" y="756816"/>
            <a:ext cx="11701670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Variation of reaction rate with temperature is usually exponential, as you know if you</a:t>
            </a:r>
            <a:r>
              <a:rPr lang="tr-TR" sz="2400" dirty="0" smtClean="0"/>
              <a:t> </a:t>
            </a:r>
            <a:r>
              <a:rPr lang="en-US" sz="2400" dirty="0" smtClean="0"/>
              <a:t>have ever been tempted to heat a reaction mixture “just a little bit more.” Observed</a:t>
            </a:r>
            <a:r>
              <a:rPr lang="tr-TR" sz="2400" dirty="0" smtClean="0"/>
              <a:t> </a:t>
            </a:r>
            <a:r>
              <a:rPr lang="en-US" sz="2400" dirty="0" smtClean="0"/>
              <a:t>exponential rate curves tempt us to write equations of the same form as the </a:t>
            </a:r>
            <a:r>
              <a:rPr lang="en-US" sz="2400" dirty="0" err="1" smtClean="0"/>
              <a:t>van’t</a:t>
            </a:r>
            <a:r>
              <a:rPr lang="en-US" sz="2400" dirty="0" smtClean="0"/>
              <a:t> Hoff</a:t>
            </a:r>
            <a:r>
              <a:rPr lang="tr-TR" sz="2400" dirty="0" smtClean="0"/>
              <a:t> </a:t>
            </a:r>
            <a:r>
              <a:rPr lang="en-US" sz="2400" dirty="0" smtClean="0"/>
              <a:t>equation to describe the rate constant </a:t>
            </a:r>
            <a:r>
              <a:rPr lang="en-US" sz="2400" i="1" dirty="0" smtClean="0"/>
              <a:t>k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25284" y="3109499"/>
            <a:ext cx="4726086" cy="105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68150" y="4256780"/>
            <a:ext cx="11650525" cy="845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Dikdörtgen"/>
          <p:cNvSpPr/>
          <p:nvPr/>
        </p:nvSpPr>
        <p:spPr>
          <a:xfrm>
            <a:off x="263595" y="5338177"/>
            <a:ext cx="68873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In a chemical system, kinetic processes can be written</a:t>
            </a:r>
            <a:endParaRPr lang="tr-TR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26141" y="5939872"/>
            <a:ext cx="2453182" cy="606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791" y="276300"/>
            <a:ext cx="10827025" cy="6248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62143" y="357808"/>
            <a:ext cx="8974622" cy="319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31306" y="3731109"/>
            <a:ext cx="9727094" cy="2727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04801" y="445247"/>
            <a:ext cx="114763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where [B] is an </a:t>
            </a:r>
            <a:r>
              <a:rPr lang="en-US" sz="2400" i="1" dirty="0" smtClean="0"/>
              <a:t>activated complex, possibly a very fleeting intermediate like a </a:t>
            </a:r>
            <a:r>
              <a:rPr lang="en-US" sz="2400" i="1" dirty="0" smtClean="0"/>
              <a:t>free</a:t>
            </a:r>
            <a:r>
              <a:rPr lang="tr-TR" sz="2400" i="1" dirty="0" smtClean="0"/>
              <a:t> </a:t>
            </a:r>
            <a:r>
              <a:rPr lang="en-US" sz="2400" dirty="0" smtClean="0"/>
              <a:t>radical</a:t>
            </a:r>
            <a:r>
              <a:rPr lang="en-US" sz="2400" dirty="0" smtClean="0"/>
              <a:t>. An enthalpy diagram for the reaction involving an intermediate is given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en-US" sz="2400" dirty="0" err="1" smtClean="0"/>
              <a:t>Fi</a:t>
            </a:r>
            <a:r>
              <a:rPr lang="tr-TR" sz="2400" dirty="0" err="1" smtClean="0"/>
              <a:t>gure</a:t>
            </a:r>
            <a:r>
              <a:rPr lang="en-US" sz="2400" dirty="0" smtClean="0"/>
              <a:t>. The enthalpy change for the reaction is given as the down arrow from </a:t>
            </a:r>
            <a:r>
              <a:rPr lang="en-US" sz="2400" dirty="0" smtClean="0"/>
              <a:t>level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 smtClean="0"/>
              <a:t>to level C. This is the measured </a:t>
            </a:r>
            <a:r>
              <a:rPr lang="en-US" sz="2400" dirty="0" err="1" smtClean="0"/>
              <a:t>thermochemical</a:t>
            </a:r>
            <a:r>
              <a:rPr lang="en-US" sz="2400" dirty="0" smtClean="0"/>
              <a:t> value. The activation energy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reaction </a:t>
            </a:r>
            <a:r>
              <a:rPr lang="en-US" sz="2400" dirty="0" smtClean="0"/>
              <a:t>is the up arrow from A to [B]. Viewed only from the enthalpy point of </a:t>
            </a:r>
            <a:r>
              <a:rPr lang="en-US" sz="2400" dirty="0" smtClean="0"/>
              <a:t>view,</a:t>
            </a:r>
            <a:r>
              <a:rPr lang="tr-TR" sz="2400" dirty="0" smtClean="0"/>
              <a:t> </a:t>
            </a:r>
            <a:r>
              <a:rPr lang="en-US" sz="2400" dirty="0" smtClean="0"/>
              <a:t>this </a:t>
            </a:r>
            <a:r>
              <a:rPr lang="en-US" sz="2400" dirty="0" smtClean="0"/>
              <a:t>is a </a:t>
            </a:r>
            <a:r>
              <a:rPr lang="en-US" sz="2400" dirty="0" err="1" smtClean="0"/>
              <a:t>nonspontaneous</a:t>
            </a:r>
            <a:r>
              <a:rPr lang="en-US" sz="2400" dirty="0" smtClean="0"/>
              <a:t> process. If the activation enthalpy to get to [B] is </a:t>
            </a:r>
            <a:r>
              <a:rPr lang="en-US" sz="2400" dirty="0" smtClean="0"/>
              <a:t>supplied,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 smtClean="0"/>
              <a:t>reaction takes place and the enthalpy change from [B] to C more than repays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enthalpy </a:t>
            </a:r>
            <a:r>
              <a:rPr lang="en-US" sz="2400" dirty="0" smtClean="0"/>
              <a:t>debt incurred in production of [B]. The enthalpy hill from A to [B] is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i="1" dirty="0" err="1" smtClean="0"/>
              <a:t>activation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barrier</a:t>
            </a:r>
            <a:r>
              <a:rPr lang="tr-TR" sz="2400" i="1" dirty="0" smtClean="0"/>
              <a:t> .</a:t>
            </a:r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96931" y="3669132"/>
            <a:ext cx="2340252" cy="2885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3266425" y="6226075"/>
            <a:ext cx="2745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/>
              <a:t>An </a:t>
            </a:r>
            <a:r>
              <a:rPr lang="tr-TR" sz="2400" dirty="0" err="1" smtClean="0"/>
              <a:t>activation</a:t>
            </a:r>
            <a:r>
              <a:rPr lang="tr-TR" sz="2400" dirty="0" smtClean="0"/>
              <a:t> </a:t>
            </a:r>
            <a:r>
              <a:rPr lang="tr-TR" sz="2400" dirty="0" err="1" smtClean="0"/>
              <a:t>barrier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2888974" y="4285278"/>
            <a:ext cx="90114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quantitative relationship between the reaction rate constant and temperature is</a:t>
            </a:r>
            <a:endParaRPr lang="tr-TR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988613" y="5128588"/>
            <a:ext cx="4116248" cy="1007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251792" y="159028"/>
            <a:ext cx="11767932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enthalpy to get over the activation barrier comes from ambient heat supplied</a:t>
            </a:r>
            <a:r>
              <a:rPr lang="tr-TR" sz="2400" dirty="0" smtClean="0"/>
              <a:t> </a:t>
            </a:r>
            <a:r>
              <a:rPr lang="en-US" sz="2400" dirty="0" smtClean="0"/>
              <a:t>to the system at temperatures greater than 0 K. Evidently, the higher the temperature,</a:t>
            </a:r>
            <a:r>
              <a:rPr lang="tr-TR" sz="2400" dirty="0" smtClean="0"/>
              <a:t> </a:t>
            </a:r>
            <a:r>
              <a:rPr lang="en-US" sz="2400" dirty="0" smtClean="0"/>
              <a:t>the more</a:t>
            </a:r>
            <a:r>
              <a:rPr lang="tr-TR" sz="2400" dirty="0" smtClean="0"/>
              <a:t> </a:t>
            </a:r>
            <a:r>
              <a:rPr lang="en-US" sz="2400" dirty="0" smtClean="0"/>
              <a:t>enthalpy is supplied to the system and the more molecules of a statistical</a:t>
            </a:r>
            <a:r>
              <a:rPr lang="tr-TR" sz="2400" dirty="0" smtClean="0"/>
              <a:t> </a:t>
            </a:r>
            <a:r>
              <a:rPr lang="en-US" sz="2400" dirty="0" smtClean="0"/>
              <a:t>distribution have enough enthalpy to get over the barrier. That supplies the qualitative</a:t>
            </a:r>
            <a:r>
              <a:rPr lang="tr-TR" sz="2400" dirty="0" smtClean="0"/>
              <a:t> </a:t>
            </a:r>
            <a:r>
              <a:rPr lang="en-US" sz="2400" dirty="0" smtClean="0"/>
              <a:t>answer to the question: Why do reactions go exponentially faster at higher</a:t>
            </a:r>
            <a:r>
              <a:rPr lang="tr-TR" sz="2400" dirty="0" smtClean="0"/>
              <a:t> </a:t>
            </a:r>
            <a:r>
              <a:rPr lang="en-US" sz="2400" dirty="0" smtClean="0"/>
              <a:t>temperatures than at lower temperatures? The number of activated molecules rises</a:t>
            </a:r>
            <a:r>
              <a:rPr lang="tr-TR" sz="2400" dirty="0" smtClean="0"/>
              <a:t> </a:t>
            </a:r>
            <a:r>
              <a:rPr lang="tr-TR" sz="2400" dirty="0" err="1" smtClean="0"/>
              <a:t>exponentially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8" name="7 Dikdörtgen"/>
          <p:cNvSpPr/>
          <p:nvPr/>
        </p:nvSpPr>
        <p:spPr>
          <a:xfrm>
            <a:off x="2891988" y="3681657"/>
            <a:ext cx="5119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Temperature </a:t>
            </a:r>
            <a:r>
              <a:rPr lang="tr-TR" sz="2400" b="1" dirty="0" smtClean="0">
                <a:solidFill>
                  <a:srgbClr val="FF0000"/>
                </a:solidFill>
              </a:rPr>
              <a:t>e</a:t>
            </a:r>
            <a:r>
              <a:rPr lang="en-US" sz="2400" b="1" dirty="0" err="1" smtClean="0">
                <a:solidFill>
                  <a:srgbClr val="FF0000"/>
                </a:solidFill>
              </a:rPr>
              <a:t>ffects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on </a:t>
            </a:r>
            <a:r>
              <a:rPr lang="tr-TR" sz="2400" b="1" dirty="0" smtClean="0">
                <a:solidFill>
                  <a:srgbClr val="FF0000"/>
                </a:solidFill>
              </a:rPr>
              <a:t>r</a:t>
            </a:r>
            <a:r>
              <a:rPr lang="en-US" sz="2400" b="1" dirty="0" smtClean="0">
                <a:solidFill>
                  <a:srgbClr val="FF0000"/>
                </a:solidFill>
              </a:rPr>
              <a:t>ate </a:t>
            </a:r>
            <a:r>
              <a:rPr lang="tr-TR" sz="2400" b="1" dirty="0" smtClean="0">
                <a:solidFill>
                  <a:srgbClr val="FF0000"/>
                </a:solidFill>
              </a:rPr>
              <a:t>c</a:t>
            </a:r>
            <a:r>
              <a:rPr lang="en-US" sz="2400" b="1" dirty="0" err="1" smtClean="0">
                <a:solidFill>
                  <a:srgbClr val="FF0000"/>
                </a:solidFill>
              </a:rPr>
              <a:t>onstants</a:t>
            </a:r>
            <a:endParaRPr lang="tr-TR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380</Words>
  <Application>Microsoft Office PowerPoint</Application>
  <PresentationFormat>Özel</PresentationFormat>
  <Paragraphs>18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acer</cp:lastModifiedBy>
  <cp:revision>30</cp:revision>
  <dcterms:created xsi:type="dcterms:W3CDTF">2018-03-28T12:23:24Z</dcterms:created>
  <dcterms:modified xsi:type="dcterms:W3CDTF">2018-04-01T10:52:30Z</dcterms:modified>
</cp:coreProperties>
</file>