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9207846-9BCA-464D-A38B-274B139A6D49}" type="datetimeFigureOut">
              <a:rPr lang="tr-TR" smtClean="0"/>
              <a:t>1.10.2020</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1B3F878-F336-475B-89E9-CA30678A802D}"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9207846-9BCA-464D-A38B-274B139A6D49}" type="datetimeFigureOut">
              <a:rPr lang="tr-TR" smtClean="0"/>
              <a:t>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1B3F878-F336-475B-89E9-CA30678A802D}"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9207846-9BCA-464D-A38B-274B139A6D49}" type="datetimeFigureOut">
              <a:rPr lang="tr-TR" smtClean="0"/>
              <a:t>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1B3F878-F336-475B-89E9-CA30678A802D}"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9207846-9BCA-464D-A38B-274B139A6D49}" type="datetimeFigureOut">
              <a:rPr lang="tr-TR" smtClean="0"/>
              <a:t>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1B3F878-F336-475B-89E9-CA30678A802D}"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9207846-9BCA-464D-A38B-274B139A6D49}" type="datetimeFigureOut">
              <a:rPr lang="tr-TR" smtClean="0"/>
              <a:t>1.10.2020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1B3F878-F336-475B-89E9-CA30678A802D}"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9207846-9BCA-464D-A38B-274B139A6D49}" type="datetimeFigureOut">
              <a:rPr lang="tr-TR" smtClean="0"/>
              <a:t>1.10.2020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1B3F878-F336-475B-89E9-CA30678A802D}"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9207846-9BCA-464D-A38B-274B139A6D49}" type="datetimeFigureOut">
              <a:rPr lang="tr-TR" smtClean="0"/>
              <a:t>1.10.2020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1B3F878-F336-475B-89E9-CA30678A802D}"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9207846-9BCA-464D-A38B-274B139A6D49}" type="datetimeFigureOut">
              <a:rPr lang="tr-TR" smtClean="0"/>
              <a:t>1.10.2020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1B3F878-F336-475B-89E9-CA30678A802D}"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207846-9BCA-464D-A38B-274B139A6D49}" type="datetimeFigureOut">
              <a:rPr lang="tr-TR" smtClean="0"/>
              <a:t>1.10.2020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1B3F878-F336-475B-89E9-CA30678A802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9207846-9BCA-464D-A38B-274B139A6D49}" type="datetimeFigureOut">
              <a:rPr lang="tr-TR" smtClean="0"/>
              <a:t>1.10.2020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1B3F878-F336-475B-89E9-CA30678A802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9207846-9BCA-464D-A38B-274B139A6D49}" type="datetimeFigureOut">
              <a:rPr lang="tr-TR" smtClean="0"/>
              <a:t>1.10.2020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1B3F878-F336-475B-89E9-CA30678A802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9207846-9BCA-464D-A38B-274B139A6D49}" type="datetimeFigureOut">
              <a:rPr lang="tr-TR" smtClean="0"/>
              <a:t>1.10.2020</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E1B3F878-F336-475B-89E9-CA30678A802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Kültür –Kişilik Konuları </a:t>
            </a:r>
          </a:p>
          <a:p>
            <a:endParaRPr lang="tr-TR" dirty="0"/>
          </a:p>
          <a:p>
            <a:r>
              <a:rPr lang="tr-TR" dirty="0" smtClean="0"/>
              <a:t>Antropolojide Kadın Konusunun Ele Alınması </a:t>
            </a:r>
          </a:p>
          <a:p>
            <a:endParaRPr lang="tr-TR" dirty="0"/>
          </a:p>
          <a:p>
            <a:endParaRPr lang="tr-TR" dirty="0" smtClean="0"/>
          </a:p>
          <a:p>
            <a:r>
              <a:rPr lang="tr-TR" dirty="0" smtClean="0"/>
              <a:t>Feminizm </a:t>
            </a:r>
            <a:endParaRPr lang="tr-TR" dirty="0"/>
          </a:p>
        </p:txBody>
      </p:sp>
      <p:sp>
        <p:nvSpPr>
          <p:cNvPr id="2" name="Başlık 1"/>
          <p:cNvSpPr>
            <a:spLocks noGrp="1"/>
          </p:cNvSpPr>
          <p:nvPr>
            <p:ph type="title"/>
          </p:nvPr>
        </p:nvSpPr>
        <p:spPr/>
        <p:txBody>
          <a:bodyPr/>
          <a:lstStyle/>
          <a:p>
            <a:endParaRPr lang="tr-TR" dirty="0"/>
          </a:p>
        </p:txBody>
      </p:sp>
    </p:spTree>
    <p:extLst>
      <p:ext uri="{BB962C8B-B14F-4D97-AF65-F5344CB8AC3E}">
        <p14:creationId xmlns:p14="http://schemas.microsoft.com/office/powerpoint/2010/main" val="1760645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dirty="0"/>
              <a:t>1975 yılından sonra, antropoloji disiplini içinde “feminist antropoloji” ve “cinsiyet antropolojisi” gibi çeşitli kavramlar ortaya çıkmıştır. Feminizmin antropolojiyle buluşması, özellikle 1980’li yıllardan sonra sosyal bilimlerde “farklılık” kavramının </a:t>
            </a:r>
            <a:r>
              <a:rPr lang="tr-TR" dirty="0" err="1"/>
              <a:t>önplana</a:t>
            </a:r>
            <a:r>
              <a:rPr lang="tr-TR" dirty="0"/>
              <a:t> çıkması ile olur. </a:t>
            </a:r>
            <a:endParaRPr lang="tr-TR" dirty="0" smtClean="0"/>
          </a:p>
          <a:p>
            <a:endParaRPr lang="tr-TR" dirty="0"/>
          </a:p>
          <a:p>
            <a:endParaRPr lang="tr-TR" dirty="0" smtClean="0"/>
          </a:p>
          <a:p>
            <a:r>
              <a:rPr lang="tr-TR" dirty="0" err="1" smtClean="0"/>
              <a:t>Henrietta</a:t>
            </a:r>
            <a:r>
              <a:rPr lang="tr-TR" dirty="0" smtClean="0"/>
              <a:t> </a:t>
            </a:r>
            <a:r>
              <a:rPr lang="tr-TR" dirty="0" err="1"/>
              <a:t>Moore</a:t>
            </a:r>
            <a:r>
              <a:rPr lang="tr-TR" dirty="0"/>
              <a:t> 1988’de “Feminizm ve Antropoloji”yi (</a:t>
            </a:r>
            <a:r>
              <a:rPr lang="tr-TR" i="1" dirty="0" err="1"/>
              <a:t>Feminism</a:t>
            </a:r>
            <a:r>
              <a:rPr lang="tr-TR" i="1" dirty="0"/>
              <a:t> </a:t>
            </a:r>
            <a:r>
              <a:rPr lang="tr-TR" i="1" dirty="0" err="1"/>
              <a:t>and</a:t>
            </a:r>
            <a:r>
              <a:rPr lang="tr-TR" i="1" dirty="0"/>
              <a:t> </a:t>
            </a:r>
            <a:r>
              <a:rPr lang="tr-TR" i="1" dirty="0" err="1"/>
              <a:t>Anthropology</a:t>
            </a:r>
            <a:r>
              <a:rPr lang="tr-TR" dirty="0"/>
              <a:t>) yazar.</a:t>
            </a:r>
          </a:p>
        </p:txBody>
      </p:sp>
      <p:sp>
        <p:nvSpPr>
          <p:cNvPr id="2" name="1 Başlık"/>
          <p:cNvSpPr>
            <a:spLocks noGrp="1"/>
          </p:cNvSpPr>
          <p:nvPr>
            <p:ph type="title"/>
          </p:nvPr>
        </p:nvSpPr>
        <p:spPr/>
        <p:txBody>
          <a:bodyPr/>
          <a:lstStyle/>
          <a:p>
            <a:endParaRPr lang="tr-TR"/>
          </a:p>
        </p:txBody>
      </p:sp>
    </p:spTree>
    <p:extLst>
      <p:ext uri="{BB962C8B-B14F-4D97-AF65-F5344CB8AC3E}">
        <p14:creationId xmlns:p14="http://schemas.microsoft.com/office/powerpoint/2010/main" val="32699694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20000"/>
          </a:bodyPr>
          <a:lstStyle/>
          <a:p>
            <a:r>
              <a:rPr lang="tr-TR" dirty="0"/>
              <a:t>Feminist antropoloji, cinsiyet çalışmalarına feminist bir perspektiften bakarken; kadın antropolojisi, daha çok antropolojinin “erkek bakış açısını kırmayı” hedefler. </a:t>
            </a:r>
            <a:endParaRPr lang="tr-TR" dirty="0" smtClean="0"/>
          </a:p>
          <a:p>
            <a:endParaRPr lang="tr-TR" dirty="0"/>
          </a:p>
          <a:p>
            <a:endParaRPr lang="tr-TR" dirty="0" smtClean="0"/>
          </a:p>
          <a:p>
            <a:r>
              <a:rPr lang="tr-TR" dirty="0" smtClean="0"/>
              <a:t>Cinsiyet </a:t>
            </a:r>
            <a:r>
              <a:rPr lang="tr-TR" dirty="0"/>
              <a:t>antropolojisi ise, kadının ve erkeğin farklı deneyimlerini ortaya koyar; karşılaştırma ve analiz yapar. Antropolojinin bu çalışma alanı toplumsal cinsiyetin oluşumunda “kültür”ün yerini sorgulamaktadır. Burada antropolojik perspektiften bakıldığında temel soru şudur: Kadını ya da erkeği bir toplumdan diğerine farklı kılan nedir? (</a:t>
            </a:r>
            <a:r>
              <a:rPr lang="tr-TR" dirty="0" err="1"/>
              <a:t>Moore</a:t>
            </a:r>
            <a:r>
              <a:rPr lang="tr-TR" dirty="0"/>
              <a:t>, 1990: 11,188). </a:t>
            </a:r>
          </a:p>
          <a:p>
            <a:endParaRPr lang="tr-TR" dirty="0"/>
          </a:p>
        </p:txBody>
      </p:sp>
      <p:sp>
        <p:nvSpPr>
          <p:cNvPr id="2" name="1 Başlık"/>
          <p:cNvSpPr>
            <a:spLocks noGrp="1"/>
          </p:cNvSpPr>
          <p:nvPr>
            <p:ph type="title"/>
          </p:nvPr>
        </p:nvSpPr>
        <p:spPr/>
        <p:txBody>
          <a:bodyPr/>
          <a:lstStyle/>
          <a:p>
            <a:endParaRPr lang="tr-TR"/>
          </a:p>
        </p:txBody>
      </p:sp>
    </p:spTree>
    <p:extLst>
      <p:ext uri="{BB962C8B-B14F-4D97-AF65-F5344CB8AC3E}">
        <p14:creationId xmlns:p14="http://schemas.microsoft.com/office/powerpoint/2010/main" val="5157585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endParaRPr lang="tr-TR" dirty="0"/>
          </a:p>
          <a:p>
            <a:r>
              <a:rPr lang="tr-TR" dirty="0" smtClean="0"/>
              <a:t>“</a:t>
            </a:r>
            <a:r>
              <a:rPr lang="tr-TR" dirty="0"/>
              <a:t>Kadın bakış </a:t>
            </a:r>
            <a:r>
              <a:rPr lang="tr-TR" dirty="0" err="1"/>
              <a:t>açısı”nın</a:t>
            </a:r>
            <a:r>
              <a:rPr lang="tr-TR" dirty="0"/>
              <a:t> eksikliği, kadınları “kültür” yazma çabasına yönlendirdi. Artık kültürü kadınlar yazıyordu; ve yazılan “kadın </a:t>
            </a:r>
            <a:r>
              <a:rPr lang="tr-TR" dirty="0" err="1"/>
              <a:t>kültürü”ydü</a:t>
            </a:r>
            <a:r>
              <a:rPr lang="tr-TR" dirty="0"/>
              <a:t>. </a:t>
            </a:r>
          </a:p>
        </p:txBody>
      </p:sp>
      <p:sp>
        <p:nvSpPr>
          <p:cNvPr id="2" name="1 Başlık"/>
          <p:cNvSpPr>
            <a:spLocks noGrp="1"/>
          </p:cNvSpPr>
          <p:nvPr>
            <p:ph type="title"/>
          </p:nvPr>
        </p:nvSpPr>
        <p:spPr/>
        <p:txBody>
          <a:bodyPr/>
          <a:lstStyle/>
          <a:p>
            <a:endParaRPr lang="tr-TR"/>
          </a:p>
        </p:txBody>
      </p:sp>
    </p:spTree>
    <p:extLst>
      <p:ext uri="{BB962C8B-B14F-4D97-AF65-F5344CB8AC3E}">
        <p14:creationId xmlns:p14="http://schemas.microsoft.com/office/powerpoint/2010/main" val="4640364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a:t>Kültür-kişilik çalışmalarında antropolojiyi farklı kılan, “kültür”ü merkeze almasıdır. </a:t>
            </a:r>
            <a:endParaRPr lang="tr-TR" dirty="0" smtClean="0"/>
          </a:p>
          <a:p>
            <a:endParaRPr lang="tr-TR" dirty="0"/>
          </a:p>
          <a:p>
            <a:r>
              <a:rPr lang="tr-TR" dirty="0" err="1" smtClean="0"/>
              <a:t>Malinowski</a:t>
            </a:r>
            <a:r>
              <a:rPr lang="tr-TR" dirty="0"/>
              <a:t>, o güne kadarki antropologlardan farklı olarak psikolojiye eleştirel bir perspektiften bakmış ve Freud’un psikanaliz kuramının evrenselliğini sorgulamıştır. </a:t>
            </a:r>
            <a:r>
              <a:rPr lang="tr-TR" dirty="0" err="1"/>
              <a:t>Trobriand</a:t>
            </a:r>
            <a:r>
              <a:rPr lang="tr-TR" dirty="0"/>
              <a:t> yerlilerinde yaptığı çalışmalarda, biyolojik babadan çok dayının çocukla ilişkisinin güçlü olduğunu söyler.</a:t>
            </a:r>
          </a:p>
        </p:txBody>
      </p:sp>
      <p:sp>
        <p:nvSpPr>
          <p:cNvPr id="2" name="1 Başlık"/>
          <p:cNvSpPr>
            <a:spLocks noGrp="1"/>
          </p:cNvSpPr>
          <p:nvPr>
            <p:ph type="title"/>
          </p:nvPr>
        </p:nvSpPr>
        <p:spPr/>
        <p:txBody>
          <a:bodyPr/>
          <a:lstStyle/>
          <a:p>
            <a:endParaRPr lang="tr-TR" dirty="0"/>
          </a:p>
        </p:txBody>
      </p:sp>
    </p:spTree>
    <p:extLst>
      <p:ext uri="{BB962C8B-B14F-4D97-AF65-F5344CB8AC3E}">
        <p14:creationId xmlns:p14="http://schemas.microsoft.com/office/powerpoint/2010/main" val="3952650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r>
              <a:rPr lang="tr-TR" dirty="0"/>
              <a:t>Çocuklar, yalnızca kendi üzerlerinde “egemenlik kuran” dayının mirasçısıdırlar. </a:t>
            </a:r>
            <a:r>
              <a:rPr lang="tr-TR" dirty="0" err="1"/>
              <a:t>Malinowski</a:t>
            </a:r>
            <a:r>
              <a:rPr lang="tr-TR" dirty="0"/>
              <a:t>, Freud’un “</a:t>
            </a:r>
            <a:r>
              <a:rPr lang="tr-TR" dirty="0" err="1"/>
              <a:t>Oedipus</a:t>
            </a:r>
            <a:r>
              <a:rPr lang="tr-TR" dirty="0"/>
              <a:t> </a:t>
            </a:r>
            <a:r>
              <a:rPr lang="tr-TR" dirty="0" err="1"/>
              <a:t>kompleksi”nin</a:t>
            </a:r>
            <a:r>
              <a:rPr lang="tr-TR" dirty="0"/>
              <a:t> geçerliliğini tartışır ve bu yönüyle psikanalizin kültürel farklılıklarına dikkati çeken ilk </a:t>
            </a:r>
            <a:r>
              <a:rPr lang="tr-TR" dirty="0" err="1"/>
              <a:t>antropologtur</a:t>
            </a:r>
            <a:r>
              <a:rPr lang="tr-TR" dirty="0"/>
              <a:t>. Ayrıca, “anaerkil” ya da “ataerkil” terimlerini, otorite içerdiği için kullanmaz; ve “</a:t>
            </a:r>
            <a:r>
              <a:rPr lang="tr-TR" dirty="0" err="1"/>
              <a:t>anahukuku</a:t>
            </a:r>
            <a:r>
              <a:rPr lang="tr-TR" dirty="0"/>
              <a:t>”, “</a:t>
            </a:r>
            <a:r>
              <a:rPr lang="tr-TR" dirty="0" err="1"/>
              <a:t>babahukuku</a:t>
            </a:r>
            <a:r>
              <a:rPr lang="tr-TR" dirty="0"/>
              <a:t>”, “</a:t>
            </a:r>
            <a:r>
              <a:rPr lang="tr-TR" dirty="0" err="1"/>
              <a:t>anayerli</a:t>
            </a:r>
            <a:r>
              <a:rPr lang="tr-TR" dirty="0"/>
              <a:t>” ya da “</a:t>
            </a:r>
            <a:r>
              <a:rPr lang="tr-TR" dirty="0" err="1"/>
              <a:t>babayerli</a:t>
            </a:r>
            <a:r>
              <a:rPr lang="tr-TR" dirty="0"/>
              <a:t>” terimlerini kullanmayı doğru bulur. Kökende ne vardı? sorusuna cevap olarak, bir cinse diğerine göre öncelik vermenin yanlış olduğunu söyler (</a:t>
            </a:r>
            <a:r>
              <a:rPr lang="tr-TR" dirty="0" err="1"/>
              <a:t>Malinowski</a:t>
            </a:r>
            <a:r>
              <a:rPr lang="tr-TR" dirty="0"/>
              <a:t>, 1989).</a:t>
            </a:r>
          </a:p>
        </p:txBody>
      </p:sp>
      <p:sp>
        <p:nvSpPr>
          <p:cNvPr id="2" name="1 Başlık"/>
          <p:cNvSpPr>
            <a:spLocks noGrp="1"/>
          </p:cNvSpPr>
          <p:nvPr>
            <p:ph type="title"/>
          </p:nvPr>
        </p:nvSpPr>
        <p:spPr/>
        <p:txBody>
          <a:bodyPr/>
          <a:lstStyle/>
          <a:p>
            <a:endParaRPr lang="tr-TR"/>
          </a:p>
        </p:txBody>
      </p:sp>
    </p:spTree>
    <p:extLst>
      <p:ext uri="{BB962C8B-B14F-4D97-AF65-F5344CB8AC3E}">
        <p14:creationId xmlns:p14="http://schemas.microsoft.com/office/powerpoint/2010/main" val="3530615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tr-TR" dirty="0"/>
              <a:t>Kültür ve cinsiyet arasındaki ilişkiyi en iyi anlatan örneklerden biri de “</a:t>
            </a:r>
            <a:r>
              <a:rPr lang="tr-TR" dirty="0" err="1"/>
              <a:t>ensest”tir</a:t>
            </a:r>
            <a:r>
              <a:rPr lang="tr-TR" dirty="0"/>
              <a:t>. </a:t>
            </a:r>
            <a:endParaRPr lang="tr-TR" dirty="0" smtClean="0"/>
          </a:p>
          <a:p>
            <a:endParaRPr lang="tr-TR" dirty="0"/>
          </a:p>
          <a:p>
            <a:r>
              <a:rPr lang="tr-TR" dirty="0" err="1" smtClean="0"/>
              <a:t>Ensest</a:t>
            </a:r>
            <a:r>
              <a:rPr lang="tr-TR" dirty="0"/>
              <a:t>, yakın </a:t>
            </a:r>
            <a:r>
              <a:rPr lang="tr-TR" dirty="0" smtClean="0"/>
              <a:t>akrabalar arası </a:t>
            </a:r>
            <a:r>
              <a:rPr lang="tr-TR" dirty="0"/>
              <a:t>cinsel ilişki yasağı </a:t>
            </a:r>
            <a:r>
              <a:rPr lang="tr-TR" dirty="0" smtClean="0"/>
              <a:t>demektir. </a:t>
            </a:r>
            <a:r>
              <a:rPr lang="tr-TR" dirty="0"/>
              <a:t>Ancak yasak olmasına rağmen, yapılan araştırmalar bize bu tür ilişkilerin varlığını gösteren kanıtlar sunar. </a:t>
            </a:r>
            <a:r>
              <a:rPr lang="tr-TR" dirty="0" err="1"/>
              <a:t>Levi</a:t>
            </a:r>
            <a:r>
              <a:rPr lang="tr-TR" dirty="0"/>
              <a:t>-</a:t>
            </a:r>
            <a:r>
              <a:rPr lang="tr-TR" dirty="0" err="1"/>
              <a:t>Strauss</a:t>
            </a:r>
            <a:r>
              <a:rPr lang="tr-TR" dirty="0"/>
              <a:t> (2000)’a göre </a:t>
            </a:r>
            <a:r>
              <a:rPr lang="tr-TR" dirty="0" err="1"/>
              <a:t>ensest</a:t>
            </a:r>
            <a:r>
              <a:rPr lang="tr-TR" dirty="0"/>
              <a:t>, “biyolojik” olanla “toplumsal” olan arasındaki bağı oluşturur. Bu yüzden gereklidir ve evrensel olarak uygulanmalıdır.  </a:t>
            </a:r>
          </a:p>
          <a:p>
            <a:endParaRPr lang="tr-TR" dirty="0"/>
          </a:p>
        </p:txBody>
      </p:sp>
      <p:sp>
        <p:nvSpPr>
          <p:cNvPr id="2" name="1 Başlık"/>
          <p:cNvSpPr>
            <a:spLocks noGrp="1"/>
          </p:cNvSpPr>
          <p:nvPr>
            <p:ph type="title"/>
          </p:nvPr>
        </p:nvSpPr>
        <p:spPr/>
        <p:txBody>
          <a:bodyPr/>
          <a:lstStyle/>
          <a:p>
            <a:endParaRPr lang="tr-TR"/>
          </a:p>
        </p:txBody>
      </p:sp>
    </p:spTree>
    <p:extLst>
      <p:ext uri="{BB962C8B-B14F-4D97-AF65-F5344CB8AC3E}">
        <p14:creationId xmlns:p14="http://schemas.microsoft.com/office/powerpoint/2010/main" val="3422450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a:t>Kültür-kişilik çalışmaları, “kişinin yapmak istediği ile yapması gereken arasında bir seçime zorlandığında hangisini seçeceği” sorunsalı temelinde varlık bulur. Modern antropolojide, psikoloji disipliniyle ilişkili olarak “bilişsel şema” kavramı gündeme gelmiştir. Şema, kültüreldir ve bir nesnenin ya da olayın zihinsel temsilini ifade eder. Son dönem çalışmaları içinde, “toplumsal cinsiyet kodu” (</a:t>
            </a:r>
            <a:r>
              <a:rPr lang="tr-TR" i="1" dirty="0" err="1"/>
              <a:t>gender</a:t>
            </a:r>
            <a:r>
              <a:rPr lang="tr-TR" i="1" dirty="0"/>
              <a:t> </a:t>
            </a:r>
            <a:r>
              <a:rPr lang="tr-TR" i="1" dirty="0" err="1"/>
              <a:t>code</a:t>
            </a:r>
            <a:r>
              <a:rPr lang="tr-TR" dirty="0"/>
              <a:t>) olarak adlandırılan kavram da, şema kavramıyla bağlantılıdır. </a:t>
            </a:r>
          </a:p>
        </p:txBody>
      </p:sp>
      <p:sp>
        <p:nvSpPr>
          <p:cNvPr id="2" name="1 Başlık"/>
          <p:cNvSpPr>
            <a:spLocks noGrp="1"/>
          </p:cNvSpPr>
          <p:nvPr>
            <p:ph type="title"/>
          </p:nvPr>
        </p:nvSpPr>
        <p:spPr/>
        <p:txBody>
          <a:bodyPr/>
          <a:lstStyle/>
          <a:p>
            <a:endParaRPr lang="tr-TR"/>
          </a:p>
        </p:txBody>
      </p:sp>
    </p:spTree>
    <p:extLst>
      <p:ext uri="{BB962C8B-B14F-4D97-AF65-F5344CB8AC3E}">
        <p14:creationId xmlns:p14="http://schemas.microsoft.com/office/powerpoint/2010/main" val="10990625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t>Toplumsal cinsiyet rolünü nasıl oynayacağımıza ilişkin zihin kodu olarak tanımlanan toplumsal cinsiyet kodu, “kültüre doğan” bireyin, sosyalleşme süreci içinde cinsiyet rolünü nasıl oynayacağını öğrenmesi ve öğrenilen rolün zihne kodlanmasını içerir (</a:t>
            </a:r>
            <a:r>
              <a:rPr lang="tr-TR" dirty="0" err="1"/>
              <a:t>Bock</a:t>
            </a:r>
            <a:r>
              <a:rPr lang="tr-TR" dirty="0"/>
              <a:t>, 2001). </a:t>
            </a:r>
          </a:p>
        </p:txBody>
      </p:sp>
      <p:sp>
        <p:nvSpPr>
          <p:cNvPr id="2" name="1 Başlık"/>
          <p:cNvSpPr>
            <a:spLocks noGrp="1"/>
          </p:cNvSpPr>
          <p:nvPr>
            <p:ph type="title"/>
          </p:nvPr>
        </p:nvSpPr>
        <p:spPr/>
        <p:txBody>
          <a:bodyPr/>
          <a:lstStyle/>
          <a:p>
            <a:endParaRPr lang="tr-TR"/>
          </a:p>
        </p:txBody>
      </p:sp>
    </p:spTree>
    <p:extLst>
      <p:ext uri="{BB962C8B-B14F-4D97-AF65-F5344CB8AC3E}">
        <p14:creationId xmlns:p14="http://schemas.microsoft.com/office/powerpoint/2010/main" val="1116207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99247" y="3068960"/>
            <a:ext cx="7745505" cy="2016224"/>
          </a:xfrm>
        </p:spPr>
        <p:txBody>
          <a:bodyPr>
            <a:normAutofit fontScale="92500" lnSpcReduction="10000"/>
          </a:bodyPr>
          <a:lstStyle/>
          <a:p>
            <a:r>
              <a:rPr lang="tr-TR" dirty="0"/>
              <a:t>70’li yıllarda, dünyadaki gelişmelere paralel olarak yeniden yükselen kadın hareketleri ile birlikte, “kadın antropolojisi” kavramı, </a:t>
            </a:r>
            <a:r>
              <a:rPr lang="tr-TR" dirty="0" err="1"/>
              <a:t>Rayna</a:t>
            </a:r>
            <a:r>
              <a:rPr lang="tr-TR" dirty="0"/>
              <a:t> </a:t>
            </a:r>
            <a:r>
              <a:rPr lang="tr-TR" dirty="0" err="1"/>
              <a:t>Reiter’ın</a:t>
            </a:r>
            <a:r>
              <a:rPr lang="tr-TR" dirty="0"/>
              <a:t> 1975’te yazdığı “Bir Kadın Antropolojisine Doğru” (</a:t>
            </a:r>
            <a:r>
              <a:rPr lang="tr-TR" i="1" dirty="0" err="1"/>
              <a:t>Toward</a:t>
            </a:r>
            <a:r>
              <a:rPr lang="tr-TR" i="1" dirty="0"/>
              <a:t> an </a:t>
            </a:r>
            <a:r>
              <a:rPr lang="tr-TR" i="1" dirty="0" err="1"/>
              <a:t>Anthropology</a:t>
            </a:r>
            <a:r>
              <a:rPr lang="tr-TR" i="1" dirty="0"/>
              <a:t> of </a:t>
            </a:r>
            <a:r>
              <a:rPr lang="tr-TR" i="1" dirty="0" err="1"/>
              <a:t>Woman</a:t>
            </a:r>
            <a:r>
              <a:rPr lang="tr-TR" dirty="0"/>
              <a:t>) adlı çalışmayla antropoloji tarihindeki yerini </a:t>
            </a:r>
            <a:r>
              <a:rPr lang="tr-TR" dirty="0" smtClean="0"/>
              <a:t>almıştır… </a:t>
            </a:r>
            <a:endParaRPr lang="tr-TR" dirty="0"/>
          </a:p>
        </p:txBody>
      </p:sp>
      <p:sp>
        <p:nvSpPr>
          <p:cNvPr id="2" name="1 Başlık"/>
          <p:cNvSpPr>
            <a:spLocks noGrp="1"/>
          </p:cNvSpPr>
          <p:nvPr>
            <p:ph type="title"/>
          </p:nvPr>
        </p:nvSpPr>
        <p:spPr>
          <a:xfrm>
            <a:off x="688490" y="908720"/>
            <a:ext cx="7756263" cy="1008112"/>
          </a:xfrm>
        </p:spPr>
        <p:txBody>
          <a:bodyPr>
            <a:normAutofit fontScale="90000"/>
          </a:bodyPr>
          <a:lstStyle/>
          <a:p>
            <a:r>
              <a:rPr lang="tr-TR" dirty="0" smtClean="0"/>
              <a:t>“Feminizm” ve “Kadın” Konularının Akademik Gelişimi  </a:t>
            </a:r>
            <a:endParaRPr lang="tr-TR" dirty="0"/>
          </a:p>
        </p:txBody>
      </p:sp>
    </p:spTree>
    <p:extLst>
      <p:ext uri="{BB962C8B-B14F-4D97-AF65-F5344CB8AC3E}">
        <p14:creationId xmlns:p14="http://schemas.microsoft.com/office/powerpoint/2010/main" val="10624274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a:solidFill>
                  <a:schemeClr val="accent2"/>
                </a:solidFill>
              </a:rPr>
              <a:t>Madem antropoloji “insan”ı çalışıyor, o zaman “kadın” da bunun içinde olmalıdır</a:t>
            </a:r>
            <a:r>
              <a:rPr lang="tr-TR" dirty="0"/>
              <a:t> diyen </a:t>
            </a:r>
            <a:r>
              <a:rPr lang="tr-TR" dirty="0" err="1"/>
              <a:t>Reiter</a:t>
            </a:r>
            <a:r>
              <a:rPr lang="tr-TR" dirty="0"/>
              <a:t>, hem kendi kültürümüz hem de farklı kültürlerdeki toplumsal cinsiyet çalışmalarının artması gerektiğini söylemektedir (</a:t>
            </a:r>
            <a:r>
              <a:rPr lang="tr-TR" dirty="0" err="1"/>
              <a:t>Reiter</a:t>
            </a:r>
            <a:r>
              <a:rPr lang="tr-TR" dirty="0"/>
              <a:t>, 1975: 16).</a:t>
            </a:r>
          </a:p>
        </p:txBody>
      </p:sp>
      <p:sp>
        <p:nvSpPr>
          <p:cNvPr id="2" name="1 Başlık"/>
          <p:cNvSpPr>
            <a:spLocks noGrp="1"/>
          </p:cNvSpPr>
          <p:nvPr>
            <p:ph type="title"/>
          </p:nvPr>
        </p:nvSpPr>
        <p:spPr/>
        <p:txBody>
          <a:bodyPr/>
          <a:lstStyle/>
          <a:p>
            <a:endParaRPr lang="tr-TR"/>
          </a:p>
        </p:txBody>
      </p:sp>
    </p:spTree>
    <p:extLst>
      <p:ext uri="{BB962C8B-B14F-4D97-AF65-F5344CB8AC3E}">
        <p14:creationId xmlns:p14="http://schemas.microsoft.com/office/powerpoint/2010/main" val="3031144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err="1"/>
              <a:t>Rosaldo</a:t>
            </a:r>
            <a:r>
              <a:rPr lang="tr-TR" dirty="0"/>
              <a:t> ve </a:t>
            </a:r>
            <a:r>
              <a:rPr lang="tr-TR" dirty="0" err="1"/>
              <a:t>Lamphere’in</a:t>
            </a:r>
            <a:r>
              <a:rPr lang="tr-TR" dirty="0"/>
              <a:t> 1974’te yayınlanan çalışmaları </a:t>
            </a:r>
            <a:endParaRPr lang="tr-TR" dirty="0" smtClean="0"/>
          </a:p>
          <a:p>
            <a:r>
              <a:rPr lang="tr-TR" i="1" dirty="0" smtClean="0"/>
              <a:t>“</a:t>
            </a:r>
            <a:r>
              <a:rPr lang="tr-TR" i="1" dirty="0" err="1"/>
              <a:t>Women</a:t>
            </a:r>
            <a:r>
              <a:rPr lang="tr-TR" i="1" dirty="0"/>
              <a:t>, </a:t>
            </a:r>
            <a:r>
              <a:rPr lang="tr-TR" i="1" dirty="0" err="1"/>
              <a:t>Culture</a:t>
            </a:r>
            <a:r>
              <a:rPr lang="tr-TR" i="1" dirty="0"/>
              <a:t> </a:t>
            </a:r>
            <a:r>
              <a:rPr lang="tr-TR" i="1" dirty="0" err="1"/>
              <a:t>and</a:t>
            </a:r>
            <a:r>
              <a:rPr lang="tr-TR" i="1" dirty="0"/>
              <a:t> </a:t>
            </a:r>
            <a:r>
              <a:rPr lang="tr-TR" i="1" dirty="0" err="1"/>
              <a:t>Society</a:t>
            </a:r>
            <a:r>
              <a:rPr lang="tr-TR" i="1" dirty="0"/>
              <a:t>” </a:t>
            </a:r>
            <a:r>
              <a:rPr lang="tr-TR" dirty="0"/>
              <a:t>ile 1975’te </a:t>
            </a:r>
            <a:r>
              <a:rPr lang="tr-TR" dirty="0" err="1"/>
              <a:t>Friedl’in</a:t>
            </a:r>
            <a:r>
              <a:rPr lang="tr-TR" dirty="0"/>
              <a:t> </a:t>
            </a:r>
            <a:r>
              <a:rPr lang="tr-TR" i="1" dirty="0"/>
              <a:t>“</a:t>
            </a:r>
            <a:r>
              <a:rPr lang="tr-TR" i="1" dirty="0" err="1"/>
              <a:t>Women</a:t>
            </a:r>
            <a:r>
              <a:rPr lang="tr-TR" i="1" dirty="0"/>
              <a:t> </a:t>
            </a:r>
            <a:r>
              <a:rPr lang="tr-TR" i="1" dirty="0" err="1"/>
              <a:t>and</a:t>
            </a:r>
            <a:r>
              <a:rPr lang="tr-TR" i="1" dirty="0"/>
              <a:t> Men: An </a:t>
            </a:r>
            <a:r>
              <a:rPr lang="tr-TR" i="1" dirty="0" err="1"/>
              <a:t>Anthropologist</a:t>
            </a:r>
            <a:r>
              <a:rPr lang="tr-TR" i="1" dirty="0"/>
              <a:t> </a:t>
            </a:r>
            <a:r>
              <a:rPr lang="tr-TR" i="1" dirty="0" err="1"/>
              <a:t>View</a:t>
            </a:r>
            <a:r>
              <a:rPr lang="tr-TR" i="1" dirty="0"/>
              <a:t>”</a:t>
            </a:r>
            <a:r>
              <a:rPr lang="tr-TR" dirty="0"/>
              <a:t> </a:t>
            </a:r>
            <a:endParaRPr lang="tr-TR" dirty="0" smtClean="0"/>
          </a:p>
          <a:p>
            <a:r>
              <a:rPr lang="tr-TR" dirty="0" smtClean="0"/>
              <a:t>adlı </a:t>
            </a:r>
            <a:r>
              <a:rPr lang="tr-TR" dirty="0"/>
              <a:t>çalışmaları alandaki diğer önemli çalışmalardır. Bu iki kitap, feminist antropolojide “kutsal kitaplar” olarak anılmaktadır (</a:t>
            </a:r>
            <a:r>
              <a:rPr lang="tr-TR" dirty="0" err="1"/>
              <a:t>Di</a:t>
            </a:r>
            <a:r>
              <a:rPr lang="tr-TR" dirty="0"/>
              <a:t> Leonardo, 1991:7).   </a:t>
            </a:r>
          </a:p>
          <a:p>
            <a:endParaRPr lang="tr-TR" dirty="0"/>
          </a:p>
        </p:txBody>
      </p:sp>
      <p:sp>
        <p:nvSpPr>
          <p:cNvPr id="2" name="1 Başlık"/>
          <p:cNvSpPr>
            <a:spLocks noGrp="1"/>
          </p:cNvSpPr>
          <p:nvPr>
            <p:ph type="title"/>
          </p:nvPr>
        </p:nvSpPr>
        <p:spPr/>
        <p:txBody>
          <a:bodyPr/>
          <a:lstStyle/>
          <a:p>
            <a:endParaRPr lang="tr-TR"/>
          </a:p>
        </p:txBody>
      </p:sp>
    </p:spTree>
    <p:extLst>
      <p:ext uri="{BB962C8B-B14F-4D97-AF65-F5344CB8AC3E}">
        <p14:creationId xmlns:p14="http://schemas.microsoft.com/office/powerpoint/2010/main" val="22346202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4</TotalTime>
  <Words>628</Words>
  <Application>Microsoft Office PowerPoint</Application>
  <PresentationFormat>Ekran Gösterisi (4:3)</PresentationFormat>
  <Paragraphs>31</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Cilt</vt:lpstr>
      <vt:lpstr>PowerPoint Sunusu</vt:lpstr>
      <vt:lpstr>PowerPoint Sunusu</vt:lpstr>
      <vt:lpstr>PowerPoint Sunusu</vt:lpstr>
      <vt:lpstr>PowerPoint Sunusu</vt:lpstr>
      <vt:lpstr>PowerPoint Sunusu</vt:lpstr>
      <vt:lpstr>PowerPoint Sunusu</vt:lpstr>
      <vt:lpstr>“Feminizm” ve “Kadın” Konularının Akademik Gelişimi  </vt:lpstr>
      <vt:lpstr>PowerPoint Sunusu</vt:lpstr>
      <vt:lpstr>PowerPoint Sunusu</vt:lpstr>
      <vt:lpstr>PowerPoint Sunusu</vt:lpstr>
      <vt:lpstr>PowerPoint Sunusu</vt:lpstr>
      <vt:lpstr>PowerPoint Sunusu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Hp-Pc</dc:creator>
  <cp:lastModifiedBy>Hp-Pc</cp:lastModifiedBy>
  <cp:revision>2</cp:revision>
  <dcterms:created xsi:type="dcterms:W3CDTF">2020-10-01T17:03:14Z</dcterms:created>
  <dcterms:modified xsi:type="dcterms:W3CDTF">2020-10-01T17:08:14Z</dcterms:modified>
</cp:coreProperties>
</file>