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6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9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2348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69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782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25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24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6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3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5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5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2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5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9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8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9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EB82E-DB26-48B7-9079-94579FFCE99D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C2C17A2-0111-4526-8982-516D38B6A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1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Italian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Cinema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51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Italian Horror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During </a:t>
            </a:r>
            <a:r>
              <a:rPr lang="en-US" b="1" dirty="0"/>
              <a:t>1960s</a:t>
            </a:r>
            <a:r>
              <a:rPr lang="en-US" dirty="0"/>
              <a:t> and </a:t>
            </a:r>
            <a:r>
              <a:rPr lang="en-US" b="1" dirty="0"/>
              <a:t>70s</a:t>
            </a:r>
            <a:r>
              <a:rPr lang="en-US" dirty="0"/>
              <a:t>, Italians filmmakers developed a number of horror films collectively known as </a:t>
            </a:r>
            <a:r>
              <a:rPr lang="en-US" b="1" dirty="0" err="1"/>
              <a:t>giallo</a:t>
            </a:r>
            <a:r>
              <a:rPr lang="en-US" dirty="0"/>
              <a:t>. These soon became classics in the genre and their influence spread to other filmmaking countries. </a:t>
            </a:r>
            <a:endParaRPr lang="en-US" dirty="0" smtClean="0"/>
          </a:p>
          <a:p>
            <a:pPr algn="just"/>
            <a:r>
              <a:rPr lang="en-US" dirty="0" smtClean="0"/>
              <a:t>Popular </a:t>
            </a:r>
            <a:r>
              <a:rPr lang="en-US" dirty="0"/>
              <a:t>Italian horror films and thrillers from this era include </a:t>
            </a:r>
            <a:r>
              <a:rPr lang="en-US" i="1" dirty="0"/>
              <a:t>Black Sunday, </a:t>
            </a:r>
            <a:r>
              <a:rPr lang="en-US" i="1" dirty="0" err="1"/>
              <a:t>Danza</a:t>
            </a:r>
            <a:r>
              <a:rPr lang="en-US" i="1" dirty="0"/>
              <a:t> </a:t>
            </a:r>
            <a:r>
              <a:rPr lang="en-US" i="1" dirty="0" err="1"/>
              <a:t>Macabra</a:t>
            </a:r>
            <a:r>
              <a:rPr lang="en-US" i="1" dirty="0"/>
              <a:t>, </a:t>
            </a:r>
            <a:r>
              <a:rPr lang="en-US" i="1" dirty="0" err="1"/>
              <a:t>L'Uccello</a:t>
            </a:r>
            <a:r>
              <a:rPr lang="en-US" i="1" dirty="0"/>
              <a:t> </a:t>
            </a:r>
            <a:r>
              <a:rPr lang="en-US" i="1" dirty="0" err="1"/>
              <a:t>dalle</a:t>
            </a:r>
            <a:r>
              <a:rPr lang="en-US" i="1" dirty="0"/>
              <a:t> </a:t>
            </a:r>
            <a:r>
              <a:rPr lang="en-US" i="1" dirty="0" err="1"/>
              <a:t>Piume</a:t>
            </a:r>
            <a:r>
              <a:rPr lang="en-US" i="1" dirty="0"/>
              <a:t> di </a:t>
            </a:r>
            <a:r>
              <a:rPr lang="en-US" i="1" dirty="0" err="1"/>
              <a:t>Cristallo</a:t>
            </a:r>
            <a:r>
              <a:rPr lang="en-US" i="1" dirty="0"/>
              <a:t>, </a:t>
            </a:r>
            <a:r>
              <a:rPr lang="en-US" i="1" dirty="0" err="1"/>
              <a:t>Profondo</a:t>
            </a:r>
            <a:r>
              <a:rPr lang="en-US" i="1" dirty="0"/>
              <a:t> </a:t>
            </a:r>
            <a:r>
              <a:rPr lang="en-US" i="1" dirty="0" err="1"/>
              <a:t>Rosso</a:t>
            </a:r>
            <a:r>
              <a:rPr lang="en-US" i="1" dirty="0"/>
              <a:t>, </a:t>
            </a:r>
            <a:r>
              <a:rPr lang="en-US" i="1" dirty="0" err="1"/>
              <a:t>Reazione</a:t>
            </a:r>
            <a:r>
              <a:rPr lang="en-US" i="1" dirty="0"/>
              <a:t> a Catena </a:t>
            </a:r>
            <a:r>
              <a:rPr lang="en-US" dirty="0"/>
              <a:t>and </a:t>
            </a:r>
            <a:r>
              <a:rPr lang="en-US" i="1" dirty="0" err="1"/>
              <a:t>Suspiria</a:t>
            </a:r>
            <a:r>
              <a:rPr lang="en-US" dirty="0"/>
              <a:t>. By the late 1970s, Italian cinema had established an international reputation as a creator of violent horror films.</a:t>
            </a:r>
          </a:p>
        </p:txBody>
      </p:sp>
    </p:spTree>
    <p:extLst>
      <p:ext uri="{BB962C8B-B14F-4D97-AF65-F5344CB8AC3E}">
        <p14:creationId xmlns:p14="http://schemas.microsoft.com/office/powerpoint/2010/main" val="1479345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Italian Film Industry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74209"/>
            <a:ext cx="8915400" cy="483130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Italian film has its beginnings in the late </a:t>
            </a:r>
            <a:r>
              <a:rPr lang="en-US" b="1" dirty="0"/>
              <a:t>1890s</a:t>
            </a:r>
            <a:r>
              <a:rPr lang="en-US" dirty="0"/>
              <a:t>, several years after the invention of moving pictures in the </a:t>
            </a:r>
            <a:r>
              <a:rPr lang="en-US" b="1" dirty="0"/>
              <a:t>1880s</a:t>
            </a:r>
            <a:r>
              <a:rPr lang="en-US" dirty="0"/>
              <a:t>. The credit for this invention has been disputed for many years as a number of people have laid claim to its </a:t>
            </a:r>
            <a:r>
              <a:rPr lang="en-US" dirty="0" smtClean="0"/>
              <a:t>development, but </a:t>
            </a:r>
            <a:r>
              <a:rPr lang="en-US" dirty="0"/>
              <a:t>it was </a:t>
            </a:r>
            <a:r>
              <a:rPr lang="en-US" b="1" dirty="0"/>
              <a:t>the Lumière brothers </a:t>
            </a:r>
            <a:r>
              <a:rPr lang="en-US" dirty="0"/>
              <a:t>who patented the process of </a:t>
            </a:r>
            <a:r>
              <a:rPr lang="en-US" i="1" dirty="0" err="1"/>
              <a:t>cinématographe</a:t>
            </a:r>
            <a:r>
              <a:rPr lang="en-US" dirty="0"/>
              <a:t> in </a:t>
            </a:r>
            <a:r>
              <a:rPr lang="en-US" b="1" dirty="0"/>
              <a:t>1895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/>
              <a:t>The first known Italian film </a:t>
            </a:r>
            <a:r>
              <a:rPr lang="en-US" dirty="0"/>
              <a:t>was produced in </a:t>
            </a:r>
            <a:r>
              <a:rPr lang="en-US" b="1" dirty="0"/>
              <a:t>1896</a:t>
            </a:r>
            <a:r>
              <a:rPr lang="en-US" dirty="0"/>
              <a:t> and records </a:t>
            </a:r>
            <a:r>
              <a:rPr lang="en-US" b="1" dirty="0"/>
              <a:t>the visit of the Italian King and Queen in Florence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But </a:t>
            </a:r>
            <a:r>
              <a:rPr lang="en-US" b="1" dirty="0"/>
              <a:t>the commercial Italian film industry </a:t>
            </a:r>
            <a:r>
              <a:rPr lang="en-US" dirty="0"/>
              <a:t>began in </a:t>
            </a:r>
            <a:r>
              <a:rPr lang="en-US" b="1" dirty="0"/>
              <a:t>Rome</a:t>
            </a:r>
            <a:r>
              <a:rPr lang="en-US" dirty="0"/>
              <a:t> in </a:t>
            </a:r>
            <a:r>
              <a:rPr lang="en-US" b="1" dirty="0"/>
              <a:t>1905</a:t>
            </a:r>
            <a:r>
              <a:rPr lang="en-US" dirty="0"/>
              <a:t> with the release of </a:t>
            </a:r>
            <a:r>
              <a:rPr lang="en-US" b="1" dirty="0"/>
              <a:t>Florentine </a:t>
            </a:r>
            <a:r>
              <a:rPr lang="en-US" b="1" dirty="0" err="1"/>
              <a:t>Filoteo</a:t>
            </a:r>
            <a:r>
              <a:rPr lang="en-US" b="1" dirty="0"/>
              <a:t> </a:t>
            </a:r>
            <a:r>
              <a:rPr lang="en-US" b="1" dirty="0" err="1"/>
              <a:t>Alberini's</a:t>
            </a:r>
            <a:r>
              <a:rPr lang="en-US" b="1" dirty="0"/>
              <a:t> historical film</a:t>
            </a:r>
            <a:r>
              <a:rPr lang="en-US" dirty="0"/>
              <a:t>, </a:t>
            </a:r>
            <a:r>
              <a:rPr lang="en-US" i="1" dirty="0"/>
              <a:t>La </a:t>
            </a:r>
            <a:r>
              <a:rPr lang="en-US" i="1" dirty="0" err="1"/>
              <a:t>Presa</a:t>
            </a:r>
            <a:r>
              <a:rPr lang="en-US" i="1" dirty="0"/>
              <a:t> di Roma, 20 </a:t>
            </a:r>
            <a:r>
              <a:rPr lang="en-US" i="1" dirty="0" err="1"/>
              <a:t>Settembre</a:t>
            </a:r>
            <a:r>
              <a:rPr lang="en-US" i="1" dirty="0"/>
              <a:t> 1870 </a:t>
            </a:r>
            <a:r>
              <a:rPr lang="en-US" dirty="0"/>
              <a:t>(</a:t>
            </a:r>
            <a:r>
              <a:rPr lang="en-US" i="1" dirty="0"/>
              <a:t>The Capture of Rome, September 20, 1870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r>
              <a:rPr lang="en-US" dirty="0" smtClean="0"/>
              <a:t>Other </a:t>
            </a:r>
            <a:r>
              <a:rPr lang="en-US" dirty="0"/>
              <a:t>film companies soon sprang up in </a:t>
            </a:r>
            <a:r>
              <a:rPr lang="en-US" b="1" dirty="0"/>
              <a:t>Turin</a:t>
            </a:r>
            <a:r>
              <a:rPr lang="en-US" dirty="0"/>
              <a:t>, </a:t>
            </a:r>
            <a:r>
              <a:rPr lang="en-US" b="1" dirty="0"/>
              <a:t>Milan</a:t>
            </a:r>
            <a:r>
              <a:rPr lang="en-US" dirty="0"/>
              <a:t> and </a:t>
            </a:r>
            <a:r>
              <a:rPr lang="en-US" b="1" dirty="0"/>
              <a:t>Naples</a:t>
            </a:r>
            <a:r>
              <a:rPr lang="en-US" dirty="0"/>
              <a:t>, and quickly established a national and international market for their products. </a:t>
            </a:r>
            <a:endParaRPr lang="en-US" dirty="0" smtClean="0"/>
          </a:p>
          <a:p>
            <a:pPr algn="just"/>
            <a:r>
              <a:rPr lang="en-US" dirty="0" smtClean="0"/>
              <a:t>Prior </a:t>
            </a:r>
            <a:r>
              <a:rPr lang="en-US" dirty="0"/>
              <a:t>to the First World War in 1914, </a:t>
            </a:r>
            <a:r>
              <a:rPr lang="en-US" b="1" dirty="0"/>
              <a:t>Italy was at the forefront of screenwriting and movie production.</a:t>
            </a:r>
            <a:r>
              <a:rPr lang="en-US" dirty="0"/>
              <a:t> These silent films were originally historical, mythological or documentary in nature, but by 1910 the Italians began producing art films and comedies.</a:t>
            </a:r>
          </a:p>
        </p:txBody>
      </p:sp>
    </p:spTree>
    <p:extLst>
      <p:ext uri="{BB962C8B-B14F-4D97-AF65-F5344CB8AC3E}">
        <p14:creationId xmlns:p14="http://schemas.microsoft.com/office/powerpoint/2010/main" val="232677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Italian Innovations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Turin-based </a:t>
            </a:r>
            <a:r>
              <a:rPr lang="en-US" b="1" dirty="0"/>
              <a:t>Giovanni </a:t>
            </a:r>
            <a:r>
              <a:rPr lang="en-US" b="1" dirty="0" err="1"/>
              <a:t>Pastrone</a:t>
            </a:r>
            <a:r>
              <a:rPr lang="en-US" b="1" dirty="0"/>
              <a:t> </a:t>
            </a:r>
            <a:r>
              <a:rPr lang="en-US" dirty="0"/>
              <a:t>produced a film in </a:t>
            </a:r>
            <a:r>
              <a:rPr lang="en-US" b="1" dirty="0"/>
              <a:t>1910</a:t>
            </a:r>
            <a:r>
              <a:rPr lang="en-US" dirty="0"/>
              <a:t> called </a:t>
            </a:r>
            <a:r>
              <a:rPr lang="en-US" i="1" dirty="0"/>
              <a:t>The Fall of </a:t>
            </a:r>
            <a:r>
              <a:rPr lang="en-US" i="1" dirty="0" smtClean="0"/>
              <a:t>Troy</a:t>
            </a:r>
            <a:r>
              <a:rPr lang="en-US" dirty="0"/>
              <a:t> </a:t>
            </a:r>
            <a:r>
              <a:rPr lang="en-US" dirty="0" smtClean="0"/>
              <a:t>- a </a:t>
            </a:r>
            <a:r>
              <a:rPr lang="en-US" dirty="0"/>
              <a:t>great commercial success. His next film was a two-and-a-half hour epic named </a:t>
            </a:r>
            <a:r>
              <a:rPr lang="en-US" i="1" dirty="0" err="1" smtClean="0"/>
              <a:t>Cabiria</a:t>
            </a:r>
            <a:r>
              <a:rPr lang="en-US" dirty="0"/>
              <a:t> </a:t>
            </a:r>
            <a:r>
              <a:rPr lang="en-US" dirty="0" smtClean="0"/>
              <a:t>- featured </a:t>
            </a:r>
            <a:r>
              <a:rPr lang="en-US" dirty="0"/>
              <a:t>dramatic settings derived from the tradition of grand opera. Instead of a fixed single camera, </a:t>
            </a:r>
            <a:r>
              <a:rPr lang="en-US" dirty="0" err="1"/>
              <a:t>Pastrone</a:t>
            </a:r>
            <a:r>
              <a:rPr lang="en-US" dirty="0"/>
              <a:t> used </a:t>
            </a:r>
            <a:r>
              <a:rPr lang="en-US" b="1" dirty="0"/>
              <a:t>numerous cameras to film the same scene from different angles</a:t>
            </a:r>
            <a:r>
              <a:rPr lang="en-US" dirty="0"/>
              <a:t>, which then became the standard for film production worldwide. In addition</a:t>
            </a:r>
            <a:r>
              <a:rPr lang="en-US" b="1" dirty="0"/>
              <a:t>, </a:t>
            </a:r>
            <a:r>
              <a:rPr lang="en-US" b="1" dirty="0" err="1"/>
              <a:t>Pastrone</a:t>
            </a:r>
            <a:r>
              <a:rPr lang="en-US" b="1" dirty="0"/>
              <a:t> utilized a dolly or moving camera for the first time.</a:t>
            </a:r>
          </a:p>
          <a:p>
            <a:pPr algn="just"/>
            <a:r>
              <a:rPr lang="en-US" dirty="0"/>
              <a:t>Later, Italian filmmakers pioneered the use of the close up shot to highlight the beauty of their female (and male) stars.</a:t>
            </a:r>
          </a:p>
        </p:txBody>
      </p:sp>
    </p:spTree>
    <p:extLst>
      <p:ext uri="{BB962C8B-B14F-4D97-AF65-F5344CB8AC3E}">
        <p14:creationId xmlns:p14="http://schemas.microsoft.com/office/powerpoint/2010/main" val="216687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Italian Film Genres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By 1911, Italian cinema had given birth to </a:t>
            </a:r>
            <a:r>
              <a:rPr lang="en-US" b="1" dirty="0"/>
              <a:t>the avant-garde movement</a:t>
            </a:r>
            <a:r>
              <a:rPr lang="en-US" dirty="0"/>
              <a:t>. Very few films survive from that period, but their influence was felt across Europe. </a:t>
            </a:r>
            <a:r>
              <a:rPr lang="en-US" b="1" dirty="0"/>
              <a:t>Mario </a:t>
            </a:r>
            <a:r>
              <a:rPr lang="en-US" b="1" dirty="0" err="1"/>
              <a:t>Caserini</a:t>
            </a:r>
            <a:r>
              <a:rPr lang="en-US" dirty="0" err="1"/>
              <a:t>'s</a:t>
            </a:r>
            <a:r>
              <a:rPr lang="en-US" dirty="0"/>
              <a:t> </a:t>
            </a:r>
            <a:r>
              <a:rPr lang="en-US" b="1" dirty="0"/>
              <a:t>1913</a:t>
            </a:r>
            <a:r>
              <a:rPr lang="en-US" dirty="0"/>
              <a:t> film, </a:t>
            </a:r>
            <a:r>
              <a:rPr lang="en-US" i="1" dirty="0"/>
              <a:t>The Last Days of Pompei</a:t>
            </a:r>
            <a:r>
              <a:rPr lang="en-US" dirty="0"/>
              <a:t>i, was a blockbuster featuring great </a:t>
            </a:r>
            <a:r>
              <a:rPr lang="en-US" b="1" dirty="0"/>
              <a:t>visual effects </a:t>
            </a:r>
            <a:r>
              <a:rPr lang="en-US" dirty="0"/>
              <a:t>for the </a:t>
            </a:r>
            <a:r>
              <a:rPr lang="en-US" dirty="0" smtClean="0"/>
              <a:t>time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In </a:t>
            </a:r>
            <a:r>
              <a:rPr lang="en-US" b="1" dirty="0"/>
              <a:t>1914</a:t>
            </a:r>
            <a:r>
              <a:rPr lang="en-US" dirty="0"/>
              <a:t> </a:t>
            </a:r>
            <a:r>
              <a:rPr lang="en-US" b="1" dirty="0"/>
              <a:t>society drama </a:t>
            </a:r>
            <a:r>
              <a:rPr lang="en-US" dirty="0"/>
              <a:t>became popular with its melodramatic themes and passionate emotions. These films marked the birth of </a:t>
            </a:r>
            <a:r>
              <a:rPr lang="en-US" b="1" dirty="0"/>
              <a:t>the Italian femme </a:t>
            </a:r>
            <a:r>
              <a:rPr lang="en-US" b="1" dirty="0" smtClean="0"/>
              <a:t>fatale</a:t>
            </a:r>
            <a:r>
              <a:rPr lang="en-US" dirty="0" smtClean="0"/>
              <a:t>. The </a:t>
            </a:r>
            <a:r>
              <a:rPr lang="en-US" dirty="0"/>
              <a:t>most famous Italian diva of the time was </a:t>
            </a:r>
            <a:r>
              <a:rPr lang="en-US" b="1" dirty="0" err="1"/>
              <a:t>Eleonora</a:t>
            </a:r>
            <a:r>
              <a:rPr lang="en-US" b="1" dirty="0"/>
              <a:t> Duse</a:t>
            </a:r>
            <a:r>
              <a:rPr lang="en-US" dirty="0"/>
              <a:t>, who, in 1923, became the first woman (and the first Italian) to be featured on the cover of the newly created </a:t>
            </a:r>
            <a:r>
              <a:rPr lang="en-US" i="1" dirty="0"/>
              <a:t>Time</a:t>
            </a:r>
            <a:r>
              <a:rPr lang="en-US" dirty="0"/>
              <a:t> magazine.</a:t>
            </a:r>
          </a:p>
          <a:p>
            <a:pPr algn="just"/>
            <a:r>
              <a:rPr lang="en-US" dirty="0"/>
              <a:t>By the </a:t>
            </a:r>
            <a:r>
              <a:rPr lang="en-US" b="1" dirty="0"/>
              <a:t>1930s</a:t>
            </a:r>
            <a:r>
              <a:rPr lang="en-US" dirty="0"/>
              <a:t>, </a:t>
            </a:r>
            <a:r>
              <a:rPr lang="en-US" b="1" dirty="0"/>
              <a:t>the film studio complex, </a:t>
            </a:r>
            <a:r>
              <a:rPr lang="en-US" b="1" dirty="0" err="1"/>
              <a:t>Cinecittà</a:t>
            </a:r>
            <a:r>
              <a:rPr lang="en-US" dirty="0"/>
              <a:t>, was established in Rome, and became a breeding ground for many of Italy's most acclaimed film directors.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9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 </a:t>
            </a:r>
            <a:r>
              <a:rPr lang="en-US" dirty="0"/>
              <a:t>War II saw the production of a series of propaganda films, followed by a new politically inspired film genre called </a:t>
            </a:r>
            <a:r>
              <a:rPr lang="en-US" b="1" dirty="0"/>
              <a:t>Neorealism</a:t>
            </a:r>
            <a:r>
              <a:rPr lang="en-US" dirty="0"/>
              <a:t>, which explored </a:t>
            </a:r>
            <a:r>
              <a:rPr lang="en-US" b="1" dirty="0"/>
              <a:t>the demoralizing economic conditions in Italy after the war</a:t>
            </a:r>
            <a:r>
              <a:rPr lang="en-US" dirty="0"/>
              <a:t>. Some of the country's most enduring films emerged during this </a:t>
            </a:r>
            <a:r>
              <a:rPr lang="en-US" dirty="0" smtClean="0"/>
              <a:t>period:</a:t>
            </a:r>
          </a:p>
          <a:p>
            <a:pPr lvl="1"/>
            <a:r>
              <a:rPr lang="en-US" b="1" dirty="0" err="1" smtClean="0"/>
              <a:t>Luchino</a:t>
            </a:r>
            <a:r>
              <a:rPr lang="en-US" b="1" dirty="0" smtClean="0"/>
              <a:t> </a:t>
            </a:r>
            <a:r>
              <a:rPr lang="en-US" b="1" dirty="0"/>
              <a:t>Visconti</a:t>
            </a:r>
            <a:r>
              <a:rPr lang="en-US" dirty="0"/>
              <a:t>'s </a:t>
            </a:r>
            <a:r>
              <a:rPr lang="en-US" i="1" dirty="0" err="1"/>
              <a:t>Ossessione</a:t>
            </a:r>
            <a:r>
              <a:rPr lang="en-US" dirty="0"/>
              <a:t> (1943), </a:t>
            </a:r>
            <a:endParaRPr lang="en-US" dirty="0" smtClean="0"/>
          </a:p>
          <a:p>
            <a:pPr lvl="1"/>
            <a:r>
              <a:rPr lang="en-US" b="1" dirty="0" smtClean="0"/>
              <a:t>Roberto </a:t>
            </a:r>
            <a:r>
              <a:rPr lang="en-US" b="1" dirty="0"/>
              <a:t>Rossellini</a:t>
            </a:r>
            <a:r>
              <a:rPr lang="en-US" dirty="0"/>
              <a:t>'s </a:t>
            </a:r>
            <a:r>
              <a:rPr lang="en-US" i="1" dirty="0"/>
              <a:t>Rome, Open City </a:t>
            </a:r>
            <a:r>
              <a:rPr lang="en-US" dirty="0"/>
              <a:t>(1945), </a:t>
            </a:r>
            <a:r>
              <a:rPr lang="en-US" i="1" dirty="0" err="1" smtClean="0"/>
              <a:t>Paisà</a:t>
            </a:r>
            <a:r>
              <a:rPr lang="en-US" dirty="0" smtClean="0"/>
              <a:t> </a:t>
            </a:r>
            <a:r>
              <a:rPr lang="en-US" dirty="0"/>
              <a:t>(1946), and </a:t>
            </a:r>
            <a:r>
              <a:rPr lang="en-US" i="1" dirty="0"/>
              <a:t>Germany Year Zero </a:t>
            </a:r>
            <a:r>
              <a:rPr lang="en-US" dirty="0"/>
              <a:t>(1948</a:t>
            </a:r>
            <a:r>
              <a:rPr lang="en-US" dirty="0" smtClean="0"/>
              <a:t>),</a:t>
            </a:r>
          </a:p>
          <a:p>
            <a:pPr lvl="1"/>
            <a:r>
              <a:rPr lang="en-US" b="1" dirty="0" smtClean="0"/>
              <a:t>Vittorio </a:t>
            </a:r>
            <a:r>
              <a:rPr lang="en-US" b="1" dirty="0"/>
              <a:t>De </a:t>
            </a:r>
            <a:r>
              <a:rPr lang="en-US" b="1" dirty="0" err="1"/>
              <a:t>Sica</a:t>
            </a:r>
            <a:r>
              <a:rPr lang="en-US" dirty="0" err="1"/>
              <a:t>'s</a:t>
            </a:r>
            <a:r>
              <a:rPr lang="en-US" dirty="0"/>
              <a:t> </a:t>
            </a:r>
            <a:r>
              <a:rPr lang="en-US" i="1" dirty="0"/>
              <a:t>Shoeshine</a:t>
            </a:r>
            <a:r>
              <a:rPr lang="en-US" dirty="0"/>
              <a:t> (1946), </a:t>
            </a:r>
            <a:r>
              <a:rPr lang="en-US" i="1" dirty="0"/>
              <a:t>The Bicycle Thief </a:t>
            </a:r>
            <a:r>
              <a:rPr lang="en-US" dirty="0"/>
              <a:t>(1948) and </a:t>
            </a:r>
            <a:r>
              <a:rPr lang="en-US" i="1" dirty="0"/>
              <a:t>Miracle in Milan </a:t>
            </a:r>
            <a:r>
              <a:rPr lang="en-US" dirty="0"/>
              <a:t>(1951).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65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78675"/>
            <a:ext cx="8915400" cy="498143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As well as Visconti, </a:t>
            </a:r>
            <a:r>
              <a:rPr lang="en-US" dirty="0" err="1"/>
              <a:t>Rosellini</a:t>
            </a:r>
            <a:r>
              <a:rPr lang="en-US" dirty="0"/>
              <a:t> and De </a:t>
            </a:r>
            <a:r>
              <a:rPr lang="en-US" dirty="0" err="1"/>
              <a:t>Sica</a:t>
            </a:r>
            <a:r>
              <a:rPr lang="en-US" dirty="0"/>
              <a:t>, the post World War II era saw the rise of some of Italy's most celebrated directors, including </a:t>
            </a:r>
            <a:r>
              <a:rPr lang="en-US" b="1" dirty="0"/>
              <a:t>Michelangelo Antonioni</a:t>
            </a:r>
            <a:r>
              <a:rPr lang="en-US" dirty="0"/>
              <a:t>, </a:t>
            </a:r>
            <a:r>
              <a:rPr lang="en-US" b="1" dirty="0"/>
              <a:t>Sergio Leone</a:t>
            </a:r>
            <a:r>
              <a:rPr lang="en-US" dirty="0"/>
              <a:t>, </a:t>
            </a:r>
            <a:r>
              <a:rPr lang="en-US" b="1" dirty="0"/>
              <a:t>Paolo and Vittorio </a:t>
            </a:r>
            <a:r>
              <a:rPr lang="en-US" b="1" dirty="0" err="1"/>
              <a:t>Taviani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Franco </a:t>
            </a:r>
            <a:r>
              <a:rPr lang="en-US" b="1" dirty="0" err="1"/>
              <a:t>Zeffirelli</a:t>
            </a:r>
            <a:r>
              <a:rPr lang="en-US" dirty="0"/>
              <a:t>. Each offered something new to Italian cinema:</a:t>
            </a:r>
          </a:p>
          <a:p>
            <a:pPr lvl="1" algn="just"/>
            <a:r>
              <a:rPr lang="en-US" dirty="0"/>
              <a:t>In </a:t>
            </a:r>
            <a:r>
              <a:rPr lang="en-US" i="1" dirty="0"/>
              <a:t>Le </a:t>
            </a:r>
            <a:r>
              <a:rPr lang="en-US" i="1" dirty="0" err="1"/>
              <a:t>Amiche</a:t>
            </a:r>
            <a:r>
              <a:rPr lang="en-US" i="1" dirty="0"/>
              <a:t> </a:t>
            </a:r>
            <a:r>
              <a:rPr lang="en-US" dirty="0"/>
              <a:t>(1955), </a:t>
            </a:r>
            <a:r>
              <a:rPr lang="en-US" b="1" dirty="0"/>
              <a:t>Michelangelo Antonioni </a:t>
            </a:r>
            <a:r>
              <a:rPr lang="en-US" dirty="0"/>
              <a:t>broke with the conventions of traditional film narrative and told the story in a series of disconnected events. His next feature, </a:t>
            </a:r>
            <a:r>
              <a:rPr lang="en-US" i="1" dirty="0" err="1"/>
              <a:t>L'avventura</a:t>
            </a:r>
            <a:r>
              <a:rPr lang="en-US" dirty="0"/>
              <a:t> (1960), became his first international success.</a:t>
            </a:r>
          </a:p>
          <a:p>
            <a:pPr lvl="1" algn="just"/>
            <a:r>
              <a:rPr lang="en-US" b="1" dirty="0"/>
              <a:t>Sergio Leone </a:t>
            </a:r>
            <a:r>
              <a:rPr lang="en-US" dirty="0" smtClean="0"/>
              <a:t>- </a:t>
            </a:r>
            <a:r>
              <a:rPr lang="en-US" i="1" dirty="0" smtClean="0"/>
              <a:t>Quo </a:t>
            </a:r>
            <a:r>
              <a:rPr lang="en-US" i="1" dirty="0"/>
              <a:t>Vadis </a:t>
            </a:r>
            <a:r>
              <a:rPr lang="en-US" dirty="0"/>
              <a:t>(1951) and </a:t>
            </a:r>
            <a:r>
              <a:rPr lang="en-US" i="1" dirty="0"/>
              <a:t>Ben-</a:t>
            </a:r>
            <a:r>
              <a:rPr lang="en-US" i="1" dirty="0" err="1"/>
              <a:t>Hur</a:t>
            </a:r>
            <a:r>
              <a:rPr lang="en-US" dirty="0"/>
              <a:t> (1959), but his most original work was in the spaghetti westerns of the 1960s</a:t>
            </a:r>
            <a:r>
              <a:rPr lang="en-US" dirty="0" smtClean="0"/>
              <a:t>.</a:t>
            </a:r>
          </a:p>
          <a:p>
            <a:pPr lvl="1" algn="just"/>
            <a:r>
              <a:rPr lang="en-US" b="1" dirty="0"/>
              <a:t>Franco </a:t>
            </a:r>
            <a:r>
              <a:rPr lang="en-US" b="1" dirty="0" err="1"/>
              <a:t>Zeffirelli</a:t>
            </a:r>
            <a:r>
              <a:rPr lang="en-US" b="1" dirty="0"/>
              <a:t> </a:t>
            </a:r>
            <a:r>
              <a:rPr lang="en-US" dirty="0"/>
              <a:t>worked with </a:t>
            </a:r>
            <a:r>
              <a:rPr lang="en-US" dirty="0" err="1"/>
              <a:t>Luchino</a:t>
            </a:r>
            <a:r>
              <a:rPr lang="en-US" dirty="0"/>
              <a:t> Visconti, Vittorio De </a:t>
            </a:r>
            <a:r>
              <a:rPr lang="en-US" dirty="0" err="1"/>
              <a:t>Sica</a:t>
            </a:r>
            <a:r>
              <a:rPr lang="en-US" dirty="0"/>
              <a:t> and Roberto Rossellini after the war, but turned his attention toward theatre until he made his mark with </a:t>
            </a:r>
            <a:r>
              <a:rPr lang="en-US" b="1" dirty="0"/>
              <a:t>adaptions of Shakespeare's </a:t>
            </a:r>
            <a:r>
              <a:rPr lang="en-US" dirty="0"/>
              <a:t>plays in 1960s. The </a:t>
            </a:r>
            <a:r>
              <a:rPr lang="en-US" i="1" dirty="0"/>
              <a:t>Taming of the Shrew </a:t>
            </a:r>
            <a:r>
              <a:rPr lang="en-US" dirty="0"/>
              <a:t>with Elizabeth Taylor and Richard Burton was followed by his breakthrough work, </a:t>
            </a:r>
            <a:r>
              <a:rPr lang="en-US" i="1" dirty="0"/>
              <a:t>Romeo and Juliet</a:t>
            </a:r>
            <a:r>
              <a:rPr lang="en-US" dirty="0"/>
              <a:t>, in 1968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64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 of Neorealism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By </a:t>
            </a:r>
            <a:r>
              <a:rPr lang="en-US" b="1" dirty="0"/>
              <a:t>the mid-1950s </a:t>
            </a:r>
            <a:r>
              <a:rPr lang="en-US" dirty="0"/>
              <a:t>Neorealism had morphed into a lighter form of film and actresses like </a:t>
            </a:r>
            <a:r>
              <a:rPr lang="en-US" b="1" dirty="0"/>
              <a:t>Sophia Loren</a:t>
            </a:r>
            <a:r>
              <a:rPr lang="en-US" dirty="0"/>
              <a:t>, </a:t>
            </a:r>
            <a:r>
              <a:rPr lang="en-US" b="1" dirty="0"/>
              <a:t>Gina </a:t>
            </a:r>
            <a:r>
              <a:rPr lang="en-US" b="1" dirty="0" err="1"/>
              <a:t>Lollobrigida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/>
              <a:t>Silvana</a:t>
            </a:r>
            <a:r>
              <a:rPr lang="en-US" b="1" dirty="0"/>
              <a:t> </a:t>
            </a:r>
            <a:r>
              <a:rPr lang="en-US" b="1" dirty="0" err="1"/>
              <a:t>Mangano</a:t>
            </a:r>
            <a:r>
              <a:rPr lang="en-US" b="1" dirty="0"/>
              <a:t> </a:t>
            </a:r>
            <a:r>
              <a:rPr lang="en-US" dirty="0"/>
              <a:t>became international stars. Loren </a:t>
            </a:r>
            <a:r>
              <a:rPr lang="en-US" dirty="0" smtClean="0"/>
              <a:t>won </a:t>
            </a:r>
            <a:r>
              <a:rPr lang="en-US" dirty="0"/>
              <a:t>the </a:t>
            </a:r>
            <a:r>
              <a:rPr lang="en-US" b="1" dirty="0"/>
              <a:t>1961</a:t>
            </a:r>
            <a:r>
              <a:rPr lang="en-US" dirty="0"/>
              <a:t> </a:t>
            </a:r>
            <a:r>
              <a:rPr lang="en-US" b="1" dirty="0"/>
              <a:t>Academy Award </a:t>
            </a:r>
            <a:r>
              <a:rPr lang="en-US" dirty="0"/>
              <a:t>for the De </a:t>
            </a:r>
            <a:r>
              <a:rPr lang="en-US" dirty="0" err="1"/>
              <a:t>Sica's</a:t>
            </a:r>
            <a:r>
              <a:rPr lang="en-US" dirty="0"/>
              <a:t> film, </a:t>
            </a:r>
            <a:r>
              <a:rPr lang="en-US" i="1" dirty="0"/>
              <a:t>Two Women</a:t>
            </a:r>
            <a:r>
              <a:rPr lang="en-US" dirty="0"/>
              <a:t>. She was one of two Italian women to win the award, the other being Anna </a:t>
            </a:r>
            <a:r>
              <a:rPr lang="en-US" dirty="0" err="1"/>
              <a:t>Magnani</a:t>
            </a:r>
            <a:r>
              <a:rPr lang="en-US" dirty="0"/>
              <a:t> in 1955.</a:t>
            </a:r>
          </a:p>
          <a:p>
            <a:pPr algn="just"/>
            <a:r>
              <a:rPr lang="en-US" b="1" dirty="0"/>
              <a:t>The late 1950s </a:t>
            </a:r>
            <a:r>
              <a:rPr lang="en-US" dirty="0"/>
              <a:t>also saw the emergence of the </a:t>
            </a:r>
            <a:r>
              <a:rPr lang="en-US" b="1" dirty="0"/>
              <a:t>'sword and sandals' epics</a:t>
            </a:r>
            <a:r>
              <a:rPr lang="en-US" dirty="0"/>
              <a:t>, beginning with American </a:t>
            </a:r>
            <a:r>
              <a:rPr lang="en-US" dirty="0" smtClean="0"/>
              <a:t>Steve </a:t>
            </a:r>
            <a:r>
              <a:rPr lang="en-US" dirty="0"/>
              <a:t>Reeves's film </a:t>
            </a:r>
            <a:r>
              <a:rPr lang="en-US" i="1" dirty="0"/>
              <a:t>Hercules</a:t>
            </a:r>
            <a:r>
              <a:rPr lang="en-US" dirty="0"/>
              <a:t>. Because of its popularity, Italian film finally made inroads into the lucrative American market.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40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Commedia </a:t>
            </a:r>
            <a:r>
              <a:rPr lang="en-US" dirty="0" err="1"/>
              <a:t>all'Italiana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By the </a:t>
            </a:r>
            <a:r>
              <a:rPr lang="en-US" b="1" dirty="0"/>
              <a:t>1960s</a:t>
            </a:r>
            <a:r>
              <a:rPr lang="en-US" dirty="0"/>
              <a:t>, </a:t>
            </a:r>
            <a:r>
              <a:rPr lang="en-US" b="1" dirty="0"/>
              <a:t>Commedia </a:t>
            </a:r>
            <a:r>
              <a:rPr lang="en-US" b="1" dirty="0" err="1"/>
              <a:t>all'Italiana</a:t>
            </a:r>
            <a:r>
              <a:rPr lang="en-US" dirty="0"/>
              <a:t>, a genre that addressed social issues through humor and had its roots in Commedia dell' Arte, was firmly established in Italy. </a:t>
            </a:r>
            <a:endParaRPr lang="en-US" dirty="0" smtClean="0"/>
          </a:p>
          <a:p>
            <a:pPr algn="just"/>
            <a:r>
              <a:rPr lang="en-US" dirty="0" smtClean="0"/>
              <a:t>These </a:t>
            </a:r>
            <a:r>
              <a:rPr lang="en-US" dirty="0"/>
              <a:t>films made stars of actors like </a:t>
            </a:r>
            <a:r>
              <a:rPr lang="en-US" b="1" dirty="0"/>
              <a:t>Claudia </a:t>
            </a:r>
            <a:r>
              <a:rPr lang="en-US" b="1" dirty="0" err="1"/>
              <a:t>Cardinale</a:t>
            </a:r>
            <a:r>
              <a:rPr lang="en-US" b="1" dirty="0"/>
              <a:t>, Elsa </a:t>
            </a:r>
            <a:r>
              <a:rPr lang="en-US" b="1" dirty="0" err="1"/>
              <a:t>Martinelli</a:t>
            </a:r>
            <a:r>
              <a:rPr lang="en-US" b="1" dirty="0"/>
              <a:t>, Monica </a:t>
            </a:r>
            <a:r>
              <a:rPr lang="en-US" b="1" dirty="0" err="1"/>
              <a:t>Vitti</a:t>
            </a:r>
            <a:r>
              <a:rPr lang="en-US" b="1" dirty="0"/>
              <a:t>, Vittorio </a:t>
            </a:r>
            <a:r>
              <a:rPr lang="en-US" b="1" dirty="0" err="1"/>
              <a:t>Gassman</a:t>
            </a:r>
            <a:r>
              <a:rPr lang="en-US" b="1" dirty="0"/>
              <a:t>, Nino </a:t>
            </a:r>
            <a:r>
              <a:rPr lang="en-US" b="1" dirty="0" err="1"/>
              <a:t>Manfredi</a:t>
            </a:r>
            <a:r>
              <a:rPr lang="en-US" b="1" dirty="0"/>
              <a:t>, Marcello </a:t>
            </a:r>
            <a:r>
              <a:rPr lang="en-US" b="1" dirty="0" err="1"/>
              <a:t>Mastroianni</a:t>
            </a:r>
            <a:r>
              <a:rPr lang="en-US" b="1" dirty="0"/>
              <a:t>, Alberto </a:t>
            </a:r>
            <a:r>
              <a:rPr lang="en-US" b="1" dirty="0" err="1"/>
              <a:t>Sordi</a:t>
            </a:r>
            <a:r>
              <a:rPr lang="en-US" dirty="0"/>
              <a:t> and </a:t>
            </a:r>
            <a:r>
              <a:rPr lang="en-US" b="1" dirty="0" err="1"/>
              <a:t>Ugo</a:t>
            </a:r>
            <a:r>
              <a:rPr lang="en-US" b="1" dirty="0"/>
              <a:t> </a:t>
            </a:r>
            <a:r>
              <a:rPr lang="en-US" b="1" dirty="0" err="1" smtClean="0"/>
              <a:t>Tognazzi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Mario </a:t>
            </a:r>
            <a:r>
              <a:rPr lang="en-US" b="1" dirty="0" err="1"/>
              <a:t>Monicelli</a:t>
            </a:r>
            <a:r>
              <a:rPr lang="en-US" b="1" dirty="0"/>
              <a:t> </a:t>
            </a:r>
            <a:r>
              <a:rPr lang="en-US" dirty="0"/>
              <a:t>was one of </a:t>
            </a:r>
            <a:r>
              <a:rPr lang="en-US" b="1" dirty="0"/>
              <a:t>top directors </a:t>
            </a:r>
            <a:r>
              <a:rPr lang="en-US" dirty="0"/>
              <a:t>of Commedia </a:t>
            </a:r>
            <a:r>
              <a:rPr lang="en-US" dirty="0" err="1"/>
              <a:t>all'Italiana</a:t>
            </a:r>
            <a:r>
              <a:rPr lang="en-US" dirty="0"/>
              <a:t> films, with over 60 comedies to his name, as well as writing over 80 screenplays.</a:t>
            </a:r>
          </a:p>
        </p:txBody>
      </p:sp>
    </p:spTree>
    <p:extLst>
      <p:ext uri="{BB962C8B-B14F-4D97-AF65-F5344CB8AC3E}">
        <p14:creationId xmlns:p14="http://schemas.microsoft.com/office/powerpoint/2010/main" val="3962962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Spaghetti Westerns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94746"/>
          </a:xfrm>
        </p:spPr>
        <p:txBody>
          <a:bodyPr/>
          <a:lstStyle/>
          <a:p>
            <a:pPr algn="just"/>
            <a:r>
              <a:rPr lang="en-US" b="1" dirty="0"/>
              <a:t>The Spaghetti Western </a:t>
            </a:r>
            <a:r>
              <a:rPr lang="en-US" dirty="0"/>
              <a:t>is a sub-genre of Western films that emerged in Italy in </a:t>
            </a:r>
            <a:r>
              <a:rPr lang="en-US" b="1" dirty="0"/>
              <a:t>the mid-1960s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most memorable of these were two film series: </a:t>
            </a:r>
            <a:endParaRPr lang="en-US" dirty="0" smtClean="0"/>
          </a:p>
          <a:p>
            <a:pPr lvl="1" algn="just"/>
            <a:r>
              <a:rPr lang="en-US" b="1" dirty="0" smtClean="0"/>
              <a:t>Sergio </a:t>
            </a:r>
            <a:r>
              <a:rPr lang="en-US" b="1" dirty="0"/>
              <a:t>Leone</a:t>
            </a:r>
            <a:r>
              <a:rPr lang="en-US" dirty="0"/>
              <a:t>'s Clint Eastwood trilogy – </a:t>
            </a:r>
            <a:r>
              <a:rPr lang="en-US" i="1" dirty="0"/>
              <a:t>A Fistful of Dollars </a:t>
            </a:r>
            <a:r>
              <a:rPr lang="en-US" dirty="0"/>
              <a:t>(1964), </a:t>
            </a:r>
            <a:r>
              <a:rPr lang="en-US" i="1" dirty="0"/>
              <a:t>For a Few Dollars More </a:t>
            </a:r>
            <a:r>
              <a:rPr lang="en-US" dirty="0"/>
              <a:t>(1965), and </a:t>
            </a:r>
            <a:r>
              <a:rPr lang="en-US" i="1" dirty="0"/>
              <a:t>The Good, the Bad and the Ugly </a:t>
            </a:r>
            <a:r>
              <a:rPr lang="en-US" dirty="0"/>
              <a:t>(1966) </a:t>
            </a:r>
            <a:endParaRPr lang="en-US" dirty="0" smtClean="0"/>
          </a:p>
          <a:p>
            <a:pPr lvl="1" algn="just"/>
            <a:r>
              <a:rPr lang="en-US" dirty="0" smtClean="0"/>
              <a:t>the </a:t>
            </a:r>
            <a:r>
              <a:rPr lang="en-US" b="1" dirty="0"/>
              <a:t>Terence Hill/Bud Spencer </a:t>
            </a:r>
            <a:r>
              <a:rPr lang="en-US" dirty="0"/>
              <a:t>western spoofs, </a:t>
            </a:r>
            <a:r>
              <a:rPr lang="en-US" i="1" dirty="0"/>
              <a:t>They Call Me Trinity </a:t>
            </a:r>
            <a:r>
              <a:rPr lang="en-US" dirty="0"/>
              <a:t>(1970), (1971), </a:t>
            </a:r>
            <a:r>
              <a:rPr lang="en-US" i="1" dirty="0"/>
              <a:t>My Name is Nobody </a:t>
            </a:r>
            <a:r>
              <a:rPr lang="en-US" dirty="0"/>
              <a:t>(1973) and a dozen more. Both of these series were either shot with English dialogue or dubbed, which paved the way for their huge international success. When it was first released, </a:t>
            </a:r>
            <a:r>
              <a:rPr lang="en-US" i="1" dirty="0"/>
              <a:t>Trinity Is Still My Name </a:t>
            </a:r>
            <a:r>
              <a:rPr lang="en-US" dirty="0"/>
              <a:t>was the top-grossing Italian film of all time. </a:t>
            </a:r>
            <a:r>
              <a:rPr lang="en-US" i="1" dirty="0"/>
              <a:t>A Fistful of Dollars </a:t>
            </a:r>
            <a:r>
              <a:rPr lang="en-US" dirty="0"/>
              <a:t>was also one of the largest grossing Italian films of all time.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63155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</TotalTime>
  <Words>1169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Wisp</vt:lpstr>
      <vt:lpstr>The Italian Cinema </vt:lpstr>
      <vt:lpstr>The Italian Film Industry</vt:lpstr>
      <vt:lpstr>Italian Innovations</vt:lpstr>
      <vt:lpstr>Italian Film Genres</vt:lpstr>
      <vt:lpstr>PowerPoint Presentation</vt:lpstr>
      <vt:lpstr>PowerPoint Presentation</vt:lpstr>
      <vt:lpstr>The End of Neorealism</vt:lpstr>
      <vt:lpstr>Commedia all'Italiana</vt:lpstr>
      <vt:lpstr>Spaghetti Westerns</vt:lpstr>
      <vt:lpstr>Italian Horror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Palindromes </dc:title>
  <dc:creator>Alina</dc:creator>
  <cp:lastModifiedBy>Alina</cp:lastModifiedBy>
  <cp:revision>22</cp:revision>
  <dcterms:created xsi:type="dcterms:W3CDTF">2019-09-24T19:38:06Z</dcterms:created>
  <dcterms:modified xsi:type="dcterms:W3CDTF">2020-05-05T14:19:37Z</dcterms:modified>
</cp:coreProperties>
</file>