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xlsx" ContentType="application/vnd.openxmlformats-officedocument.spreadsheetml.sheet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6" r:id="rId2"/>
    <p:sldId id="315" r:id="rId3"/>
    <p:sldId id="316" r:id="rId4"/>
    <p:sldId id="397" r:id="rId5"/>
    <p:sldId id="318" r:id="rId6"/>
    <p:sldId id="276" r:id="rId7"/>
    <p:sldId id="324" r:id="rId8"/>
    <p:sldId id="277" r:id="rId9"/>
    <p:sldId id="320" r:id="rId10"/>
    <p:sldId id="306" r:id="rId11"/>
    <p:sldId id="398" r:id="rId12"/>
    <p:sldId id="399" r:id="rId13"/>
    <p:sldId id="317" r:id="rId14"/>
    <p:sldId id="319" r:id="rId15"/>
    <p:sldId id="305" r:id="rId16"/>
    <p:sldId id="321" r:id="rId17"/>
    <p:sldId id="322" r:id="rId18"/>
    <p:sldId id="340" r:id="rId19"/>
    <p:sldId id="310" r:id="rId20"/>
    <p:sldId id="323" r:id="rId21"/>
    <p:sldId id="283" r:id="rId22"/>
    <p:sldId id="313" r:id="rId23"/>
    <p:sldId id="332" r:id="rId24"/>
    <p:sldId id="325" r:id="rId25"/>
    <p:sldId id="292" r:id="rId26"/>
    <p:sldId id="293" r:id="rId27"/>
    <p:sldId id="296" r:id="rId28"/>
    <p:sldId id="326" r:id="rId29"/>
    <p:sldId id="314" r:id="rId30"/>
    <p:sldId id="307" r:id="rId31"/>
    <p:sldId id="278" r:id="rId32"/>
    <p:sldId id="279" r:id="rId33"/>
    <p:sldId id="280" r:id="rId34"/>
    <p:sldId id="281" r:id="rId35"/>
    <p:sldId id="308" r:id="rId36"/>
    <p:sldId id="400" r:id="rId37"/>
    <p:sldId id="365" r:id="rId38"/>
    <p:sldId id="366" r:id="rId39"/>
    <p:sldId id="367" r:id="rId40"/>
    <p:sldId id="391" r:id="rId41"/>
    <p:sldId id="390" r:id="rId42"/>
    <p:sldId id="394" r:id="rId43"/>
    <p:sldId id="395" r:id="rId44"/>
    <p:sldId id="368" r:id="rId45"/>
    <p:sldId id="396" r:id="rId46"/>
    <p:sldId id="369" r:id="rId47"/>
    <p:sldId id="269" r:id="rId48"/>
    <p:sldId id="371" r:id="rId49"/>
    <p:sldId id="372" r:id="rId50"/>
    <p:sldId id="339" r:id="rId51"/>
    <p:sldId id="373" r:id="rId52"/>
    <p:sldId id="374" r:id="rId53"/>
    <p:sldId id="375" r:id="rId54"/>
    <p:sldId id="376" r:id="rId55"/>
    <p:sldId id="377" r:id="rId56"/>
    <p:sldId id="378" r:id="rId57"/>
    <p:sldId id="380" r:id="rId58"/>
    <p:sldId id="381" r:id="rId59"/>
    <p:sldId id="382" r:id="rId60"/>
    <p:sldId id="383" r:id="rId61"/>
    <p:sldId id="384" r:id="rId62"/>
    <p:sldId id="385" r:id="rId63"/>
    <p:sldId id="386" r:id="rId64"/>
    <p:sldId id="387" r:id="rId65"/>
    <p:sldId id="388" r:id="rId66"/>
    <p:sldId id="328" r:id="rId67"/>
    <p:sldId id="329" r:id="rId68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132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 lvl="0"/>
            <a:endParaRPr lang="de-DE"/>
          </a:p>
        </c:rich>
      </c:tx>
      <c:layout/>
      <c:overlay val="1"/>
    </c:title>
    <c:autoTitleDeleted val="0"/>
    <c:view3D>
      <c:rotX val="58"/>
      <c:hPercent val="55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530191"/>
          <c:y val="0.00500000000000001"/>
          <c:w val="0.456571"/>
          <c:h val="0.999597999999999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Région 1</c:v>
                </c:pt>
              </c:strCache>
            </c:strRef>
          </c:tx>
          <c:spPr>
            <a:solidFill>
              <a:srgbClr val="5E86B8"/>
            </a:solidFill>
            <a:ln w="9525" cap="flat">
              <a:noFill/>
              <a:round/>
            </a:ln>
            <a:effectLst>
              <a:outerShdw blurRad="127000" dir="7320000" algn="tl">
                <a:srgbClr val="000000">
                  <a:alpha val="55000"/>
                </a:srgbClr>
              </a:outerShdw>
            </a:effectLst>
          </c:spPr>
          <c:dPt>
            <c:idx val="1"/>
            <c:bubble3D val="0"/>
            <c:spPr>
              <a:solidFill>
                <a:srgbClr val="A4C6E1"/>
              </a:solidFill>
              <a:ln w="9525" cap="flat">
                <a:noFill/>
                <a:round/>
              </a:ln>
              <a:effectLst>
                <a:outerShdw blurRad="127000" dir="7320000" algn="tl">
                  <a:srgbClr val="000000">
                    <a:alpha val="5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F13E-4D76-A8BC-C22ED0576409}"/>
              </c:ext>
            </c:extLst>
          </c:dPt>
          <c:dPt>
            <c:idx val="2"/>
            <c:bubble3D val="0"/>
            <c:spPr>
              <a:solidFill>
                <a:srgbClr val="003D78"/>
              </a:solidFill>
              <a:ln w="9525" cap="flat">
                <a:noFill/>
                <a:round/>
              </a:ln>
              <a:effectLst>
                <a:outerShdw blurRad="127000" dir="7320000" algn="tl">
                  <a:srgbClr val="000000">
                    <a:alpha val="5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13E-4D76-A8BC-C22ED0576409}"/>
              </c:ext>
            </c:extLst>
          </c:dPt>
          <c:dPt>
            <c:idx val="3"/>
            <c:bubble3D val="0"/>
            <c:spPr>
              <a:solidFill>
                <a:srgbClr val="6CABDA"/>
              </a:solidFill>
              <a:ln w="9525" cap="flat">
                <a:noFill/>
                <a:round/>
              </a:ln>
              <a:effectLst>
                <a:outerShdw blurRad="127000" dir="7320000" algn="tl">
                  <a:srgbClr val="000000">
                    <a:alpha val="5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F13E-4D76-A8BC-C22ED0576409}"/>
              </c:ext>
            </c:extLst>
          </c:dPt>
          <c:dPt>
            <c:idx val="4"/>
            <c:bubble3D val="0"/>
            <c:explosion val="31"/>
            <c:spPr>
              <a:solidFill>
                <a:srgbClr val="BBC6E8"/>
              </a:solidFill>
              <a:ln w="9525" cap="flat">
                <a:noFill/>
                <a:round/>
              </a:ln>
              <a:effectLst>
                <a:outerShdw blurRad="127000" dir="7320000" algn="tl">
                  <a:srgbClr val="000000">
                    <a:alpha val="5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13E-4D76-A8BC-C22ED0576409}"/>
              </c:ext>
            </c:extLst>
          </c:dPt>
          <c:dLbls>
            <c:dLbl>
              <c:idx val="2"/>
              <c:numFmt formatCode="0%" sourceLinked="0"/>
              <c:spPr/>
              <c:txPr>
                <a:bodyPr/>
                <a:lstStyle/>
                <a:p>
                  <a:pPr lvl="0">
                    <a:defRPr sz="1700" b="0" i="0" u="none" strike="noStrike">
                      <a:solidFill>
                        <a:srgbClr val="FFFFFF"/>
                      </a:solidFill>
                      <a:effectLst>
                        <a:outerShdw dist="38100" dir="2700000" rotWithShape="0">
                          <a:srgbClr val="000000"/>
                        </a:outerShdw>
                      </a:effectLst>
                      <a:latin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numFmt formatCode="0%" sourceLinked="0"/>
              <c:spPr/>
              <c:txPr>
                <a:bodyPr/>
                <a:lstStyle/>
                <a:p>
                  <a:pPr lvl="0">
                    <a:defRPr sz="1400" b="0" i="0" u="none" strike="noStrike">
                      <a:solidFill>
                        <a:srgbClr val="000000"/>
                      </a:solidFill>
                      <a:effectLst>
                        <a:outerShdw dist="38100" dir="2700000" rotWithShape="0">
                          <a:srgbClr val="000000"/>
                        </a:outerShdw>
                      </a:effectLst>
                      <a:latin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numFmt formatCode="0%" sourceLinked="0"/>
              <c:spPr/>
              <c:txPr>
                <a:bodyPr/>
                <a:lstStyle/>
                <a:p>
                  <a:pPr lvl="0">
                    <a:defRPr sz="1800" b="0" i="0" u="none" strike="noStrike">
                      <a:solidFill>
                        <a:srgbClr val="000000"/>
                      </a:solidFill>
                      <a:effectLst>
                        <a:outerShdw dist="38100" dir="2700000" rotWithShape="0">
                          <a:srgbClr val="000000"/>
                        </a:outerShdw>
                      </a:effectLst>
                      <a:latin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lvl="0">
                  <a:defRPr sz="1700" b="0" i="0" u="none" strike="noStrike">
                    <a:solidFill>
                      <a:srgbClr val="000000"/>
                    </a:solidFill>
                    <a:effectLst>
                      <a:outerShdw dist="38100" dir="2700000" rotWithShape="0">
                        <a:srgbClr val="000000"/>
                      </a:outerShdw>
                    </a:effectLst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Evre I</c:v>
                </c:pt>
                <c:pt idx="1">
                  <c:v>Evre II</c:v>
                </c:pt>
                <c:pt idx="2">
                  <c:v>Evre III</c:v>
                </c:pt>
                <c:pt idx="3">
                  <c:v>Evre V</c:v>
                </c:pt>
                <c:pt idx="4">
                  <c:v>Evre IV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2022.0</c:v>
                </c:pt>
                <c:pt idx="1">
                  <c:v>1032.0</c:v>
                </c:pt>
                <c:pt idx="2">
                  <c:v>729.0</c:v>
                </c:pt>
                <c:pt idx="3">
                  <c:v>438.0</c:v>
                </c:pt>
                <c:pt idx="4">
                  <c:v>631.0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13E-4D76-A8BC-C22ED05764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00500000000000001"/>
          <c:y val="0.146242"/>
          <c:w val="0.556642000000001"/>
          <c:h val="0.713596"/>
        </c:manualLayout>
      </c:layout>
      <c:overlay val="1"/>
      <c:spPr>
        <a:noFill/>
        <a:ln w="9525" cap="flat">
          <a:noFill/>
          <a:round/>
        </a:ln>
        <a:effectLst/>
      </c:spPr>
      <c:txPr>
        <a:bodyPr/>
        <a:lstStyle/>
        <a:p>
          <a:pPr lvl="0">
            <a:defRPr sz="2600" b="0" i="0" u="none" strike="noStrike">
              <a:solidFill>
                <a:srgbClr val="000000"/>
              </a:solidFill>
              <a:effectLst/>
              <a:latin typeface="Gill Sans"/>
            </a:defRPr>
          </a:pPr>
          <a:endParaRPr lang="en-US"/>
        </a:p>
      </c:txPr>
    </c:legend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 lvl="0"/>
            <a:endParaRPr lang="de-DE"/>
          </a:p>
        </c:rich>
      </c:tx>
      <c:layout/>
      <c:overlay val="1"/>
    </c:title>
    <c:autoTitleDeleted val="0"/>
    <c:view3D>
      <c:rotX val="59"/>
      <c:hPercent val="55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4581"/>
          <c:y val="0.336631"/>
          <c:w val="0.695297"/>
          <c:h val="0.646919000000001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Région 1</c:v>
                </c:pt>
              </c:strCache>
            </c:strRef>
          </c:tx>
          <c:spPr>
            <a:solidFill>
              <a:srgbClr val="6DA25A"/>
            </a:solidFill>
            <a:ln w="9525" cap="flat">
              <a:noFill/>
              <a:round/>
            </a:ln>
            <a:effectLst>
              <a:outerShdw blurRad="127000" dir="7320000" algn="tl">
                <a:srgbClr val="000000">
                  <a:alpha val="55000"/>
                </a:srgbClr>
              </a:outerShdw>
            </a:effectLst>
          </c:spPr>
          <c:dPt>
            <c:idx val="1"/>
            <c:bubble3D val="0"/>
            <c:spPr>
              <a:solidFill>
                <a:srgbClr val="3E6D9B"/>
              </a:solidFill>
              <a:ln w="9525" cap="flat">
                <a:noFill/>
                <a:round/>
              </a:ln>
              <a:effectLst>
                <a:outerShdw blurRad="127000" dir="7320000" algn="tl">
                  <a:srgbClr val="000000">
                    <a:alpha val="5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012-4473-87D3-6F081456307D}"/>
              </c:ext>
            </c:extLst>
          </c:dPt>
          <c:dPt>
            <c:idx val="2"/>
            <c:bubble3D val="0"/>
            <c:explosion val="31"/>
            <c:spPr>
              <a:solidFill>
                <a:srgbClr val="CC3D41"/>
              </a:solidFill>
              <a:ln w="9525" cap="flat">
                <a:noFill/>
                <a:round/>
              </a:ln>
              <a:effectLst>
                <a:outerShdw blurRad="127000" dir="7320000" algn="tl">
                  <a:srgbClr val="000000">
                    <a:alpha val="5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012-4473-87D3-6F081456307D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lvl="0">
                  <a:defRPr sz="1000" b="0" i="0" u="none" strike="noStrike">
                    <a:solidFill>
                      <a:srgbClr val="000000"/>
                    </a:solidFill>
                    <a:effectLst>
                      <a:outerShdw dist="38100" dir="2700000" rotWithShape="0">
                        <a:srgbClr val="000000"/>
                      </a:outerShdw>
                    </a:effectLst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Düşük</c:v>
                </c:pt>
                <c:pt idx="1">
                  <c:v>Orta</c:v>
                </c:pt>
                <c:pt idx="2">
                  <c:v>Yüksek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138.0</c:v>
                </c:pt>
                <c:pt idx="1">
                  <c:v>1851.0</c:v>
                </c:pt>
                <c:pt idx="2">
                  <c:v>303.0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012-4473-87D3-6F08145630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00500000000000001"/>
          <c:y val="0.00500000000000001"/>
          <c:w val="1.0"/>
          <c:h val="0.275944"/>
        </c:manualLayout>
      </c:layout>
      <c:overlay val="1"/>
      <c:spPr>
        <a:noFill/>
        <a:ln w="9525" cap="flat">
          <a:noFill/>
          <a:round/>
        </a:ln>
        <a:effectLst/>
      </c:spPr>
      <c:txPr>
        <a:bodyPr/>
        <a:lstStyle/>
        <a:p>
          <a:pPr lvl="0">
            <a:defRPr sz="2600" b="0" i="0" u="none" strike="noStrike">
              <a:solidFill>
                <a:srgbClr val="000000"/>
              </a:solidFill>
              <a:effectLst/>
              <a:latin typeface="Gill Sans"/>
            </a:defRPr>
          </a:pPr>
          <a:endParaRPr lang="en-US"/>
        </a:p>
      </c:txPr>
    </c:legend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053D1F5-1FF9-45A4-A9BF-0407E2CDAEFC}" type="datetimeFigureOut">
              <a:rPr lang="tr-TR"/>
              <a:pPr>
                <a:defRPr/>
              </a:pPr>
              <a:t>4/30/20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 smtClean="0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noProof="0" smtClean="0"/>
              <a:t>Asıl metin stillerini düzenlemek için tıklatın</a:t>
            </a:r>
          </a:p>
          <a:p>
            <a:pPr lvl="1"/>
            <a:r>
              <a:rPr lang="tr-TR" noProof="0" smtClean="0"/>
              <a:t>İkinci düzey</a:t>
            </a:r>
          </a:p>
          <a:p>
            <a:pPr lvl="2"/>
            <a:r>
              <a:rPr lang="tr-TR" noProof="0" smtClean="0"/>
              <a:t>Üçüncü düzey</a:t>
            </a:r>
          </a:p>
          <a:p>
            <a:pPr lvl="3"/>
            <a:r>
              <a:rPr lang="tr-TR" noProof="0" smtClean="0"/>
              <a:t>Dördüncü düzey</a:t>
            </a:r>
          </a:p>
          <a:p>
            <a:pPr lvl="4"/>
            <a:r>
              <a:rPr lang="tr-TR" noProof="0" smtClean="0"/>
              <a:t>Beşinci düzey</a:t>
            </a: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145F005-D7DF-4030-A850-43073C113BA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9380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45F005-D7DF-4030-A850-43073C113BA7}" type="slidenum">
              <a:rPr lang="tr-TR" smtClean="0"/>
              <a:pPr>
                <a:defRPr/>
              </a:pPr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5178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79A13-7717-4FDA-B783-EA3C4069DEF1}" type="datetimeFigureOut">
              <a:rPr lang="tr-TR"/>
              <a:pPr>
                <a:defRPr/>
              </a:pPr>
              <a:t>4/30/20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34964-705E-44B0-BD51-8692A2BEC4E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55602-47C9-4909-A80F-D4FFA99F3AF6}" type="datetimeFigureOut">
              <a:rPr lang="tr-TR"/>
              <a:pPr>
                <a:defRPr/>
              </a:pPr>
              <a:t>4/30/20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7EBF6-A831-450A-A434-D4C224D0993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00371-2A99-429B-A72C-28C376878B16}" type="datetimeFigureOut">
              <a:rPr lang="tr-TR"/>
              <a:pPr>
                <a:defRPr/>
              </a:pPr>
              <a:t>4/30/20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1937E-4225-4265-A287-0CFFB42CDC7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222E5B"/>
          </a:solidFill>
        </p:spPr>
        <p:txBody>
          <a:bodyPr/>
          <a:lstStyle>
            <a:lvl1pPr>
              <a:defRPr sz="3600" b="0">
                <a:solidFill>
                  <a:srgbClr val="FFFBFE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BFE"/>
                </a:solidFill>
              </a:rPr>
              <a:t>Texte du titre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42899" indent="-342899">
              <a:spcBef>
                <a:spcPts val="600"/>
              </a:spcBef>
              <a:buClr>
                <a:srgbClr val="222E5B"/>
              </a:buClr>
              <a:buFont typeface="Gill Sans"/>
              <a:defRPr sz="2000" b="0"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1000125" indent="-342900">
              <a:spcBef>
                <a:spcPts val="200"/>
              </a:spcBef>
              <a:buClr>
                <a:srgbClr val="2762AF"/>
              </a:buClr>
              <a:buFont typeface="Gill Sans"/>
              <a:buChar char="–"/>
              <a:defRPr sz="1800" b="0">
                <a:solidFill>
                  <a:srgbClr val="343434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477962" indent="-304800">
              <a:spcBef>
                <a:spcPts val="600"/>
              </a:spcBef>
              <a:buClr>
                <a:srgbClr val="2762AF"/>
              </a:buClr>
              <a:buFont typeface="Gill Sans"/>
              <a:defRPr sz="2400" b="0"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1638300" indent="-304800">
              <a:spcBef>
                <a:spcPts val="600"/>
              </a:spcBef>
              <a:buClr>
                <a:srgbClr val="2762AF"/>
              </a:buClr>
              <a:buFont typeface="Gill Sans"/>
              <a:buChar char="–"/>
              <a:defRPr sz="2400" b="0"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2095500" indent="-304800">
              <a:spcBef>
                <a:spcPts val="600"/>
              </a:spcBef>
              <a:buClr>
                <a:srgbClr val="2762AF"/>
              </a:buClr>
              <a:buFont typeface="Gill Sans"/>
              <a:buChar char="»"/>
              <a:defRPr sz="2400" b="0">
                <a:uFillTx/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2000"/>
              <a:t>Texte niveau 1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343434"/>
                </a:solidFill>
              </a:rPr>
              <a:t>Texte niveau 2</a:t>
            </a:r>
          </a:p>
          <a:p>
            <a:pPr lvl="2">
              <a:defRPr sz="1800"/>
            </a:pPr>
            <a:r>
              <a:rPr sz="2400"/>
              <a:t>Texte niveau 3</a:t>
            </a:r>
          </a:p>
          <a:p>
            <a:pPr lvl="3">
              <a:defRPr sz="1800"/>
            </a:pPr>
            <a:r>
              <a:rPr sz="2400"/>
              <a:t>Texte niveau 4</a:t>
            </a:r>
          </a:p>
          <a:p>
            <a:pPr lvl="4">
              <a:defRPr sz="1800"/>
            </a:pPr>
            <a:r>
              <a:rPr sz="2400"/>
              <a:t>Texte niveau 5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xfrm>
            <a:off x="8176260" y="6438900"/>
            <a:ext cx="281940" cy="287087"/>
          </a:xfrm>
          <a:prstGeom prst="rect">
            <a:avLst/>
          </a:prstGeom>
          <a:ln w="12700">
            <a:miter lim="400000"/>
          </a:ln>
        </p:spPr>
        <p:txBody>
          <a:bodyPr lIns="45719" tIns="45719" rIns="45719" bIns="45719"/>
          <a:lstStyle>
            <a:lvl1pPr defTabSz="457200">
              <a:defRPr>
                <a:uFillTx/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26822-6C54-469B-A70D-EBD466AF818C}" type="datetimeFigureOut">
              <a:rPr lang="tr-TR"/>
              <a:pPr>
                <a:defRPr/>
              </a:pPr>
              <a:t>4/30/20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86A49-E0CA-4B9D-B7A6-BEC3E78E9AD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64FAE-AFC8-4677-99B5-88C9FCBFB182}" type="datetimeFigureOut">
              <a:rPr lang="tr-TR"/>
              <a:pPr>
                <a:defRPr/>
              </a:pPr>
              <a:t>4/30/20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32F55-DD73-475C-A673-FC682E1E7198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849C4-E433-4B9F-A60F-8F578C812FF4}" type="datetimeFigureOut">
              <a:rPr lang="tr-TR"/>
              <a:pPr>
                <a:defRPr/>
              </a:pPr>
              <a:t>4/30/20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7A5B4-2F6A-44B7-9BF7-DFDBD1DF7CB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5BDF4-C4E3-4F90-A938-BB35023789B5}" type="datetimeFigureOut">
              <a:rPr lang="tr-TR"/>
              <a:pPr>
                <a:defRPr/>
              </a:pPr>
              <a:t>4/30/20</a:t>
            </a:fld>
            <a:endParaRPr lang="tr-TR"/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05286-78B0-4CDE-8868-ACAC49CE5BA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EB391-BA58-4EA8-A4CB-0319BDB475A3}" type="datetimeFigureOut">
              <a:rPr lang="tr-TR"/>
              <a:pPr>
                <a:defRPr/>
              </a:pPr>
              <a:t>4/30/20</a:t>
            </a:fld>
            <a:endParaRPr lang="tr-TR"/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D2081-2181-468B-9A4B-C3C40D93CCB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B75A8-4681-4C85-977B-1BF97EA266B5}" type="datetimeFigureOut">
              <a:rPr lang="tr-TR"/>
              <a:pPr>
                <a:defRPr/>
              </a:pPr>
              <a:t>4/30/20</a:t>
            </a:fld>
            <a:endParaRPr lang="tr-TR"/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88009-C971-415D-9631-EBCD63FE1BD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C53EF-C65B-4F32-9D9A-ECF4133A91B8}" type="datetimeFigureOut">
              <a:rPr lang="tr-TR"/>
              <a:pPr>
                <a:defRPr/>
              </a:pPr>
              <a:t>4/30/20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2862B-D06B-4181-B2E3-8ECF7582A3B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C04FD-36B9-454E-8167-495911013CA1}" type="datetimeFigureOut">
              <a:rPr lang="tr-TR"/>
              <a:pPr>
                <a:defRPr/>
              </a:pPr>
              <a:t>4/30/20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789C5-914F-4536-870B-2D71A8D0BD8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1027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BD3D06-8969-43D1-AA45-886746AE4A53}" type="datetimeFigureOut">
              <a:rPr lang="tr-TR"/>
              <a:pPr>
                <a:defRPr/>
              </a:pPr>
              <a:t>4/30/20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DC150C1-6C07-4D39-AFDA-A59A5736903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Relationship Id="rId3" Type="http://schemas.openxmlformats.org/officeDocument/2006/relationships/image" Target="../media/image6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3" Type="http://schemas.openxmlformats.org/officeDocument/2006/relationships/image" Target="../media/image6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6" Type="http://schemas.openxmlformats.org/officeDocument/2006/relationships/image" Target="../media/image71.jpeg"/><Relationship Id="rId7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tr-TR" smtClean="0"/>
              <a:t>WILMS TÜMÖRÜ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r-TR" dirty="0" smtClean="0"/>
              <a:t>DR. TARKAN SOYGÜR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r-TR" dirty="0" smtClean="0"/>
              <a:t>ANKARA ÜNİVERSİTESİ TIP FAKÜLTESİ, ÜROLOJİ AD, ÇOCUK ÜROLOJİSİ BD</a:t>
            </a:r>
          </a:p>
        </p:txBody>
      </p:sp>
      <p:pic>
        <p:nvPicPr>
          <p:cNvPr id="2052" name="Picture 2" descr="L:\Tarkan Resimlerim\ankara_ti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3" descr="L:\Tarkan Resimlerim\ankara_uni_rektorlu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76363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807261" y="1406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2 İçerik Yer Tutucusu"/>
          <p:cNvSpPr>
            <a:spLocks noGrp="1"/>
          </p:cNvSpPr>
          <p:nvPr>
            <p:ph idx="1"/>
          </p:nvPr>
        </p:nvSpPr>
        <p:spPr>
          <a:xfrm>
            <a:off x="214313" y="428625"/>
            <a:ext cx="8715375" cy="4525963"/>
          </a:xfrm>
        </p:spPr>
        <p:txBody>
          <a:bodyPr/>
          <a:lstStyle/>
          <a:p>
            <a:r>
              <a:rPr lang="tr-TR" b="1" smtClean="0"/>
              <a:t>PROGNOSTİK FAKTÖRLER</a:t>
            </a:r>
          </a:p>
          <a:p>
            <a:pPr lvl="1">
              <a:lnSpc>
                <a:spcPct val="150000"/>
              </a:lnSpc>
            </a:pPr>
            <a:r>
              <a:rPr lang="tr-TR" b="1" smtClean="0"/>
              <a:t>EVRE</a:t>
            </a:r>
          </a:p>
          <a:p>
            <a:pPr lvl="1">
              <a:lnSpc>
                <a:spcPct val="150000"/>
              </a:lnSpc>
            </a:pPr>
            <a:r>
              <a:rPr lang="tr-TR" b="1" smtClean="0"/>
              <a:t>HİSTOLOJİ</a:t>
            </a:r>
          </a:p>
          <a:p>
            <a:pPr lvl="1">
              <a:lnSpc>
                <a:spcPct val="150000"/>
              </a:lnSpc>
            </a:pPr>
            <a:r>
              <a:rPr lang="tr-TR" b="1" smtClean="0"/>
              <a:t>YAŞ (&lt; 2 YAŞ OLUMLU)</a:t>
            </a:r>
          </a:p>
          <a:p>
            <a:pPr lvl="1">
              <a:lnSpc>
                <a:spcPct val="150000"/>
              </a:lnSpc>
            </a:pPr>
            <a:r>
              <a:rPr lang="tr-TR" b="1" smtClean="0"/>
              <a:t>BİYOLOJİK PROGNOSTİK FAKTÖRLER</a:t>
            </a:r>
          </a:p>
          <a:p>
            <a:pPr lvl="2">
              <a:lnSpc>
                <a:spcPct val="150000"/>
              </a:lnSpc>
            </a:pPr>
            <a:r>
              <a:rPr lang="tr-TR" b="1" smtClean="0"/>
              <a:t>LOH 1p ve 16q </a:t>
            </a:r>
            <a:r>
              <a:rPr lang="tr-TR" smtClean="0"/>
              <a:t>(%20) (</a:t>
            </a:r>
            <a:r>
              <a:rPr lang="tr-TR" sz="2000" smtClean="0"/>
              <a:t>Nüks ve Mortalite Açısından artmış risk</a:t>
            </a:r>
            <a:r>
              <a:rPr lang="tr-TR" smtClean="0"/>
              <a:t>)</a:t>
            </a:r>
          </a:p>
          <a:p>
            <a:pPr lvl="2">
              <a:lnSpc>
                <a:spcPct val="150000"/>
              </a:lnSpc>
            </a:pPr>
            <a:r>
              <a:rPr lang="tr-TR" smtClean="0"/>
              <a:t>Telomeraz</a:t>
            </a:r>
          </a:p>
          <a:p>
            <a:pPr lvl="2">
              <a:lnSpc>
                <a:spcPct val="150000"/>
              </a:lnSpc>
            </a:pPr>
            <a:r>
              <a:rPr lang="tr-TR" smtClean="0"/>
              <a:t>DNA içeriği (Anöploidi)</a:t>
            </a:r>
          </a:p>
          <a:p>
            <a:pPr lvl="2">
              <a:lnSpc>
                <a:spcPct val="150000"/>
              </a:lnSpc>
            </a:pPr>
            <a:r>
              <a:rPr lang="tr-TR" smtClean="0"/>
              <a:t>VGEF</a:t>
            </a:r>
          </a:p>
          <a:p>
            <a:pPr lvl="1"/>
            <a:endParaRPr lang="tr-TR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26375" t="17100" r="25981" b="25500"/>
          <a:stretch/>
        </p:blipFill>
        <p:spPr>
          <a:xfrm>
            <a:off x="251520" y="476672"/>
            <a:ext cx="8712968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1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24801" t="24801" r="26375" b="11500"/>
          <a:stretch/>
        </p:blipFill>
        <p:spPr>
          <a:xfrm>
            <a:off x="179512" y="188640"/>
            <a:ext cx="8928992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29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tr-TR" sz="2800" b="1" dirty="0" smtClean="0"/>
              <a:t>Tanı anında evrelere göre dağılım;</a:t>
            </a:r>
            <a:endParaRPr sz="2800" b="1" dirty="0"/>
          </a:p>
        </p:txBody>
      </p:sp>
      <p:graphicFrame>
        <p:nvGraphicFramePr>
          <p:cNvPr id="114" name="Chart 114"/>
          <p:cNvGraphicFramePr/>
          <p:nvPr/>
        </p:nvGraphicFramePr>
        <p:xfrm>
          <a:off x="1259632" y="2348880"/>
          <a:ext cx="6696744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5" name="Shape 115"/>
          <p:cNvSpPr/>
          <p:nvPr/>
        </p:nvSpPr>
        <p:spPr>
          <a:xfrm>
            <a:off x="5374600" y="5854700"/>
            <a:ext cx="2026132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 algn="ctr" defTabSz="914400">
              <a:buClr>
                <a:srgbClr val="FFFFFF"/>
              </a:buClr>
              <a:defRPr sz="1800"/>
            </a:pPr>
            <a:r>
              <a:rPr sz="14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SIOP 93-01</a:t>
            </a:r>
            <a:r>
              <a:rPr lang="tr-TR" sz="14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ve</a:t>
            </a:r>
            <a:r>
              <a:rPr sz="14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SIOP2001</a:t>
            </a:r>
            <a:endParaRPr sz="1400" dirty="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ctr" defTabSz="914400">
              <a:buClr>
                <a:srgbClr val="FFFFFF"/>
              </a:buClr>
              <a:defRPr sz="1800"/>
            </a:pPr>
            <a:r>
              <a:rPr sz="1400" dirty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n= 5164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tr-TR" sz="3600" dirty="0" smtClean="0">
                <a:solidFill>
                  <a:srgbClr val="FFFBFE"/>
                </a:solidFill>
              </a:rPr>
              <a:t>Evre</a:t>
            </a:r>
            <a:r>
              <a:rPr sz="3600" dirty="0" smtClean="0">
                <a:solidFill>
                  <a:srgbClr val="FFFBFE"/>
                </a:solidFill>
              </a:rPr>
              <a:t> </a:t>
            </a:r>
            <a:r>
              <a:rPr sz="3600" dirty="0">
                <a:solidFill>
                  <a:srgbClr val="FFFBFE"/>
                </a:solidFill>
              </a:rPr>
              <a:t>&amp; </a:t>
            </a:r>
            <a:r>
              <a:rPr sz="3600" dirty="0" err="1" smtClean="0">
                <a:solidFill>
                  <a:srgbClr val="FFFBFE"/>
                </a:solidFill>
              </a:rPr>
              <a:t>Progno</a:t>
            </a:r>
            <a:r>
              <a:rPr lang="tr-TR" sz="3600" dirty="0" smtClean="0">
                <a:solidFill>
                  <a:srgbClr val="FFFBFE"/>
                </a:solidFill>
              </a:rPr>
              <a:t>z</a:t>
            </a:r>
            <a:endParaRPr sz="3600" dirty="0">
              <a:solidFill>
                <a:srgbClr val="FFFBFE"/>
              </a:solidFill>
            </a:endParaRPr>
          </a:p>
        </p:txBody>
      </p:sp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tr-TR" sz="2000" dirty="0" smtClean="0"/>
              <a:t>Evreye göre </a:t>
            </a:r>
            <a:r>
              <a:rPr sz="2000" dirty="0" smtClean="0"/>
              <a:t>EFS</a:t>
            </a:r>
            <a:endParaRPr dirty="0"/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8182858" y="6438900"/>
            <a:ext cx="275343" cy="2870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14</a:t>
            </a:fld>
            <a:endParaRPr sz="1400">
              <a:solidFill>
                <a:srgbClr val="FFFFFF"/>
              </a:solidFill>
            </a:endParaRPr>
          </a:p>
        </p:txBody>
      </p:sp>
      <p:pic>
        <p:nvPicPr>
          <p:cNvPr id="120" name="droppedImage.pdf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65200" y="1955800"/>
            <a:ext cx="4978400" cy="497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/>
          <p:nvPr/>
        </p:nvSpPr>
        <p:spPr>
          <a:xfrm>
            <a:off x="5676900" y="2324100"/>
            <a:ext cx="2197100" cy="1554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lvl="0" algn="ctr" defTabSz="914400">
              <a:buClr>
                <a:srgbClr val="FFFFFF"/>
              </a:buClr>
              <a:defRPr sz="1800"/>
            </a:pPr>
            <a:endParaRPr sz="2400" b="1" dirty="0">
              <a:solidFill>
                <a:srgbClr val="2C2C2C"/>
              </a:solidFill>
              <a:uFill>
                <a:solidFill>
                  <a:srgbClr val="2C2C2C"/>
                </a:solidFill>
              </a:uFill>
              <a:latin typeface="Gill Sans"/>
              <a:ea typeface="Gill Sans"/>
              <a:cs typeface="Gill Sans"/>
              <a:sym typeface="Gill Sans"/>
            </a:endParaRPr>
          </a:p>
          <a:p>
            <a:pPr lvl="0" defTabSz="914400">
              <a:buClr>
                <a:srgbClr val="FFFFFF"/>
              </a:buClr>
              <a:tabLst>
                <a:tab pos="1244600" algn="l"/>
              </a:tabLst>
              <a:defRPr sz="1800"/>
            </a:pPr>
            <a:r>
              <a:rPr lang="tr-TR" sz="2400" dirty="0" smtClean="0">
                <a:solidFill>
                  <a:srgbClr val="2C2C2C"/>
                </a:solidFill>
                <a:uFill>
                  <a:solidFill>
                    <a:srgbClr val="2C2C2C"/>
                  </a:solidFill>
                </a:uFill>
                <a:latin typeface="Gill Sans"/>
                <a:ea typeface="Gill Sans"/>
                <a:cs typeface="Gill Sans"/>
                <a:sym typeface="Gill Sans"/>
              </a:rPr>
              <a:t>Evre</a:t>
            </a:r>
            <a:r>
              <a:rPr sz="2400" dirty="0" smtClean="0">
                <a:solidFill>
                  <a:srgbClr val="2C2C2C"/>
                </a:solidFill>
                <a:uFill>
                  <a:solidFill>
                    <a:srgbClr val="2C2C2C"/>
                  </a:solidFill>
                </a:u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sz="2400" dirty="0">
                <a:solidFill>
                  <a:srgbClr val="2C2C2C"/>
                </a:solidFill>
                <a:uFill>
                  <a:solidFill>
                    <a:srgbClr val="2C2C2C"/>
                  </a:solidFill>
                </a:uFill>
                <a:latin typeface="Gill Sans"/>
                <a:ea typeface="Gill Sans"/>
                <a:cs typeface="Gill Sans"/>
                <a:sym typeface="Gill Sans"/>
              </a:rPr>
              <a:t>I	91.4%</a:t>
            </a:r>
          </a:p>
          <a:p>
            <a:pPr lvl="0" defTabSz="914400">
              <a:buClr>
                <a:srgbClr val="FFFFFF"/>
              </a:buClr>
              <a:tabLst>
                <a:tab pos="1244600" algn="l"/>
              </a:tabLst>
              <a:defRPr sz="1800"/>
            </a:pPr>
            <a:r>
              <a:rPr lang="tr-TR" sz="2400" dirty="0" smtClean="0">
                <a:solidFill>
                  <a:srgbClr val="2C2C2C"/>
                </a:solidFill>
                <a:uFill>
                  <a:solidFill>
                    <a:srgbClr val="2C2C2C"/>
                  </a:solidFill>
                </a:uFill>
                <a:latin typeface="Gill Sans"/>
                <a:ea typeface="Gill Sans"/>
                <a:cs typeface="Gill Sans"/>
                <a:sym typeface="Gill Sans"/>
              </a:rPr>
              <a:t>Evre</a:t>
            </a:r>
            <a:r>
              <a:rPr sz="2400" dirty="0" smtClean="0">
                <a:solidFill>
                  <a:srgbClr val="2C2C2C"/>
                </a:solidFill>
                <a:uFill>
                  <a:solidFill>
                    <a:srgbClr val="2C2C2C"/>
                  </a:solidFill>
                </a:u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sz="2400" dirty="0">
                <a:solidFill>
                  <a:srgbClr val="2C2C2C"/>
                </a:solidFill>
                <a:uFill>
                  <a:solidFill>
                    <a:srgbClr val="2C2C2C"/>
                  </a:solidFill>
                </a:uFill>
                <a:latin typeface="Gill Sans"/>
                <a:ea typeface="Gill Sans"/>
                <a:cs typeface="Gill Sans"/>
                <a:sym typeface="Gill Sans"/>
              </a:rPr>
              <a:t>II	90.1%</a:t>
            </a:r>
          </a:p>
          <a:p>
            <a:pPr lvl="0" defTabSz="914400">
              <a:buClr>
                <a:srgbClr val="FFFFFF"/>
              </a:buClr>
              <a:tabLst>
                <a:tab pos="1244600" algn="l"/>
              </a:tabLst>
              <a:defRPr sz="1800"/>
            </a:pPr>
            <a:r>
              <a:rPr lang="tr-TR" sz="2400" dirty="0" smtClean="0">
                <a:solidFill>
                  <a:srgbClr val="2C2C2C"/>
                </a:solidFill>
                <a:uFill>
                  <a:solidFill>
                    <a:srgbClr val="2C2C2C"/>
                  </a:solidFill>
                </a:uFill>
                <a:latin typeface="Gill Sans"/>
                <a:ea typeface="Gill Sans"/>
                <a:cs typeface="Gill Sans"/>
                <a:sym typeface="Gill Sans"/>
              </a:rPr>
              <a:t>Evre</a:t>
            </a:r>
            <a:r>
              <a:rPr sz="2400" dirty="0" smtClean="0">
                <a:solidFill>
                  <a:srgbClr val="2C2C2C"/>
                </a:solidFill>
                <a:uFill>
                  <a:solidFill>
                    <a:srgbClr val="2C2C2C"/>
                  </a:solidFill>
                </a:u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sz="2400" dirty="0">
                <a:solidFill>
                  <a:srgbClr val="2C2C2C"/>
                </a:solidFill>
                <a:uFill>
                  <a:solidFill>
                    <a:srgbClr val="2C2C2C"/>
                  </a:solidFill>
                </a:uFill>
                <a:latin typeface="Gill Sans"/>
                <a:ea typeface="Gill Sans"/>
                <a:cs typeface="Gill Sans"/>
                <a:sym typeface="Gill Sans"/>
              </a:rPr>
              <a:t>III	83.5%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2 İçerik Yer Tutucusu"/>
          <p:cNvSpPr>
            <a:spLocks noGrp="1"/>
          </p:cNvSpPr>
          <p:nvPr>
            <p:ph idx="1"/>
          </p:nvPr>
        </p:nvSpPr>
        <p:spPr>
          <a:xfrm>
            <a:off x="285750" y="500063"/>
            <a:ext cx="8858250" cy="5929312"/>
          </a:xfrm>
        </p:spPr>
        <p:txBody>
          <a:bodyPr/>
          <a:lstStyle/>
          <a:p>
            <a:r>
              <a:rPr lang="tr-TR" sz="3400" b="1" dirty="0" smtClean="0"/>
              <a:t>HİSTOLOJİK RİSK GRUPLARI</a:t>
            </a:r>
          </a:p>
          <a:p>
            <a:pPr lvl="1" algn="just">
              <a:lnSpc>
                <a:spcPct val="200000"/>
              </a:lnSpc>
            </a:pPr>
            <a:r>
              <a:rPr lang="tr-TR" b="1" dirty="0" smtClean="0"/>
              <a:t>NWTSG</a:t>
            </a:r>
          </a:p>
          <a:p>
            <a:pPr lvl="2" algn="just">
              <a:lnSpc>
                <a:spcPct val="200000"/>
              </a:lnSpc>
            </a:pPr>
            <a:r>
              <a:rPr lang="tr-TR" dirty="0" err="1" smtClean="0"/>
              <a:t>Anaplazi</a:t>
            </a:r>
            <a:endParaRPr lang="tr-TR" dirty="0" smtClean="0"/>
          </a:p>
          <a:p>
            <a:pPr lvl="1" algn="just">
              <a:lnSpc>
                <a:spcPct val="200000"/>
              </a:lnSpc>
            </a:pPr>
            <a:r>
              <a:rPr lang="tr-TR" b="1" dirty="0" smtClean="0"/>
              <a:t>SIOP</a:t>
            </a:r>
          </a:p>
          <a:p>
            <a:pPr lvl="2" algn="just">
              <a:lnSpc>
                <a:spcPct val="200000"/>
              </a:lnSpc>
            </a:pPr>
            <a:r>
              <a:rPr lang="tr-TR" b="1" dirty="0" smtClean="0"/>
              <a:t>DÜŞÜK</a:t>
            </a:r>
            <a:r>
              <a:rPr lang="tr-TR" dirty="0" smtClean="0"/>
              <a:t>:  Nekrotik ya da </a:t>
            </a:r>
            <a:r>
              <a:rPr lang="tr-TR" dirty="0" err="1" smtClean="0"/>
              <a:t>kistik</a:t>
            </a:r>
            <a:r>
              <a:rPr lang="tr-TR" dirty="0" smtClean="0"/>
              <a:t> kısmi </a:t>
            </a:r>
            <a:r>
              <a:rPr lang="tr-TR" dirty="0" err="1" smtClean="0"/>
              <a:t>diferansiye</a:t>
            </a:r>
            <a:endParaRPr lang="tr-TR" dirty="0" smtClean="0"/>
          </a:p>
          <a:p>
            <a:pPr lvl="2" algn="just">
              <a:lnSpc>
                <a:spcPct val="200000"/>
              </a:lnSpc>
            </a:pPr>
            <a:r>
              <a:rPr lang="tr-TR" b="1" dirty="0" smtClean="0"/>
              <a:t>ORTA</a:t>
            </a:r>
            <a:r>
              <a:rPr lang="tr-TR" dirty="0" smtClean="0"/>
              <a:t>: </a:t>
            </a:r>
            <a:r>
              <a:rPr lang="tr-TR" dirty="0" err="1" smtClean="0"/>
              <a:t>Regresif</a:t>
            </a:r>
            <a:r>
              <a:rPr lang="tr-TR" dirty="0" smtClean="0"/>
              <a:t>, </a:t>
            </a:r>
            <a:r>
              <a:rPr lang="tr-TR" dirty="0" err="1" smtClean="0"/>
              <a:t>epitelyal</a:t>
            </a:r>
            <a:r>
              <a:rPr lang="tr-TR" dirty="0" smtClean="0"/>
              <a:t>-</a:t>
            </a:r>
            <a:r>
              <a:rPr lang="tr-TR" dirty="0" err="1" smtClean="0"/>
              <a:t>stromal</a:t>
            </a:r>
            <a:r>
              <a:rPr lang="tr-TR" dirty="0" smtClean="0"/>
              <a:t> ya da </a:t>
            </a:r>
            <a:r>
              <a:rPr lang="tr-TR" dirty="0" err="1" smtClean="0"/>
              <a:t>fokal</a:t>
            </a:r>
            <a:r>
              <a:rPr lang="tr-TR" dirty="0" smtClean="0"/>
              <a:t> </a:t>
            </a:r>
            <a:r>
              <a:rPr lang="tr-TR" dirty="0" err="1" smtClean="0"/>
              <a:t>anaplastik</a:t>
            </a:r>
            <a:endParaRPr lang="tr-TR" dirty="0" smtClean="0"/>
          </a:p>
          <a:p>
            <a:pPr lvl="2" algn="just">
              <a:lnSpc>
                <a:spcPct val="200000"/>
              </a:lnSpc>
            </a:pPr>
            <a:r>
              <a:rPr lang="tr-TR" b="1" dirty="0" smtClean="0"/>
              <a:t>YÜKSEK</a:t>
            </a:r>
            <a:r>
              <a:rPr lang="tr-TR" dirty="0" smtClean="0"/>
              <a:t>: </a:t>
            </a:r>
            <a:r>
              <a:rPr lang="tr-TR" dirty="0" err="1" smtClean="0"/>
              <a:t>Blastemal</a:t>
            </a:r>
            <a:r>
              <a:rPr lang="tr-TR" dirty="0" smtClean="0"/>
              <a:t>, </a:t>
            </a:r>
            <a:r>
              <a:rPr lang="tr-TR" dirty="0" err="1" smtClean="0"/>
              <a:t>diffüz</a:t>
            </a:r>
            <a:r>
              <a:rPr lang="tr-TR" dirty="0" smtClean="0"/>
              <a:t> </a:t>
            </a:r>
            <a:r>
              <a:rPr lang="tr-TR" dirty="0" err="1" smtClean="0"/>
              <a:t>anaplastik</a:t>
            </a:r>
            <a:endParaRPr lang="tr-TR" dirty="0" smtClean="0"/>
          </a:p>
          <a:p>
            <a:pPr lvl="1"/>
            <a:endParaRPr lang="tr-TR" dirty="0" smtClean="0"/>
          </a:p>
        </p:txBody>
      </p:sp>
      <p:graphicFrame>
        <p:nvGraphicFramePr>
          <p:cNvPr id="3" name="Chart 135"/>
          <p:cNvGraphicFramePr/>
          <p:nvPr/>
        </p:nvGraphicFramePr>
        <p:xfrm>
          <a:off x="5436096" y="1052735"/>
          <a:ext cx="3312368" cy="3096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4525963"/>
          </a:xfrm>
        </p:spPr>
        <p:txBody>
          <a:bodyPr/>
          <a:lstStyle/>
          <a:p>
            <a:pPr algn="just"/>
            <a:r>
              <a:rPr lang="tr-TR" b="1" dirty="0" smtClean="0"/>
              <a:t>Kötü </a:t>
            </a:r>
            <a:r>
              <a:rPr lang="tr-TR" b="1" dirty="0" err="1" smtClean="0"/>
              <a:t>Prognostik</a:t>
            </a:r>
            <a:r>
              <a:rPr lang="tr-TR" b="1" dirty="0" smtClean="0"/>
              <a:t> Patoloji</a:t>
            </a:r>
            <a:r>
              <a:rPr lang="tr-TR" b="1" dirty="0" smtClean="0"/>
              <a:t>: %</a:t>
            </a:r>
            <a:r>
              <a:rPr lang="tr-TR" b="1" dirty="0" smtClean="0"/>
              <a:t>10 </a:t>
            </a:r>
            <a:endParaRPr lang="tr-TR" b="1" dirty="0" smtClean="0"/>
          </a:p>
          <a:p>
            <a:pPr marL="0" indent="0" algn="just">
              <a:buNone/>
            </a:pPr>
            <a:r>
              <a:rPr lang="tr-TR" dirty="0" smtClean="0"/>
              <a:t>           (</a:t>
            </a:r>
            <a:r>
              <a:rPr lang="tr-TR" dirty="0" smtClean="0"/>
              <a:t>Ölümlerin %50’si)</a:t>
            </a:r>
          </a:p>
          <a:p>
            <a:pPr lvl="1" algn="just">
              <a:lnSpc>
                <a:spcPct val="150000"/>
              </a:lnSpc>
            </a:pPr>
            <a:r>
              <a:rPr lang="tr-TR" b="1" dirty="0" err="1" smtClean="0"/>
              <a:t>Anaplazi</a:t>
            </a:r>
            <a:r>
              <a:rPr lang="tr-TR" b="1" dirty="0" smtClean="0"/>
              <a:t> %5 </a:t>
            </a:r>
            <a:r>
              <a:rPr lang="tr-TR" sz="2000" dirty="0" smtClean="0"/>
              <a:t>(</a:t>
            </a:r>
            <a:r>
              <a:rPr lang="tr-TR" sz="2000" dirty="0" err="1" smtClean="0"/>
              <a:t>Fokal</a:t>
            </a:r>
            <a:r>
              <a:rPr lang="tr-TR" sz="2000" dirty="0" smtClean="0"/>
              <a:t>-</a:t>
            </a:r>
            <a:r>
              <a:rPr lang="tr-TR" sz="2000" dirty="0" err="1" smtClean="0"/>
              <a:t>Diffüz</a:t>
            </a:r>
            <a:r>
              <a:rPr lang="tr-TR" sz="2000" dirty="0" smtClean="0"/>
              <a:t>; </a:t>
            </a:r>
            <a:r>
              <a:rPr lang="tr-TR" sz="2000" b="1" i="1" u="sng" dirty="0" smtClean="0"/>
              <a:t>Agresiften ziyade </a:t>
            </a:r>
            <a:r>
              <a:rPr lang="tr-TR" sz="2000" b="1" i="1" u="sng" dirty="0" err="1" smtClean="0"/>
              <a:t>Kemo</a:t>
            </a:r>
            <a:r>
              <a:rPr lang="tr-TR" sz="2000" b="1" i="1" u="sng" dirty="0" smtClean="0"/>
              <a:t> </a:t>
            </a:r>
            <a:r>
              <a:rPr lang="tr-TR" sz="2000" b="1" i="1" u="sng" dirty="0" err="1" smtClean="0"/>
              <a:t>Rezistant</a:t>
            </a:r>
            <a:r>
              <a:rPr lang="tr-TR" sz="2000" dirty="0" smtClean="0"/>
              <a:t>)</a:t>
            </a:r>
          </a:p>
          <a:p>
            <a:pPr lvl="1" algn="just">
              <a:lnSpc>
                <a:spcPct val="150000"/>
              </a:lnSpc>
            </a:pPr>
            <a:r>
              <a:rPr lang="tr-TR" b="1" dirty="0" err="1" smtClean="0"/>
              <a:t>Clear</a:t>
            </a:r>
            <a:r>
              <a:rPr lang="tr-TR" b="1" dirty="0" smtClean="0"/>
              <a:t> Cell </a:t>
            </a:r>
            <a:r>
              <a:rPr lang="tr-TR" b="1" dirty="0" err="1" smtClean="0"/>
              <a:t>Sarcoma</a:t>
            </a:r>
            <a:endParaRPr lang="tr-TR" b="1" dirty="0" smtClean="0"/>
          </a:p>
          <a:p>
            <a:pPr lvl="2" algn="just"/>
            <a:r>
              <a:rPr lang="tr-TR" dirty="0" smtClean="0"/>
              <a:t>2. Sıklıkta Görülen </a:t>
            </a:r>
            <a:r>
              <a:rPr lang="tr-TR" dirty="0" err="1" smtClean="0"/>
              <a:t>Tm</a:t>
            </a:r>
            <a:endParaRPr lang="tr-TR" dirty="0" smtClean="0"/>
          </a:p>
          <a:p>
            <a:pPr lvl="2" algn="just"/>
            <a:r>
              <a:rPr lang="tr-TR" dirty="0" smtClean="0"/>
              <a:t>Agresif </a:t>
            </a:r>
          </a:p>
          <a:p>
            <a:pPr lvl="2" algn="just"/>
            <a:r>
              <a:rPr lang="tr-TR" dirty="0" smtClean="0"/>
              <a:t>Kemik Met Sık </a:t>
            </a:r>
          </a:p>
          <a:p>
            <a:pPr lvl="1" algn="just"/>
            <a:r>
              <a:rPr lang="tr-TR" b="1" dirty="0" err="1" smtClean="0"/>
              <a:t>Rhabdoid</a:t>
            </a:r>
            <a:r>
              <a:rPr lang="tr-TR" b="1" dirty="0" smtClean="0"/>
              <a:t>  </a:t>
            </a:r>
            <a:r>
              <a:rPr lang="tr-TR" b="1" dirty="0" err="1" smtClean="0"/>
              <a:t>Tm</a:t>
            </a:r>
            <a:r>
              <a:rPr lang="tr-TR" b="1" dirty="0" smtClean="0"/>
              <a:t> </a:t>
            </a:r>
            <a:r>
              <a:rPr lang="tr-TR" dirty="0" smtClean="0"/>
              <a:t>(Farklı Gruptalar)</a:t>
            </a:r>
          </a:p>
          <a:p>
            <a:pPr lvl="2" algn="just"/>
            <a:r>
              <a:rPr lang="tr-TR" dirty="0" smtClean="0"/>
              <a:t>%</a:t>
            </a:r>
            <a:r>
              <a:rPr lang="tr-TR" dirty="0" smtClean="0"/>
              <a:t>85, </a:t>
            </a:r>
            <a:r>
              <a:rPr lang="tr-TR" dirty="0" smtClean="0"/>
              <a:t>2 yaşın altında</a:t>
            </a:r>
          </a:p>
          <a:p>
            <a:pPr lvl="2" algn="just"/>
            <a:r>
              <a:rPr lang="tr-TR" dirty="0" smtClean="0"/>
              <a:t>Damar </a:t>
            </a:r>
            <a:r>
              <a:rPr lang="tr-TR" dirty="0" err="1" smtClean="0"/>
              <a:t>İnvazyonu</a:t>
            </a:r>
            <a:r>
              <a:rPr lang="tr-TR" dirty="0" smtClean="0"/>
              <a:t> </a:t>
            </a:r>
            <a:r>
              <a:rPr lang="tr-TR" dirty="0" smtClean="0"/>
              <a:t>Sık, Yüksek </a:t>
            </a:r>
            <a:r>
              <a:rPr lang="tr-TR" dirty="0" err="1" smtClean="0"/>
              <a:t>Malignite</a:t>
            </a:r>
            <a:endParaRPr lang="tr-TR" dirty="0" smtClean="0"/>
          </a:p>
          <a:p>
            <a:pPr lvl="2" algn="just"/>
            <a:r>
              <a:rPr lang="tr-TR" dirty="0" smtClean="0"/>
              <a:t>Beyin Met.</a:t>
            </a:r>
            <a:endParaRPr lang="tr-TR" dirty="0" smtClean="0"/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 err="1" smtClean="0">
                <a:solidFill>
                  <a:srgbClr val="FFFBFE"/>
                </a:solidFill>
              </a:rPr>
              <a:t>Histolo</a:t>
            </a:r>
            <a:r>
              <a:rPr lang="tr-TR" sz="3600" dirty="0" err="1" smtClean="0">
                <a:solidFill>
                  <a:srgbClr val="FFFBFE"/>
                </a:solidFill>
              </a:rPr>
              <a:t>ji</a:t>
            </a:r>
            <a:r>
              <a:rPr sz="3600" dirty="0" smtClean="0">
                <a:solidFill>
                  <a:srgbClr val="FFFBFE"/>
                </a:solidFill>
              </a:rPr>
              <a:t> </a:t>
            </a:r>
            <a:r>
              <a:rPr lang="tr-TR" sz="3600" dirty="0" smtClean="0">
                <a:solidFill>
                  <a:srgbClr val="FFFBFE"/>
                </a:solidFill>
              </a:rPr>
              <a:t>en</a:t>
            </a:r>
            <a:r>
              <a:rPr sz="3600" dirty="0" smtClean="0">
                <a:solidFill>
                  <a:srgbClr val="FFFBFE"/>
                </a:solidFill>
              </a:rPr>
              <a:t> </a:t>
            </a:r>
            <a:r>
              <a:rPr lang="tr-TR" sz="3600" dirty="0" smtClean="0">
                <a:solidFill>
                  <a:srgbClr val="FFFBFE"/>
                </a:solidFill>
              </a:rPr>
              <a:t>önemli</a:t>
            </a:r>
            <a:r>
              <a:rPr sz="3600" dirty="0" smtClean="0">
                <a:solidFill>
                  <a:srgbClr val="FFFBFE"/>
                </a:solidFill>
              </a:rPr>
              <a:t> </a:t>
            </a:r>
            <a:r>
              <a:rPr sz="3600" dirty="0" err="1" smtClean="0">
                <a:solidFill>
                  <a:srgbClr val="FFFBFE"/>
                </a:solidFill>
              </a:rPr>
              <a:t>prognosti</a:t>
            </a:r>
            <a:r>
              <a:rPr lang="tr-TR" sz="3600" dirty="0" smtClean="0">
                <a:solidFill>
                  <a:srgbClr val="FFFBFE"/>
                </a:solidFill>
              </a:rPr>
              <a:t>k faktörlerden</a:t>
            </a:r>
            <a:r>
              <a:rPr lang="tr-TR" dirty="0" smtClean="0"/>
              <a:t> </a:t>
            </a:r>
            <a:endParaRPr sz="3600" dirty="0">
              <a:solidFill>
                <a:srgbClr val="FFFBFE"/>
              </a:solidFill>
            </a:endParaRPr>
          </a:p>
        </p:txBody>
      </p:sp>
      <p:sp>
        <p:nvSpPr>
          <p:cNvPr id="138" name="Shape 1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tr-TR" sz="3200" dirty="0" smtClean="0"/>
              <a:t>Histolojiye göre EFS (</a:t>
            </a:r>
            <a:r>
              <a:rPr sz="3200" dirty="0" smtClean="0"/>
              <a:t>Event-free survival</a:t>
            </a:r>
            <a:r>
              <a:rPr lang="tr-TR" sz="3200" dirty="0" smtClean="0"/>
              <a:t>)</a:t>
            </a:r>
            <a:endParaRPr sz="3200" dirty="0"/>
          </a:p>
        </p:txBody>
      </p:sp>
      <p:sp>
        <p:nvSpPr>
          <p:cNvPr id="139" name="Shape 1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17</a:t>
            </a:fld>
            <a:endParaRPr sz="1400">
              <a:solidFill>
                <a:srgbClr val="FFFFFF"/>
              </a:solidFill>
            </a:endParaRPr>
          </a:p>
        </p:txBody>
      </p:sp>
      <p:pic>
        <p:nvPicPr>
          <p:cNvPr id="140" name="droppedImage.pdf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442426" y="2514600"/>
            <a:ext cx="5386969" cy="433070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7426623" y="6489700"/>
            <a:ext cx="1325684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 algn="ctr" defTabSz="914400">
              <a:buClr>
                <a:srgbClr val="FFFFFF"/>
              </a:buClr>
              <a:defRPr sz="1800"/>
            </a:pPr>
            <a:r>
              <a:rPr sz="8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SIOP </a:t>
            </a:r>
            <a:r>
              <a:rPr sz="800" dirty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93-01 and SIOP2001</a:t>
            </a:r>
          </a:p>
          <a:p>
            <a:pPr lvl="0" algn="ctr" defTabSz="914400">
              <a:buClr>
                <a:srgbClr val="FFFFFF"/>
              </a:buClr>
              <a:defRPr sz="1800"/>
            </a:pPr>
            <a:r>
              <a:rPr sz="800" dirty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n= 5164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1703"/>
          <p:cNvPicPr>
            <a:picLocks noChangeAspect="1" noChangeArrowheads="1"/>
          </p:cNvPicPr>
          <p:nvPr/>
        </p:nvPicPr>
        <p:blipFill>
          <a:blip r:embed="rId3" cstate="print"/>
          <a:srcRect l="4465" t="2678" r="5060" b="5301"/>
          <a:stretch>
            <a:fillRect/>
          </a:stretch>
        </p:blipFill>
        <p:spPr bwMode="auto">
          <a:xfrm>
            <a:off x="0" y="914400"/>
            <a:ext cx="8537575" cy="578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304800" y="457200"/>
            <a:ext cx="8610600" cy="14652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NWTSG  Randomized trials</a:t>
            </a:r>
          </a:p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Relapse-free survival by histology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2 İçerik Yer Tutucusu"/>
          <p:cNvSpPr>
            <a:spLocks noGrp="1"/>
          </p:cNvSpPr>
          <p:nvPr>
            <p:ph idx="1"/>
          </p:nvPr>
        </p:nvSpPr>
        <p:spPr>
          <a:xfrm>
            <a:off x="428596" y="1857364"/>
            <a:ext cx="8229600" cy="4525963"/>
          </a:xfrm>
        </p:spPr>
        <p:txBody>
          <a:bodyPr/>
          <a:lstStyle/>
          <a:p>
            <a:pPr algn="just">
              <a:lnSpc>
                <a:spcPct val="200000"/>
              </a:lnSpc>
            </a:pPr>
            <a:r>
              <a:rPr lang="tr-TR" b="1" dirty="0" smtClean="0"/>
              <a:t>Günümüzde tüm iyi histoloji grup tümörlerin, evreden bağımsız sağ kalım oranları %90’ı geçmekte 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251520" y="116632"/>
            <a:ext cx="7056784" cy="6801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 sz="1800"/>
            </a:pPr>
            <a:r>
              <a:rPr lang="tr-TR" sz="2000" dirty="0"/>
              <a:t>Tüm çocukluk çağı kanserlerinin % 6’ </a:t>
            </a:r>
            <a:r>
              <a:rPr lang="tr-TR" sz="2000" dirty="0" err="1" smtClean="0"/>
              <a:t>sıdır</a:t>
            </a:r>
            <a:endParaRPr lang="tr-TR" sz="2000" dirty="0" smtClean="0"/>
          </a:p>
          <a:p>
            <a:pPr lvl="0">
              <a:lnSpc>
                <a:spcPct val="150000"/>
              </a:lnSpc>
              <a:buFont typeface="Arial" pitchFamily="34" charset="0"/>
              <a:buChar char="•"/>
              <a:defRPr sz="1800"/>
            </a:pPr>
            <a:r>
              <a:rPr lang="tr-TR" sz="2000" dirty="0" err="1" smtClean="0"/>
              <a:t>İmmatür</a:t>
            </a:r>
            <a:r>
              <a:rPr lang="tr-TR" sz="2000" dirty="0" smtClean="0"/>
              <a:t> </a:t>
            </a:r>
            <a:r>
              <a:rPr lang="tr-TR" sz="2000" dirty="0" smtClean="0"/>
              <a:t>böbrek artık dokularından gelişir.</a:t>
            </a:r>
          </a:p>
          <a:p>
            <a:pPr lvl="0">
              <a:defRPr sz="1800"/>
            </a:pPr>
            <a:endParaRPr lang="tr-TR" sz="2000" dirty="0" smtClean="0"/>
          </a:p>
          <a:p>
            <a:pPr lvl="0">
              <a:buFont typeface="Arial" pitchFamily="34" charset="0"/>
              <a:buChar char="•"/>
              <a:defRPr sz="1800"/>
            </a:pPr>
            <a:r>
              <a:rPr lang="tr-TR" sz="2000" dirty="0" smtClean="0"/>
              <a:t>  </a:t>
            </a:r>
            <a:r>
              <a:rPr lang="tr-TR" sz="2000" dirty="0" err="1" smtClean="0"/>
              <a:t>Sporadik</a:t>
            </a:r>
            <a:r>
              <a:rPr lang="tr-TR" sz="2000" dirty="0" smtClean="0"/>
              <a:t>; </a:t>
            </a:r>
          </a:p>
          <a:p>
            <a:pPr lvl="0">
              <a:buFont typeface="Arial" pitchFamily="34" charset="0"/>
              <a:buChar char="•"/>
              <a:defRPr sz="1800"/>
            </a:pPr>
            <a:r>
              <a:rPr lang="tr-TR" sz="2000" dirty="0" smtClean="0"/>
              <a:t>  Ailesel (%1-2); </a:t>
            </a:r>
          </a:p>
          <a:p>
            <a:pPr lvl="0">
              <a:buFont typeface="Arial" pitchFamily="34" charset="0"/>
              <a:buChar char="•"/>
              <a:defRPr sz="1800"/>
            </a:pPr>
            <a:r>
              <a:rPr lang="tr-TR" sz="2000" dirty="0" smtClean="0"/>
              <a:t>  Genetik Sendromlarla ilişkili %10</a:t>
            </a:r>
          </a:p>
          <a:p>
            <a:pPr lvl="0">
              <a:buFont typeface="Arial" pitchFamily="34" charset="0"/>
              <a:buChar char="•"/>
              <a:defRPr sz="1800"/>
            </a:pPr>
            <a:endParaRPr lang="tr-TR" sz="2000" dirty="0" smtClean="0"/>
          </a:p>
          <a:p>
            <a:pPr lvl="0">
              <a:buFont typeface="Arial" pitchFamily="34" charset="0"/>
              <a:buChar char="•"/>
              <a:defRPr sz="1800"/>
            </a:pPr>
            <a:r>
              <a:rPr lang="tr-TR" sz="2000" dirty="0" smtClean="0"/>
              <a:t>Ortalama görülme yaşı</a:t>
            </a:r>
            <a:r>
              <a:rPr lang="en-US" sz="2000" dirty="0" smtClean="0"/>
              <a:t>: 3</a:t>
            </a:r>
            <a:r>
              <a:rPr lang="tr-TR" sz="2000" dirty="0" smtClean="0"/>
              <a:t>.5</a:t>
            </a:r>
            <a:r>
              <a:rPr lang="en-US" sz="2000" dirty="0" smtClean="0"/>
              <a:t> </a:t>
            </a:r>
            <a:r>
              <a:rPr lang="tr-TR" sz="2000" dirty="0" smtClean="0"/>
              <a:t>yaş</a:t>
            </a:r>
            <a:endParaRPr lang="en-US" sz="2000" dirty="0" smtClean="0"/>
          </a:p>
          <a:p>
            <a:pPr marL="962025" lvl="1" indent="-304800">
              <a:buFont typeface="Arial" pitchFamily="34" charset="0"/>
              <a:buChar char="•"/>
              <a:defRPr>
                <a:solidFill>
                  <a:srgbClr val="000000"/>
                </a:solidFill>
              </a:defRPr>
            </a:pPr>
            <a:endParaRPr lang="tr-TR" sz="2000" dirty="0" smtClean="0">
              <a:solidFill>
                <a:srgbClr val="343434"/>
              </a:solidFill>
            </a:endParaRPr>
          </a:p>
          <a:p>
            <a:pPr marL="962025" lvl="1" indent="-304800">
              <a:buFont typeface="Arial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tr-TR" sz="2000" dirty="0" smtClean="0">
                <a:solidFill>
                  <a:srgbClr val="343434"/>
                </a:solidFill>
              </a:rPr>
              <a:t>E/K</a:t>
            </a:r>
            <a:r>
              <a:rPr lang="en-US" sz="2000" dirty="0" smtClean="0">
                <a:solidFill>
                  <a:srgbClr val="343434"/>
                </a:solidFill>
              </a:rPr>
              <a:t>: 1, </a:t>
            </a:r>
            <a:r>
              <a:rPr lang="tr-TR" sz="2000" dirty="0" smtClean="0">
                <a:solidFill>
                  <a:srgbClr val="343434"/>
                </a:solidFill>
              </a:rPr>
              <a:t>Sol</a:t>
            </a:r>
            <a:r>
              <a:rPr lang="en-US" sz="2000" dirty="0" smtClean="0">
                <a:solidFill>
                  <a:srgbClr val="343434"/>
                </a:solidFill>
              </a:rPr>
              <a:t>/</a:t>
            </a:r>
            <a:r>
              <a:rPr lang="tr-TR" sz="2000" dirty="0" smtClean="0">
                <a:solidFill>
                  <a:srgbClr val="343434"/>
                </a:solidFill>
              </a:rPr>
              <a:t>Sağ oranı</a:t>
            </a:r>
            <a:r>
              <a:rPr lang="en-US" sz="2000" dirty="0" smtClean="0">
                <a:solidFill>
                  <a:srgbClr val="343434"/>
                </a:solidFill>
              </a:rPr>
              <a:t>: 1</a:t>
            </a:r>
          </a:p>
          <a:p>
            <a:pPr marL="962025" lvl="1" indent="-304800">
              <a:buFont typeface="Arial" pitchFamily="34" charset="0"/>
              <a:buChar char="•"/>
              <a:defRPr>
                <a:solidFill>
                  <a:srgbClr val="000000"/>
                </a:solidFill>
              </a:defRPr>
            </a:pPr>
            <a:endParaRPr lang="en-US" sz="2000" dirty="0" smtClean="0">
              <a:solidFill>
                <a:srgbClr val="343434"/>
              </a:solidFill>
            </a:endParaRPr>
          </a:p>
          <a:p>
            <a:pPr lvl="0">
              <a:buFont typeface="Arial" pitchFamily="34" charset="0"/>
              <a:buChar char="•"/>
              <a:defRPr sz="1800"/>
            </a:pPr>
            <a:r>
              <a:rPr lang="tr-TR" sz="2000" dirty="0" smtClean="0"/>
              <a:t>Genellikle</a:t>
            </a:r>
            <a:r>
              <a:rPr lang="en-US" sz="2000" dirty="0" smtClean="0"/>
              <a:t> «</a:t>
            </a:r>
            <a:r>
              <a:rPr lang="tr-TR" sz="2000" dirty="0" smtClean="0"/>
              <a:t>sağlıklı</a:t>
            </a:r>
            <a:r>
              <a:rPr lang="en-US" sz="2000" dirty="0" smtClean="0"/>
              <a:t>» </a:t>
            </a:r>
            <a:r>
              <a:rPr lang="tr-TR" sz="2000" dirty="0" smtClean="0"/>
              <a:t>görünen çocuklar</a:t>
            </a:r>
            <a:endParaRPr lang="en-US" sz="2000" dirty="0" smtClean="0"/>
          </a:p>
          <a:p>
            <a:pPr marL="962025" lvl="1" indent="-304800">
              <a:buFont typeface="Arial" pitchFamily="34" charset="0"/>
              <a:buChar char="•"/>
              <a:defRPr>
                <a:solidFill>
                  <a:srgbClr val="000000"/>
                </a:solidFill>
              </a:defRPr>
            </a:pPr>
            <a:endParaRPr lang="tr-TR" sz="2000" dirty="0" smtClean="0">
              <a:solidFill>
                <a:srgbClr val="343434"/>
              </a:solidFill>
            </a:endParaRPr>
          </a:p>
          <a:p>
            <a:pPr marL="962025" lvl="1" indent="-304800">
              <a:buFont typeface="Arial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tr-TR" sz="2000" dirty="0" smtClean="0">
                <a:solidFill>
                  <a:srgbClr val="343434"/>
                </a:solidFill>
              </a:rPr>
              <a:t>Hızlı büyüyen tümörler</a:t>
            </a:r>
            <a:endParaRPr lang="en-US" sz="2000" dirty="0" smtClean="0">
              <a:solidFill>
                <a:srgbClr val="343434"/>
              </a:solidFill>
            </a:endParaRPr>
          </a:p>
          <a:p>
            <a:pPr lvl="0">
              <a:buFont typeface="Arial" pitchFamily="34" charset="0"/>
              <a:buChar char="•"/>
              <a:defRPr sz="1800"/>
            </a:pPr>
            <a:endParaRPr lang="en-US" sz="2000" dirty="0" smtClean="0"/>
          </a:p>
          <a:p>
            <a:pPr lvl="0">
              <a:buFont typeface="Arial" pitchFamily="34" charset="0"/>
              <a:buChar char="•"/>
              <a:defRPr sz="1800"/>
            </a:pPr>
            <a:r>
              <a:rPr lang="tr-TR" sz="2000" dirty="0" smtClean="0"/>
              <a:t>Klinik Bulgular</a:t>
            </a:r>
            <a:endParaRPr lang="en-US" sz="2000" dirty="0" smtClean="0"/>
          </a:p>
          <a:p>
            <a:pPr marL="962025" lvl="1" indent="-304800">
              <a:buFont typeface="Arial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tr-TR" sz="1600" dirty="0" smtClean="0">
                <a:solidFill>
                  <a:srgbClr val="343434"/>
                </a:solidFill>
              </a:rPr>
              <a:t>A</a:t>
            </a:r>
            <a:r>
              <a:rPr lang="en-US" sz="1600" dirty="0" err="1" smtClean="0">
                <a:solidFill>
                  <a:srgbClr val="343434"/>
                </a:solidFill>
              </a:rPr>
              <a:t>bdominal</a:t>
            </a:r>
            <a:r>
              <a:rPr lang="en-US" sz="1600" dirty="0" smtClean="0">
                <a:solidFill>
                  <a:srgbClr val="343434"/>
                </a:solidFill>
              </a:rPr>
              <a:t> </a:t>
            </a:r>
            <a:r>
              <a:rPr lang="tr-TR" sz="1600" dirty="0" smtClean="0">
                <a:solidFill>
                  <a:srgbClr val="343434"/>
                </a:solidFill>
              </a:rPr>
              <a:t>kitle</a:t>
            </a:r>
            <a:endParaRPr lang="en-US" sz="1600" dirty="0" smtClean="0">
              <a:solidFill>
                <a:srgbClr val="343434"/>
              </a:solidFill>
            </a:endParaRPr>
          </a:p>
          <a:p>
            <a:pPr marL="962025" lvl="1" indent="-304800">
              <a:buFont typeface="Arial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tr-TR" sz="1600" dirty="0" smtClean="0">
                <a:solidFill>
                  <a:srgbClr val="343434"/>
                </a:solidFill>
              </a:rPr>
              <a:t>G</a:t>
            </a:r>
            <a:r>
              <a:rPr lang="en-US" sz="1600" dirty="0" err="1" smtClean="0">
                <a:solidFill>
                  <a:srgbClr val="343434"/>
                </a:solidFill>
              </a:rPr>
              <a:t>ros</a:t>
            </a:r>
            <a:r>
              <a:rPr lang="en-US" sz="1600" dirty="0" smtClean="0">
                <a:solidFill>
                  <a:srgbClr val="343434"/>
                </a:solidFill>
              </a:rPr>
              <a:t> </a:t>
            </a:r>
            <a:r>
              <a:rPr lang="en-US" sz="1600" dirty="0" err="1" smtClean="0">
                <a:solidFill>
                  <a:srgbClr val="343434"/>
                </a:solidFill>
              </a:rPr>
              <a:t>hemat</a:t>
            </a:r>
            <a:r>
              <a:rPr lang="tr-TR" sz="1600" dirty="0" err="1" smtClean="0">
                <a:solidFill>
                  <a:srgbClr val="343434"/>
                </a:solidFill>
              </a:rPr>
              <a:t>üri</a:t>
            </a:r>
            <a:endParaRPr lang="tr-TR" sz="1600" dirty="0" smtClean="0">
              <a:solidFill>
                <a:srgbClr val="343434"/>
              </a:solidFill>
            </a:endParaRPr>
          </a:p>
          <a:p>
            <a:pPr marL="962025" lvl="1" indent="-304800">
              <a:buFont typeface="Arial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tr-TR" sz="1600" dirty="0" smtClean="0">
                <a:solidFill>
                  <a:srgbClr val="343434"/>
                </a:solidFill>
              </a:rPr>
              <a:t>Ağrı</a:t>
            </a:r>
          </a:p>
          <a:p>
            <a:pPr marL="1419225" lvl="2" indent="-304800">
              <a:buFont typeface="Arial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tr-TR" sz="1600" dirty="0" smtClean="0">
                <a:solidFill>
                  <a:srgbClr val="343434"/>
                </a:solidFill>
              </a:rPr>
              <a:t>Ateş</a:t>
            </a:r>
            <a:endParaRPr lang="en-US" sz="1600" dirty="0" smtClean="0">
              <a:solidFill>
                <a:srgbClr val="343434"/>
              </a:solidFill>
            </a:endParaRPr>
          </a:p>
          <a:p>
            <a:pPr marL="1419225" lvl="2" indent="-304800">
              <a:buFont typeface="Arial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tr-TR" sz="1600" dirty="0" smtClean="0">
                <a:solidFill>
                  <a:srgbClr val="343434"/>
                </a:solidFill>
              </a:rPr>
              <a:t>A</a:t>
            </a:r>
            <a:r>
              <a:rPr lang="en-US" sz="1600" dirty="0" err="1" smtClean="0">
                <a:solidFill>
                  <a:srgbClr val="343434"/>
                </a:solidFill>
              </a:rPr>
              <a:t>nemi</a:t>
            </a:r>
            <a:endParaRPr lang="en-US" sz="1600" dirty="0" smtClean="0">
              <a:solidFill>
                <a:srgbClr val="343434"/>
              </a:solidFill>
            </a:endParaRPr>
          </a:p>
          <a:p>
            <a:pPr marL="1419225" lvl="2" indent="-304800">
              <a:buFont typeface="Arial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tr-TR" sz="1600" dirty="0" err="1" smtClean="0">
                <a:solidFill>
                  <a:srgbClr val="343434"/>
                </a:solidFill>
              </a:rPr>
              <a:t>Hi</a:t>
            </a:r>
            <a:r>
              <a:rPr lang="en-US" sz="1600" dirty="0" smtClean="0">
                <a:solidFill>
                  <a:srgbClr val="343434"/>
                </a:solidFill>
              </a:rPr>
              <a:t>pert</a:t>
            </a:r>
            <a:r>
              <a:rPr lang="tr-TR" sz="1600" dirty="0" smtClean="0">
                <a:solidFill>
                  <a:srgbClr val="343434"/>
                </a:solidFill>
              </a:rPr>
              <a:t>a</a:t>
            </a:r>
            <a:r>
              <a:rPr lang="en-US" sz="1600" dirty="0" err="1" smtClean="0">
                <a:solidFill>
                  <a:srgbClr val="343434"/>
                </a:solidFill>
              </a:rPr>
              <a:t>nsi</a:t>
            </a:r>
            <a:r>
              <a:rPr lang="tr-TR" sz="1600" dirty="0" smtClean="0">
                <a:solidFill>
                  <a:srgbClr val="343434"/>
                </a:solidFill>
              </a:rPr>
              <a:t>y</a:t>
            </a:r>
            <a:r>
              <a:rPr lang="en-US" sz="1600" dirty="0" smtClean="0">
                <a:solidFill>
                  <a:srgbClr val="343434"/>
                </a:solidFill>
              </a:rPr>
              <a:t>on</a:t>
            </a:r>
            <a:endParaRPr lang="en-US" sz="1600" dirty="0">
              <a:solidFill>
                <a:srgbClr val="343434"/>
              </a:solidFill>
            </a:endParaRPr>
          </a:p>
        </p:txBody>
      </p:sp>
      <p:pic>
        <p:nvPicPr>
          <p:cNvPr id="6" name="AVEC IV-2.jpg"/>
          <p:cNvPicPr/>
          <p:nvPr/>
        </p:nvPicPr>
        <p:blipFill>
          <a:blip r:embed="rId2" cstate="print">
            <a:extLst/>
          </a:blip>
          <a:srcRect l="1898" t="802" r="1265" b="1164"/>
          <a:stretch>
            <a:fillRect/>
          </a:stretch>
        </p:blipFill>
        <p:spPr>
          <a:xfrm>
            <a:off x="5292080" y="2204864"/>
            <a:ext cx="1943100" cy="3441701"/>
          </a:xfrm>
          <a:prstGeom prst="rect">
            <a:avLst/>
          </a:prstGeom>
          <a:ln w="12700">
            <a:miter lim="400000"/>
          </a:ln>
          <a:effectLst>
            <a:outerShdw blurRad="254000" dir="7320000" rotWithShape="0">
              <a:srgbClr val="000000">
                <a:alpha val="55000"/>
              </a:srgbClr>
            </a:outerShdw>
            <a:reflection stA="50000" endPos="40000" dir="5400000" sy="-100000" algn="bl" rotWithShape="0"/>
          </a:effectLst>
        </p:spPr>
      </p:pic>
      <p:pic>
        <p:nvPicPr>
          <p:cNvPr id="7" name="AVEC IV3.jpg"/>
          <p:cNvPicPr/>
          <p:nvPr/>
        </p:nvPicPr>
        <p:blipFill>
          <a:blip r:embed="rId3" cstate="print">
            <a:extLst/>
          </a:blip>
          <a:srcRect l="1479" t="1169" r="1984" b="804"/>
          <a:stretch>
            <a:fillRect/>
          </a:stretch>
        </p:blipFill>
        <p:spPr>
          <a:xfrm>
            <a:off x="7404100" y="2204864"/>
            <a:ext cx="1739900" cy="3086101"/>
          </a:xfrm>
          <a:prstGeom prst="rect">
            <a:avLst/>
          </a:prstGeom>
          <a:ln w="12700">
            <a:miter lim="400000"/>
          </a:ln>
          <a:effectLst>
            <a:outerShdw blurRad="254000" dir="7320000" rotWithShape="0">
              <a:srgbClr val="000000">
                <a:alpha val="55000"/>
              </a:srgbClr>
            </a:outerShdw>
            <a:reflection stA="50000" endPos="40000" dir="5400000" sy="-100000" algn="bl" rotWithShape="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FFFBFE"/>
                </a:solidFill>
              </a:rPr>
              <a:t>LOH 1p </a:t>
            </a:r>
            <a:r>
              <a:rPr lang="tr-TR" sz="3600" dirty="0" smtClean="0">
                <a:solidFill>
                  <a:srgbClr val="FFFBFE"/>
                </a:solidFill>
              </a:rPr>
              <a:t>ve</a:t>
            </a:r>
            <a:r>
              <a:rPr sz="3600" dirty="0" smtClean="0">
                <a:solidFill>
                  <a:srgbClr val="FFFBFE"/>
                </a:solidFill>
              </a:rPr>
              <a:t> </a:t>
            </a:r>
            <a:r>
              <a:rPr sz="3600" dirty="0">
                <a:solidFill>
                  <a:srgbClr val="FFFBFE"/>
                </a:solidFill>
              </a:rPr>
              <a:t>16q (NWTS-5)</a:t>
            </a:r>
          </a:p>
        </p:txBody>
      </p:sp>
      <p:sp>
        <p:nvSpPr>
          <p:cNvPr id="144" name="Shape 1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 dirty="0"/>
              <a:t>EFS </a:t>
            </a:r>
            <a:r>
              <a:rPr lang="tr-TR" dirty="0" smtClean="0"/>
              <a:t>Evre</a:t>
            </a:r>
            <a:r>
              <a:rPr sz="2000" dirty="0" smtClean="0"/>
              <a:t> </a:t>
            </a:r>
            <a:r>
              <a:rPr sz="2000" dirty="0"/>
              <a:t>I/II FH NWTS-4 </a:t>
            </a:r>
            <a:r>
              <a:rPr lang="tr-TR" dirty="0" smtClean="0"/>
              <a:t>hastaları</a:t>
            </a:r>
            <a:endParaRPr sz="2000" dirty="0"/>
          </a:p>
        </p:txBody>
      </p:sp>
      <p:sp>
        <p:nvSpPr>
          <p:cNvPr id="145" name="Shape 1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20</a:t>
            </a:fld>
            <a:endParaRPr sz="1400">
              <a:solidFill>
                <a:srgbClr val="FFFFFF"/>
              </a:solidFill>
            </a:endParaRPr>
          </a:p>
        </p:txBody>
      </p:sp>
      <p:pic>
        <p:nvPicPr>
          <p:cNvPr id="146" name="1p 16q EFS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38200" y="2451100"/>
            <a:ext cx="5990120" cy="4406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Başlık"/>
          <p:cNvSpPr>
            <a:spLocks noGrp="1"/>
          </p:cNvSpPr>
          <p:nvPr>
            <p:ph type="title"/>
          </p:nvPr>
        </p:nvSpPr>
        <p:spPr>
          <a:xfrm>
            <a:off x="0" y="2500313"/>
            <a:ext cx="8229600" cy="1143000"/>
          </a:xfrm>
        </p:spPr>
        <p:txBody>
          <a:bodyPr/>
          <a:lstStyle/>
          <a:p>
            <a:r>
              <a:rPr lang="tr-TR" sz="9600" smtClean="0"/>
              <a:t>TEDAVİ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2 İçerik Yer Tutucusu"/>
          <p:cNvSpPr>
            <a:spLocks noGrp="1"/>
          </p:cNvSpPr>
          <p:nvPr>
            <p:ph idx="1"/>
          </p:nvPr>
        </p:nvSpPr>
        <p:spPr>
          <a:xfrm>
            <a:off x="357188" y="285750"/>
            <a:ext cx="8543925" cy="541178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tr-TR" sz="2800" dirty="0" err="1" smtClean="0"/>
              <a:t>Max</a:t>
            </a:r>
            <a:r>
              <a:rPr lang="tr-TR" sz="2800" dirty="0" smtClean="0"/>
              <a:t> </a:t>
            </a:r>
            <a:r>
              <a:rPr lang="tr-TR" sz="2800" dirty="0" err="1" smtClean="0"/>
              <a:t>Wilms</a:t>
            </a:r>
            <a:r>
              <a:rPr lang="tr-TR" sz="2800" dirty="0" smtClean="0"/>
              <a:t> (1867-1918)</a:t>
            </a:r>
          </a:p>
          <a:p>
            <a:pPr algn="just">
              <a:lnSpc>
                <a:spcPct val="150000"/>
              </a:lnSpc>
            </a:pPr>
            <a:r>
              <a:rPr lang="tr-TR" sz="2800" b="1" dirty="0" smtClean="0"/>
              <a:t>1877</a:t>
            </a:r>
            <a:r>
              <a:rPr lang="tr-TR" sz="2800" dirty="0" smtClean="0"/>
              <a:t>; </a:t>
            </a:r>
            <a:r>
              <a:rPr lang="tr-TR" sz="2800" dirty="0" err="1" smtClean="0"/>
              <a:t>Leeds</a:t>
            </a:r>
            <a:r>
              <a:rPr lang="tr-TR" sz="2800" dirty="0" smtClean="0"/>
              <a:t> Çocuk Hastanesinde İlk </a:t>
            </a:r>
            <a:r>
              <a:rPr lang="tr-TR" sz="2800" dirty="0" err="1" smtClean="0"/>
              <a:t>Nefrektomi</a:t>
            </a:r>
            <a:endParaRPr lang="tr-TR" sz="2800" dirty="0" smtClean="0"/>
          </a:p>
          <a:p>
            <a:pPr algn="just">
              <a:lnSpc>
                <a:spcPct val="150000"/>
              </a:lnSpc>
            </a:pPr>
            <a:r>
              <a:rPr lang="tr-TR" sz="2800" b="1" dirty="0" smtClean="0"/>
              <a:t>1899</a:t>
            </a:r>
            <a:r>
              <a:rPr lang="tr-TR" sz="2800" dirty="0" smtClean="0"/>
              <a:t>; </a:t>
            </a:r>
            <a:r>
              <a:rPr lang="tr-TR" sz="2800" dirty="0" err="1" smtClean="0"/>
              <a:t>Max</a:t>
            </a:r>
            <a:r>
              <a:rPr lang="tr-TR" sz="2800" dirty="0" smtClean="0"/>
              <a:t> </a:t>
            </a:r>
            <a:r>
              <a:rPr lang="tr-TR" sz="2800" dirty="0" err="1" smtClean="0"/>
              <a:t>Wilms</a:t>
            </a:r>
            <a:r>
              <a:rPr lang="tr-TR" sz="2800" dirty="0" smtClean="0"/>
              <a:t>; 7 olguluk Seri</a:t>
            </a:r>
          </a:p>
          <a:p>
            <a:pPr algn="just">
              <a:lnSpc>
                <a:spcPct val="150000"/>
              </a:lnSpc>
            </a:pPr>
            <a:r>
              <a:rPr lang="tr-TR" sz="2800" b="1" dirty="0" smtClean="0"/>
              <a:t>1915</a:t>
            </a:r>
            <a:r>
              <a:rPr lang="tr-TR" sz="2800" dirty="0" smtClean="0"/>
              <a:t>; Cerrahiye ilk kez RT ekleniyor (</a:t>
            </a:r>
            <a:r>
              <a:rPr lang="tr-TR" sz="2800" dirty="0" err="1" smtClean="0"/>
              <a:t>Friedlander</a:t>
            </a:r>
            <a:r>
              <a:rPr lang="tr-TR" sz="2800" dirty="0" smtClean="0"/>
              <a:t>)</a:t>
            </a:r>
          </a:p>
          <a:p>
            <a:pPr algn="just">
              <a:lnSpc>
                <a:spcPct val="150000"/>
              </a:lnSpc>
            </a:pPr>
            <a:r>
              <a:rPr lang="tr-TR" sz="2800" b="1" dirty="0" smtClean="0"/>
              <a:t>1954</a:t>
            </a:r>
            <a:r>
              <a:rPr lang="tr-TR" sz="2800" dirty="0" smtClean="0"/>
              <a:t>; İlk kez AMD kullanılıyor ( </a:t>
            </a:r>
            <a:r>
              <a:rPr lang="tr-TR" sz="2800" dirty="0" err="1" smtClean="0"/>
              <a:t>Farber</a:t>
            </a:r>
            <a:r>
              <a:rPr lang="tr-TR" sz="2800" dirty="0" smtClean="0"/>
              <a:t>, Boston)</a:t>
            </a:r>
          </a:p>
          <a:p>
            <a:pPr algn="just">
              <a:lnSpc>
                <a:spcPct val="150000"/>
              </a:lnSpc>
            </a:pPr>
            <a:r>
              <a:rPr lang="tr-TR" sz="2800" b="1" dirty="0" smtClean="0"/>
              <a:t>1963</a:t>
            </a:r>
            <a:r>
              <a:rPr lang="tr-TR" sz="2800" dirty="0" smtClean="0"/>
              <a:t>; VCR ilk kez kullanılıyor (</a:t>
            </a:r>
            <a:r>
              <a:rPr lang="tr-TR" sz="2800" dirty="0" err="1" smtClean="0"/>
              <a:t>Sutow</a:t>
            </a:r>
            <a:r>
              <a:rPr lang="tr-TR" sz="2800" dirty="0" smtClean="0"/>
              <a:t>) </a:t>
            </a:r>
          </a:p>
          <a:p>
            <a:pPr algn="just">
              <a:lnSpc>
                <a:spcPct val="150000"/>
              </a:lnSpc>
            </a:pPr>
            <a:r>
              <a:rPr lang="tr-TR" sz="2800" b="1" dirty="0" smtClean="0"/>
              <a:t>1966</a:t>
            </a:r>
            <a:r>
              <a:rPr lang="tr-TR" sz="2800" dirty="0" smtClean="0"/>
              <a:t>; Cerrahi + AMD + RT ile %81’lik sağ kalım (</a:t>
            </a:r>
            <a:r>
              <a:rPr lang="tr-TR" sz="2800" dirty="0" err="1" smtClean="0"/>
              <a:t>Farber</a:t>
            </a:r>
            <a:r>
              <a:rPr lang="tr-TR" sz="2800" dirty="0" smtClean="0"/>
              <a:t>)</a:t>
            </a:r>
          </a:p>
          <a:p>
            <a:pPr algn="just">
              <a:lnSpc>
                <a:spcPct val="150000"/>
              </a:lnSpc>
            </a:pPr>
            <a:r>
              <a:rPr lang="tr-TR" sz="2800" b="1" dirty="0" smtClean="0"/>
              <a:t>1969</a:t>
            </a:r>
            <a:r>
              <a:rPr lang="tr-TR" sz="2800" dirty="0" smtClean="0"/>
              <a:t>;NWTSG</a:t>
            </a:r>
          </a:p>
          <a:p>
            <a:pPr algn="just">
              <a:lnSpc>
                <a:spcPct val="150000"/>
              </a:lnSpc>
            </a:pPr>
            <a:r>
              <a:rPr lang="tr-TR" sz="2800" b="1" dirty="0" smtClean="0"/>
              <a:t>1971</a:t>
            </a:r>
            <a:r>
              <a:rPr lang="tr-TR" sz="2800" dirty="0" smtClean="0"/>
              <a:t>; SIOP</a:t>
            </a:r>
            <a:endParaRPr lang="tr-TR" dirty="0" smtClean="0"/>
          </a:p>
        </p:txBody>
      </p:sp>
      <p:pic>
        <p:nvPicPr>
          <p:cNvPr id="3" name="29-Wilms' pict.jpg"/>
          <p:cNvPicPr>
            <a:picLocks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 bwMode="auto">
          <a:xfrm>
            <a:off x="7668344" y="1196752"/>
            <a:ext cx="1475656" cy="16288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outerShdw blurRad="254000" dir="7320000" rotWithShape="0">
              <a:srgbClr val="000000">
                <a:alpha val="5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body" idx="1"/>
          </p:nvPr>
        </p:nvSpPr>
        <p:spPr>
          <a:xfrm>
            <a:off x="467544" y="548680"/>
            <a:ext cx="8229600" cy="5001419"/>
          </a:xfrm>
          <a:prstGeom prst="rect">
            <a:avLst/>
          </a:prstGeom>
        </p:spPr>
        <p:txBody>
          <a:bodyPr/>
          <a:lstStyle/>
          <a:p>
            <a:pPr lvl="0">
              <a:spcAft>
                <a:spcPts val="600"/>
              </a:spcAft>
              <a:defRPr sz="1800"/>
            </a:pPr>
            <a:r>
              <a:rPr lang="tr-TR" sz="2800" b="1" dirty="0" smtClean="0"/>
              <a:t>SIOP</a:t>
            </a:r>
          </a:p>
          <a:p>
            <a:pPr>
              <a:spcAft>
                <a:spcPts val="600"/>
              </a:spcAft>
              <a:defRPr sz="1800"/>
            </a:pPr>
            <a:r>
              <a:rPr lang="tr-TR" sz="2400" dirty="0" smtClean="0"/>
              <a:t>Önce </a:t>
            </a:r>
            <a:r>
              <a:rPr lang="tr-TR" sz="2400" dirty="0" smtClean="0"/>
              <a:t>KT (</a:t>
            </a:r>
            <a:r>
              <a:rPr lang="tr-TR" sz="2400" dirty="0">
                <a:solidFill>
                  <a:srgbClr val="343434"/>
                </a:solidFill>
              </a:rPr>
              <a:t>4 hafta : D-</a:t>
            </a:r>
            <a:r>
              <a:rPr lang="tr-TR" sz="2400" dirty="0" err="1">
                <a:solidFill>
                  <a:srgbClr val="343434"/>
                </a:solidFill>
              </a:rPr>
              <a:t>actinomycin</a:t>
            </a:r>
            <a:r>
              <a:rPr lang="tr-TR" sz="2400" dirty="0">
                <a:solidFill>
                  <a:srgbClr val="343434"/>
                </a:solidFill>
              </a:rPr>
              <a:t> + </a:t>
            </a:r>
            <a:r>
              <a:rPr lang="tr-TR" sz="2400" dirty="0" err="1" smtClean="0">
                <a:solidFill>
                  <a:srgbClr val="343434"/>
                </a:solidFill>
              </a:rPr>
              <a:t>vincristine</a:t>
            </a:r>
            <a:r>
              <a:rPr lang="tr-TR" sz="2400" dirty="0" smtClean="0">
                <a:solidFill>
                  <a:srgbClr val="343434"/>
                </a:solidFill>
              </a:rPr>
              <a:t>)</a:t>
            </a:r>
            <a:endParaRPr sz="2400" dirty="0"/>
          </a:p>
          <a:p>
            <a:pPr lvl="1">
              <a:spcAft>
                <a:spcPts val="600"/>
              </a:spcAft>
              <a:defRPr>
                <a:solidFill>
                  <a:srgbClr val="000000"/>
                </a:solidFill>
              </a:defRPr>
            </a:pPr>
            <a:r>
              <a:rPr lang="tr-TR" dirty="0" smtClean="0">
                <a:solidFill>
                  <a:srgbClr val="343434"/>
                </a:solidFill>
              </a:rPr>
              <a:t>Tümör </a:t>
            </a:r>
            <a:r>
              <a:rPr lang="tr-TR" b="1" dirty="0" smtClean="0">
                <a:solidFill>
                  <a:srgbClr val="343434"/>
                </a:solidFill>
              </a:rPr>
              <a:t>küçülür </a:t>
            </a:r>
            <a:r>
              <a:rPr lang="tr-TR" b="1" i="1" u="sng" dirty="0" smtClean="0">
                <a:solidFill>
                  <a:srgbClr val="343434"/>
                </a:solidFill>
              </a:rPr>
              <a:t>Evre </a:t>
            </a:r>
            <a:r>
              <a:rPr b="1" i="1" u="sng" dirty="0" smtClean="0">
                <a:solidFill>
                  <a:srgbClr val="343434"/>
                </a:solidFill>
              </a:rPr>
              <a:t>III </a:t>
            </a:r>
            <a:r>
              <a:rPr lang="tr-TR" b="1" i="1" u="sng" dirty="0" smtClean="0">
                <a:solidFill>
                  <a:srgbClr val="343434"/>
                </a:solidFill>
              </a:rPr>
              <a:t>oranı azalır</a:t>
            </a:r>
            <a:endParaRPr b="1" i="1" u="sng" dirty="0">
              <a:solidFill>
                <a:srgbClr val="343434"/>
              </a:solidFill>
            </a:endParaRPr>
          </a:p>
          <a:p>
            <a:pPr lvl="1">
              <a:spcAft>
                <a:spcPts val="600"/>
              </a:spcAft>
              <a:defRPr>
                <a:solidFill>
                  <a:srgbClr val="000000"/>
                </a:solidFill>
              </a:defRPr>
            </a:pPr>
            <a:r>
              <a:rPr lang="tr-TR" b="1" i="1" u="sng" dirty="0" smtClean="0"/>
              <a:t>İ</a:t>
            </a:r>
            <a:r>
              <a:rPr b="1" i="1" u="sng" dirty="0" err="1" smtClean="0">
                <a:solidFill>
                  <a:srgbClr val="343434"/>
                </a:solidFill>
              </a:rPr>
              <a:t>ntraoperativ</a:t>
            </a:r>
            <a:r>
              <a:rPr b="1" i="1" u="sng" dirty="0" smtClean="0">
                <a:solidFill>
                  <a:srgbClr val="343434"/>
                </a:solidFill>
              </a:rPr>
              <a:t> t</a:t>
            </a:r>
            <a:r>
              <a:rPr lang="tr-TR" b="1" i="1" u="sng" dirty="0" smtClean="0">
                <a:solidFill>
                  <a:srgbClr val="343434"/>
                </a:solidFill>
              </a:rPr>
              <a:t>ü</a:t>
            </a:r>
            <a:r>
              <a:rPr b="1" i="1" u="sng" dirty="0" smtClean="0">
                <a:solidFill>
                  <a:srgbClr val="343434"/>
                </a:solidFill>
              </a:rPr>
              <a:t>m</a:t>
            </a:r>
            <a:r>
              <a:rPr lang="tr-TR" b="1" i="1" u="sng" dirty="0" smtClean="0">
                <a:solidFill>
                  <a:srgbClr val="343434"/>
                </a:solidFill>
              </a:rPr>
              <a:t>ö</a:t>
            </a:r>
            <a:r>
              <a:rPr b="1" i="1" u="sng" dirty="0" smtClean="0">
                <a:solidFill>
                  <a:srgbClr val="343434"/>
                </a:solidFill>
              </a:rPr>
              <a:t>r </a:t>
            </a:r>
            <a:r>
              <a:rPr b="1" i="1" u="sng" dirty="0" err="1" smtClean="0">
                <a:solidFill>
                  <a:srgbClr val="343434"/>
                </a:solidFill>
              </a:rPr>
              <a:t>r</a:t>
            </a:r>
            <a:r>
              <a:rPr lang="tr-TR" b="1" i="1" u="sng" dirty="0" smtClean="0">
                <a:solidFill>
                  <a:srgbClr val="343434"/>
                </a:solidFill>
              </a:rPr>
              <a:t>ü</a:t>
            </a:r>
            <a:r>
              <a:rPr b="1" i="1" u="sng" dirty="0" smtClean="0">
                <a:solidFill>
                  <a:srgbClr val="343434"/>
                </a:solidFill>
              </a:rPr>
              <a:t>pt</a:t>
            </a:r>
            <a:r>
              <a:rPr lang="tr-TR" b="1" i="1" u="sng" dirty="0" smtClean="0">
                <a:solidFill>
                  <a:srgbClr val="343434"/>
                </a:solidFill>
              </a:rPr>
              <a:t>ü</a:t>
            </a:r>
            <a:r>
              <a:rPr b="1" i="1" u="sng" dirty="0" smtClean="0">
                <a:solidFill>
                  <a:srgbClr val="343434"/>
                </a:solidFill>
              </a:rPr>
              <a:t>r</a:t>
            </a:r>
            <a:r>
              <a:rPr lang="tr-TR" b="1" i="1" u="sng" dirty="0" smtClean="0"/>
              <a:t> oranı azalır</a:t>
            </a:r>
            <a:endParaRPr b="1" i="1" u="sng" dirty="0">
              <a:solidFill>
                <a:srgbClr val="343434"/>
              </a:solidFill>
            </a:endParaRPr>
          </a:p>
          <a:p>
            <a:pPr lvl="1">
              <a:spcAft>
                <a:spcPts val="600"/>
              </a:spcAft>
              <a:defRPr>
                <a:solidFill>
                  <a:srgbClr val="000000"/>
                </a:solidFill>
              </a:defRPr>
            </a:pPr>
            <a:r>
              <a:rPr lang="tr-TR" dirty="0" err="1" smtClean="0"/>
              <a:t>BT’de</a:t>
            </a:r>
            <a:r>
              <a:rPr lang="tr-TR" dirty="0" smtClean="0"/>
              <a:t> </a:t>
            </a:r>
            <a:r>
              <a:rPr lang="tr-TR" dirty="0" err="1" smtClean="0"/>
              <a:t>Tü</a:t>
            </a:r>
            <a:r>
              <a:rPr dirty="0" smtClean="0">
                <a:solidFill>
                  <a:srgbClr val="343434"/>
                </a:solidFill>
              </a:rPr>
              <a:t>m</a:t>
            </a:r>
            <a:r>
              <a:rPr lang="tr-TR" dirty="0" smtClean="0">
                <a:solidFill>
                  <a:srgbClr val="343434"/>
                </a:solidFill>
              </a:rPr>
              <a:t>ö</a:t>
            </a:r>
            <a:r>
              <a:rPr dirty="0" smtClean="0">
                <a:solidFill>
                  <a:srgbClr val="343434"/>
                </a:solidFill>
              </a:rPr>
              <a:t>r</a:t>
            </a:r>
            <a:r>
              <a:rPr lang="tr-TR" dirty="0" smtClean="0">
                <a:solidFill>
                  <a:srgbClr val="343434"/>
                </a:solidFill>
              </a:rPr>
              <a:t>ün </a:t>
            </a:r>
            <a:r>
              <a:rPr lang="tr-TR" dirty="0" err="1" smtClean="0">
                <a:solidFill>
                  <a:srgbClr val="343434"/>
                </a:solidFill>
              </a:rPr>
              <a:t>KT’ye</a:t>
            </a:r>
            <a:r>
              <a:rPr lang="tr-TR" dirty="0" smtClean="0">
                <a:solidFill>
                  <a:srgbClr val="343434"/>
                </a:solidFill>
              </a:rPr>
              <a:t> yanıtı hakkında</a:t>
            </a:r>
            <a:r>
              <a:rPr dirty="0" smtClean="0">
                <a:solidFill>
                  <a:srgbClr val="343434"/>
                </a:solidFill>
              </a:rPr>
              <a:t> </a:t>
            </a:r>
            <a:r>
              <a:rPr lang="tr-TR" dirty="0" smtClean="0">
                <a:solidFill>
                  <a:srgbClr val="343434"/>
                </a:solidFill>
              </a:rPr>
              <a:t>yorum yapılabilir</a:t>
            </a:r>
            <a:endParaRPr dirty="0">
              <a:solidFill>
                <a:srgbClr val="343434"/>
              </a:solidFill>
            </a:endParaRPr>
          </a:p>
          <a:p>
            <a:pPr lvl="1">
              <a:spcAft>
                <a:spcPts val="600"/>
              </a:spcAft>
              <a:defRPr>
                <a:solidFill>
                  <a:srgbClr val="000000"/>
                </a:solidFill>
              </a:defRPr>
            </a:pPr>
            <a:r>
              <a:rPr lang="tr-TR" dirty="0" smtClean="0"/>
              <a:t>Mikro-Metastaz Riski azalır</a:t>
            </a:r>
            <a:endParaRPr dirty="0">
              <a:solidFill>
                <a:srgbClr val="343434"/>
              </a:solidFill>
            </a:endParaRPr>
          </a:p>
          <a:p>
            <a:pPr lvl="0">
              <a:spcAft>
                <a:spcPts val="600"/>
              </a:spcAft>
              <a:defRPr sz="1800"/>
            </a:pPr>
            <a:r>
              <a:rPr lang="tr-TR" sz="2400" dirty="0" smtClean="0"/>
              <a:t>Cerrahi</a:t>
            </a:r>
            <a:endParaRPr sz="2400" dirty="0"/>
          </a:p>
          <a:p>
            <a:pPr lvl="0">
              <a:spcAft>
                <a:spcPts val="600"/>
              </a:spcAft>
              <a:defRPr sz="1800"/>
            </a:pPr>
            <a:r>
              <a:rPr sz="2400" dirty="0" smtClean="0"/>
              <a:t>Adjuvan</a:t>
            </a:r>
            <a:r>
              <a:rPr lang="tr-TR" sz="2400" dirty="0" smtClean="0"/>
              <a:t> tedavi</a:t>
            </a:r>
            <a:endParaRPr sz="2400" dirty="0"/>
          </a:p>
          <a:p>
            <a:pPr lvl="1">
              <a:spcBef>
                <a:spcPts val="600"/>
              </a:spcBef>
              <a:spcAft>
                <a:spcPts val="600"/>
              </a:spcAft>
              <a:defRPr>
                <a:solidFill>
                  <a:srgbClr val="000000"/>
                </a:solidFill>
              </a:defRPr>
            </a:pPr>
            <a:r>
              <a:rPr lang="tr-TR" sz="2000" dirty="0" smtClean="0">
                <a:solidFill>
                  <a:srgbClr val="343434"/>
                </a:solidFill>
              </a:rPr>
              <a:t>KT</a:t>
            </a:r>
            <a:r>
              <a:rPr sz="2000" dirty="0" smtClean="0">
                <a:solidFill>
                  <a:srgbClr val="343434"/>
                </a:solidFill>
              </a:rPr>
              <a:t> </a:t>
            </a:r>
            <a:r>
              <a:rPr sz="2000" dirty="0">
                <a:solidFill>
                  <a:srgbClr val="343434"/>
                </a:solidFill>
              </a:rPr>
              <a:t>: 4-27 </a:t>
            </a:r>
            <a:r>
              <a:rPr lang="tr-TR" sz="2000" dirty="0" smtClean="0">
                <a:solidFill>
                  <a:srgbClr val="343434"/>
                </a:solidFill>
              </a:rPr>
              <a:t>hafta</a:t>
            </a:r>
            <a:r>
              <a:rPr sz="2000" dirty="0" smtClean="0">
                <a:solidFill>
                  <a:srgbClr val="343434"/>
                </a:solidFill>
              </a:rPr>
              <a:t>  </a:t>
            </a:r>
            <a:r>
              <a:rPr sz="2000" dirty="0">
                <a:solidFill>
                  <a:srgbClr val="343434"/>
                </a:solidFill>
              </a:rPr>
              <a:t>2 </a:t>
            </a:r>
            <a:r>
              <a:rPr lang="tr-TR" sz="2000" dirty="0" smtClean="0">
                <a:solidFill>
                  <a:srgbClr val="343434"/>
                </a:solidFill>
              </a:rPr>
              <a:t>veya</a:t>
            </a:r>
            <a:r>
              <a:rPr sz="2000" dirty="0" smtClean="0">
                <a:solidFill>
                  <a:srgbClr val="343434"/>
                </a:solidFill>
              </a:rPr>
              <a:t> 3-</a:t>
            </a:r>
            <a:r>
              <a:rPr lang="tr-TR" sz="2000" dirty="0" smtClean="0">
                <a:solidFill>
                  <a:srgbClr val="343434"/>
                </a:solidFill>
              </a:rPr>
              <a:t>ilaçlı şemalar</a:t>
            </a:r>
            <a:endParaRPr sz="2000" dirty="0">
              <a:solidFill>
                <a:srgbClr val="343434"/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defRPr>
                <a:solidFill>
                  <a:srgbClr val="000000"/>
                </a:solidFill>
              </a:defRPr>
            </a:pPr>
            <a:r>
              <a:rPr lang="tr-TR" sz="2000" dirty="0" smtClean="0">
                <a:solidFill>
                  <a:srgbClr val="343434"/>
                </a:solidFill>
              </a:rPr>
              <a:t>RT</a:t>
            </a:r>
            <a:r>
              <a:rPr sz="2000" dirty="0" smtClean="0">
                <a:solidFill>
                  <a:srgbClr val="343434"/>
                </a:solidFill>
              </a:rPr>
              <a:t>(</a:t>
            </a:r>
            <a:r>
              <a:rPr lang="tr-TR" sz="2000" dirty="0" smtClean="0">
                <a:solidFill>
                  <a:srgbClr val="343434"/>
                </a:solidFill>
              </a:rPr>
              <a:t>Evre</a:t>
            </a:r>
            <a:r>
              <a:rPr sz="2000" dirty="0" smtClean="0">
                <a:solidFill>
                  <a:srgbClr val="343434"/>
                </a:solidFill>
              </a:rPr>
              <a:t> </a:t>
            </a:r>
            <a:r>
              <a:rPr sz="2000" dirty="0">
                <a:solidFill>
                  <a:srgbClr val="343434"/>
                </a:solidFill>
              </a:rPr>
              <a:t>II, LN</a:t>
            </a:r>
            <a:r>
              <a:rPr sz="2000" dirty="0" smtClean="0">
                <a:solidFill>
                  <a:srgbClr val="343434"/>
                </a:solidFill>
              </a:rPr>
              <a:t>+)</a:t>
            </a:r>
            <a:endParaRPr lang="tr-TR" sz="2000" dirty="0" smtClean="0">
              <a:solidFill>
                <a:srgbClr val="343434"/>
              </a:solidFill>
            </a:endParaRPr>
          </a:p>
          <a:p>
            <a:pPr marL="342899" lvl="1" indent="-342899">
              <a:spcBef>
                <a:spcPts val="600"/>
              </a:spcBef>
              <a:spcAft>
                <a:spcPts val="600"/>
              </a:spcAft>
              <a:buClr>
                <a:srgbClr val="222E5B"/>
              </a:buClr>
              <a:buFont typeface="Gill Sans"/>
              <a:buChar char="•"/>
              <a:defRPr>
                <a:solidFill>
                  <a:srgbClr val="000000"/>
                </a:solidFill>
              </a:defRPr>
            </a:pPr>
            <a:r>
              <a:rPr lang="tr-TR" sz="2000" b="1" dirty="0" smtClean="0"/>
              <a:t>Ancak </a:t>
            </a:r>
            <a:r>
              <a:rPr lang="tr-TR" sz="2000" b="1" dirty="0" err="1" smtClean="0"/>
              <a:t>Nefrektomi</a:t>
            </a:r>
            <a:r>
              <a:rPr lang="tr-TR" sz="2000" b="1" dirty="0" smtClean="0"/>
              <a:t> Öncesi KT almış hastalardaki </a:t>
            </a:r>
            <a:r>
              <a:rPr lang="tr-TR" sz="2000" b="1" dirty="0" err="1" smtClean="0"/>
              <a:t>evreleme</a:t>
            </a:r>
            <a:r>
              <a:rPr lang="tr-TR" sz="2000" b="1" dirty="0" smtClean="0"/>
              <a:t> yetersiz olup, </a:t>
            </a:r>
            <a:r>
              <a:rPr lang="tr-TR" sz="2000" b="1" dirty="0" err="1" smtClean="0"/>
              <a:t>relaps</a:t>
            </a:r>
            <a:r>
              <a:rPr lang="tr-TR" sz="2000" b="1" dirty="0" smtClean="0"/>
              <a:t> riskini arttırabilir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 sz="2600" dirty="0">
              <a:solidFill>
                <a:srgbClr val="343434"/>
              </a:solidFill>
            </a:endParaRPr>
          </a:p>
        </p:txBody>
      </p:sp>
      <p:sp>
        <p:nvSpPr>
          <p:cNvPr id="155" name="Shape 1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23</a:t>
            </a:fld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95536" y="188641"/>
            <a:ext cx="8229600" cy="2592287"/>
          </a:xfrm>
        </p:spPr>
        <p:txBody>
          <a:bodyPr/>
          <a:lstStyle/>
          <a:p>
            <a:pPr algn="just">
              <a:spcAft>
                <a:spcPts val="1200"/>
              </a:spcAft>
            </a:pPr>
            <a:r>
              <a:rPr lang="tr-TR" b="1" dirty="0" smtClean="0"/>
              <a:t>NWSTG</a:t>
            </a:r>
          </a:p>
          <a:p>
            <a:pPr lvl="1" algn="just">
              <a:spcAft>
                <a:spcPts val="1200"/>
              </a:spcAft>
            </a:pPr>
            <a:r>
              <a:rPr lang="tr-TR" sz="2400" dirty="0" smtClean="0"/>
              <a:t>Cerrahi </a:t>
            </a:r>
            <a:endParaRPr lang="tr-TR" sz="2400" dirty="0" smtClean="0"/>
          </a:p>
          <a:p>
            <a:pPr lvl="2" algn="just">
              <a:spcAft>
                <a:spcPts val="1200"/>
              </a:spcAft>
            </a:pPr>
            <a:r>
              <a:rPr lang="tr-TR" sz="2000" dirty="0" smtClean="0"/>
              <a:t>Patolojik </a:t>
            </a:r>
            <a:r>
              <a:rPr lang="tr-TR" sz="2000" dirty="0" smtClean="0"/>
              <a:t>Evre</a:t>
            </a:r>
          </a:p>
          <a:p>
            <a:pPr lvl="1" algn="just">
              <a:spcAft>
                <a:spcPts val="1200"/>
              </a:spcAft>
            </a:pPr>
            <a:r>
              <a:rPr lang="tr-TR" sz="2400" dirty="0" smtClean="0"/>
              <a:t>KT sonrası histolojik ayırım güçlüğü yaşanmıyor</a:t>
            </a:r>
          </a:p>
          <a:p>
            <a:pPr lvl="1" algn="just">
              <a:spcAft>
                <a:spcPts val="1200"/>
              </a:spcAft>
            </a:pPr>
            <a:r>
              <a:rPr lang="tr-TR" sz="2400" dirty="0" smtClean="0"/>
              <a:t>Bazı </a:t>
            </a:r>
            <a:r>
              <a:rPr lang="tr-TR" sz="2400" dirty="0" err="1" smtClean="0"/>
              <a:t>benign</a:t>
            </a:r>
            <a:r>
              <a:rPr lang="tr-TR" sz="2400" dirty="0" smtClean="0"/>
              <a:t> patolojiler için gereksiz KT verilmiyor</a:t>
            </a:r>
          </a:p>
          <a:p>
            <a:pPr>
              <a:buNone/>
            </a:pPr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44094" t="50399" r="31888" b="24801"/>
          <a:stretch/>
        </p:blipFill>
        <p:spPr>
          <a:xfrm>
            <a:off x="2906486" y="3140968"/>
            <a:ext cx="6237514" cy="3622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2 İçerik Yer Tutucusu"/>
          <p:cNvSpPr>
            <a:spLocks noGrp="1"/>
          </p:cNvSpPr>
          <p:nvPr>
            <p:ph idx="1"/>
          </p:nvPr>
        </p:nvSpPr>
        <p:spPr>
          <a:xfrm>
            <a:off x="9050" y="980728"/>
            <a:ext cx="9144000" cy="4525962"/>
          </a:xfrm>
        </p:spPr>
        <p:txBody>
          <a:bodyPr/>
          <a:lstStyle/>
          <a:p>
            <a:r>
              <a:rPr lang="tr-TR" b="1" dirty="0" smtClean="0"/>
              <a:t>UKCCSG</a:t>
            </a:r>
          </a:p>
          <a:p>
            <a:pPr lvl="1" algn="just">
              <a:lnSpc>
                <a:spcPct val="150000"/>
              </a:lnSpc>
              <a:spcAft>
                <a:spcPts val="600"/>
              </a:spcAft>
            </a:pPr>
            <a:r>
              <a:rPr lang="tr-TR" b="1" dirty="0" smtClean="0"/>
              <a:t>Tedavi Öncesi Biyopsi</a:t>
            </a:r>
          </a:p>
          <a:p>
            <a:pPr lvl="2" algn="just">
              <a:lnSpc>
                <a:spcPct val="150000"/>
              </a:lnSpc>
              <a:spcAft>
                <a:spcPts val="600"/>
              </a:spcAft>
            </a:pPr>
            <a:r>
              <a:rPr lang="tr-TR" i="1" dirty="0" smtClean="0"/>
              <a:t>Tipik WT gibi görünen olgularda bile </a:t>
            </a:r>
            <a:r>
              <a:rPr lang="tr-TR" i="1" u="sng" dirty="0" smtClean="0"/>
              <a:t>%12 </a:t>
            </a:r>
            <a:r>
              <a:rPr lang="tr-TR" i="1" u="sng" dirty="0" err="1" smtClean="0"/>
              <a:t>non</a:t>
            </a:r>
            <a:r>
              <a:rPr lang="tr-TR" i="1" u="sng" dirty="0" smtClean="0"/>
              <a:t>-WT saptanıyor</a:t>
            </a:r>
          </a:p>
          <a:p>
            <a:pPr lvl="2" algn="just">
              <a:lnSpc>
                <a:spcPct val="150000"/>
              </a:lnSpc>
              <a:spcAft>
                <a:spcPts val="600"/>
              </a:spcAft>
            </a:pPr>
            <a:r>
              <a:rPr lang="tr-TR" i="1" u="sng" dirty="0" smtClean="0"/>
              <a:t>%1 </a:t>
            </a:r>
            <a:r>
              <a:rPr lang="tr-TR" i="1" u="sng" dirty="0" err="1" smtClean="0"/>
              <a:t>Benign</a:t>
            </a:r>
            <a:r>
              <a:rPr lang="tr-TR" i="1" u="sng" dirty="0" smtClean="0"/>
              <a:t> lezyon saptanıyor </a:t>
            </a:r>
            <a:r>
              <a:rPr lang="tr-TR" i="1" dirty="0" smtClean="0"/>
              <a:t>(SIOP ile benzer)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2 İçerik Yer Tutucusu"/>
          <p:cNvSpPr>
            <a:spLocks noGrp="1"/>
          </p:cNvSpPr>
          <p:nvPr>
            <p:ph idx="1"/>
          </p:nvPr>
        </p:nvSpPr>
        <p:spPr>
          <a:xfrm>
            <a:off x="428625" y="642938"/>
            <a:ext cx="8229600" cy="5411787"/>
          </a:xfrm>
        </p:spPr>
        <p:txBody>
          <a:bodyPr/>
          <a:lstStyle/>
          <a:p>
            <a:pPr algn="just">
              <a:spcAft>
                <a:spcPts val="600"/>
              </a:spcAft>
            </a:pPr>
            <a:r>
              <a:rPr lang="tr-TR" b="1" smtClean="0"/>
              <a:t>Temel Prensip Aynı</a:t>
            </a:r>
          </a:p>
          <a:p>
            <a:pPr algn="just">
              <a:spcAft>
                <a:spcPts val="600"/>
              </a:spcAft>
            </a:pPr>
            <a:r>
              <a:rPr lang="tr-TR" i="1" smtClean="0"/>
              <a:t>Düşük ve Yüksek Riskli Hastaları Ayırt Etmek</a:t>
            </a:r>
          </a:p>
          <a:p>
            <a:pPr algn="just">
              <a:spcAft>
                <a:spcPts val="600"/>
              </a:spcAft>
            </a:pPr>
            <a:r>
              <a:rPr lang="tr-TR" i="1" smtClean="0"/>
              <a:t>Düşük Risk Grubuna Fazladan (Özellikle RT ve DOX) Tedavi Vermemek</a:t>
            </a:r>
          </a:p>
          <a:p>
            <a:pPr algn="just">
              <a:spcAft>
                <a:spcPts val="600"/>
              </a:spcAft>
            </a:pPr>
            <a:r>
              <a:rPr lang="tr-TR" b="1" smtClean="0"/>
              <a:t>Günümüzde;</a:t>
            </a:r>
          </a:p>
          <a:p>
            <a:pPr lvl="1" algn="just">
              <a:lnSpc>
                <a:spcPct val="150000"/>
              </a:lnSpc>
              <a:spcAft>
                <a:spcPts val="600"/>
              </a:spcAft>
            </a:pPr>
            <a:r>
              <a:rPr lang="tr-TR" b="1" i="1" smtClean="0"/>
              <a:t>SIOP hastalarının %50’si Antrasiklin KT ve %17 RT alırken</a:t>
            </a:r>
          </a:p>
          <a:p>
            <a:pPr lvl="1" algn="just">
              <a:lnSpc>
                <a:spcPct val="150000"/>
              </a:lnSpc>
              <a:spcAft>
                <a:spcPts val="600"/>
              </a:spcAft>
            </a:pPr>
            <a:r>
              <a:rPr lang="tr-TR" b="1" i="1" smtClean="0"/>
              <a:t>NWTSG hastalarında %35’lik grup her 2 tedaviyi (KT ve RT) de almakta.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2 İçerik Yer Tutucusu"/>
          <p:cNvSpPr>
            <a:spLocks noGrp="1"/>
          </p:cNvSpPr>
          <p:nvPr>
            <p:ph idx="1"/>
          </p:nvPr>
        </p:nvSpPr>
        <p:spPr>
          <a:xfrm>
            <a:off x="323528" y="476672"/>
            <a:ext cx="8572500" cy="45259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tr-TR" b="1" dirty="0" smtClean="0"/>
              <a:t>Zorunlu </a:t>
            </a:r>
            <a:r>
              <a:rPr lang="tr-TR" b="1" dirty="0" err="1" smtClean="0"/>
              <a:t>Preoperatif</a:t>
            </a:r>
            <a:r>
              <a:rPr lang="tr-TR" b="1" dirty="0" smtClean="0"/>
              <a:t> Kemoterapi</a:t>
            </a:r>
          </a:p>
          <a:p>
            <a:pPr>
              <a:lnSpc>
                <a:spcPct val="150000"/>
              </a:lnSpc>
            </a:pPr>
            <a:r>
              <a:rPr lang="tr-TR" sz="2400" b="1" dirty="0" err="1" smtClean="0"/>
              <a:t>Bilateral</a:t>
            </a:r>
            <a:r>
              <a:rPr lang="tr-TR" sz="2400" b="1" dirty="0" smtClean="0"/>
              <a:t> TM</a:t>
            </a:r>
          </a:p>
          <a:p>
            <a:pPr lvl="1" algn="just"/>
            <a:r>
              <a:rPr lang="tr-TR" sz="2400" dirty="0" smtClean="0"/>
              <a:t>Senkron %5, </a:t>
            </a:r>
            <a:r>
              <a:rPr lang="tr-TR" sz="2400" dirty="0" err="1" smtClean="0"/>
              <a:t>Metakron</a:t>
            </a:r>
            <a:r>
              <a:rPr lang="tr-TR" sz="2400" dirty="0" smtClean="0"/>
              <a:t> %1</a:t>
            </a:r>
          </a:p>
          <a:p>
            <a:pPr lvl="1" algn="just"/>
            <a:r>
              <a:rPr lang="tr-TR" sz="2400" dirty="0" smtClean="0"/>
              <a:t>Biyopsi ve KT ile %50 olguda </a:t>
            </a:r>
            <a:r>
              <a:rPr lang="tr-TR" sz="2400" dirty="0" err="1" smtClean="0"/>
              <a:t>Nefrektomi</a:t>
            </a:r>
            <a:endParaRPr lang="tr-TR" sz="2400" dirty="0" smtClean="0"/>
          </a:p>
          <a:p>
            <a:pPr lvl="1" algn="just">
              <a:lnSpc>
                <a:spcPct val="150000"/>
              </a:lnSpc>
            </a:pPr>
            <a:r>
              <a:rPr lang="tr-TR" sz="2400" i="1" u="sng" dirty="0" err="1" smtClean="0"/>
              <a:t>Bilat</a:t>
            </a:r>
            <a:r>
              <a:rPr lang="tr-TR" sz="2400" i="1" u="sng" dirty="0" smtClean="0"/>
              <a:t> RN sonrası </a:t>
            </a:r>
            <a:r>
              <a:rPr lang="tr-TR" sz="2400" i="1" u="sng" dirty="0" err="1" smtClean="0"/>
              <a:t>Tx</a:t>
            </a:r>
            <a:r>
              <a:rPr lang="tr-TR" sz="2400" i="1" u="sng" dirty="0" smtClean="0"/>
              <a:t> için 2yıl (1 yıl?), (BWS 4 yıl sonra geç </a:t>
            </a:r>
            <a:r>
              <a:rPr lang="tr-TR" sz="2400" i="1" u="sng" dirty="0" err="1" smtClean="0"/>
              <a:t>relaps</a:t>
            </a:r>
            <a:r>
              <a:rPr lang="tr-TR" sz="2400" i="1" u="sng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tr-TR" sz="2400" b="1" dirty="0" smtClean="0"/>
              <a:t>Cerrahi </a:t>
            </a:r>
            <a:r>
              <a:rPr lang="tr-TR" sz="2400" b="1" dirty="0" err="1" smtClean="0"/>
              <a:t>Eksplorasyonda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İnoperable</a:t>
            </a:r>
            <a:r>
              <a:rPr lang="tr-TR" sz="2400" b="1" dirty="0" smtClean="0"/>
              <a:t> Çıkan Hastalar  (Evre-3)</a:t>
            </a:r>
          </a:p>
          <a:p>
            <a:pPr lvl="1"/>
            <a:r>
              <a:rPr lang="tr-TR" sz="2400" dirty="0" smtClean="0"/>
              <a:t>KT sonrası 6. haftada yeni </a:t>
            </a:r>
            <a:r>
              <a:rPr lang="tr-TR" sz="2400" dirty="0" err="1" smtClean="0"/>
              <a:t>Evreleme</a:t>
            </a:r>
            <a:endParaRPr lang="tr-TR" sz="2400" dirty="0" smtClean="0"/>
          </a:p>
          <a:p>
            <a:pPr lvl="1">
              <a:lnSpc>
                <a:spcPct val="150000"/>
              </a:lnSpc>
            </a:pPr>
            <a:r>
              <a:rPr lang="tr-TR" sz="2400" dirty="0" smtClean="0"/>
              <a:t>En fazla küçülme ilk 4-8 haftada</a:t>
            </a:r>
          </a:p>
          <a:p>
            <a:pPr>
              <a:lnSpc>
                <a:spcPct val="150000"/>
              </a:lnSpc>
            </a:pPr>
            <a:r>
              <a:rPr lang="tr-TR" sz="2400" b="1" dirty="0" err="1" smtClean="0"/>
              <a:t>VKİ’da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hepatik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ven</a:t>
            </a:r>
            <a:r>
              <a:rPr lang="tr-TR" sz="2400" b="1" dirty="0" smtClean="0"/>
              <a:t> seviyesi üzerine tümör uzanımı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just">
              <a:spcBef>
                <a:spcPts val="1200"/>
              </a:spcBef>
              <a:spcAft>
                <a:spcPts val="1200"/>
              </a:spcAft>
            </a:pPr>
            <a:r>
              <a:rPr lang="tr-TR" sz="4000" b="1" dirty="0" smtClean="0"/>
              <a:t>Sadece Cerrahi ? </a:t>
            </a:r>
          </a:p>
          <a:p>
            <a:pPr lvl="1" algn="just">
              <a:spcBef>
                <a:spcPts val="1200"/>
              </a:spcBef>
              <a:spcAft>
                <a:spcPts val="1200"/>
              </a:spcAft>
            </a:pPr>
            <a:r>
              <a:rPr lang="tr-TR" b="1" dirty="0" smtClean="0"/>
              <a:t>&lt;2 yaş</a:t>
            </a:r>
            <a:r>
              <a:rPr lang="tr-TR" dirty="0" smtClean="0"/>
              <a:t>; </a:t>
            </a:r>
            <a:r>
              <a:rPr lang="tr-TR" b="1" dirty="0" smtClean="0"/>
              <a:t>İyi Histoloji</a:t>
            </a:r>
            <a:r>
              <a:rPr lang="tr-TR" dirty="0" smtClean="0"/>
              <a:t>; </a:t>
            </a:r>
            <a:r>
              <a:rPr lang="tr-TR" b="1" dirty="0" smtClean="0"/>
              <a:t>&lt; 550 gr tümörler</a:t>
            </a:r>
            <a:r>
              <a:rPr lang="tr-TR" dirty="0" smtClean="0"/>
              <a:t>:</a:t>
            </a:r>
          </a:p>
          <a:p>
            <a:pPr lvl="2" algn="just">
              <a:spcBef>
                <a:spcPts val="1200"/>
              </a:spcBef>
              <a:spcAft>
                <a:spcPts val="1200"/>
              </a:spcAft>
            </a:pPr>
            <a:r>
              <a:rPr lang="tr-TR" dirty="0" smtClean="0"/>
              <a:t>2 yıllık genel sağ kalım %100 </a:t>
            </a:r>
          </a:p>
          <a:p>
            <a:pPr lvl="2" algn="just">
              <a:spcBef>
                <a:spcPts val="1200"/>
              </a:spcBef>
              <a:spcAft>
                <a:spcPts val="1200"/>
              </a:spcAft>
            </a:pPr>
            <a:r>
              <a:rPr lang="tr-TR" dirty="0" smtClean="0"/>
              <a:t>Ancak </a:t>
            </a:r>
            <a:r>
              <a:rPr lang="tr-TR" dirty="0" err="1" smtClean="0"/>
              <a:t>relaps</a:t>
            </a:r>
            <a:r>
              <a:rPr lang="tr-TR" dirty="0" smtClean="0"/>
              <a:t> oranı yüksek</a:t>
            </a:r>
          </a:p>
          <a:p>
            <a:pPr lvl="2" algn="just">
              <a:spcBef>
                <a:spcPts val="1200"/>
              </a:spcBef>
              <a:spcAft>
                <a:spcPts val="1200"/>
              </a:spcAft>
            </a:pPr>
            <a:r>
              <a:rPr lang="tr-TR" dirty="0" smtClean="0"/>
              <a:t>Bu yaklaşım incelenmeye devam edilmeli…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2 İçerik Yer Tutucusu"/>
          <p:cNvSpPr>
            <a:spLocks noGrp="1"/>
          </p:cNvSpPr>
          <p:nvPr>
            <p:ph idx="1"/>
          </p:nvPr>
        </p:nvSpPr>
        <p:spPr>
          <a:xfrm>
            <a:off x="714375" y="2332038"/>
            <a:ext cx="8229600" cy="4525962"/>
          </a:xfrm>
        </p:spPr>
        <p:txBody>
          <a:bodyPr/>
          <a:lstStyle/>
          <a:p>
            <a:r>
              <a:rPr lang="tr-TR" sz="6000" smtClean="0"/>
              <a:t>CERRAHİ TEDAVİ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sz="1800"/>
            </a:pPr>
            <a:r>
              <a:rPr lang="tr-TR" sz="2800" b="1" dirty="0" smtClean="0"/>
              <a:t>Olguların 10%’da </a:t>
            </a:r>
            <a:r>
              <a:rPr lang="tr-TR" sz="2800" b="1" dirty="0" err="1" smtClean="0"/>
              <a:t>predispoze</a:t>
            </a:r>
            <a:r>
              <a:rPr lang="tr-TR" sz="2800" b="1" dirty="0" smtClean="0"/>
              <a:t> sendromlar var</a:t>
            </a:r>
          </a:p>
        </p:txBody>
      </p:sp>
      <p:graphicFrame>
        <p:nvGraphicFramePr>
          <p:cNvPr id="4" name="3 Tablo"/>
          <p:cNvGraphicFramePr>
            <a:graphicFrameLocks noGrp="1"/>
          </p:cNvGraphicFramePr>
          <p:nvPr/>
        </p:nvGraphicFramePr>
        <p:xfrm>
          <a:off x="467544" y="2780928"/>
          <a:ext cx="6048672" cy="251644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87641">
                <a:tc>
                  <a:txBody>
                    <a:bodyPr/>
                    <a:lstStyle/>
                    <a:p>
                      <a:r>
                        <a:rPr lang="tr-TR" b="1" dirty="0" smtClean="0"/>
                        <a:t>WT-1 Gen</a:t>
                      </a:r>
                      <a:r>
                        <a:rPr lang="tr-TR" dirty="0" smtClean="0"/>
                        <a:t>; 11p13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WT-2 Gen</a:t>
                      </a:r>
                      <a:r>
                        <a:rPr lang="tr-TR" dirty="0" smtClean="0"/>
                        <a:t>; 11p15 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1935">
                <a:tc>
                  <a:txBody>
                    <a:bodyPr/>
                    <a:lstStyle/>
                    <a:p>
                      <a:r>
                        <a:rPr lang="tr-TR" sz="1800" dirty="0" err="1" smtClean="0"/>
                        <a:t>Deny’s</a:t>
                      </a:r>
                      <a:r>
                        <a:rPr lang="tr-TR" sz="1800" dirty="0" smtClean="0"/>
                        <a:t>-</a:t>
                      </a:r>
                      <a:r>
                        <a:rPr lang="tr-TR" sz="1800" dirty="0" err="1" smtClean="0"/>
                        <a:t>Drash</a:t>
                      </a:r>
                      <a:r>
                        <a:rPr lang="tr-TR" sz="1800" dirty="0" smtClean="0"/>
                        <a:t> Sendromu</a:t>
                      </a:r>
                      <a:endParaRPr lang="tr-T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 err="1" smtClean="0"/>
                        <a:t>Hemihipertrofi</a:t>
                      </a:r>
                      <a:endParaRPr lang="tr-T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1935">
                <a:tc>
                  <a:txBody>
                    <a:bodyPr/>
                    <a:lstStyle/>
                    <a:p>
                      <a:r>
                        <a:rPr lang="tr-TR" sz="1800" dirty="0" smtClean="0"/>
                        <a:t>WAGR</a:t>
                      </a:r>
                      <a:endParaRPr lang="tr-T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 err="1" smtClean="0"/>
                        <a:t>Bechwith</a:t>
                      </a:r>
                      <a:r>
                        <a:rPr lang="tr-TR" sz="1800" dirty="0" smtClean="0"/>
                        <a:t>-</a:t>
                      </a:r>
                      <a:r>
                        <a:rPr lang="tr-TR" sz="1800" dirty="0" err="1" smtClean="0"/>
                        <a:t>Wiedemann</a:t>
                      </a:r>
                      <a:r>
                        <a:rPr lang="tr-TR" sz="1800" baseline="0" dirty="0" smtClean="0"/>
                        <a:t> Sendromu</a:t>
                      </a:r>
                      <a:endParaRPr lang="tr-T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1935">
                <a:tc>
                  <a:txBody>
                    <a:bodyPr/>
                    <a:lstStyle/>
                    <a:p>
                      <a:r>
                        <a:rPr lang="tr-TR" sz="1800" dirty="0" err="1" smtClean="0"/>
                        <a:t>Nörofibromatozis</a:t>
                      </a:r>
                      <a:endParaRPr lang="tr-T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 err="1" smtClean="0"/>
                        <a:t>Perlman</a:t>
                      </a:r>
                      <a:r>
                        <a:rPr lang="tr-TR" sz="1800" dirty="0" smtClean="0"/>
                        <a:t> Sendromu</a:t>
                      </a:r>
                      <a:endParaRPr lang="tr-T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1935">
                <a:tc>
                  <a:txBody>
                    <a:bodyPr/>
                    <a:lstStyle/>
                    <a:p>
                      <a:r>
                        <a:rPr lang="tr-TR" sz="1800" dirty="0" err="1" smtClean="0"/>
                        <a:t>Satos</a:t>
                      </a:r>
                      <a:r>
                        <a:rPr lang="tr-TR" sz="1800" dirty="0" smtClean="0"/>
                        <a:t> Sendromu</a:t>
                      </a:r>
                      <a:endParaRPr lang="tr-T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 err="1" smtClean="0"/>
                        <a:t>Simpson</a:t>
                      </a:r>
                      <a:r>
                        <a:rPr lang="tr-TR" sz="1800" dirty="0" smtClean="0"/>
                        <a:t>-</a:t>
                      </a:r>
                      <a:r>
                        <a:rPr lang="tr-TR" sz="1800" dirty="0" err="1" smtClean="0"/>
                        <a:t>Golabi</a:t>
                      </a:r>
                      <a:r>
                        <a:rPr lang="tr-TR" sz="1800" baseline="0" dirty="0" smtClean="0"/>
                        <a:t> Sendromu</a:t>
                      </a:r>
                      <a:endParaRPr lang="tr-T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1935">
                <a:tc>
                  <a:txBody>
                    <a:bodyPr/>
                    <a:lstStyle/>
                    <a:p>
                      <a:r>
                        <a:rPr lang="tr-TR" sz="1800" dirty="0" err="1" smtClean="0"/>
                        <a:t>Klippel</a:t>
                      </a:r>
                      <a:r>
                        <a:rPr lang="tr-TR" sz="1800" dirty="0" smtClean="0"/>
                        <a:t>-</a:t>
                      </a:r>
                      <a:r>
                        <a:rPr lang="tr-TR" sz="1800" dirty="0" err="1" smtClean="0"/>
                        <a:t>Trenaunay</a:t>
                      </a:r>
                      <a:r>
                        <a:rPr lang="tr-TR" sz="1800" dirty="0" smtClean="0"/>
                        <a:t>-</a:t>
                      </a:r>
                      <a:r>
                        <a:rPr lang="tr-TR" sz="1800" dirty="0" err="1" smtClean="0"/>
                        <a:t>Weber</a:t>
                      </a:r>
                      <a:endParaRPr lang="tr-T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5" name="WBS.jpg"/>
          <p:cNvPicPr/>
          <p:nvPr/>
        </p:nvPicPr>
        <p:blipFill>
          <a:blip r:embed="rId2" cstate="print">
            <a:extLst/>
          </a:blip>
          <a:srcRect l="7617" t="5740" r="18698" b="5926"/>
          <a:stretch>
            <a:fillRect/>
          </a:stretch>
        </p:blipFill>
        <p:spPr>
          <a:xfrm rot="5400000">
            <a:off x="6321896" y="2903240"/>
            <a:ext cx="3021856" cy="23451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5" grpId="1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2 İçerik Yer Tutucusu"/>
          <p:cNvSpPr>
            <a:spLocks noGrp="1"/>
          </p:cNvSpPr>
          <p:nvPr>
            <p:ph idx="1"/>
          </p:nvPr>
        </p:nvSpPr>
        <p:spPr>
          <a:xfrm>
            <a:off x="500063" y="571500"/>
            <a:ext cx="8229600" cy="5411788"/>
          </a:xfrm>
        </p:spPr>
        <p:txBody>
          <a:bodyPr/>
          <a:lstStyle/>
          <a:p>
            <a:r>
              <a:rPr lang="tr-TR" sz="3600" b="1" smtClean="0"/>
              <a:t>Kitle Wilms mi ?</a:t>
            </a:r>
          </a:p>
          <a:p>
            <a:pPr lvl="1"/>
            <a:r>
              <a:rPr lang="tr-TR" sz="3200" smtClean="0"/>
              <a:t>Sadece görüntüme ile tanı %95</a:t>
            </a:r>
          </a:p>
          <a:p>
            <a:r>
              <a:rPr lang="tr-TR" sz="3600" b="1" smtClean="0"/>
              <a:t>Unilateral / Bilateral</a:t>
            </a:r>
          </a:p>
          <a:p>
            <a:pPr lvl="1"/>
            <a:r>
              <a:rPr lang="tr-TR" sz="3200" smtClean="0"/>
              <a:t>Görüntüleme ?</a:t>
            </a:r>
          </a:p>
          <a:p>
            <a:pPr lvl="1"/>
            <a:r>
              <a:rPr lang="tr-TR" sz="3200" smtClean="0"/>
              <a:t>Kontrlateral Eksplorasyon ??</a:t>
            </a:r>
          </a:p>
          <a:p>
            <a:r>
              <a:rPr lang="tr-TR" sz="3600" b="1" smtClean="0"/>
              <a:t>İV Tümör Uzanımı</a:t>
            </a:r>
          </a:p>
          <a:p>
            <a:pPr lvl="1"/>
            <a:r>
              <a:rPr lang="tr-TR" sz="3200" smtClean="0"/>
              <a:t>RV, İVK, Atrium</a:t>
            </a:r>
          </a:p>
          <a:p>
            <a:r>
              <a:rPr lang="tr-TR" sz="3600" b="1" smtClean="0"/>
              <a:t>Akciğer Metastazı ?</a:t>
            </a:r>
          </a:p>
          <a:p>
            <a:r>
              <a:rPr lang="tr-TR" sz="3600" b="1" smtClean="0"/>
              <a:t>Tümör Operable’mı 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2 İçerik Yer Tutucusu"/>
          <p:cNvSpPr>
            <a:spLocks noGrp="1"/>
          </p:cNvSpPr>
          <p:nvPr>
            <p:ph idx="1"/>
          </p:nvPr>
        </p:nvSpPr>
        <p:spPr>
          <a:xfrm>
            <a:off x="285720" y="1000108"/>
            <a:ext cx="8229600" cy="4525962"/>
          </a:xfrm>
        </p:spPr>
        <p:txBody>
          <a:bodyPr/>
          <a:lstStyle/>
          <a:p>
            <a:pPr algn="just">
              <a:spcBef>
                <a:spcPts val="2400"/>
              </a:spcBef>
              <a:spcAft>
                <a:spcPts val="2400"/>
              </a:spcAft>
            </a:pPr>
            <a:r>
              <a:rPr lang="tr-TR" b="1" dirty="0" err="1" smtClean="0"/>
              <a:t>İntrakaval</a:t>
            </a:r>
            <a:r>
              <a:rPr lang="tr-TR" b="1" dirty="0" smtClean="0"/>
              <a:t> Tümör Uzanımı %4-6 </a:t>
            </a:r>
            <a:r>
              <a:rPr lang="tr-TR" sz="2400" dirty="0" smtClean="0"/>
              <a:t>(%50 </a:t>
            </a:r>
            <a:r>
              <a:rPr lang="tr-TR" sz="2400" dirty="0" err="1" smtClean="0"/>
              <a:t>Asemptomatik</a:t>
            </a:r>
            <a:r>
              <a:rPr lang="tr-TR" sz="2400" dirty="0" smtClean="0"/>
              <a:t>) !!</a:t>
            </a:r>
          </a:p>
          <a:p>
            <a:pPr algn="just">
              <a:spcBef>
                <a:spcPts val="2400"/>
              </a:spcBef>
              <a:spcAft>
                <a:spcPts val="2400"/>
              </a:spcAft>
            </a:pPr>
            <a:r>
              <a:rPr lang="tr-TR" b="1" dirty="0" smtClean="0"/>
              <a:t>Çocuklarda </a:t>
            </a:r>
            <a:r>
              <a:rPr lang="tr-TR" b="1" dirty="0" err="1" smtClean="0"/>
              <a:t>benign</a:t>
            </a:r>
            <a:r>
              <a:rPr lang="tr-TR" b="1" dirty="0" smtClean="0"/>
              <a:t> </a:t>
            </a:r>
            <a:r>
              <a:rPr lang="tr-TR" b="1" dirty="0" err="1" smtClean="0"/>
              <a:t>retroperitoneal</a:t>
            </a:r>
            <a:r>
              <a:rPr lang="tr-TR" b="1" dirty="0" smtClean="0"/>
              <a:t> LAP </a:t>
            </a:r>
            <a:r>
              <a:rPr lang="tr-TR" dirty="0" smtClean="0"/>
              <a:t>sık </a:t>
            </a:r>
            <a:r>
              <a:rPr lang="tr-TR" sz="2400" dirty="0" smtClean="0"/>
              <a:t>(Görüntüleme yalancı +/- yüksek)</a:t>
            </a:r>
            <a:r>
              <a:rPr lang="tr-TR" dirty="0" smtClean="0"/>
              <a:t>.</a:t>
            </a:r>
          </a:p>
          <a:p>
            <a:pPr algn="just">
              <a:spcBef>
                <a:spcPts val="2400"/>
              </a:spcBef>
              <a:spcAft>
                <a:spcPts val="2400"/>
              </a:spcAft>
            </a:pPr>
            <a:r>
              <a:rPr lang="tr-TR" b="1" dirty="0" smtClean="0"/>
              <a:t>Görüntülemede  yalancı (+) KC </a:t>
            </a:r>
            <a:r>
              <a:rPr lang="tr-TR" b="1" dirty="0" err="1" smtClean="0"/>
              <a:t>invazyonu</a:t>
            </a:r>
            <a:r>
              <a:rPr lang="tr-TR" b="1" dirty="0" smtClean="0"/>
              <a:t> </a:t>
            </a:r>
            <a:r>
              <a:rPr lang="tr-TR" sz="2400" dirty="0" smtClean="0"/>
              <a:t>(aslında kompresyon)</a:t>
            </a:r>
          </a:p>
          <a:p>
            <a:pPr lvl="1" algn="just">
              <a:spcBef>
                <a:spcPts val="2400"/>
              </a:spcBef>
              <a:spcAft>
                <a:spcPts val="2400"/>
              </a:spcAft>
            </a:pPr>
            <a:r>
              <a:rPr lang="tr-TR" b="1" dirty="0" err="1" smtClean="0"/>
              <a:t>İnoperabilite</a:t>
            </a:r>
            <a:r>
              <a:rPr lang="tr-TR" b="1" dirty="0" smtClean="0"/>
              <a:t> kararı cerrahi sırasında verilmeli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2 İçerik Yer Tutucusu"/>
          <p:cNvSpPr>
            <a:spLocks noGrp="1"/>
          </p:cNvSpPr>
          <p:nvPr>
            <p:ph idx="1"/>
          </p:nvPr>
        </p:nvSpPr>
        <p:spPr>
          <a:xfrm>
            <a:off x="285720" y="1214422"/>
            <a:ext cx="8572500" cy="4525962"/>
          </a:xfrm>
        </p:spPr>
        <p:txBody>
          <a:bodyPr/>
          <a:lstStyle/>
          <a:p>
            <a:pPr algn="just">
              <a:spcBef>
                <a:spcPts val="2400"/>
              </a:spcBef>
              <a:spcAft>
                <a:spcPts val="2400"/>
              </a:spcAft>
            </a:pPr>
            <a:r>
              <a:rPr lang="tr-TR" i="1" dirty="0" smtClean="0"/>
              <a:t>NWTS-4: Karşı böbrekteki lezyonların %7’si </a:t>
            </a:r>
            <a:r>
              <a:rPr lang="tr-TR" i="1" dirty="0" err="1" smtClean="0"/>
              <a:t>preoperatif</a:t>
            </a:r>
            <a:r>
              <a:rPr lang="tr-TR" i="1" dirty="0" smtClean="0"/>
              <a:t> görüntülemede atlanmış</a:t>
            </a:r>
          </a:p>
          <a:p>
            <a:pPr lvl="1" algn="just">
              <a:spcBef>
                <a:spcPts val="2400"/>
              </a:spcBef>
              <a:spcAft>
                <a:spcPts val="2400"/>
              </a:spcAft>
            </a:pPr>
            <a:r>
              <a:rPr lang="tr-TR" i="1" dirty="0" smtClean="0"/>
              <a:t>Rutin </a:t>
            </a:r>
            <a:r>
              <a:rPr lang="tr-TR" i="1" dirty="0" err="1" smtClean="0"/>
              <a:t>Kontrlateral</a:t>
            </a:r>
            <a:r>
              <a:rPr lang="tr-TR" i="1" dirty="0" smtClean="0"/>
              <a:t> Cerrahi </a:t>
            </a:r>
            <a:r>
              <a:rPr lang="tr-TR" i="1" dirty="0" err="1" smtClean="0"/>
              <a:t>Eksplorasyon</a:t>
            </a:r>
            <a:r>
              <a:rPr lang="tr-TR" i="1" dirty="0" smtClean="0"/>
              <a:t>;</a:t>
            </a:r>
          </a:p>
          <a:p>
            <a:pPr lvl="1" algn="just">
              <a:spcBef>
                <a:spcPts val="2400"/>
              </a:spcBef>
              <a:spcAft>
                <a:spcPts val="2400"/>
              </a:spcAft>
            </a:pPr>
            <a:r>
              <a:rPr lang="tr-TR" i="1" dirty="0" smtClean="0"/>
              <a:t>Pozitifse biyopsi ve geç cerrahi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tr-TR" sz="3000" b="1" dirty="0" smtClean="0"/>
              <a:t>NWTS-5: </a:t>
            </a:r>
            <a:r>
              <a:rPr lang="tr-TR" sz="3000" b="1" dirty="0" err="1" smtClean="0"/>
              <a:t>Kontrlateral</a:t>
            </a:r>
            <a:r>
              <a:rPr lang="tr-TR" sz="3000" b="1" dirty="0" smtClean="0"/>
              <a:t> </a:t>
            </a:r>
            <a:r>
              <a:rPr lang="tr-TR" sz="3000" b="1" dirty="0" err="1" smtClean="0"/>
              <a:t>eksplorasyon</a:t>
            </a:r>
            <a:r>
              <a:rPr lang="tr-TR" sz="3000" b="1" dirty="0" smtClean="0"/>
              <a:t> gerekli değil !!</a:t>
            </a:r>
          </a:p>
          <a:p>
            <a:pPr lvl="1" algn="just">
              <a:spcBef>
                <a:spcPts val="1200"/>
              </a:spcBef>
              <a:spcAft>
                <a:spcPts val="1200"/>
              </a:spcAft>
            </a:pPr>
            <a:r>
              <a:rPr lang="tr-TR" b="1" dirty="0" smtClean="0"/>
              <a:t>İnce kesit </a:t>
            </a:r>
            <a:r>
              <a:rPr lang="tr-TR" b="1" dirty="0" err="1" smtClean="0"/>
              <a:t>helikal</a:t>
            </a:r>
            <a:r>
              <a:rPr lang="tr-TR" b="1" dirty="0" smtClean="0"/>
              <a:t> BT veya MR</a:t>
            </a:r>
          </a:p>
        </p:txBody>
      </p:sp>
      <p:sp>
        <p:nvSpPr>
          <p:cNvPr id="3" name="2 Dikdörtgen"/>
          <p:cNvSpPr/>
          <p:nvPr/>
        </p:nvSpPr>
        <p:spPr>
          <a:xfrm>
            <a:off x="285720" y="4714884"/>
            <a:ext cx="8501063" cy="1428760"/>
          </a:xfrm>
          <a:prstGeom prst="rect">
            <a:avLst/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2 İçerik Yer Tutucusu"/>
          <p:cNvSpPr>
            <a:spLocks noGrp="1"/>
          </p:cNvSpPr>
          <p:nvPr>
            <p:ph idx="1"/>
          </p:nvPr>
        </p:nvSpPr>
        <p:spPr>
          <a:xfrm>
            <a:off x="500063" y="928688"/>
            <a:ext cx="8229600" cy="45259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tr-TR" b="1" smtClean="0"/>
              <a:t>Komplet Cerrahi </a:t>
            </a:r>
          </a:p>
          <a:p>
            <a:pPr lvl="1">
              <a:lnSpc>
                <a:spcPct val="150000"/>
              </a:lnSpc>
            </a:pPr>
            <a:r>
              <a:rPr lang="tr-TR" smtClean="0"/>
              <a:t>Hayatta Kalımı Arttırıyor</a:t>
            </a:r>
          </a:p>
          <a:p>
            <a:pPr lvl="1">
              <a:lnSpc>
                <a:spcPct val="150000"/>
              </a:lnSpc>
            </a:pPr>
            <a:r>
              <a:rPr lang="tr-TR" smtClean="0"/>
              <a:t>Evreleme</a:t>
            </a:r>
          </a:p>
          <a:p>
            <a:pPr>
              <a:lnSpc>
                <a:spcPct val="150000"/>
              </a:lnSpc>
            </a:pPr>
            <a:r>
              <a:rPr lang="tr-TR" b="1" smtClean="0"/>
              <a:t>Bağlamadan önce RV ve İVK palpe edilmeli</a:t>
            </a:r>
          </a:p>
          <a:p>
            <a:pPr>
              <a:lnSpc>
                <a:spcPct val="150000"/>
              </a:lnSpc>
            </a:pPr>
            <a:r>
              <a:rPr lang="tr-TR" b="1" smtClean="0"/>
              <a:t>Lenf Nod Örneklenmesi </a:t>
            </a:r>
            <a:r>
              <a:rPr lang="tr-TR" smtClean="0"/>
              <a:t>(LN + ise Evre-III, kötü prognoz)</a:t>
            </a:r>
          </a:p>
          <a:p>
            <a:pPr>
              <a:lnSpc>
                <a:spcPct val="150000"/>
              </a:lnSpc>
            </a:pPr>
            <a:r>
              <a:rPr lang="tr-TR" b="1" smtClean="0"/>
              <a:t>Parsiyel Üreterektomi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2 İçerik Yer Tutucusu"/>
          <p:cNvSpPr>
            <a:spLocks noGrp="1"/>
          </p:cNvSpPr>
          <p:nvPr>
            <p:ph idx="1"/>
          </p:nvPr>
        </p:nvSpPr>
        <p:spPr>
          <a:xfrm>
            <a:off x="395536" y="476672"/>
            <a:ext cx="822960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tr-TR" dirty="0" smtClean="0"/>
              <a:t>NWTS-4: </a:t>
            </a:r>
            <a:r>
              <a:rPr lang="tr-TR" b="1" dirty="0" smtClean="0"/>
              <a:t>Cerrahi komplikasyon %11</a:t>
            </a:r>
          </a:p>
          <a:p>
            <a:pPr lvl="1">
              <a:lnSpc>
                <a:spcPct val="150000"/>
              </a:lnSpc>
            </a:pPr>
            <a:r>
              <a:rPr lang="tr-TR" sz="3200" b="1" dirty="0" smtClean="0"/>
              <a:t>Kanama,</a:t>
            </a:r>
          </a:p>
          <a:p>
            <a:pPr lvl="1">
              <a:lnSpc>
                <a:spcPct val="150000"/>
              </a:lnSpc>
            </a:pPr>
            <a:r>
              <a:rPr lang="tr-TR" sz="3200" b="1" dirty="0" err="1" smtClean="0"/>
              <a:t>İleus</a:t>
            </a:r>
            <a:endParaRPr lang="tr-TR" sz="3200" b="1" dirty="0" smtClean="0"/>
          </a:p>
          <a:p>
            <a:pPr lvl="2"/>
            <a:r>
              <a:rPr lang="tr-TR" sz="3200" dirty="0" smtClean="0"/>
              <a:t>Lokal evre yüksekse</a:t>
            </a:r>
          </a:p>
          <a:p>
            <a:pPr lvl="2"/>
            <a:r>
              <a:rPr lang="tr-TR" sz="3200" dirty="0" smtClean="0"/>
              <a:t>İV tümör uzanımı</a:t>
            </a:r>
          </a:p>
          <a:p>
            <a:pPr lvl="2"/>
            <a:r>
              <a:rPr lang="tr-TR" sz="3200" dirty="0" smtClean="0"/>
              <a:t>Diğer çevre organlarla an-blok rezeksiyon</a:t>
            </a:r>
          </a:p>
          <a:p>
            <a:pPr lvl="2"/>
            <a:r>
              <a:rPr lang="tr-TR" sz="3200" dirty="0" smtClean="0"/>
              <a:t>Hatalı </a:t>
            </a:r>
            <a:r>
              <a:rPr lang="tr-TR" sz="3200" dirty="0" err="1" smtClean="0"/>
              <a:t>preoperatif</a:t>
            </a:r>
            <a:r>
              <a:rPr lang="tr-TR" sz="3200" dirty="0" smtClean="0"/>
              <a:t> tanı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v"/>
            </a:pPr>
            <a:r>
              <a:rPr lang="tr-TR" sz="2400" dirty="0" smtClean="0"/>
              <a:t>Hastaların %10’</a:t>
            </a:r>
            <a:r>
              <a:rPr lang="tr-TR" sz="2400" dirty="0" smtClean="0"/>
              <a:t>nunda </a:t>
            </a:r>
            <a:r>
              <a:rPr lang="tr-TR" sz="2400" dirty="0" err="1" smtClean="0"/>
              <a:t>vonWillebrand</a:t>
            </a:r>
            <a:r>
              <a:rPr lang="tr-TR" sz="2400" dirty="0" smtClean="0"/>
              <a:t> hastalığı olabilir. </a:t>
            </a:r>
            <a:r>
              <a:rPr lang="tr-TR" sz="2400" dirty="0" err="1" smtClean="0"/>
              <a:t>Kuagülopati</a:t>
            </a:r>
            <a:r>
              <a:rPr lang="tr-TR" sz="2400" dirty="0" smtClean="0"/>
              <a:t> 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2 İçerik Yer Tutucusu"/>
          <p:cNvSpPr>
            <a:spLocks noGrp="1"/>
          </p:cNvSpPr>
          <p:nvPr>
            <p:ph idx="1"/>
          </p:nvPr>
        </p:nvSpPr>
        <p:spPr>
          <a:xfrm>
            <a:off x="357188" y="785813"/>
            <a:ext cx="8572500" cy="45259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tr-TR" b="1" dirty="0" smtClean="0"/>
              <a:t>Lokal </a:t>
            </a:r>
            <a:r>
              <a:rPr lang="tr-TR" b="1" dirty="0" err="1" smtClean="0"/>
              <a:t>Rekürrens</a:t>
            </a:r>
            <a:r>
              <a:rPr lang="tr-TR" b="1" dirty="0" smtClean="0"/>
              <a:t> İçin Risk Faktörleri</a:t>
            </a:r>
          </a:p>
          <a:p>
            <a:pPr lvl="1">
              <a:lnSpc>
                <a:spcPct val="150000"/>
              </a:lnSpc>
            </a:pPr>
            <a:r>
              <a:rPr lang="tr-TR" dirty="0" smtClean="0"/>
              <a:t>Kötü Histoloji</a:t>
            </a:r>
          </a:p>
          <a:p>
            <a:pPr lvl="1">
              <a:lnSpc>
                <a:spcPct val="150000"/>
              </a:lnSpc>
            </a:pPr>
            <a:r>
              <a:rPr lang="tr-TR" dirty="0" smtClean="0"/>
              <a:t>Tümör </a:t>
            </a:r>
            <a:r>
              <a:rPr lang="tr-TR" dirty="0" err="1" smtClean="0"/>
              <a:t>Rüptürü</a:t>
            </a:r>
            <a:endParaRPr lang="tr-TR" dirty="0" smtClean="0"/>
          </a:p>
          <a:p>
            <a:pPr lvl="1">
              <a:lnSpc>
                <a:spcPct val="150000"/>
              </a:lnSpc>
            </a:pPr>
            <a:r>
              <a:rPr lang="tr-TR" dirty="0" err="1" smtClean="0"/>
              <a:t>İnkomplet</a:t>
            </a:r>
            <a:r>
              <a:rPr lang="tr-TR" dirty="0" smtClean="0"/>
              <a:t> </a:t>
            </a:r>
            <a:r>
              <a:rPr lang="tr-TR" dirty="0" err="1" smtClean="0"/>
              <a:t>Eksizyon</a:t>
            </a:r>
            <a:endParaRPr lang="tr-TR" dirty="0" smtClean="0"/>
          </a:p>
          <a:p>
            <a:pPr lvl="1">
              <a:lnSpc>
                <a:spcPct val="150000"/>
              </a:lnSpc>
            </a:pPr>
            <a:r>
              <a:rPr lang="tr-TR" dirty="0" smtClean="0"/>
              <a:t>Lenf </a:t>
            </a:r>
            <a:r>
              <a:rPr lang="tr-TR" dirty="0" err="1" smtClean="0"/>
              <a:t>Nod</a:t>
            </a:r>
            <a:r>
              <a:rPr lang="tr-TR" dirty="0" smtClean="0"/>
              <a:t> tutulumu ve LN Örneği Olmaması</a:t>
            </a:r>
          </a:p>
          <a:p>
            <a:pPr>
              <a:lnSpc>
                <a:spcPct val="150000"/>
              </a:lnSpc>
            </a:pPr>
            <a:r>
              <a:rPr lang="tr-TR" dirty="0" smtClean="0"/>
              <a:t>(</a:t>
            </a:r>
            <a:r>
              <a:rPr lang="tr-TR" dirty="0" err="1" smtClean="0"/>
              <a:t>Abdominal</a:t>
            </a:r>
            <a:r>
              <a:rPr lang="tr-TR" dirty="0" smtClean="0"/>
              <a:t> </a:t>
            </a:r>
            <a:r>
              <a:rPr lang="tr-TR" dirty="0" err="1" smtClean="0"/>
              <a:t>Rekürrens</a:t>
            </a:r>
            <a:r>
              <a:rPr lang="tr-TR" dirty="0" smtClean="0"/>
              <a:t> Sonrası 2 yıllık </a:t>
            </a:r>
            <a:r>
              <a:rPr lang="tr-TR" dirty="0" err="1" smtClean="0"/>
              <a:t>Survi</a:t>
            </a:r>
            <a:r>
              <a:rPr lang="tr-TR" dirty="0" smtClean="0"/>
              <a:t> %43)</a:t>
            </a:r>
          </a:p>
        </p:txBody>
      </p:sp>
      <p:sp>
        <p:nvSpPr>
          <p:cNvPr id="3" name="2 Oval"/>
          <p:cNvSpPr/>
          <p:nvPr/>
        </p:nvSpPr>
        <p:spPr>
          <a:xfrm>
            <a:off x="251520" y="2132856"/>
            <a:ext cx="7848872" cy="27363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204864"/>
            <a:ext cx="8229600" cy="1143000"/>
          </a:xfrm>
        </p:spPr>
        <p:txBody>
          <a:bodyPr/>
          <a:lstStyle/>
          <a:p>
            <a:r>
              <a:rPr lang="en-US" dirty="0" smtClean="0"/>
              <a:t>OLGULAR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3127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J:\Resimlerim\Böbrek Tm; Sol kistik nefroma\P101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33600"/>
            <a:ext cx="3373438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J:\Resimlerim\Böbrek Tm; Sol kistik nefroma\KNFR!.JPG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708275"/>
            <a:ext cx="4854575" cy="364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10 Başlık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792162"/>
          </a:xfrm>
        </p:spPr>
        <p:txBody>
          <a:bodyPr/>
          <a:lstStyle/>
          <a:p>
            <a:r>
              <a:rPr lang="tr-TR" altLang="tr-TR" b="1" dirty="0" smtClean="0"/>
              <a:t>Olgu-1</a:t>
            </a:r>
          </a:p>
        </p:txBody>
      </p:sp>
      <p:sp>
        <p:nvSpPr>
          <p:cNvPr id="19461" name="10 İçerik Yer Tutucusu"/>
          <p:cNvSpPr>
            <a:spLocks noGrp="1"/>
          </p:cNvSpPr>
          <p:nvPr>
            <p:ph idx="1"/>
          </p:nvPr>
        </p:nvSpPr>
        <p:spPr>
          <a:xfrm>
            <a:off x="684213" y="981075"/>
            <a:ext cx="9217025" cy="4525963"/>
          </a:xfrm>
        </p:spPr>
        <p:txBody>
          <a:bodyPr/>
          <a:lstStyle/>
          <a:p>
            <a:r>
              <a:rPr lang="tr-TR" altLang="tr-TR" dirty="0" smtClean="0"/>
              <a:t>2.5 aylık E, </a:t>
            </a:r>
          </a:p>
          <a:p>
            <a:r>
              <a:rPr lang="tr-TR" altLang="tr-TR" dirty="0" smtClean="0"/>
              <a:t>Sol </a:t>
            </a:r>
            <a:r>
              <a:rPr lang="tr-TR" altLang="tr-TR" dirty="0" err="1" smtClean="0"/>
              <a:t>palpabl</a:t>
            </a:r>
            <a:r>
              <a:rPr lang="tr-TR" altLang="tr-TR" dirty="0" smtClean="0"/>
              <a:t> </a:t>
            </a:r>
            <a:r>
              <a:rPr lang="tr-TR" altLang="tr-TR" dirty="0" err="1" smtClean="0"/>
              <a:t>abdominal</a:t>
            </a:r>
            <a:r>
              <a:rPr lang="tr-TR" altLang="tr-TR" dirty="0" smtClean="0"/>
              <a:t> kitle</a:t>
            </a:r>
          </a:p>
        </p:txBody>
      </p:sp>
      <p:sp>
        <p:nvSpPr>
          <p:cNvPr id="8" name="7 Serbest Form"/>
          <p:cNvSpPr/>
          <p:nvPr/>
        </p:nvSpPr>
        <p:spPr>
          <a:xfrm>
            <a:off x="6156325" y="3716338"/>
            <a:ext cx="276225" cy="2052637"/>
          </a:xfrm>
          <a:custGeom>
            <a:avLst/>
            <a:gdLst>
              <a:gd name="connsiteX0" fmla="*/ 0 w 276225"/>
              <a:gd name="connsiteY0" fmla="*/ 0 h 2047884"/>
              <a:gd name="connsiteX1" fmla="*/ 9525 w 276225"/>
              <a:gd name="connsiteY1" fmla="*/ 85725 h 2047884"/>
              <a:gd name="connsiteX2" fmla="*/ 19050 w 276225"/>
              <a:gd name="connsiteY2" fmla="*/ 114300 h 2047884"/>
              <a:gd name="connsiteX3" fmla="*/ 28575 w 276225"/>
              <a:gd name="connsiteY3" fmla="*/ 295275 h 2047884"/>
              <a:gd name="connsiteX4" fmla="*/ 38100 w 276225"/>
              <a:gd name="connsiteY4" fmla="*/ 323850 h 2047884"/>
              <a:gd name="connsiteX5" fmla="*/ 47625 w 276225"/>
              <a:gd name="connsiteY5" fmla="*/ 371475 h 2047884"/>
              <a:gd name="connsiteX6" fmla="*/ 66675 w 276225"/>
              <a:gd name="connsiteY6" fmla="*/ 447675 h 2047884"/>
              <a:gd name="connsiteX7" fmla="*/ 85725 w 276225"/>
              <a:gd name="connsiteY7" fmla="*/ 685800 h 2047884"/>
              <a:gd name="connsiteX8" fmla="*/ 95250 w 276225"/>
              <a:gd name="connsiteY8" fmla="*/ 781050 h 2047884"/>
              <a:gd name="connsiteX9" fmla="*/ 133350 w 276225"/>
              <a:gd name="connsiteY9" fmla="*/ 866775 h 2047884"/>
              <a:gd name="connsiteX10" fmla="*/ 190500 w 276225"/>
              <a:gd name="connsiteY10" fmla="*/ 885825 h 2047884"/>
              <a:gd name="connsiteX11" fmla="*/ 209550 w 276225"/>
              <a:gd name="connsiteY11" fmla="*/ 914400 h 2047884"/>
              <a:gd name="connsiteX12" fmla="*/ 257175 w 276225"/>
              <a:gd name="connsiteY12" fmla="*/ 962025 h 2047884"/>
              <a:gd name="connsiteX13" fmla="*/ 276225 w 276225"/>
              <a:gd name="connsiteY13" fmla="*/ 1019175 h 2047884"/>
              <a:gd name="connsiteX14" fmla="*/ 247650 w 276225"/>
              <a:gd name="connsiteY14" fmla="*/ 1104900 h 2047884"/>
              <a:gd name="connsiteX15" fmla="*/ 238125 w 276225"/>
              <a:gd name="connsiteY15" fmla="*/ 1133475 h 2047884"/>
              <a:gd name="connsiteX16" fmla="*/ 200025 w 276225"/>
              <a:gd name="connsiteY16" fmla="*/ 1190625 h 2047884"/>
              <a:gd name="connsiteX17" fmla="*/ 190500 w 276225"/>
              <a:gd name="connsiteY17" fmla="*/ 1219200 h 2047884"/>
              <a:gd name="connsiteX18" fmla="*/ 161925 w 276225"/>
              <a:gd name="connsiteY18" fmla="*/ 1276350 h 2047884"/>
              <a:gd name="connsiteX19" fmla="*/ 171450 w 276225"/>
              <a:gd name="connsiteY19" fmla="*/ 1409700 h 2047884"/>
              <a:gd name="connsiteX20" fmla="*/ 180975 w 276225"/>
              <a:gd name="connsiteY20" fmla="*/ 1438275 h 2047884"/>
              <a:gd name="connsiteX21" fmla="*/ 200025 w 276225"/>
              <a:gd name="connsiteY21" fmla="*/ 1762125 h 2047884"/>
              <a:gd name="connsiteX22" fmla="*/ 209550 w 276225"/>
              <a:gd name="connsiteY22" fmla="*/ 1790700 h 2047884"/>
              <a:gd name="connsiteX23" fmla="*/ 219075 w 276225"/>
              <a:gd name="connsiteY23" fmla="*/ 1885950 h 2047884"/>
              <a:gd name="connsiteX24" fmla="*/ 228600 w 276225"/>
              <a:gd name="connsiteY24" fmla="*/ 2000250 h 2047884"/>
              <a:gd name="connsiteX25" fmla="*/ 257175 w 276225"/>
              <a:gd name="connsiteY25" fmla="*/ 2028825 h 2047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76225" h="2047884">
                <a:moveTo>
                  <a:pt x="0" y="0"/>
                </a:moveTo>
                <a:cubicBezTo>
                  <a:pt x="3175" y="28575"/>
                  <a:pt x="4798" y="57365"/>
                  <a:pt x="9525" y="85725"/>
                </a:cubicBezTo>
                <a:cubicBezTo>
                  <a:pt x="11176" y="95629"/>
                  <a:pt x="18141" y="104301"/>
                  <a:pt x="19050" y="114300"/>
                </a:cubicBezTo>
                <a:cubicBezTo>
                  <a:pt x="24519" y="174460"/>
                  <a:pt x="23106" y="235115"/>
                  <a:pt x="28575" y="295275"/>
                </a:cubicBezTo>
                <a:cubicBezTo>
                  <a:pt x="29484" y="305274"/>
                  <a:pt x="35665" y="314110"/>
                  <a:pt x="38100" y="323850"/>
                </a:cubicBezTo>
                <a:cubicBezTo>
                  <a:pt x="42027" y="339556"/>
                  <a:pt x="43985" y="355700"/>
                  <a:pt x="47625" y="371475"/>
                </a:cubicBezTo>
                <a:cubicBezTo>
                  <a:pt x="53512" y="396986"/>
                  <a:pt x="66675" y="447675"/>
                  <a:pt x="66675" y="447675"/>
                </a:cubicBezTo>
                <a:cubicBezTo>
                  <a:pt x="88736" y="668283"/>
                  <a:pt x="62430" y="394612"/>
                  <a:pt x="85725" y="685800"/>
                </a:cubicBezTo>
                <a:cubicBezTo>
                  <a:pt x="88270" y="717607"/>
                  <a:pt x="89370" y="749688"/>
                  <a:pt x="95250" y="781050"/>
                </a:cubicBezTo>
                <a:cubicBezTo>
                  <a:pt x="96844" y="789553"/>
                  <a:pt x="115176" y="855417"/>
                  <a:pt x="133350" y="866775"/>
                </a:cubicBezTo>
                <a:cubicBezTo>
                  <a:pt x="150378" y="877418"/>
                  <a:pt x="190500" y="885825"/>
                  <a:pt x="190500" y="885825"/>
                </a:cubicBezTo>
                <a:cubicBezTo>
                  <a:pt x="196850" y="895350"/>
                  <a:pt x="201455" y="906305"/>
                  <a:pt x="209550" y="914400"/>
                </a:cubicBezTo>
                <a:cubicBezTo>
                  <a:pt x="242570" y="947420"/>
                  <a:pt x="236855" y="916305"/>
                  <a:pt x="257175" y="962025"/>
                </a:cubicBezTo>
                <a:cubicBezTo>
                  <a:pt x="265330" y="980375"/>
                  <a:pt x="276225" y="1019175"/>
                  <a:pt x="276225" y="1019175"/>
                </a:cubicBezTo>
                <a:lnTo>
                  <a:pt x="247650" y="1104900"/>
                </a:lnTo>
                <a:cubicBezTo>
                  <a:pt x="244475" y="1114425"/>
                  <a:pt x="243694" y="1125121"/>
                  <a:pt x="238125" y="1133475"/>
                </a:cubicBezTo>
                <a:cubicBezTo>
                  <a:pt x="225425" y="1152525"/>
                  <a:pt x="207265" y="1168905"/>
                  <a:pt x="200025" y="1190625"/>
                </a:cubicBezTo>
                <a:cubicBezTo>
                  <a:pt x="196850" y="1200150"/>
                  <a:pt x="194990" y="1210220"/>
                  <a:pt x="190500" y="1219200"/>
                </a:cubicBezTo>
                <a:cubicBezTo>
                  <a:pt x="153571" y="1293058"/>
                  <a:pt x="185866" y="1204526"/>
                  <a:pt x="161925" y="1276350"/>
                </a:cubicBezTo>
                <a:cubicBezTo>
                  <a:pt x="165100" y="1320800"/>
                  <a:pt x="166243" y="1365442"/>
                  <a:pt x="171450" y="1409700"/>
                </a:cubicBezTo>
                <a:cubicBezTo>
                  <a:pt x="172623" y="1419671"/>
                  <a:pt x="180307" y="1428257"/>
                  <a:pt x="180975" y="1438275"/>
                </a:cubicBezTo>
                <a:cubicBezTo>
                  <a:pt x="187208" y="1531771"/>
                  <a:pt x="179447" y="1659237"/>
                  <a:pt x="200025" y="1762125"/>
                </a:cubicBezTo>
                <a:cubicBezTo>
                  <a:pt x="201994" y="1771970"/>
                  <a:pt x="206375" y="1781175"/>
                  <a:pt x="209550" y="1790700"/>
                </a:cubicBezTo>
                <a:cubicBezTo>
                  <a:pt x="212725" y="1822450"/>
                  <a:pt x="216186" y="1854173"/>
                  <a:pt x="219075" y="1885950"/>
                </a:cubicBezTo>
                <a:cubicBezTo>
                  <a:pt x="222536" y="1924025"/>
                  <a:pt x="223858" y="1962313"/>
                  <a:pt x="228600" y="2000250"/>
                </a:cubicBezTo>
                <a:cubicBezTo>
                  <a:pt x="234554" y="2047884"/>
                  <a:pt x="229287" y="2042769"/>
                  <a:pt x="257175" y="2028825"/>
                </a:cubicBezTo>
              </a:path>
            </a:pathLst>
          </a:custGeom>
          <a:ln w="571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9" name="8 Serbest Form"/>
          <p:cNvSpPr/>
          <p:nvPr/>
        </p:nvSpPr>
        <p:spPr>
          <a:xfrm>
            <a:off x="5364088" y="4077072"/>
            <a:ext cx="2014612" cy="143247"/>
          </a:xfrm>
          <a:custGeom>
            <a:avLst/>
            <a:gdLst>
              <a:gd name="connsiteX0" fmla="*/ 0 w 1438275"/>
              <a:gd name="connsiteY0" fmla="*/ 109099 h 109099"/>
              <a:gd name="connsiteX1" fmla="*/ 295275 w 1438275"/>
              <a:gd name="connsiteY1" fmla="*/ 80524 h 109099"/>
              <a:gd name="connsiteX2" fmla="*/ 533400 w 1438275"/>
              <a:gd name="connsiteY2" fmla="*/ 61474 h 109099"/>
              <a:gd name="connsiteX3" fmla="*/ 742950 w 1438275"/>
              <a:gd name="connsiteY3" fmla="*/ 32899 h 109099"/>
              <a:gd name="connsiteX4" fmla="*/ 942975 w 1438275"/>
              <a:gd name="connsiteY4" fmla="*/ 23374 h 109099"/>
              <a:gd name="connsiteX5" fmla="*/ 990600 w 1438275"/>
              <a:gd name="connsiteY5" fmla="*/ 13849 h 109099"/>
              <a:gd name="connsiteX6" fmla="*/ 1333500 w 1438275"/>
              <a:gd name="connsiteY6" fmla="*/ 32899 h 109099"/>
              <a:gd name="connsiteX7" fmla="*/ 1409700 w 1438275"/>
              <a:gd name="connsiteY7" fmla="*/ 23374 h 109099"/>
              <a:gd name="connsiteX8" fmla="*/ 1438275 w 1438275"/>
              <a:gd name="connsiteY8" fmla="*/ 13849 h 10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8275" h="109099">
                <a:moveTo>
                  <a:pt x="0" y="109099"/>
                </a:moveTo>
                <a:cubicBezTo>
                  <a:pt x="134815" y="64161"/>
                  <a:pt x="27973" y="93889"/>
                  <a:pt x="295275" y="80524"/>
                </a:cubicBezTo>
                <a:cubicBezTo>
                  <a:pt x="411750" y="74700"/>
                  <a:pt x="429588" y="71855"/>
                  <a:pt x="533400" y="61474"/>
                </a:cubicBezTo>
                <a:cubicBezTo>
                  <a:pt x="636780" y="27014"/>
                  <a:pt x="575724" y="41938"/>
                  <a:pt x="742950" y="32899"/>
                </a:cubicBezTo>
                <a:lnTo>
                  <a:pt x="942975" y="23374"/>
                </a:lnTo>
                <a:cubicBezTo>
                  <a:pt x="958850" y="20199"/>
                  <a:pt x="974411" y="13849"/>
                  <a:pt x="990600" y="13849"/>
                </a:cubicBezTo>
                <a:cubicBezTo>
                  <a:pt x="1268749" y="13849"/>
                  <a:pt x="1201903" y="0"/>
                  <a:pt x="1333500" y="32899"/>
                </a:cubicBezTo>
                <a:cubicBezTo>
                  <a:pt x="1358900" y="29724"/>
                  <a:pt x="1384515" y="27953"/>
                  <a:pt x="1409700" y="23374"/>
                </a:cubicBezTo>
                <a:cubicBezTo>
                  <a:pt x="1419578" y="21578"/>
                  <a:pt x="1438275" y="13849"/>
                  <a:pt x="1438275" y="13849"/>
                </a:cubicBezTo>
              </a:path>
            </a:pathLst>
          </a:custGeom>
          <a:ln w="698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0" name="9 Serbest Form"/>
          <p:cNvSpPr/>
          <p:nvPr/>
        </p:nvSpPr>
        <p:spPr>
          <a:xfrm>
            <a:off x="6227763" y="3933825"/>
            <a:ext cx="1376362" cy="533400"/>
          </a:xfrm>
          <a:custGeom>
            <a:avLst/>
            <a:gdLst>
              <a:gd name="connsiteX0" fmla="*/ 1133475 w 1133475"/>
              <a:gd name="connsiteY0" fmla="*/ 0 h 466725"/>
              <a:gd name="connsiteX1" fmla="*/ 1019175 w 1133475"/>
              <a:gd name="connsiteY1" fmla="*/ 76200 h 466725"/>
              <a:gd name="connsiteX2" fmla="*/ 990600 w 1133475"/>
              <a:gd name="connsiteY2" fmla="*/ 95250 h 466725"/>
              <a:gd name="connsiteX3" fmla="*/ 962025 w 1133475"/>
              <a:gd name="connsiteY3" fmla="*/ 104775 h 466725"/>
              <a:gd name="connsiteX4" fmla="*/ 904875 w 1133475"/>
              <a:gd name="connsiteY4" fmla="*/ 142875 h 466725"/>
              <a:gd name="connsiteX5" fmla="*/ 847725 w 1133475"/>
              <a:gd name="connsiteY5" fmla="*/ 161925 h 466725"/>
              <a:gd name="connsiteX6" fmla="*/ 819150 w 1133475"/>
              <a:gd name="connsiteY6" fmla="*/ 171450 h 466725"/>
              <a:gd name="connsiteX7" fmla="*/ 790575 w 1133475"/>
              <a:gd name="connsiteY7" fmla="*/ 190500 h 466725"/>
              <a:gd name="connsiteX8" fmla="*/ 762000 w 1133475"/>
              <a:gd name="connsiteY8" fmla="*/ 200025 h 466725"/>
              <a:gd name="connsiteX9" fmla="*/ 704850 w 1133475"/>
              <a:gd name="connsiteY9" fmla="*/ 238125 h 466725"/>
              <a:gd name="connsiteX10" fmla="*/ 676275 w 1133475"/>
              <a:gd name="connsiteY10" fmla="*/ 247650 h 466725"/>
              <a:gd name="connsiteX11" fmla="*/ 619125 w 1133475"/>
              <a:gd name="connsiteY11" fmla="*/ 285750 h 466725"/>
              <a:gd name="connsiteX12" fmla="*/ 447675 w 1133475"/>
              <a:gd name="connsiteY12" fmla="*/ 342900 h 466725"/>
              <a:gd name="connsiteX13" fmla="*/ 390525 w 1133475"/>
              <a:gd name="connsiteY13" fmla="*/ 361950 h 466725"/>
              <a:gd name="connsiteX14" fmla="*/ 361950 w 1133475"/>
              <a:gd name="connsiteY14" fmla="*/ 371475 h 466725"/>
              <a:gd name="connsiteX15" fmla="*/ 333375 w 1133475"/>
              <a:gd name="connsiteY15" fmla="*/ 390525 h 466725"/>
              <a:gd name="connsiteX16" fmla="*/ 247650 w 1133475"/>
              <a:gd name="connsiteY16" fmla="*/ 419100 h 466725"/>
              <a:gd name="connsiteX17" fmla="*/ 219075 w 1133475"/>
              <a:gd name="connsiteY17" fmla="*/ 428625 h 466725"/>
              <a:gd name="connsiteX18" fmla="*/ 190500 w 1133475"/>
              <a:gd name="connsiteY18" fmla="*/ 438150 h 466725"/>
              <a:gd name="connsiteX19" fmla="*/ 57150 w 1133475"/>
              <a:gd name="connsiteY19" fmla="*/ 447675 h 466725"/>
              <a:gd name="connsiteX20" fmla="*/ 0 w 1133475"/>
              <a:gd name="connsiteY20" fmla="*/ 466725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3475" h="466725">
                <a:moveTo>
                  <a:pt x="1133475" y="0"/>
                </a:moveTo>
                <a:lnTo>
                  <a:pt x="1019175" y="76200"/>
                </a:lnTo>
                <a:cubicBezTo>
                  <a:pt x="1009650" y="82550"/>
                  <a:pt x="1001460" y="91630"/>
                  <a:pt x="990600" y="95250"/>
                </a:cubicBezTo>
                <a:cubicBezTo>
                  <a:pt x="981075" y="98425"/>
                  <a:pt x="970802" y="99899"/>
                  <a:pt x="962025" y="104775"/>
                </a:cubicBezTo>
                <a:cubicBezTo>
                  <a:pt x="942011" y="115894"/>
                  <a:pt x="926595" y="135635"/>
                  <a:pt x="904875" y="142875"/>
                </a:cubicBezTo>
                <a:lnTo>
                  <a:pt x="847725" y="161925"/>
                </a:lnTo>
                <a:cubicBezTo>
                  <a:pt x="838200" y="165100"/>
                  <a:pt x="827504" y="165881"/>
                  <a:pt x="819150" y="171450"/>
                </a:cubicBezTo>
                <a:cubicBezTo>
                  <a:pt x="809625" y="177800"/>
                  <a:pt x="800814" y="185380"/>
                  <a:pt x="790575" y="190500"/>
                </a:cubicBezTo>
                <a:cubicBezTo>
                  <a:pt x="781595" y="194990"/>
                  <a:pt x="770777" y="195149"/>
                  <a:pt x="762000" y="200025"/>
                </a:cubicBezTo>
                <a:cubicBezTo>
                  <a:pt x="741986" y="211144"/>
                  <a:pt x="726570" y="230885"/>
                  <a:pt x="704850" y="238125"/>
                </a:cubicBezTo>
                <a:cubicBezTo>
                  <a:pt x="695325" y="241300"/>
                  <a:pt x="685052" y="242774"/>
                  <a:pt x="676275" y="247650"/>
                </a:cubicBezTo>
                <a:cubicBezTo>
                  <a:pt x="656261" y="258769"/>
                  <a:pt x="640845" y="278510"/>
                  <a:pt x="619125" y="285750"/>
                </a:cubicBezTo>
                <a:lnTo>
                  <a:pt x="447675" y="342900"/>
                </a:lnTo>
                <a:lnTo>
                  <a:pt x="390525" y="361950"/>
                </a:lnTo>
                <a:cubicBezTo>
                  <a:pt x="381000" y="365125"/>
                  <a:pt x="370304" y="365906"/>
                  <a:pt x="361950" y="371475"/>
                </a:cubicBezTo>
                <a:cubicBezTo>
                  <a:pt x="352425" y="377825"/>
                  <a:pt x="343836" y="385876"/>
                  <a:pt x="333375" y="390525"/>
                </a:cubicBezTo>
                <a:lnTo>
                  <a:pt x="247650" y="419100"/>
                </a:lnTo>
                <a:lnTo>
                  <a:pt x="219075" y="428625"/>
                </a:lnTo>
                <a:cubicBezTo>
                  <a:pt x="209550" y="431800"/>
                  <a:pt x="200515" y="437435"/>
                  <a:pt x="190500" y="438150"/>
                </a:cubicBezTo>
                <a:lnTo>
                  <a:pt x="57150" y="447675"/>
                </a:lnTo>
                <a:lnTo>
                  <a:pt x="0" y="466725"/>
                </a:lnTo>
              </a:path>
            </a:pathLst>
          </a:custGeom>
          <a:ln w="107950" cmpd="sng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884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J:\Resimlerim\Böbrek Tm; Sol kistik nefroma\P1010008.JPG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Yay"/>
          <p:cNvSpPr/>
          <p:nvPr/>
        </p:nvSpPr>
        <p:spPr>
          <a:xfrm rot="19063025">
            <a:off x="-160338" y="2257425"/>
            <a:ext cx="3617913" cy="1103313"/>
          </a:xfrm>
          <a:prstGeom prst="arc">
            <a:avLst>
              <a:gd name="adj1" fmla="val 16200000"/>
              <a:gd name="adj2" fmla="val 187707"/>
            </a:avLst>
          </a:prstGeom>
          <a:ln w="412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r-TR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20484" name="Picture 2" descr="C:\Documents and Settings\tarkan\Desktop\Böbrek Tm, Sol Wilms\IMG_0912.JPG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" t="18750" r="42468" b="6250"/>
          <a:stretch>
            <a:fillRect/>
          </a:stretch>
        </p:blipFill>
        <p:spPr bwMode="auto">
          <a:xfrm>
            <a:off x="1187450" y="3606800"/>
            <a:ext cx="3160713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" descr="C:\Documents and Settings\tarkan\Desktop\Böbrek Tm, Sol Wilms\IMG_0913.JPG"/>
          <p:cNvPicPr>
            <a:picLocks noChangeAspect="1" noChangeArrowheads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43"/>
          <a:stretch>
            <a:fillRect/>
          </a:stretch>
        </p:blipFill>
        <p:spPr bwMode="auto">
          <a:xfrm>
            <a:off x="4643438" y="3579813"/>
            <a:ext cx="3711575" cy="32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" descr="C:\Documents and Settings\tarkan\Desktop\Böbrek Tm, Sol Wilms\IMG_09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5888"/>
            <a:ext cx="357187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464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Dikdörtgen"/>
          <p:cNvSpPr>
            <a:spLocks noChangeArrowheads="1"/>
          </p:cNvSpPr>
          <p:nvPr/>
        </p:nvSpPr>
        <p:spPr bwMode="auto">
          <a:xfrm>
            <a:off x="755650" y="1052513"/>
            <a:ext cx="838835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tr-TR" sz="3200" b="1" dirty="0">
                <a:latin typeface="+mn-lt"/>
                <a:cs typeface="Times New Roman" pitchFamily="18" charset="0"/>
              </a:rPr>
              <a:t>Patoloji</a:t>
            </a:r>
          </a:p>
          <a:p>
            <a:pPr>
              <a:lnSpc>
                <a:spcPct val="200000"/>
              </a:lnSpc>
              <a:defRPr/>
            </a:pPr>
            <a:r>
              <a:rPr lang="tr-TR" sz="3200" u="sng" dirty="0">
                <a:latin typeface="+mn-lt"/>
                <a:cs typeface="Times New Roman" pitchFamily="18" charset="0"/>
              </a:rPr>
              <a:t>Klasik form </a:t>
            </a:r>
            <a:r>
              <a:rPr lang="tr-TR" sz="3200" u="sng" dirty="0" smtClean="0">
                <a:latin typeface="+mn-lt"/>
                <a:cs typeface="Times New Roman" pitchFamily="18" charset="0"/>
              </a:rPr>
              <a:t>KMB</a:t>
            </a:r>
            <a:endParaRPr lang="tr-TR" sz="3200" u="sng" dirty="0">
              <a:latin typeface="+mn-lt"/>
              <a:cs typeface="Times New Roman" pitchFamily="18" charset="0"/>
            </a:endParaRPr>
          </a:p>
          <a:p>
            <a:pPr>
              <a:lnSpc>
                <a:spcPct val="200000"/>
              </a:lnSpc>
              <a:defRPr/>
            </a:pPr>
            <a:r>
              <a:rPr lang="tr-TR" sz="3200" dirty="0" err="1">
                <a:latin typeface="+mn-lt"/>
                <a:cs typeface="Times New Roman" pitchFamily="18" charset="0"/>
              </a:rPr>
              <a:t>Selüler</a:t>
            </a:r>
            <a:r>
              <a:rPr lang="tr-TR" sz="3200" dirty="0">
                <a:latin typeface="+mn-lt"/>
                <a:cs typeface="Times New Roman" pitchFamily="18" charset="0"/>
              </a:rPr>
              <a:t> form ?</a:t>
            </a:r>
          </a:p>
          <a:p>
            <a:pPr lvl="1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3200" dirty="0">
                <a:solidFill>
                  <a:srgbClr val="343434"/>
                </a:solidFill>
                <a:latin typeface="+mn-lt"/>
                <a:cs typeface="Times New Roman" pitchFamily="18" charset="0"/>
              </a:rPr>
              <a:t>Agresif </a:t>
            </a:r>
          </a:p>
          <a:p>
            <a:pPr lvl="1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tr-TR" sz="3200" dirty="0">
                <a:solidFill>
                  <a:srgbClr val="343434"/>
                </a:solidFill>
                <a:latin typeface="+mn-lt"/>
                <a:cs typeface="Times New Roman" pitchFamily="18" charset="0"/>
              </a:rPr>
              <a:t>Metastaz ? </a:t>
            </a:r>
          </a:p>
        </p:txBody>
      </p:sp>
    </p:spTree>
    <p:extLst>
      <p:ext uri="{BB962C8B-B14F-4D97-AF65-F5344CB8AC3E}">
        <p14:creationId xmlns:p14="http://schemas.microsoft.com/office/powerpoint/2010/main" val="1998857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44100" t="48999" r="31489" b="34901"/>
          <a:stretch/>
        </p:blipFill>
        <p:spPr>
          <a:xfrm>
            <a:off x="971600" y="1988840"/>
            <a:ext cx="7764341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06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tarkan\Desktop\Böbrek Tm, Sol Wilms\IMG_09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239" y="1554957"/>
            <a:ext cx="4643437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C:\Documents and Settings\tarkan\Desktop\Böbrek Tm, Sol Wilms\IMG_0906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643438" y="3071813"/>
            <a:ext cx="3714750" cy="355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Serbest Form"/>
          <p:cNvSpPr/>
          <p:nvPr/>
        </p:nvSpPr>
        <p:spPr>
          <a:xfrm>
            <a:off x="6470650" y="3851275"/>
            <a:ext cx="706438" cy="650875"/>
          </a:xfrm>
          <a:custGeom>
            <a:avLst/>
            <a:gdLst>
              <a:gd name="connsiteX0" fmla="*/ 0 w 706582"/>
              <a:gd name="connsiteY0" fmla="*/ 651163 h 651163"/>
              <a:gd name="connsiteX1" fmla="*/ 83127 w 706582"/>
              <a:gd name="connsiteY1" fmla="*/ 595745 h 651163"/>
              <a:gd name="connsiteX2" fmla="*/ 152400 w 706582"/>
              <a:gd name="connsiteY2" fmla="*/ 526472 h 651163"/>
              <a:gd name="connsiteX3" fmla="*/ 180109 w 706582"/>
              <a:gd name="connsiteY3" fmla="*/ 484909 h 651163"/>
              <a:gd name="connsiteX4" fmla="*/ 221672 w 706582"/>
              <a:gd name="connsiteY4" fmla="*/ 471054 h 651163"/>
              <a:gd name="connsiteX5" fmla="*/ 263236 w 706582"/>
              <a:gd name="connsiteY5" fmla="*/ 443345 h 651163"/>
              <a:gd name="connsiteX6" fmla="*/ 360218 w 706582"/>
              <a:gd name="connsiteY6" fmla="*/ 346363 h 651163"/>
              <a:gd name="connsiteX7" fmla="*/ 415636 w 706582"/>
              <a:gd name="connsiteY7" fmla="*/ 304800 h 651163"/>
              <a:gd name="connsiteX8" fmla="*/ 457200 w 706582"/>
              <a:gd name="connsiteY8" fmla="*/ 277091 h 651163"/>
              <a:gd name="connsiteX9" fmla="*/ 526472 w 706582"/>
              <a:gd name="connsiteY9" fmla="*/ 207818 h 651163"/>
              <a:gd name="connsiteX10" fmla="*/ 581891 w 706582"/>
              <a:gd name="connsiteY10" fmla="*/ 138545 h 651163"/>
              <a:gd name="connsiteX11" fmla="*/ 595745 w 706582"/>
              <a:gd name="connsiteY11" fmla="*/ 96981 h 651163"/>
              <a:gd name="connsiteX12" fmla="*/ 637309 w 706582"/>
              <a:gd name="connsiteY12" fmla="*/ 69272 h 651163"/>
              <a:gd name="connsiteX13" fmla="*/ 706582 w 706582"/>
              <a:gd name="connsiteY13" fmla="*/ 0 h 65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06582" h="651163">
                <a:moveTo>
                  <a:pt x="0" y="651163"/>
                </a:moveTo>
                <a:cubicBezTo>
                  <a:pt x="27709" y="632690"/>
                  <a:pt x="64654" y="623454"/>
                  <a:pt x="83127" y="595745"/>
                </a:cubicBezTo>
                <a:cubicBezTo>
                  <a:pt x="120072" y="540326"/>
                  <a:pt x="96981" y="563417"/>
                  <a:pt x="152400" y="526472"/>
                </a:cubicBezTo>
                <a:cubicBezTo>
                  <a:pt x="161636" y="512618"/>
                  <a:pt x="167107" y="495311"/>
                  <a:pt x="180109" y="484909"/>
                </a:cubicBezTo>
                <a:cubicBezTo>
                  <a:pt x="191513" y="475786"/>
                  <a:pt x="208610" y="477585"/>
                  <a:pt x="221672" y="471054"/>
                </a:cubicBezTo>
                <a:cubicBezTo>
                  <a:pt x="236565" y="463607"/>
                  <a:pt x="249381" y="452581"/>
                  <a:pt x="263236" y="443345"/>
                </a:cubicBezTo>
                <a:cubicBezTo>
                  <a:pt x="326755" y="348067"/>
                  <a:pt x="287061" y="370749"/>
                  <a:pt x="360218" y="346363"/>
                </a:cubicBezTo>
                <a:cubicBezTo>
                  <a:pt x="378691" y="332509"/>
                  <a:pt x="396846" y="318221"/>
                  <a:pt x="415636" y="304800"/>
                </a:cubicBezTo>
                <a:cubicBezTo>
                  <a:pt x="429186" y="295122"/>
                  <a:pt x="445426" y="288865"/>
                  <a:pt x="457200" y="277091"/>
                </a:cubicBezTo>
                <a:cubicBezTo>
                  <a:pt x="549566" y="184725"/>
                  <a:pt x="415634" y="281711"/>
                  <a:pt x="526472" y="207818"/>
                </a:cubicBezTo>
                <a:cubicBezTo>
                  <a:pt x="561298" y="103343"/>
                  <a:pt x="510269" y="228073"/>
                  <a:pt x="581891" y="138545"/>
                </a:cubicBezTo>
                <a:cubicBezTo>
                  <a:pt x="591014" y="127141"/>
                  <a:pt x="586622" y="108385"/>
                  <a:pt x="595745" y="96981"/>
                </a:cubicBezTo>
                <a:cubicBezTo>
                  <a:pt x="606147" y="83979"/>
                  <a:pt x="623759" y="78950"/>
                  <a:pt x="637309" y="69272"/>
                </a:cubicBezTo>
                <a:cubicBezTo>
                  <a:pt x="699219" y="25051"/>
                  <a:pt x="683191" y="46780"/>
                  <a:pt x="706582" y="0"/>
                </a:cubicBezTo>
              </a:path>
            </a:pathLst>
          </a:cu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r-TR">
              <a:ln w="76200">
                <a:solidFill>
                  <a:schemeClr val="tx1"/>
                </a:solidFill>
                <a:prstDash val="lgDashDot"/>
              </a:ln>
            </a:endParaRPr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138906"/>
            <a:ext cx="8229600" cy="1143000"/>
          </a:xfrm>
        </p:spPr>
        <p:txBody>
          <a:bodyPr/>
          <a:lstStyle/>
          <a:p>
            <a:r>
              <a:rPr lang="tr-TR" dirty="0" smtClean="0"/>
              <a:t>Olgu</a:t>
            </a:r>
            <a:r>
              <a:rPr lang="tr-TR" dirty="0" smtClean="0"/>
              <a:t>-2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220072" y="1124744"/>
            <a:ext cx="3466728" cy="4525963"/>
          </a:xfrm>
        </p:spPr>
        <p:txBody>
          <a:bodyPr/>
          <a:lstStyle/>
          <a:p>
            <a:r>
              <a:rPr lang="tr-TR" dirty="0" smtClean="0"/>
              <a:t>2 Yaş K</a:t>
            </a:r>
          </a:p>
          <a:p>
            <a:r>
              <a:rPr lang="tr-TR" dirty="0" smtClean="0"/>
              <a:t>Sol </a:t>
            </a:r>
            <a:r>
              <a:rPr lang="tr-TR" dirty="0" err="1" smtClean="0"/>
              <a:t>RenalKitle</a:t>
            </a:r>
            <a:endParaRPr lang="tr-TR" dirty="0" smtClean="0"/>
          </a:p>
          <a:p>
            <a:r>
              <a:rPr lang="tr-TR" dirty="0" smtClean="0"/>
              <a:t>KT ile kitle aynı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91819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41144" t="32633" r="26175" b="13736"/>
          <a:stretch>
            <a:fillRect/>
          </a:stretch>
        </p:blipFill>
        <p:spPr bwMode="auto">
          <a:xfrm>
            <a:off x="611560" y="1484784"/>
            <a:ext cx="374441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44094" t="33200" r="33463" b="26201"/>
          <a:stretch>
            <a:fillRect/>
          </a:stretch>
        </p:blipFill>
        <p:spPr bwMode="auto">
          <a:xfrm>
            <a:off x="4932040" y="1340768"/>
            <a:ext cx="3600400" cy="3663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6050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Böbrek TM; Wilms KT dirençli Teratoid\IMG_25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151" y="1104710"/>
            <a:ext cx="3470667" cy="2592288"/>
          </a:xfrm>
          <a:prstGeom prst="rect">
            <a:avLst/>
          </a:prstGeom>
          <a:noFill/>
        </p:spPr>
      </p:pic>
      <p:pic>
        <p:nvPicPr>
          <p:cNvPr id="2051" name="Picture 3" descr="C:\Users\user\Desktop\Böbrek TM; Wilms KT dirençli Teratoid\IMG_25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546" y="3576127"/>
            <a:ext cx="4338334" cy="3240360"/>
          </a:xfrm>
          <a:prstGeom prst="rect">
            <a:avLst/>
          </a:prstGeom>
          <a:noFill/>
        </p:spPr>
      </p:pic>
      <p:pic>
        <p:nvPicPr>
          <p:cNvPr id="2052" name="Picture 4" descr="C:\Users\user\Desktop\Böbrek TM; Wilms KT dirençli Teratoid\IMG_25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3275" y="3717032"/>
            <a:ext cx="3961035" cy="2958551"/>
          </a:xfrm>
          <a:prstGeom prst="rect">
            <a:avLst/>
          </a:prstGeom>
          <a:noFill/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Olgu</a:t>
            </a:r>
            <a:r>
              <a:rPr lang="tr-TR" dirty="0" smtClean="0"/>
              <a:t>-3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932040" y="1600200"/>
            <a:ext cx="3754760" cy="4525963"/>
          </a:xfrm>
        </p:spPr>
        <p:txBody>
          <a:bodyPr/>
          <a:lstStyle/>
          <a:p>
            <a:r>
              <a:rPr lang="tr-TR" dirty="0" smtClean="0"/>
              <a:t>19ay E</a:t>
            </a:r>
          </a:p>
          <a:p>
            <a:r>
              <a:rPr lang="tr-TR" dirty="0" smtClean="0"/>
              <a:t>KT </a:t>
            </a:r>
            <a:r>
              <a:rPr lang="tr-TR" dirty="0" smtClean="0"/>
              <a:t>Sonrası            </a:t>
            </a:r>
            <a:r>
              <a:rPr lang="tr-TR" dirty="0" smtClean="0"/>
              <a:t>Sol </a:t>
            </a:r>
            <a:r>
              <a:rPr lang="tr-TR" dirty="0" err="1" smtClean="0"/>
              <a:t>Renal</a:t>
            </a:r>
            <a:r>
              <a:rPr lang="tr-TR" dirty="0" smtClean="0"/>
              <a:t> Kitle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63974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J:\Resimlerim\Böbrek Tm; Wilms, Noroblastom On tanılı\IMG_0669.JPG"/>
          <p:cNvPicPr>
            <a:picLocks noChangeAspect="1" noChangeArrowheads="1"/>
          </p:cNvPicPr>
          <p:nvPr/>
        </p:nvPicPr>
        <p:blipFill>
          <a:blip r:embed="rId2" cstate="print"/>
          <a:srcRect r="18437" b="9999"/>
          <a:stretch>
            <a:fillRect/>
          </a:stretch>
        </p:blipFill>
        <p:spPr bwMode="auto">
          <a:xfrm>
            <a:off x="3666939" y="4310262"/>
            <a:ext cx="2714625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 descr="J:\Resimlerim\Böbrek Tm; Wilms, Noroblastom On tanılı\IMG_06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1593" y="2276871"/>
            <a:ext cx="2657341" cy="222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 descr="J:\Resimlerim\Böbrek Tm; Wilms, Noroblastom On tanılı\IMG_0673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 l="10352" t="10938" r="17577"/>
          <a:stretch>
            <a:fillRect/>
          </a:stretch>
        </p:blipFill>
        <p:spPr bwMode="auto">
          <a:xfrm>
            <a:off x="6727796" y="4588272"/>
            <a:ext cx="2157412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2" descr="L:\Resimlerim\Böbrek Tm; Wilms, Noroblastom On tanılı\IMG_0675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l="18593" r="15314" b="23750"/>
          <a:stretch>
            <a:fillRect/>
          </a:stretch>
        </p:blipFill>
        <p:spPr bwMode="auto">
          <a:xfrm>
            <a:off x="593229" y="4197551"/>
            <a:ext cx="2857500" cy="247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tr-TR" dirty="0" smtClean="0"/>
              <a:t>Olgu</a:t>
            </a:r>
            <a:r>
              <a:rPr lang="tr-TR" dirty="0" smtClean="0"/>
              <a:t>-4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907457"/>
            <a:ext cx="8229600" cy="4525963"/>
          </a:xfrm>
        </p:spPr>
        <p:txBody>
          <a:bodyPr/>
          <a:lstStyle/>
          <a:p>
            <a:r>
              <a:rPr lang="tr-TR" dirty="0" smtClean="0"/>
              <a:t>Sağ </a:t>
            </a:r>
            <a:r>
              <a:rPr lang="tr-TR" dirty="0" err="1" smtClean="0"/>
              <a:t>Renal</a:t>
            </a:r>
            <a:r>
              <a:rPr lang="tr-TR" dirty="0" smtClean="0"/>
              <a:t> Kitle</a:t>
            </a:r>
          </a:p>
          <a:p>
            <a:r>
              <a:rPr lang="tr-TR" dirty="0" err="1" smtClean="0"/>
              <a:t>Nöroblaston</a:t>
            </a:r>
            <a:r>
              <a:rPr lang="tr-TR" dirty="0" smtClean="0"/>
              <a:t> Ön Tanısı İle KT alıyor</a:t>
            </a:r>
          </a:p>
          <a:p>
            <a:r>
              <a:rPr lang="tr-TR" dirty="0" smtClean="0"/>
              <a:t>Kitle içine ani Kanama / Akut Karın</a:t>
            </a:r>
          </a:p>
          <a:p>
            <a:r>
              <a:rPr lang="tr-TR" dirty="0" smtClean="0"/>
              <a:t>Acil </a:t>
            </a:r>
            <a:r>
              <a:rPr lang="tr-TR" dirty="0" err="1" smtClean="0"/>
              <a:t>Nefrektomi</a:t>
            </a:r>
            <a:endParaRPr lang="tr-TR" dirty="0" smtClean="0"/>
          </a:p>
          <a:p>
            <a:r>
              <a:rPr lang="tr-TR" dirty="0" smtClean="0"/>
              <a:t>Patoloji </a:t>
            </a:r>
            <a:r>
              <a:rPr lang="tr-TR" dirty="0" err="1" smtClean="0"/>
              <a:t>Wilms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7568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6 Başlık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r>
              <a:rPr lang="tr-TR" altLang="tr-TR" dirty="0" smtClean="0"/>
              <a:t>Olgu</a:t>
            </a:r>
            <a:r>
              <a:rPr lang="tr-TR" altLang="tr-TR" dirty="0" smtClean="0"/>
              <a:t>-5</a:t>
            </a:r>
            <a:endParaRPr lang="tr-TR" altLang="tr-TR" dirty="0" smtClean="0"/>
          </a:p>
        </p:txBody>
      </p:sp>
      <p:sp>
        <p:nvSpPr>
          <p:cNvPr id="22533" name="7 İçerik Yer Tutucusu"/>
          <p:cNvSpPr>
            <a:spLocks noGrp="1"/>
          </p:cNvSpPr>
          <p:nvPr>
            <p:ph idx="1"/>
          </p:nvPr>
        </p:nvSpPr>
        <p:spPr>
          <a:xfrm>
            <a:off x="251520" y="1052736"/>
            <a:ext cx="4105275" cy="4886325"/>
          </a:xfrm>
        </p:spPr>
        <p:txBody>
          <a:bodyPr/>
          <a:lstStyle/>
          <a:p>
            <a:r>
              <a:rPr lang="tr-TR" altLang="tr-TR" dirty="0" smtClean="0"/>
              <a:t>8 y Kız</a:t>
            </a:r>
          </a:p>
          <a:p>
            <a:r>
              <a:rPr lang="tr-TR" altLang="tr-TR" dirty="0" smtClean="0"/>
              <a:t>Sağ </a:t>
            </a:r>
            <a:r>
              <a:rPr lang="tr-TR" altLang="tr-TR" dirty="0" err="1" smtClean="0"/>
              <a:t>Renal</a:t>
            </a:r>
            <a:r>
              <a:rPr lang="tr-TR" altLang="tr-TR" dirty="0" smtClean="0"/>
              <a:t> Kitle </a:t>
            </a:r>
          </a:p>
          <a:p>
            <a:r>
              <a:rPr lang="tr-TR" altLang="tr-TR" dirty="0" err="1"/>
              <a:t>R</a:t>
            </a:r>
            <a:r>
              <a:rPr lang="tr-TR" altLang="tr-TR" dirty="0" err="1" smtClean="0"/>
              <a:t>enal</a:t>
            </a:r>
            <a:r>
              <a:rPr lang="tr-TR" altLang="tr-TR" dirty="0" smtClean="0"/>
              <a:t> </a:t>
            </a:r>
            <a:r>
              <a:rPr lang="tr-TR" altLang="tr-TR" dirty="0" err="1" smtClean="0"/>
              <a:t>ven</a:t>
            </a:r>
            <a:r>
              <a:rPr lang="tr-TR" altLang="tr-TR" dirty="0" smtClean="0"/>
              <a:t> </a:t>
            </a:r>
            <a:r>
              <a:rPr lang="tr-TR" altLang="tr-TR" dirty="0" err="1" smtClean="0"/>
              <a:t>thrombüsü</a:t>
            </a:r>
            <a:endParaRPr lang="tr-TR" altLang="tr-TR" dirty="0" smtClean="0"/>
          </a:p>
          <a:p>
            <a:endParaRPr lang="tr-TR" altLang="tr-TR" dirty="0" smtClean="0"/>
          </a:p>
        </p:txBody>
      </p:sp>
      <p:pic>
        <p:nvPicPr>
          <p:cNvPr id="6" name="Picture 2" descr="J:\Resimlerim\Böbrek Tm; Wilms, Tümör Trombüsü\IMG_0708.JPG"/>
          <p:cNvPicPr>
            <a:picLocks noChangeAspect="1" noChangeArrowheads="1"/>
          </p:cNvPicPr>
          <p:nvPr/>
        </p:nvPicPr>
        <p:blipFill>
          <a:blip r:embed="rId2" cstate="print"/>
          <a:srcRect l="5696" t="9834" r="6012" b="6569"/>
          <a:stretch>
            <a:fillRect/>
          </a:stretch>
        </p:blipFill>
        <p:spPr bwMode="auto">
          <a:xfrm>
            <a:off x="250824" y="3257397"/>
            <a:ext cx="4033144" cy="3317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J:\Resimlerim\Böbrek Tm; Wilms, Tümör Trombüsü\IMG_07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0902" y="3257397"/>
            <a:ext cx="3796577" cy="3317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6641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5" descr="J:\Resimlerim\Böbrek Tm; Wilms, Tümör Trombüsü\IMG_0704.JPG"/>
          <p:cNvPicPr>
            <a:picLocks noChangeAspect="1" noChangeArrowheads="1"/>
          </p:cNvPicPr>
          <p:nvPr/>
        </p:nvPicPr>
        <p:blipFill>
          <a:blip r:embed="rId2" cstate="print"/>
          <a:srcRect t="53906" r="17383" b="3546"/>
          <a:stretch>
            <a:fillRect/>
          </a:stretch>
        </p:blipFill>
        <p:spPr bwMode="auto">
          <a:xfrm>
            <a:off x="-18256" y="4437112"/>
            <a:ext cx="5760640" cy="222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ikdörtgen 1"/>
          <p:cNvSpPr/>
          <p:nvPr/>
        </p:nvSpPr>
        <p:spPr>
          <a:xfrm>
            <a:off x="107504" y="1137379"/>
            <a:ext cx="4176464" cy="2597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tr-TR" altLang="tr-TR" sz="2800" dirty="0"/>
              <a:t>4 </a:t>
            </a:r>
            <a:r>
              <a:rPr lang="tr-TR" altLang="tr-TR" sz="2800" dirty="0" err="1"/>
              <a:t>hft</a:t>
            </a:r>
            <a:r>
              <a:rPr lang="tr-TR" altLang="tr-TR" sz="2800" dirty="0"/>
              <a:t> </a:t>
            </a:r>
            <a:r>
              <a:rPr lang="tr-TR" altLang="tr-TR" sz="2800" dirty="0" err="1"/>
              <a:t>Kemo</a:t>
            </a:r>
            <a:endParaRPr lang="tr-TR" altLang="tr-TR" sz="2800" dirty="0"/>
          </a:p>
          <a:p>
            <a:pPr lvl="1">
              <a:lnSpc>
                <a:spcPct val="150000"/>
              </a:lnSpc>
            </a:pPr>
            <a:r>
              <a:rPr lang="tr-TR" altLang="tr-TR" sz="2800" dirty="0"/>
              <a:t>Kitle Küçüldü</a:t>
            </a:r>
          </a:p>
          <a:p>
            <a:pPr lvl="1">
              <a:lnSpc>
                <a:spcPct val="150000"/>
              </a:lnSpc>
            </a:pPr>
            <a:r>
              <a:rPr lang="tr-TR" altLang="tr-TR" sz="2800" dirty="0" err="1"/>
              <a:t>Trombüs</a:t>
            </a:r>
            <a:r>
              <a:rPr lang="tr-TR" altLang="tr-TR" sz="2800" dirty="0"/>
              <a:t> </a:t>
            </a:r>
            <a:r>
              <a:rPr lang="tr-TR" altLang="tr-TR" sz="2800" dirty="0" smtClean="0"/>
              <a:t>halen </a:t>
            </a:r>
            <a:r>
              <a:rPr lang="tr-TR" altLang="tr-TR" sz="2800" dirty="0" err="1"/>
              <a:t>Kava’ya</a:t>
            </a:r>
            <a:r>
              <a:rPr lang="tr-TR" altLang="tr-TR" sz="2800" dirty="0"/>
              <a:t> uzanıyor</a:t>
            </a:r>
          </a:p>
        </p:txBody>
      </p:sp>
      <p:pic>
        <p:nvPicPr>
          <p:cNvPr id="6" name="Picture 4" descr="J:\Resimlerim\Böbrek Tm; Wilms\IMG_00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25"/>
          <a:stretch>
            <a:fillRect/>
          </a:stretch>
        </p:blipFill>
        <p:spPr bwMode="auto">
          <a:xfrm>
            <a:off x="5040129" y="0"/>
            <a:ext cx="4064000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J:\Resimlerim\Böbrek Tm; Wilms\IMG_007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9" b="2364"/>
          <a:stretch>
            <a:fillRect/>
          </a:stretch>
        </p:blipFill>
        <p:spPr bwMode="auto">
          <a:xfrm>
            <a:off x="5048250" y="2348880"/>
            <a:ext cx="40957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920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J:\Resimlerim\Böbrek Tm; Wilms\IMG_0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 t="3751" r="26874" b="13750"/>
          <a:stretch>
            <a:fillRect/>
          </a:stretch>
        </p:blipFill>
        <p:spPr bwMode="auto">
          <a:xfrm>
            <a:off x="395288" y="620713"/>
            <a:ext cx="3214687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 descr="J:\Resimlerim\Böbrek Tm; Wilms, Tümör Trombüsü\V. Kava Alttan ve Üstten ve Sol Renal Ven Askıda.JPG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924175"/>
            <a:ext cx="5434013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32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J:\Resimlerim\Böbrek Tm; Wilms, Tümör Trombüsü\V. Kava Alttan ve Üstten ve Sol Renal Ven Askıda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57188" y="428625"/>
            <a:ext cx="391160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 descr="J:\Resimlerim\Böbrek Tm; Wilms, Tümör Trombüsü\Kavatomi Sonrası Çıkna Tümör Trombüsünün Ucu.JPG"/>
          <p:cNvPicPr>
            <a:picLocks noChangeAspect="1" noChangeArrowheads="1"/>
          </p:cNvPicPr>
          <p:nvPr/>
        </p:nvPicPr>
        <p:blipFill>
          <a:blip r:embed="rId3" cstate="print"/>
          <a:srcRect l="7143" b="8000"/>
          <a:stretch>
            <a:fillRect/>
          </a:stretch>
        </p:blipFill>
        <p:spPr bwMode="auto">
          <a:xfrm>
            <a:off x="4500563" y="214313"/>
            <a:ext cx="37147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4" descr="J:\Resimlerim\Böbrek Tm; Wilms, Tümör Trombüsü\Nefrektomi, Kavatomi ve Lenfadenektomi Sonrası Tümör Yatağı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l="21774" r="14717" b="12901"/>
          <a:stretch>
            <a:fillRect/>
          </a:stretch>
        </p:blipFill>
        <p:spPr bwMode="auto">
          <a:xfrm>
            <a:off x="1214438" y="3357563"/>
            <a:ext cx="3055937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5" descr="J:\Resimlerim\Böbrek Tm; Wilms, Tümör Trombüsü\Renal Venden Uzanan Tümör Trombüsü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l="36914"/>
          <a:stretch>
            <a:fillRect/>
          </a:stretch>
        </p:blipFill>
        <p:spPr bwMode="auto">
          <a:xfrm>
            <a:off x="5214938" y="3571875"/>
            <a:ext cx="256381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J:\Resimlerim\Böbrek Tm; Willms; Sol Kitle + PreAortik LAP\IMG_05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74" t="30315" b="55846"/>
          <a:stretch>
            <a:fillRect/>
          </a:stretch>
        </p:blipFill>
        <p:spPr bwMode="auto">
          <a:xfrm>
            <a:off x="4175125" y="2492375"/>
            <a:ext cx="49688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6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 smtClean="0"/>
              <a:t>Olgu</a:t>
            </a:r>
            <a:r>
              <a:rPr lang="tr-TR" altLang="tr-TR" dirty="0" smtClean="0"/>
              <a:t>-6</a:t>
            </a:r>
            <a:endParaRPr lang="tr-TR" altLang="tr-TR" dirty="0" smtClean="0"/>
          </a:p>
        </p:txBody>
      </p:sp>
      <p:sp>
        <p:nvSpPr>
          <p:cNvPr id="25604" name="7 İçerik Yer Tutucusu"/>
          <p:cNvSpPr>
            <a:spLocks noGrp="1"/>
          </p:cNvSpPr>
          <p:nvPr>
            <p:ph sz="half" idx="1"/>
          </p:nvPr>
        </p:nvSpPr>
        <p:spPr>
          <a:xfrm>
            <a:off x="250825" y="1341438"/>
            <a:ext cx="4038600" cy="4525962"/>
          </a:xfrm>
        </p:spPr>
        <p:txBody>
          <a:bodyPr/>
          <a:lstStyle/>
          <a:p>
            <a:r>
              <a:rPr lang="tr-TR" altLang="tr-TR" dirty="0" smtClean="0"/>
              <a:t>7 y</a:t>
            </a:r>
            <a:r>
              <a:rPr lang="tr-TR" altLang="tr-TR" dirty="0"/>
              <a:t> </a:t>
            </a:r>
            <a:r>
              <a:rPr lang="tr-TR" altLang="tr-TR" dirty="0" smtClean="0"/>
              <a:t> Kız</a:t>
            </a:r>
          </a:p>
          <a:p>
            <a:r>
              <a:rPr lang="tr-TR" altLang="tr-TR" dirty="0" smtClean="0"/>
              <a:t>Sol </a:t>
            </a:r>
            <a:r>
              <a:rPr lang="tr-TR" altLang="tr-TR" dirty="0" err="1" smtClean="0"/>
              <a:t>Renal</a:t>
            </a:r>
            <a:r>
              <a:rPr lang="tr-TR" altLang="tr-TR" dirty="0" smtClean="0"/>
              <a:t> Kitle</a:t>
            </a:r>
          </a:p>
          <a:p>
            <a:pPr lvl="1"/>
            <a:r>
              <a:rPr lang="tr-TR" altLang="tr-TR" dirty="0" smtClean="0"/>
              <a:t>4 </a:t>
            </a:r>
            <a:r>
              <a:rPr lang="tr-TR" altLang="tr-TR" dirty="0" err="1" smtClean="0"/>
              <a:t>hft</a:t>
            </a:r>
            <a:r>
              <a:rPr lang="tr-TR" altLang="tr-TR" dirty="0" smtClean="0"/>
              <a:t> </a:t>
            </a:r>
            <a:r>
              <a:rPr lang="tr-TR" altLang="tr-TR" dirty="0" err="1" smtClean="0"/>
              <a:t>Kemo</a:t>
            </a:r>
            <a:endParaRPr lang="tr-TR" altLang="tr-TR" dirty="0" smtClean="0"/>
          </a:p>
          <a:p>
            <a:pPr lvl="1"/>
            <a:r>
              <a:rPr lang="tr-TR" altLang="tr-TR" dirty="0" err="1" smtClean="0"/>
              <a:t>Tm</a:t>
            </a:r>
            <a:r>
              <a:rPr lang="tr-TR" altLang="tr-TR" dirty="0" smtClean="0"/>
              <a:t> küçüldü</a:t>
            </a:r>
          </a:p>
          <a:p>
            <a:pPr lvl="1"/>
            <a:r>
              <a:rPr lang="tr-TR" altLang="tr-TR" dirty="0" err="1" smtClean="0"/>
              <a:t>Renal</a:t>
            </a:r>
            <a:r>
              <a:rPr lang="tr-TR" altLang="tr-TR" dirty="0" smtClean="0"/>
              <a:t> </a:t>
            </a:r>
            <a:r>
              <a:rPr lang="tr-TR" altLang="tr-TR" dirty="0" err="1" smtClean="0"/>
              <a:t>vasküler</a:t>
            </a:r>
            <a:r>
              <a:rPr lang="tr-TR" altLang="tr-TR" dirty="0" smtClean="0"/>
              <a:t> yapıları çevreleyen lenf </a:t>
            </a:r>
            <a:r>
              <a:rPr lang="tr-TR" altLang="tr-TR" dirty="0" err="1" smtClean="0"/>
              <a:t>nodları</a:t>
            </a:r>
            <a:r>
              <a:rPr lang="tr-TR" altLang="tr-TR" dirty="0" smtClean="0"/>
              <a:t> aynı</a:t>
            </a:r>
          </a:p>
        </p:txBody>
      </p:sp>
    </p:spTree>
    <p:extLst>
      <p:ext uri="{BB962C8B-B14F-4D97-AF65-F5344CB8AC3E}">
        <p14:creationId xmlns:p14="http://schemas.microsoft.com/office/powerpoint/2010/main" val="2915709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J:\Resimlerim\Böbrek Tm; Willms; Sol Kitle + PreAortik LAP\IMG_05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23418" r="22237" b="3816"/>
          <a:stretch>
            <a:fillRect/>
          </a:stretch>
        </p:blipFill>
        <p:spPr bwMode="auto">
          <a:xfrm>
            <a:off x="395288" y="188913"/>
            <a:ext cx="36576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7" descr="J:\Resimlerim\Böbrek Tm; Willms; Sol Kitle + PreAortik LAP\IMG_0540.JPG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r="10403" b="3749"/>
          <a:stretch>
            <a:fillRect/>
          </a:stretch>
        </p:blipFill>
        <p:spPr bwMode="auto">
          <a:xfrm>
            <a:off x="4500563" y="115888"/>
            <a:ext cx="3362325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8" descr="J:\Resimlerim\Böbrek Tm; Willms; Sol Kitle + PreAortik LAP\IMG_05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" r="6062" b="4443"/>
          <a:stretch>
            <a:fillRect/>
          </a:stretch>
        </p:blipFill>
        <p:spPr bwMode="auto">
          <a:xfrm>
            <a:off x="468313" y="3284538"/>
            <a:ext cx="3929062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9" descr="J:\Resimlerim\Böbrek Tm; Willms; Sol Kitle + PreAortik LAP\IMG_05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429000"/>
            <a:ext cx="3240087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25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 err="1" smtClean="0">
                <a:solidFill>
                  <a:srgbClr val="FFFBFE"/>
                </a:solidFill>
              </a:rPr>
              <a:t>Histolo</a:t>
            </a:r>
            <a:r>
              <a:rPr lang="tr-TR" sz="3600" dirty="0" err="1" smtClean="0">
                <a:solidFill>
                  <a:srgbClr val="FFFBFE"/>
                </a:solidFill>
              </a:rPr>
              <a:t>jik</a:t>
            </a:r>
            <a:r>
              <a:rPr sz="3600" dirty="0" smtClean="0">
                <a:solidFill>
                  <a:srgbClr val="FFFBFE"/>
                </a:solidFill>
              </a:rPr>
              <a:t> </a:t>
            </a:r>
            <a:r>
              <a:rPr lang="tr-TR" sz="3600" dirty="0" smtClean="0">
                <a:solidFill>
                  <a:srgbClr val="FFFBFE"/>
                </a:solidFill>
              </a:rPr>
              <a:t>k</a:t>
            </a:r>
            <a:r>
              <a:rPr sz="3600" dirty="0" err="1" smtClean="0">
                <a:solidFill>
                  <a:srgbClr val="FFFBFE"/>
                </a:solidFill>
              </a:rPr>
              <a:t>omponen</a:t>
            </a:r>
            <a:r>
              <a:rPr lang="tr-TR" sz="3600" dirty="0" err="1" smtClean="0">
                <a:solidFill>
                  <a:srgbClr val="FFFBFE"/>
                </a:solidFill>
              </a:rPr>
              <a:t>ler</a:t>
            </a:r>
            <a:endParaRPr sz="3600" dirty="0">
              <a:solidFill>
                <a:srgbClr val="FFFBFE"/>
              </a:solidFill>
            </a:endParaRPr>
          </a:p>
        </p:txBody>
      </p:sp>
      <p:sp>
        <p:nvSpPr>
          <p:cNvPr id="124" name="Shape 12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 dirty="0" err="1" smtClean="0"/>
              <a:t>Epiteli</a:t>
            </a:r>
            <a:r>
              <a:rPr lang="tr-TR" sz="2000" dirty="0" smtClean="0"/>
              <a:t>y</a:t>
            </a:r>
            <a:r>
              <a:rPr sz="2000" dirty="0" smtClean="0"/>
              <a:t>al </a:t>
            </a:r>
            <a:endParaRPr sz="2000" dirty="0"/>
          </a:p>
        </p:txBody>
      </p:sp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5</a:t>
            </a:fld>
            <a:endParaRPr sz="1400">
              <a:solidFill>
                <a:srgbClr val="FFFFFF"/>
              </a:solidFill>
            </a:endParaRPr>
          </a:p>
        </p:txBody>
      </p:sp>
      <p:pic>
        <p:nvPicPr>
          <p:cNvPr id="126" name="Wilms epith component.jpg"/>
          <p:cNvPicPr/>
          <p:nvPr/>
        </p:nvPicPr>
        <p:blipFill>
          <a:blip r:embed="rId2" cstate="print">
            <a:extLst/>
          </a:blip>
          <a:srcRect t="3175"/>
          <a:stretch>
            <a:fillRect/>
          </a:stretch>
        </p:blipFill>
        <p:spPr>
          <a:xfrm>
            <a:off x="4573587" y="2743200"/>
            <a:ext cx="4089401" cy="29972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27" name="Wilms blastema-filtered.jpg"/>
          <p:cNvPicPr/>
          <p:nvPr/>
        </p:nvPicPr>
        <p:blipFill>
          <a:blip r:embed="rId3" cstate="print">
            <a:extLst/>
          </a:blip>
          <a:srcRect t="3894"/>
          <a:stretch>
            <a:fillRect/>
          </a:stretch>
        </p:blipFill>
        <p:spPr>
          <a:xfrm>
            <a:off x="4572000" y="2744787"/>
            <a:ext cx="4089400" cy="299720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28" name="Stromal wilms.jp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572000" y="2743200"/>
            <a:ext cx="4095553" cy="299720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29" name="Shape 129"/>
          <p:cNvSpPr/>
          <p:nvPr/>
        </p:nvSpPr>
        <p:spPr>
          <a:xfrm>
            <a:off x="683568" y="2132856"/>
            <a:ext cx="7772400" cy="487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 marL="342900" indent="-342900" defTabSz="914400">
              <a:spcBef>
                <a:spcPts val="500"/>
              </a:spcBef>
              <a:buClr>
                <a:srgbClr val="3178BD"/>
              </a:buClr>
              <a:buSzPct val="100000"/>
              <a:buChar char="•"/>
              <a:defRPr sz="24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 dirty="0" err="1" smtClean="0">
                <a:uFill>
                  <a:solidFill/>
                </a:uFill>
              </a:rPr>
              <a:t>Stromal</a:t>
            </a:r>
            <a:r>
              <a:rPr sz="2400" dirty="0" smtClean="0">
                <a:uFill>
                  <a:solidFill/>
                </a:uFill>
              </a:rPr>
              <a:t> </a:t>
            </a:r>
            <a:endParaRPr sz="2400" dirty="0">
              <a:uFill>
                <a:solidFill/>
              </a:uFill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683568" y="1981200"/>
            <a:ext cx="7772400" cy="487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/>
          <a:p>
            <a:pPr lvl="0" defTabSz="914400">
              <a:spcBef>
                <a:spcPts val="500"/>
              </a:spcBef>
              <a:buClr>
                <a:srgbClr val="3178BD"/>
              </a:buClr>
              <a:defRPr sz="1800"/>
            </a:pPr>
            <a:endParaRPr lang="tr-TR" sz="2400" dirty="0" smtClean="0">
              <a:uFill>
                <a:solidFill/>
              </a:uFill>
              <a:latin typeface="Gill Sans"/>
              <a:ea typeface="Gill Sans"/>
              <a:cs typeface="Gill Sans"/>
              <a:sym typeface="Gill Sans"/>
            </a:endParaRPr>
          </a:p>
          <a:p>
            <a:pPr lvl="0" defTabSz="914400">
              <a:spcBef>
                <a:spcPts val="500"/>
              </a:spcBef>
              <a:buClr>
                <a:srgbClr val="3178BD"/>
              </a:buClr>
              <a:defRPr sz="1800"/>
            </a:pPr>
            <a:endParaRPr sz="2400" dirty="0">
              <a:uFill>
                <a:solidFill/>
              </a:uFill>
              <a:latin typeface="Gill Sans"/>
              <a:ea typeface="Gill Sans"/>
              <a:cs typeface="Gill Sans"/>
              <a:sym typeface="Gill Sans"/>
            </a:endParaRPr>
          </a:p>
          <a:p>
            <a:pPr marL="342900" lvl="0" indent="-342900" defTabSz="914400">
              <a:spcBef>
                <a:spcPts val="500"/>
              </a:spcBef>
              <a:buClr>
                <a:srgbClr val="3178BD"/>
              </a:buClr>
              <a:buSzPct val="100000"/>
              <a:buChar char="•"/>
              <a:defRPr sz="1800"/>
            </a:pPr>
            <a:r>
              <a:rPr sz="2400" dirty="0" err="1" smtClean="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rPr>
              <a:t>Blastemal</a:t>
            </a:r>
            <a:r>
              <a:rPr sz="2400" dirty="0" smtClean="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2400" dirty="0">
              <a:uFill>
                <a:solidFill/>
              </a:u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 advAuto="0"/>
      <p:bldP spid="126" grpId="0" animBg="1" advAuto="0"/>
      <p:bldP spid="126" grpId="1" animBg="1" advAuto="0"/>
      <p:bldP spid="127" grpId="0" animBg="1" advAuto="0"/>
      <p:bldP spid="128" grpId="0" animBg="1" advAuto="0"/>
      <p:bldP spid="128" grpId="1" animBg="1" advAuto="0"/>
      <p:bldP spid="129" grpId="0" animBg="1" advAuto="0"/>
      <p:bldP spid="130" grpId="0" animBg="1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Böbrek Tm; Sağda Renal Pelvise uzanan, 3 aylık\tarama0005.jpg"/>
          <p:cNvPicPr>
            <a:picLocks noChangeAspect="1" noChangeArrowheads="1"/>
          </p:cNvPicPr>
          <p:nvPr/>
        </p:nvPicPr>
        <p:blipFill rotWithShape="1">
          <a:blip r:embed="rId2" cstate="print"/>
          <a:srcRect l="15441" t="59450" r="13488" b="12156"/>
          <a:stretch/>
        </p:blipFill>
        <p:spPr bwMode="auto">
          <a:xfrm>
            <a:off x="539552" y="3573016"/>
            <a:ext cx="3528392" cy="3123653"/>
          </a:xfrm>
          <a:prstGeom prst="rect">
            <a:avLst/>
          </a:prstGeom>
          <a:noFill/>
        </p:spPr>
      </p:pic>
      <p:pic>
        <p:nvPicPr>
          <p:cNvPr id="3075" name="Picture 3" descr="C:\Users\user\Desktop\Böbrek Tm; Sağda Renal Pelvise uzanan, 3 aylık\IMG_0241.JPG"/>
          <p:cNvPicPr>
            <a:picLocks noChangeAspect="1" noChangeArrowheads="1"/>
          </p:cNvPicPr>
          <p:nvPr/>
        </p:nvPicPr>
        <p:blipFill>
          <a:blip r:embed="rId3" cstate="print"/>
          <a:srcRect b="18075"/>
          <a:stretch>
            <a:fillRect/>
          </a:stretch>
        </p:blipFill>
        <p:spPr bwMode="auto">
          <a:xfrm>
            <a:off x="5508104" y="663579"/>
            <a:ext cx="3394720" cy="2940042"/>
          </a:xfrm>
          <a:prstGeom prst="rect">
            <a:avLst/>
          </a:prstGeom>
          <a:noFill/>
        </p:spPr>
      </p:pic>
      <p:pic>
        <p:nvPicPr>
          <p:cNvPr id="3076" name="Picture 4" descr="C:\Users\user\Desktop\Böbrek Tm; Sağda Renal Pelvise uzanan, 3 aylık\IMG_0246.JPG"/>
          <p:cNvPicPr>
            <a:picLocks noChangeAspect="1" noChangeArrowheads="1"/>
          </p:cNvPicPr>
          <p:nvPr/>
        </p:nvPicPr>
        <p:blipFill rotWithShape="1">
          <a:blip r:embed="rId4" cstate="print"/>
          <a:srcRect l="13865" t="6697" r="12919"/>
          <a:stretch/>
        </p:blipFill>
        <p:spPr bwMode="auto">
          <a:xfrm>
            <a:off x="5508104" y="3829844"/>
            <a:ext cx="3168352" cy="3028156"/>
          </a:xfrm>
          <a:prstGeom prst="rect">
            <a:avLst/>
          </a:prstGeom>
          <a:noFill/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2171"/>
          </a:xfrm>
        </p:spPr>
        <p:txBody>
          <a:bodyPr/>
          <a:lstStyle/>
          <a:p>
            <a:r>
              <a:rPr lang="tr-TR" dirty="0" smtClean="0"/>
              <a:t>Olgu</a:t>
            </a:r>
            <a:r>
              <a:rPr lang="tr-TR" dirty="0" smtClean="0"/>
              <a:t>-7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323528" y="738462"/>
            <a:ext cx="4701208" cy="4525963"/>
          </a:xfrm>
        </p:spPr>
        <p:txBody>
          <a:bodyPr/>
          <a:lstStyle/>
          <a:p>
            <a:r>
              <a:rPr lang="tr-TR" dirty="0" smtClean="0"/>
              <a:t>5y E </a:t>
            </a:r>
          </a:p>
          <a:p>
            <a:r>
              <a:rPr lang="tr-TR" dirty="0" err="1" smtClean="0"/>
              <a:t>Hematüri</a:t>
            </a:r>
            <a:endParaRPr lang="tr-TR" dirty="0"/>
          </a:p>
          <a:p>
            <a:r>
              <a:rPr lang="tr-TR" dirty="0" smtClean="0"/>
              <a:t>Sol </a:t>
            </a:r>
            <a:r>
              <a:rPr lang="tr-TR" dirty="0" err="1" smtClean="0"/>
              <a:t>Renal</a:t>
            </a:r>
            <a:r>
              <a:rPr lang="tr-TR" dirty="0" smtClean="0"/>
              <a:t> </a:t>
            </a:r>
            <a:r>
              <a:rPr lang="tr-TR" dirty="0" err="1" smtClean="0"/>
              <a:t>Pelvise</a:t>
            </a:r>
            <a:r>
              <a:rPr lang="tr-TR" dirty="0" smtClean="0"/>
              <a:t> Uzanan Kitle</a:t>
            </a:r>
          </a:p>
          <a:p>
            <a:r>
              <a:rPr lang="tr-TR" dirty="0" smtClean="0"/>
              <a:t>Patoloji: </a:t>
            </a:r>
            <a:r>
              <a:rPr lang="tr-TR" dirty="0" err="1" smtClean="0"/>
              <a:t>Kistik</a:t>
            </a:r>
            <a:r>
              <a:rPr lang="tr-TR" dirty="0" smtClean="0"/>
              <a:t> </a:t>
            </a:r>
            <a:r>
              <a:rPr lang="tr-TR" dirty="0" err="1" smtClean="0"/>
              <a:t>Wilms</a:t>
            </a:r>
            <a:r>
              <a:rPr lang="tr-TR" dirty="0" smtClean="0"/>
              <a:t> TM</a:t>
            </a:r>
            <a:endParaRPr lang="tr-T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2 Metin kutusu"/>
          <p:cNvSpPr txBox="1">
            <a:spLocks noChangeArrowheads="1"/>
          </p:cNvSpPr>
          <p:nvPr/>
        </p:nvSpPr>
        <p:spPr bwMode="auto">
          <a:xfrm>
            <a:off x="2428875" y="357188"/>
            <a:ext cx="4000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tr-TR" sz="3600" b="1" dirty="0" smtClean="0"/>
              <a:t>Olgu</a:t>
            </a:r>
            <a:r>
              <a:rPr lang="tr-TR" altLang="tr-TR" sz="3600" i="1" dirty="0" smtClean="0"/>
              <a:t>- </a:t>
            </a:r>
            <a:r>
              <a:rPr lang="tr-TR" altLang="tr-TR" sz="3600" i="1" dirty="0"/>
              <a:t>8</a:t>
            </a:r>
            <a:r>
              <a:rPr lang="tr-TR" altLang="tr-TR" sz="3600" i="1" dirty="0" smtClean="0"/>
              <a:t> </a:t>
            </a:r>
            <a:endParaRPr lang="tr-TR" altLang="tr-TR" sz="3600" i="1" dirty="0"/>
          </a:p>
        </p:txBody>
      </p:sp>
      <p:sp>
        <p:nvSpPr>
          <p:cNvPr id="4" name="3 Metin kutusu"/>
          <p:cNvSpPr txBox="1"/>
          <p:nvPr/>
        </p:nvSpPr>
        <p:spPr>
          <a:xfrm>
            <a:off x="395288" y="908050"/>
            <a:ext cx="8353425" cy="2169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tr-TR" sz="2600" i="1" dirty="0">
                <a:latin typeface="+mn-lt"/>
                <a:cs typeface="Arial" charset="0"/>
              </a:rPr>
              <a:t> </a:t>
            </a:r>
            <a:r>
              <a:rPr lang="tr-TR" sz="2600" dirty="0">
                <a:latin typeface="+mn-lt"/>
                <a:cs typeface="Arial" charset="0"/>
              </a:rPr>
              <a:t>4 y</a:t>
            </a:r>
            <a:r>
              <a:rPr lang="tr-TR" sz="2600" dirty="0" smtClean="0">
                <a:latin typeface="+mn-lt"/>
                <a:cs typeface="Arial" charset="0"/>
              </a:rPr>
              <a:t>. Kız Şikayet Yok 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tr-TR" sz="2600" dirty="0" smtClean="0">
                <a:latin typeface="+mn-lt"/>
                <a:cs typeface="Arial" charset="0"/>
              </a:rPr>
              <a:t>Rutin Muayenede </a:t>
            </a:r>
            <a:r>
              <a:rPr lang="tr-TR" sz="2600" dirty="0" err="1" smtClean="0">
                <a:latin typeface="+mn-lt"/>
                <a:cs typeface="Arial" charset="0"/>
              </a:rPr>
              <a:t>Abdominal</a:t>
            </a:r>
            <a:r>
              <a:rPr lang="tr-TR" sz="2600" dirty="0" smtClean="0">
                <a:latin typeface="+mn-lt"/>
                <a:cs typeface="Arial" charset="0"/>
              </a:rPr>
              <a:t> Kitle saptanıyor.</a:t>
            </a:r>
            <a:endParaRPr lang="tr-TR" sz="2600" dirty="0">
              <a:latin typeface="+mn-lt"/>
              <a:cs typeface="Arial" charset="0"/>
            </a:endParaRPr>
          </a:p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tr-TR" sz="2600" dirty="0">
                <a:latin typeface="+mn-lt"/>
                <a:cs typeface="Arial" charset="0"/>
              </a:rPr>
              <a:t> US </a:t>
            </a:r>
            <a:r>
              <a:rPr lang="tr-TR" sz="2600" dirty="0" smtClean="0">
                <a:latin typeface="+mn-lt"/>
                <a:cs typeface="Arial" charset="0"/>
              </a:rPr>
              <a:t>ve BT</a:t>
            </a:r>
            <a:r>
              <a:rPr lang="tr-TR" sz="2600" dirty="0">
                <a:latin typeface="+mn-lt"/>
                <a:cs typeface="Arial" charset="0"/>
              </a:rPr>
              <a:t>: </a:t>
            </a:r>
            <a:r>
              <a:rPr lang="tr-TR" sz="2600" dirty="0" smtClean="0">
                <a:latin typeface="+mn-lt"/>
                <a:cs typeface="Arial" charset="0"/>
              </a:rPr>
              <a:t>Sağ Üst </a:t>
            </a:r>
            <a:r>
              <a:rPr lang="tr-TR" sz="2600" dirty="0" err="1" smtClean="0">
                <a:latin typeface="+mn-lt"/>
                <a:cs typeface="Arial" charset="0"/>
              </a:rPr>
              <a:t>Pol</a:t>
            </a:r>
            <a:r>
              <a:rPr lang="tr-TR" sz="2600" dirty="0" smtClean="0">
                <a:latin typeface="+mn-lt"/>
                <a:cs typeface="Arial" charset="0"/>
              </a:rPr>
              <a:t> 9 </a:t>
            </a:r>
            <a:r>
              <a:rPr lang="tr-TR" sz="2600" dirty="0">
                <a:latin typeface="+mn-lt"/>
                <a:cs typeface="Arial" charset="0"/>
              </a:rPr>
              <a:t>cm </a:t>
            </a:r>
            <a:r>
              <a:rPr lang="tr-TR" sz="2600" dirty="0" smtClean="0">
                <a:latin typeface="+mn-lt"/>
                <a:cs typeface="Arial" charset="0"/>
              </a:rPr>
              <a:t>kitle, Sol alt </a:t>
            </a:r>
            <a:r>
              <a:rPr lang="tr-TR" sz="2600" dirty="0" err="1" smtClean="0">
                <a:latin typeface="+mn-lt"/>
                <a:cs typeface="Arial" charset="0"/>
              </a:rPr>
              <a:t>pol</a:t>
            </a:r>
            <a:r>
              <a:rPr lang="tr-TR" sz="2600" dirty="0" smtClean="0">
                <a:latin typeface="+mn-lt"/>
                <a:cs typeface="Arial" charset="0"/>
              </a:rPr>
              <a:t> 7 </a:t>
            </a:r>
            <a:r>
              <a:rPr lang="tr-TR" sz="2600" dirty="0">
                <a:latin typeface="+mn-lt"/>
                <a:cs typeface="Arial" charset="0"/>
              </a:rPr>
              <a:t>cm </a:t>
            </a:r>
            <a:r>
              <a:rPr lang="tr-TR" sz="2600" dirty="0" smtClean="0">
                <a:latin typeface="+mn-lt"/>
                <a:cs typeface="Arial" charset="0"/>
              </a:rPr>
              <a:t>kitle</a:t>
            </a:r>
            <a:endParaRPr lang="tr-TR" sz="2600" dirty="0">
              <a:latin typeface="+mn-lt"/>
              <a:cs typeface="Arial" charset="0"/>
            </a:endParaRPr>
          </a:p>
          <a:p>
            <a:pPr>
              <a:defRPr/>
            </a:pPr>
            <a:endParaRPr lang="tr-TR" dirty="0">
              <a:latin typeface="Arial" charset="0"/>
              <a:cs typeface="Arial" charset="0"/>
            </a:endParaRPr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0" r="6624" b="7394"/>
          <a:stretch>
            <a:fillRect/>
          </a:stretch>
        </p:blipFill>
        <p:spPr bwMode="auto">
          <a:xfrm>
            <a:off x="0" y="3400425"/>
            <a:ext cx="4341813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8" t="15041" r="9721"/>
          <a:stretch>
            <a:fillRect/>
          </a:stretch>
        </p:blipFill>
        <p:spPr bwMode="auto">
          <a:xfrm>
            <a:off x="5060950" y="2838450"/>
            <a:ext cx="408305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625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" t="13950" r="4092"/>
          <a:stretch>
            <a:fillRect/>
          </a:stretch>
        </p:blipFill>
        <p:spPr bwMode="auto">
          <a:xfrm>
            <a:off x="1547813" y="1125538"/>
            <a:ext cx="5616575" cy="488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848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428625"/>
            <a:ext cx="7943850" cy="592931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</a:pPr>
            <a:r>
              <a:rPr lang="tr-TR" altLang="tr-TR" sz="2800" dirty="0" smtClean="0"/>
              <a:t>4 </a:t>
            </a:r>
            <a:r>
              <a:rPr lang="tr-TR" altLang="tr-TR" sz="2800" dirty="0" err="1" smtClean="0"/>
              <a:t>Hft</a:t>
            </a:r>
            <a:r>
              <a:rPr lang="tr-TR" altLang="tr-TR" sz="2800" dirty="0" smtClean="0"/>
              <a:t>, </a:t>
            </a:r>
            <a:r>
              <a:rPr lang="tr-TR" altLang="tr-TR" sz="2800" dirty="0" err="1" smtClean="0"/>
              <a:t>Vincristine</a:t>
            </a:r>
            <a:r>
              <a:rPr lang="tr-TR" altLang="tr-TR" sz="2800" dirty="0" smtClean="0"/>
              <a:t> </a:t>
            </a:r>
            <a:r>
              <a:rPr lang="tr-TR" altLang="tr-TR" sz="2800" dirty="0" err="1" smtClean="0"/>
              <a:t>and</a:t>
            </a:r>
            <a:r>
              <a:rPr lang="tr-TR" altLang="tr-TR" sz="2800" dirty="0" smtClean="0"/>
              <a:t> </a:t>
            </a:r>
            <a:r>
              <a:rPr lang="tr-TR" altLang="tr-TR" sz="2800" dirty="0" err="1" smtClean="0"/>
              <a:t>Actinomycin</a:t>
            </a:r>
            <a:r>
              <a:rPr lang="tr-TR" altLang="tr-TR" sz="2800" dirty="0" smtClean="0"/>
              <a:t>-D</a:t>
            </a:r>
          </a:p>
          <a:p>
            <a:pPr eaLnBrk="1" hangingPunct="1"/>
            <a:r>
              <a:rPr lang="tr-TR" altLang="tr-TR" sz="2400" dirty="0" smtClean="0"/>
              <a:t>Post </a:t>
            </a:r>
            <a:r>
              <a:rPr lang="tr-TR" altLang="tr-TR" sz="2400" dirty="0" err="1" smtClean="0"/>
              <a:t>Kemo</a:t>
            </a:r>
            <a:r>
              <a:rPr lang="tr-TR" altLang="tr-TR" sz="2400" dirty="0" smtClean="0"/>
              <a:t> BT: Sağ B 6 cm, Sol B 4 cm kitle</a:t>
            </a:r>
          </a:p>
          <a:p>
            <a:pPr eaLnBrk="1" hangingPunct="1"/>
            <a:endParaRPr lang="tr-TR" altLang="tr-TR" dirty="0" smtClean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7" t="13359" r="8398" b="6554"/>
          <a:stretch>
            <a:fillRect/>
          </a:stretch>
        </p:blipFill>
        <p:spPr bwMode="auto">
          <a:xfrm>
            <a:off x="2268538" y="2205038"/>
            <a:ext cx="48958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074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349500"/>
            <a:ext cx="7848600" cy="3225800"/>
          </a:xfrm>
        </p:spPr>
        <p:txBody>
          <a:bodyPr/>
          <a:lstStyle/>
          <a:p>
            <a:pPr eaLnBrk="1" hangingPunct="1"/>
            <a:r>
              <a:rPr lang="tr-TR" altLang="tr-TR" dirty="0" smtClean="0"/>
              <a:t>Sağ </a:t>
            </a:r>
            <a:r>
              <a:rPr lang="tr-TR" altLang="tr-TR" dirty="0" err="1" smtClean="0"/>
              <a:t>Nefrektomi</a:t>
            </a:r>
            <a:endParaRPr lang="tr-TR" altLang="tr-TR" dirty="0" smtClean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tr-TR" altLang="tr-TR" dirty="0" smtClean="0"/>
              <a:t>    </a:t>
            </a:r>
            <a:r>
              <a:rPr lang="tr-TR" altLang="tr-TR" dirty="0" err="1" smtClean="0"/>
              <a:t>Adrenalektomi</a:t>
            </a:r>
            <a:r>
              <a:rPr lang="tr-TR" altLang="tr-TR" dirty="0" smtClean="0"/>
              <a:t> </a:t>
            </a:r>
            <a:br>
              <a:rPr lang="tr-TR" altLang="tr-TR" dirty="0" smtClean="0"/>
            </a:br>
            <a:r>
              <a:rPr lang="tr-TR" altLang="tr-TR" dirty="0" smtClean="0"/>
              <a:t>Lenf </a:t>
            </a:r>
            <a:r>
              <a:rPr lang="tr-TR" altLang="tr-TR" dirty="0" err="1" smtClean="0"/>
              <a:t>nod</a:t>
            </a:r>
            <a:r>
              <a:rPr lang="tr-TR" altLang="tr-TR" dirty="0" smtClean="0"/>
              <a:t> örneklenmesi</a:t>
            </a:r>
          </a:p>
          <a:p>
            <a:pPr eaLnBrk="1" hangingPunct="1"/>
            <a:endParaRPr lang="tr-TR" altLang="tr-TR" dirty="0" smtClean="0"/>
          </a:p>
          <a:p>
            <a:pPr eaLnBrk="1" hangingPunct="1"/>
            <a:r>
              <a:rPr lang="tr-TR" altLang="tr-TR" dirty="0" smtClean="0"/>
              <a:t>Sol </a:t>
            </a:r>
            <a:r>
              <a:rPr lang="tr-TR" altLang="tr-TR" dirty="0" err="1" smtClean="0"/>
              <a:t>Parsiyel</a:t>
            </a:r>
            <a:r>
              <a:rPr lang="tr-TR" altLang="tr-TR" dirty="0" smtClean="0"/>
              <a:t> </a:t>
            </a:r>
            <a:r>
              <a:rPr lang="tr-TR" altLang="tr-TR" dirty="0" err="1" smtClean="0"/>
              <a:t>Nefrektomi</a:t>
            </a:r>
            <a:endParaRPr lang="tr-TR" altLang="tr-TR" dirty="0" smtClean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tr-TR" altLang="tr-TR" dirty="0" smtClean="0"/>
              <a:t>    </a:t>
            </a:r>
            <a:r>
              <a:rPr lang="tr-TR" altLang="tr-TR" dirty="0"/>
              <a:t>Lenf </a:t>
            </a:r>
            <a:r>
              <a:rPr lang="tr-TR" altLang="tr-TR" dirty="0" err="1"/>
              <a:t>nod</a:t>
            </a:r>
            <a:r>
              <a:rPr lang="tr-TR" altLang="tr-TR" dirty="0"/>
              <a:t> örneklenmesi</a:t>
            </a:r>
          </a:p>
          <a:p>
            <a:pPr eaLnBrk="1" hangingPunct="1"/>
            <a:endParaRPr lang="tr-TR" altLang="tr-TR" dirty="0" smtClean="0"/>
          </a:p>
        </p:txBody>
      </p:sp>
      <p:sp>
        <p:nvSpPr>
          <p:cNvPr id="30723" name="Rectangle 4"/>
          <p:cNvSpPr>
            <a:spLocks noGrp="1" noChangeArrowheads="1"/>
          </p:cNvSpPr>
          <p:nvPr>
            <p:ph type="title"/>
          </p:nvPr>
        </p:nvSpPr>
        <p:spPr>
          <a:xfrm>
            <a:off x="285750" y="928688"/>
            <a:ext cx="8229600" cy="1214437"/>
          </a:xfrm>
        </p:spPr>
        <p:txBody>
          <a:bodyPr/>
          <a:lstStyle/>
          <a:p>
            <a:pPr eaLnBrk="1" hangingPunct="1"/>
            <a:r>
              <a:rPr lang="tr-TR" altLang="tr-TR" dirty="0" smtClean="0"/>
              <a:t/>
            </a:r>
            <a:br>
              <a:rPr lang="tr-TR" altLang="tr-TR" dirty="0" smtClean="0"/>
            </a:br>
            <a:r>
              <a:rPr lang="tr-TR" altLang="tr-TR" dirty="0" smtClean="0"/>
              <a:t/>
            </a:r>
            <a:br>
              <a:rPr lang="tr-TR" altLang="tr-TR" dirty="0" smtClean="0"/>
            </a:br>
            <a:r>
              <a:rPr lang="tr-TR" altLang="tr-TR" sz="3800" dirty="0" smtClean="0"/>
              <a:t>Tedavi</a:t>
            </a:r>
            <a:r>
              <a:rPr lang="tr-TR" altLang="tr-TR" sz="3800" i="1" dirty="0" smtClean="0"/>
              <a:t/>
            </a:r>
            <a:br>
              <a:rPr lang="tr-TR" altLang="tr-TR" sz="3800" i="1" dirty="0" smtClean="0"/>
            </a:br>
            <a:r>
              <a:rPr lang="tr-TR" altLang="tr-TR" dirty="0" smtClean="0"/>
              <a:t/>
            </a:r>
            <a:br>
              <a:rPr lang="tr-TR" altLang="tr-TR" dirty="0" smtClean="0"/>
            </a:br>
            <a:endParaRPr lang="tr-TR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1053523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100_19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6" t="23038" r="32735" b="11488"/>
          <a:stretch>
            <a:fillRect/>
          </a:stretch>
        </p:blipFill>
        <p:spPr bwMode="auto">
          <a:xfrm>
            <a:off x="4492625" y="188913"/>
            <a:ext cx="440055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4" descr="100_19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0" t="16507" r="31917" b="12749"/>
          <a:stretch>
            <a:fillRect/>
          </a:stretch>
        </p:blipFill>
        <p:spPr bwMode="auto">
          <a:xfrm>
            <a:off x="107950" y="1125538"/>
            <a:ext cx="381635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100_19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3" t="17964" r="18578" b="7697"/>
          <a:stretch>
            <a:fillRect/>
          </a:stretch>
        </p:blipFill>
        <p:spPr bwMode="auto">
          <a:xfrm>
            <a:off x="5508625" y="4016375"/>
            <a:ext cx="3455988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655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57188" y="500063"/>
            <a:ext cx="8229600" cy="51435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tr-TR" altLang="tr-TR" b="1" dirty="0" smtClean="0"/>
              <a:t>Patoloji</a:t>
            </a:r>
            <a:r>
              <a:rPr lang="tr-TR" altLang="tr-TR" dirty="0" smtClean="0"/>
              <a:t/>
            </a:r>
            <a:br>
              <a:rPr lang="tr-TR" altLang="tr-TR" dirty="0" smtClean="0"/>
            </a:br>
            <a:r>
              <a:rPr lang="tr-TR" altLang="tr-TR" sz="2800" b="1" dirty="0" smtClean="0"/>
              <a:t>Sağ; 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tr-TR" altLang="tr-TR" sz="2400" dirty="0" err="1" smtClean="0"/>
              <a:t>Triphasic</a:t>
            </a:r>
            <a:r>
              <a:rPr lang="tr-TR" altLang="tr-TR" sz="2400" dirty="0" smtClean="0"/>
              <a:t> tip </a:t>
            </a:r>
            <a:r>
              <a:rPr lang="tr-TR" altLang="tr-TR" sz="2400" dirty="0" err="1" smtClean="0"/>
              <a:t>nefroblastoma</a:t>
            </a:r>
            <a:r>
              <a:rPr lang="tr-TR" altLang="tr-TR" sz="2400" dirty="0" smtClean="0"/>
              <a:t> (</a:t>
            </a:r>
            <a:r>
              <a:rPr lang="tr-TR" altLang="tr-TR" sz="2400" dirty="0" err="1" smtClean="0"/>
              <a:t>Wilms</a:t>
            </a:r>
            <a:r>
              <a:rPr lang="tr-TR" altLang="tr-TR" sz="2400" dirty="0" smtClean="0"/>
              <a:t> </a:t>
            </a:r>
            <a:r>
              <a:rPr lang="tr-TR" altLang="tr-TR" sz="2400" dirty="0" err="1" smtClean="0"/>
              <a:t>tm</a:t>
            </a:r>
            <a:r>
              <a:rPr lang="tr-TR" altLang="tr-TR" sz="2400" dirty="0" smtClean="0"/>
              <a:t>),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tr-TR" altLang="tr-TR" sz="2400" dirty="0" err="1"/>
              <a:t>M</a:t>
            </a:r>
            <a:r>
              <a:rPr lang="tr-TR" altLang="tr-TR" sz="2400" dirty="0" err="1" smtClean="0"/>
              <a:t>esoplastic</a:t>
            </a:r>
            <a:r>
              <a:rPr lang="tr-TR" altLang="tr-TR" sz="2400" dirty="0" smtClean="0"/>
              <a:t> tip, 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tr-TR" altLang="tr-TR" sz="2400" dirty="0" err="1"/>
              <a:t>K</a:t>
            </a:r>
            <a:r>
              <a:rPr lang="tr-TR" altLang="tr-TR" sz="2400" dirty="0" err="1" smtClean="0"/>
              <a:t>apsuler</a:t>
            </a:r>
            <a:r>
              <a:rPr lang="tr-TR" altLang="tr-TR" sz="2400" dirty="0" smtClean="0"/>
              <a:t> </a:t>
            </a:r>
            <a:r>
              <a:rPr lang="tr-TR" altLang="tr-TR" sz="2400" dirty="0" err="1" smtClean="0"/>
              <a:t>invasyon</a:t>
            </a:r>
            <a:r>
              <a:rPr lang="tr-TR" altLang="tr-TR" sz="2400" dirty="0" smtClean="0"/>
              <a:t> + 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tr-TR" altLang="tr-TR" sz="2400" dirty="0" err="1" smtClean="0"/>
              <a:t>Difüz</a:t>
            </a:r>
            <a:r>
              <a:rPr lang="tr-TR" altLang="tr-TR" sz="2400" dirty="0" smtClean="0"/>
              <a:t> </a:t>
            </a:r>
            <a:r>
              <a:rPr lang="tr-TR" altLang="tr-TR" sz="2400" dirty="0" err="1" smtClean="0"/>
              <a:t>Anaplazi</a:t>
            </a:r>
            <a:r>
              <a:rPr lang="tr-TR" altLang="tr-TR" sz="2400" dirty="0" smtClean="0"/>
              <a:t> 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tr-TR" altLang="tr-TR" sz="2400" dirty="0" smtClean="0"/>
              <a:t>Cerrahi sınırlar (-)</a:t>
            </a:r>
          </a:p>
          <a:p>
            <a:pPr algn="just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tr-TR" altLang="tr-TR" sz="2800" b="1" dirty="0" smtClean="0"/>
              <a:t>     Sol; 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tr-TR" altLang="tr-TR" sz="2400" dirty="0" err="1"/>
              <a:t>Triphasic</a:t>
            </a:r>
            <a:r>
              <a:rPr lang="tr-TR" altLang="tr-TR" sz="2400" dirty="0"/>
              <a:t> tip </a:t>
            </a:r>
            <a:r>
              <a:rPr lang="tr-TR" altLang="tr-TR" sz="2400" dirty="0" err="1"/>
              <a:t>nefroblastoma</a:t>
            </a:r>
            <a:r>
              <a:rPr lang="tr-TR" altLang="tr-TR" sz="2400" dirty="0"/>
              <a:t> (</a:t>
            </a:r>
            <a:r>
              <a:rPr lang="tr-TR" altLang="tr-TR" sz="2400" dirty="0" err="1"/>
              <a:t>Wilms</a:t>
            </a:r>
            <a:r>
              <a:rPr lang="tr-TR" altLang="tr-TR" sz="2400" dirty="0"/>
              <a:t> </a:t>
            </a:r>
            <a:r>
              <a:rPr lang="tr-TR" altLang="tr-TR" sz="2400" dirty="0" err="1"/>
              <a:t>tm</a:t>
            </a:r>
            <a:r>
              <a:rPr lang="tr-TR" altLang="tr-TR" sz="2400" dirty="0"/>
              <a:t>),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tr-TR" altLang="tr-TR" sz="2400" dirty="0" err="1"/>
              <a:t>Mesoplastic</a:t>
            </a:r>
            <a:r>
              <a:rPr lang="tr-TR" altLang="tr-TR" sz="2400" dirty="0"/>
              <a:t> tip, 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tr-TR" altLang="tr-TR" sz="2400" dirty="0" err="1"/>
              <a:t>Kapsuler</a:t>
            </a:r>
            <a:r>
              <a:rPr lang="tr-TR" altLang="tr-TR" sz="2400" dirty="0"/>
              <a:t> </a:t>
            </a:r>
            <a:r>
              <a:rPr lang="tr-TR" altLang="tr-TR" sz="2400" dirty="0" err="1"/>
              <a:t>invasyon</a:t>
            </a:r>
            <a:r>
              <a:rPr lang="tr-TR" altLang="tr-TR" sz="2400" dirty="0"/>
              <a:t> + </a:t>
            </a:r>
            <a:endParaRPr lang="tr-TR" altLang="tr-TR" sz="2400" dirty="0" smtClean="0"/>
          </a:p>
          <a:p>
            <a:pPr lvl="1" algn="just" eaLnBrk="1" hangingPunct="1">
              <a:lnSpc>
                <a:spcPct val="90000"/>
              </a:lnSpc>
            </a:pPr>
            <a:r>
              <a:rPr lang="tr-TR" altLang="tr-TR" sz="2400" dirty="0" smtClean="0"/>
              <a:t>Minimal </a:t>
            </a:r>
            <a:r>
              <a:rPr lang="tr-TR" altLang="tr-TR" sz="2400" dirty="0" err="1" smtClean="0"/>
              <a:t>Anaplazi</a:t>
            </a:r>
            <a:r>
              <a:rPr lang="tr-TR" altLang="tr-TR" sz="2400" dirty="0" smtClean="0"/>
              <a:t> </a:t>
            </a:r>
            <a:endParaRPr lang="tr-TR" altLang="tr-TR" sz="2400" dirty="0"/>
          </a:p>
          <a:p>
            <a:pPr lvl="1" algn="just" eaLnBrk="1" hangingPunct="1">
              <a:lnSpc>
                <a:spcPct val="90000"/>
              </a:lnSpc>
            </a:pPr>
            <a:r>
              <a:rPr lang="tr-TR" altLang="tr-TR" sz="2400" dirty="0"/>
              <a:t>Cerrahi sınırlar (-)</a:t>
            </a:r>
          </a:p>
          <a:p>
            <a:pPr algn="just" eaLnBrk="1" hangingPunct="1">
              <a:lnSpc>
                <a:spcPct val="90000"/>
              </a:lnSpc>
            </a:pPr>
            <a:r>
              <a:rPr lang="tr-TR" altLang="tr-TR" dirty="0" err="1" smtClean="0"/>
              <a:t>Bilateral</a:t>
            </a:r>
            <a:r>
              <a:rPr lang="tr-TR" altLang="tr-TR" dirty="0" smtClean="0"/>
              <a:t> lenf </a:t>
            </a:r>
            <a:r>
              <a:rPr lang="tr-TR" altLang="tr-TR" dirty="0" err="1" smtClean="0"/>
              <a:t>nodları</a:t>
            </a:r>
            <a:r>
              <a:rPr lang="tr-TR" altLang="tr-TR" dirty="0" smtClean="0"/>
              <a:t> (-)</a:t>
            </a:r>
            <a:endParaRPr lang="tr-TR" altLang="tr-TR" sz="2800" dirty="0" smtClean="0"/>
          </a:p>
          <a:p>
            <a:pPr eaLnBrk="1" hangingPunct="1">
              <a:lnSpc>
                <a:spcPct val="90000"/>
              </a:lnSpc>
            </a:pPr>
            <a:endParaRPr lang="tr-TR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3255914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2" t="11198" r="12363"/>
          <a:stretch/>
        </p:blipFill>
        <p:spPr>
          <a:xfrm>
            <a:off x="5220072" y="1700808"/>
            <a:ext cx="3545698" cy="4019144"/>
          </a:xfrm>
        </p:spPr>
      </p:pic>
      <p:sp>
        <p:nvSpPr>
          <p:cNvPr id="34819" name="10 Dikdörtgen"/>
          <p:cNvSpPr>
            <a:spLocks noChangeArrowheads="1"/>
          </p:cNvSpPr>
          <p:nvPr/>
        </p:nvSpPr>
        <p:spPr bwMode="auto">
          <a:xfrm>
            <a:off x="179512" y="3717032"/>
            <a:ext cx="50405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tr-TR" alt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Sola </a:t>
            </a:r>
            <a:r>
              <a:rPr lang="tr-TR" alt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uzamış </a:t>
            </a:r>
            <a:r>
              <a:rPr lang="tr-TR" alt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drenaj nedeni ile DJ</a:t>
            </a:r>
            <a:endParaRPr lang="tr-TR" alt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71800" y="764704"/>
            <a:ext cx="309634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tr-TR" altLang="tr-TR" sz="3200" i="1" dirty="0" err="1" smtClean="0"/>
              <a:t>Adjuvant</a:t>
            </a:r>
            <a:r>
              <a:rPr lang="tr-TR" altLang="tr-TR" sz="3200" i="1" dirty="0" smtClean="0"/>
              <a:t> </a:t>
            </a:r>
            <a:r>
              <a:rPr lang="tr-TR" altLang="tr-TR" sz="3200" i="1" dirty="0"/>
              <a:t>KT</a:t>
            </a:r>
          </a:p>
        </p:txBody>
      </p:sp>
    </p:spTree>
    <p:extLst>
      <p:ext uri="{BB962C8B-B14F-4D97-AF65-F5344CB8AC3E}">
        <p14:creationId xmlns:p14="http://schemas.microsoft.com/office/powerpoint/2010/main" val="2148499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5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tr-TR" altLang="tr-TR" dirty="0" smtClean="0"/>
              <a:t>Olgu</a:t>
            </a:r>
            <a:r>
              <a:rPr lang="tr-TR" altLang="tr-TR" dirty="0" smtClean="0"/>
              <a:t>-</a:t>
            </a:r>
            <a:r>
              <a:rPr lang="tr-TR" altLang="tr-TR" dirty="0"/>
              <a:t>9</a:t>
            </a:r>
            <a:r>
              <a:rPr lang="tr-TR" altLang="tr-TR" dirty="0" smtClean="0"/>
              <a:t> </a:t>
            </a:r>
            <a:endParaRPr lang="tr-TR" altLang="tr-TR" dirty="0" smtClean="0"/>
          </a:p>
        </p:txBody>
      </p:sp>
      <p:sp>
        <p:nvSpPr>
          <p:cNvPr id="35843" name="Rectangle 7"/>
          <p:cNvSpPr>
            <a:spLocks noGrp="1" noChangeArrowheads="1"/>
          </p:cNvSpPr>
          <p:nvPr>
            <p:ph idx="1"/>
          </p:nvPr>
        </p:nvSpPr>
        <p:spPr>
          <a:xfrm>
            <a:off x="250825" y="1052513"/>
            <a:ext cx="8893175" cy="4525962"/>
          </a:xfrm>
        </p:spPr>
        <p:txBody>
          <a:bodyPr/>
          <a:lstStyle/>
          <a:p>
            <a:pPr eaLnBrk="1" hangingPunct="1"/>
            <a:r>
              <a:rPr lang="tr-TR" altLang="tr-TR" i="1" dirty="0" smtClean="0"/>
              <a:t>6 y Kız</a:t>
            </a:r>
          </a:p>
          <a:p>
            <a:pPr eaLnBrk="1" hangingPunct="1"/>
            <a:r>
              <a:rPr lang="tr-TR" altLang="tr-TR" sz="2800" i="1" dirty="0" err="1" smtClean="0"/>
              <a:t>Bilat</a:t>
            </a:r>
            <a:r>
              <a:rPr lang="tr-TR" altLang="tr-TR" sz="2800" i="1" dirty="0" smtClean="0"/>
              <a:t> </a:t>
            </a:r>
            <a:r>
              <a:rPr lang="tr-TR" altLang="tr-TR" sz="2800" i="1" dirty="0" err="1" smtClean="0"/>
              <a:t>renal</a:t>
            </a:r>
            <a:r>
              <a:rPr lang="tr-TR" altLang="tr-TR" sz="2800" i="1" dirty="0" smtClean="0"/>
              <a:t> kitle + </a:t>
            </a:r>
            <a:r>
              <a:rPr lang="tr-TR" altLang="tr-TR" sz="2800" i="1" dirty="0" err="1" smtClean="0"/>
              <a:t>aniridia</a:t>
            </a:r>
            <a:endParaRPr lang="tr-TR" altLang="tr-TR" sz="2800" b="1" dirty="0" smtClean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tr-TR" altLang="tr-TR" b="1" i="1" dirty="0" smtClean="0"/>
              <a:t>	</a:t>
            </a:r>
            <a:endParaRPr lang="tr-TR" altLang="tr-TR" sz="3000" i="1" dirty="0" smtClean="0"/>
          </a:p>
          <a:p>
            <a:pPr eaLnBrk="1" hangingPunct="1">
              <a:buFontTx/>
              <a:buNone/>
            </a:pPr>
            <a:endParaRPr lang="tr-TR" altLang="tr-TR" dirty="0" smtClean="0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5" t="4005" b="25186"/>
          <a:stretch>
            <a:fillRect/>
          </a:stretch>
        </p:blipFill>
        <p:spPr bwMode="auto">
          <a:xfrm>
            <a:off x="611188" y="2276475"/>
            <a:ext cx="3744912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" r="78506" b="59613"/>
          <a:stretch>
            <a:fillRect/>
          </a:stretch>
        </p:blipFill>
        <p:spPr bwMode="auto">
          <a:xfrm>
            <a:off x="5580063" y="2565400"/>
            <a:ext cx="2592387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717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043608" y="692696"/>
            <a:ext cx="5040560" cy="5000625"/>
          </a:xfrm>
        </p:spPr>
        <p:txBody>
          <a:bodyPr/>
          <a:lstStyle/>
          <a:p>
            <a:pPr eaLnBrk="1" hangingPunct="1"/>
            <a:r>
              <a:rPr lang="tr-TR" altLang="tr-TR" b="1" dirty="0" smtClean="0"/>
              <a:t>VCR+AMD+DOX / 4 </a:t>
            </a:r>
            <a:r>
              <a:rPr lang="tr-TR" altLang="tr-TR" b="1" dirty="0" err="1" smtClean="0"/>
              <a:t>hft</a:t>
            </a:r>
            <a:endParaRPr lang="tr-TR" altLang="tr-TR" b="1" dirty="0" smtClean="0"/>
          </a:p>
          <a:p>
            <a:pPr eaLnBrk="1" hangingPunct="1"/>
            <a:r>
              <a:rPr lang="tr-TR" altLang="tr-TR" sz="2800" i="1" dirty="0" err="1" smtClean="0"/>
              <a:t>Renal</a:t>
            </a:r>
            <a:r>
              <a:rPr lang="tr-TR" altLang="tr-TR" sz="2800" i="1" dirty="0" smtClean="0"/>
              <a:t> kitle aynı</a:t>
            </a:r>
            <a:endParaRPr lang="tr-TR" altLang="tr-TR" b="1" dirty="0" smtClean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tr-TR" altLang="tr-TR" b="1" dirty="0" smtClean="0"/>
              <a:t>	</a:t>
            </a:r>
            <a:endParaRPr lang="tr-TR" altLang="tr-TR" sz="2800" i="1" dirty="0" smtClean="0"/>
          </a:p>
          <a:p>
            <a:pPr eaLnBrk="1" hangingPunct="1">
              <a:buFontTx/>
              <a:buNone/>
            </a:pPr>
            <a:endParaRPr lang="tr-TR" altLang="tr-TR" dirty="0" smtClean="0"/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3" t="26241" b="48949"/>
          <a:stretch>
            <a:fillRect/>
          </a:stretch>
        </p:blipFill>
        <p:spPr bwMode="auto">
          <a:xfrm>
            <a:off x="827088" y="2844800"/>
            <a:ext cx="7297737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497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2 İçerik Yer Tutucusu"/>
          <p:cNvSpPr>
            <a:spLocks noGrp="1"/>
          </p:cNvSpPr>
          <p:nvPr>
            <p:ph idx="1"/>
          </p:nvPr>
        </p:nvSpPr>
        <p:spPr>
          <a:xfrm>
            <a:off x="500063" y="1412776"/>
            <a:ext cx="8643937" cy="4525963"/>
          </a:xfrm>
        </p:spPr>
        <p:txBody>
          <a:bodyPr/>
          <a:lstStyle/>
          <a:p>
            <a:pPr algn="just">
              <a:lnSpc>
                <a:spcPct val="200000"/>
              </a:lnSpc>
            </a:pPr>
            <a:r>
              <a:rPr lang="tr-TR" dirty="0" err="1" smtClean="0"/>
              <a:t>Blastemal</a:t>
            </a:r>
            <a:r>
              <a:rPr lang="tr-TR" dirty="0" smtClean="0"/>
              <a:t> (Agresif, </a:t>
            </a:r>
            <a:r>
              <a:rPr lang="tr-TR" dirty="0" err="1" smtClean="0"/>
              <a:t>KT’ye</a:t>
            </a:r>
            <a:r>
              <a:rPr lang="tr-TR" dirty="0" smtClean="0"/>
              <a:t> yanıt iyi)</a:t>
            </a:r>
          </a:p>
          <a:p>
            <a:pPr algn="just">
              <a:lnSpc>
                <a:spcPct val="200000"/>
              </a:lnSpc>
            </a:pPr>
            <a:r>
              <a:rPr lang="tr-TR" dirty="0" err="1" smtClean="0"/>
              <a:t>Stromal</a:t>
            </a:r>
            <a:endParaRPr lang="tr-TR" dirty="0" smtClean="0"/>
          </a:p>
          <a:p>
            <a:pPr algn="just">
              <a:lnSpc>
                <a:spcPct val="200000"/>
              </a:lnSpc>
            </a:pPr>
            <a:r>
              <a:rPr lang="tr-TR" dirty="0" err="1" smtClean="0"/>
              <a:t>Epiteliyal</a:t>
            </a:r>
            <a:r>
              <a:rPr lang="tr-TR" dirty="0" smtClean="0"/>
              <a:t> (Az Agresif, </a:t>
            </a:r>
            <a:r>
              <a:rPr lang="tr-TR" dirty="0" err="1" smtClean="0"/>
              <a:t>KT’ye</a:t>
            </a:r>
            <a:r>
              <a:rPr lang="tr-TR" dirty="0" smtClean="0"/>
              <a:t> yanıt düşük)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28625" y="1428750"/>
            <a:ext cx="4786313" cy="428625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tr-TR" altLang="tr-TR" b="1" dirty="0" smtClean="0"/>
          </a:p>
          <a:p>
            <a:pPr eaLnBrk="1" hangingPunct="1"/>
            <a:r>
              <a:rPr lang="tr-TR" altLang="tr-TR" sz="2800" i="1" dirty="0"/>
              <a:t>Sağ: RT</a:t>
            </a:r>
          </a:p>
          <a:p>
            <a:pPr eaLnBrk="1" hangingPunct="1"/>
            <a:r>
              <a:rPr lang="tr-TR" altLang="tr-TR" sz="2800" i="1" dirty="0" smtClean="0"/>
              <a:t>Sol</a:t>
            </a:r>
            <a:r>
              <a:rPr lang="tr-TR" altLang="tr-TR" sz="2800" i="1" dirty="0" smtClean="0"/>
              <a:t>: radikal </a:t>
            </a:r>
            <a:r>
              <a:rPr lang="tr-TR" altLang="tr-TR" sz="2800" i="1" dirty="0" err="1" smtClean="0"/>
              <a:t>nefrektomi</a:t>
            </a:r>
            <a:endParaRPr lang="tr-TR" altLang="tr-TR" sz="2800" i="1" dirty="0" smtClean="0"/>
          </a:p>
          <a:p>
            <a:pPr eaLnBrk="1" hangingPunct="1"/>
            <a:endParaRPr lang="tr-TR" altLang="tr-TR" b="1" dirty="0" smtClean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tr-TR" altLang="tr-TR" b="1" dirty="0" smtClean="0"/>
              <a:t>		</a:t>
            </a:r>
          </a:p>
          <a:p>
            <a:pPr eaLnBrk="1" hangingPunct="1">
              <a:buFontTx/>
              <a:buNone/>
            </a:pPr>
            <a:endParaRPr lang="tr-TR" altLang="tr-TR" dirty="0" smtClean="0"/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765175"/>
            <a:ext cx="3552825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860800"/>
            <a:ext cx="3675062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280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85750" y="1714500"/>
            <a:ext cx="4929188" cy="45005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tr-TR" altLang="tr-TR" b="1" dirty="0" smtClean="0"/>
              <a:t> </a:t>
            </a:r>
            <a:r>
              <a:rPr lang="tr-TR" altLang="tr-TR" b="1" dirty="0" smtClean="0"/>
              <a:t>RT </a:t>
            </a:r>
            <a:r>
              <a:rPr lang="tr-TR" altLang="tr-TR" b="1" dirty="0" smtClean="0"/>
              <a:t> Sonrası</a:t>
            </a:r>
            <a:endParaRPr lang="tr-TR" altLang="tr-TR" b="1" dirty="0" smtClean="0"/>
          </a:p>
          <a:p>
            <a:pPr lvl="1" eaLnBrk="1" hangingPunct="1"/>
            <a:r>
              <a:rPr lang="tr-TR" altLang="tr-TR" sz="2400" i="1" dirty="0" smtClean="0"/>
              <a:t>Sağ </a:t>
            </a:r>
            <a:r>
              <a:rPr lang="tr-TR" altLang="tr-TR" sz="2400" i="1" dirty="0" err="1" smtClean="0"/>
              <a:t>renal</a:t>
            </a:r>
            <a:r>
              <a:rPr lang="tr-TR" altLang="tr-TR" sz="2400" i="1" dirty="0" smtClean="0"/>
              <a:t> kitle aynı</a:t>
            </a:r>
          </a:p>
          <a:p>
            <a:pPr eaLnBrk="1" hangingPunct="1"/>
            <a:r>
              <a:rPr lang="tr-TR" altLang="tr-TR" b="1" dirty="0" err="1" smtClean="0"/>
              <a:t>Biposi</a:t>
            </a:r>
            <a:r>
              <a:rPr lang="tr-TR" altLang="tr-TR" b="1" dirty="0" smtClean="0"/>
              <a:t>?</a:t>
            </a:r>
          </a:p>
          <a:p>
            <a:pPr lvl="1" eaLnBrk="1" hangingPunct="1"/>
            <a:r>
              <a:rPr lang="tr-TR" altLang="tr-TR" sz="2400" i="1" dirty="0" err="1" smtClean="0"/>
              <a:t>Lokasyon</a:t>
            </a:r>
            <a:r>
              <a:rPr lang="tr-TR" altLang="tr-TR" sz="2400" i="1" dirty="0" smtClean="0"/>
              <a:t> nedeni ile teknik olarak yapılamadı</a:t>
            </a:r>
          </a:p>
          <a:p>
            <a:pPr eaLnBrk="1" hangingPunct="1"/>
            <a:endParaRPr lang="tr-TR" altLang="tr-TR" b="1" dirty="0" smtClean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tr-TR" altLang="tr-TR" b="1" dirty="0" smtClean="0"/>
              <a:t>  </a:t>
            </a:r>
            <a:endParaRPr lang="tr-TR" altLang="tr-TR" sz="2800" i="1" dirty="0" smtClean="0"/>
          </a:p>
          <a:p>
            <a:pPr eaLnBrk="1" hangingPunct="1">
              <a:buFontTx/>
              <a:buNone/>
            </a:pPr>
            <a:endParaRPr lang="tr-TR" altLang="tr-TR" dirty="0" smtClean="0"/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2"/>
          <a:stretch>
            <a:fillRect/>
          </a:stretch>
        </p:blipFill>
        <p:spPr bwMode="auto">
          <a:xfrm>
            <a:off x="4572000" y="3213100"/>
            <a:ext cx="3887788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8" descr="J:\Resimlerim\Böbrek TM, Wilms, Parsiyel\IMG_07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" t="2133" b="12500"/>
          <a:stretch>
            <a:fillRect/>
          </a:stretch>
        </p:blipFill>
        <p:spPr bwMode="auto">
          <a:xfrm>
            <a:off x="4572000" y="260350"/>
            <a:ext cx="3065463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111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J:\Resimlerim\Böbrek TM, Wilms, Parsiyel\Böbrek Soğuk İskemi İçin Soğutuluy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6" r="19141"/>
          <a:stretch>
            <a:fillRect/>
          </a:stretch>
        </p:blipFill>
        <p:spPr bwMode="auto">
          <a:xfrm>
            <a:off x="1116013" y="692150"/>
            <a:ext cx="223202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2" descr="J:\Resimlerim\Böbrek Tm; Wilms, Sağ Soliter, KT sonrası Parsiyel\IMG_0840.JPG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351" y="692150"/>
            <a:ext cx="1998632" cy="266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J:\Resimlerim\Böbrek TM, Wilms, Parsiyel\Renal Arter Soğuk İskemi Öncesi Klempe Edilmiş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60350"/>
            <a:ext cx="30035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3" descr="J:\Resimlerim\Böbrek TM, Wilms, Parsiyel\IMG_07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33825"/>
            <a:ext cx="3671888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J:\Resimlerim\Böbrek Tm; Wilms, Sağ Soliter, KT sonrası Parsiyel\Kitenin çıktığı yer tekrar kapatılmış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644900"/>
            <a:ext cx="2952750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4" descr="J:\Resimlerim\Böbrek Tm; Wilms, Sağ Soliter, KT sonrası Parsiyel\IMG_083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6875" b="19374"/>
          <a:stretch>
            <a:fillRect/>
          </a:stretch>
        </p:blipFill>
        <p:spPr bwMode="auto">
          <a:xfrm>
            <a:off x="0" y="0"/>
            <a:ext cx="2251075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462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14313" y="115888"/>
            <a:ext cx="8715375" cy="6313487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tr-TR" altLang="tr-TR" b="1" dirty="0" smtClean="0"/>
              <a:t>		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tr-TR" altLang="tr-TR" b="1" dirty="0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tr-TR" altLang="tr-TR" b="1" dirty="0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tr-TR" altLang="tr-TR" b="1" dirty="0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tr-TR" altLang="tr-TR" b="1" dirty="0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tr-TR" altLang="tr-TR" b="1" dirty="0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tr-TR" altLang="tr-TR" b="1" dirty="0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tr-TR" altLang="tr-TR" b="1" dirty="0" smtClean="0"/>
          </a:p>
          <a:p>
            <a:pPr eaLnBrk="1" hangingPunct="1"/>
            <a:r>
              <a:rPr lang="tr-TR" altLang="tr-TR" sz="2400" b="1" dirty="0" err="1" smtClean="0"/>
              <a:t>Wilms</a:t>
            </a:r>
            <a:r>
              <a:rPr lang="tr-TR" altLang="tr-TR" sz="2400" b="1" dirty="0" smtClean="0"/>
              <a:t> </a:t>
            </a:r>
            <a:r>
              <a:rPr lang="tr-TR" altLang="tr-TR" sz="2400" b="1" dirty="0" err="1" smtClean="0"/>
              <a:t>tm</a:t>
            </a:r>
            <a:r>
              <a:rPr lang="tr-TR" altLang="tr-TR" sz="2400" b="1" dirty="0" smtClean="0"/>
              <a:t> (</a:t>
            </a:r>
            <a:r>
              <a:rPr lang="tr-TR" altLang="tr-TR" sz="2400" b="1" dirty="0" err="1" smtClean="0"/>
              <a:t>epitelyal</a:t>
            </a:r>
            <a:r>
              <a:rPr lang="tr-TR" altLang="tr-TR" sz="2400" b="1" dirty="0" smtClean="0"/>
              <a:t> </a:t>
            </a:r>
            <a:r>
              <a:rPr lang="tr-TR" altLang="tr-TR" sz="2400" b="1" dirty="0" err="1" smtClean="0"/>
              <a:t>predominant</a:t>
            </a:r>
            <a:r>
              <a:rPr lang="tr-TR" altLang="tr-TR" sz="2400" b="1" dirty="0" smtClean="0"/>
              <a:t> 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tr-TR" altLang="tr-TR" sz="2400" i="1" dirty="0" smtClean="0">
                <a:solidFill>
                  <a:srgbClr val="FF0000"/>
                </a:solidFill>
              </a:rPr>
              <a:t>      </a:t>
            </a:r>
            <a:r>
              <a:rPr lang="tr-TR" altLang="tr-TR" sz="2400" i="1" dirty="0" smtClean="0"/>
              <a:t>ADJUVANT  </a:t>
            </a:r>
            <a:r>
              <a:rPr lang="tr-TR" altLang="tr-TR" sz="2400" i="1" dirty="0" err="1" smtClean="0"/>
              <a:t>Tdv</a:t>
            </a:r>
            <a:r>
              <a:rPr lang="tr-TR" altLang="tr-TR" sz="2400" i="1" dirty="0" smtClean="0"/>
              <a:t> ?</a:t>
            </a:r>
            <a:endParaRPr lang="tr-TR" altLang="tr-TR" sz="2400" i="1" dirty="0" smtClean="0"/>
          </a:p>
          <a:p>
            <a:pPr eaLnBrk="1" hangingPunct="1">
              <a:buFontTx/>
              <a:buNone/>
            </a:pPr>
            <a:endParaRPr lang="tr-TR" altLang="tr-TR" dirty="0" smtClean="0"/>
          </a:p>
          <a:p>
            <a:pPr eaLnBrk="1" hangingPunct="1">
              <a:buFontTx/>
              <a:buNone/>
            </a:pPr>
            <a:endParaRPr lang="tr-TR" altLang="tr-TR" dirty="0" smtClean="0"/>
          </a:p>
          <a:p>
            <a:pPr eaLnBrk="1" hangingPunct="1">
              <a:buFontTx/>
              <a:buNone/>
            </a:pPr>
            <a:endParaRPr lang="tr-TR" altLang="tr-TR" dirty="0" smtClean="0"/>
          </a:p>
        </p:txBody>
      </p:sp>
      <p:pic>
        <p:nvPicPr>
          <p:cNvPr id="40963" name="Picture 7" descr="J:\Resimlerim\Böbrek Tm; Wilms, Sağ Soliter, KT sonrası Parsiyel\Kitel ve çevre renal paranki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341438"/>
            <a:ext cx="313055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625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user\Desktop\Böbrek TM; Sol ekzofitik, parsiyel\Resim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3"/>
          <a:stretch>
            <a:fillRect/>
          </a:stretch>
        </p:blipFill>
        <p:spPr bwMode="auto">
          <a:xfrm>
            <a:off x="4716463" y="1268413"/>
            <a:ext cx="424815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Başlık"/>
          <p:cNvSpPr txBox="1">
            <a:spLocks/>
          </p:cNvSpPr>
          <p:nvPr/>
        </p:nvSpPr>
        <p:spPr>
          <a:xfrm>
            <a:off x="457200" y="274638"/>
            <a:ext cx="8229600" cy="777875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tr-TR" sz="4400" dirty="0" smtClean="0">
                <a:latin typeface="+mj-lt"/>
                <a:ea typeface="+mj-ea"/>
                <a:cs typeface="+mj-cs"/>
              </a:rPr>
              <a:t>Olgu-</a:t>
            </a:r>
            <a:r>
              <a:rPr lang="tr-TR" sz="4400" dirty="0" smtClean="0">
                <a:latin typeface="+mj-lt"/>
                <a:ea typeface="+mj-ea"/>
                <a:cs typeface="+mj-cs"/>
              </a:rPr>
              <a:t>10 </a:t>
            </a:r>
            <a:endParaRPr lang="tr-TR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41988" name="7 İçerik Yer Tutucusu"/>
          <p:cNvSpPr>
            <a:spLocks noGrp="1"/>
          </p:cNvSpPr>
          <p:nvPr>
            <p:ph sz="half" idx="1"/>
          </p:nvPr>
        </p:nvSpPr>
        <p:spPr>
          <a:xfrm>
            <a:off x="323850" y="765175"/>
            <a:ext cx="4038600" cy="4525963"/>
          </a:xfrm>
        </p:spPr>
        <p:txBody>
          <a:bodyPr/>
          <a:lstStyle/>
          <a:p>
            <a:r>
              <a:rPr lang="tr-TR" altLang="tr-TR" dirty="0" smtClean="0"/>
              <a:t>14 </a:t>
            </a:r>
            <a:r>
              <a:rPr lang="tr-TR" altLang="tr-TR" dirty="0" err="1" smtClean="0"/>
              <a:t>year</a:t>
            </a:r>
            <a:r>
              <a:rPr lang="tr-TR" altLang="tr-TR" dirty="0" smtClean="0"/>
              <a:t> E</a:t>
            </a:r>
          </a:p>
          <a:p>
            <a:r>
              <a:rPr lang="tr-TR" altLang="tr-TR" dirty="0" smtClean="0"/>
              <a:t>Baş Ağrısı</a:t>
            </a:r>
          </a:p>
          <a:p>
            <a:r>
              <a:rPr lang="tr-TR" altLang="tr-TR" dirty="0" smtClean="0"/>
              <a:t>HT ve Yüksek R/A</a:t>
            </a:r>
          </a:p>
          <a:p>
            <a:r>
              <a:rPr lang="tr-TR" altLang="tr-TR" dirty="0" smtClean="0"/>
              <a:t>VMA/HVA N.</a:t>
            </a:r>
          </a:p>
          <a:p>
            <a:r>
              <a:rPr lang="tr-TR" altLang="tr-TR" dirty="0" err="1" smtClean="0"/>
              <a:t>Doppler</a:t>
            </a:r>
            <a:r>
              <a:rPr lang="tr-TR" altLang="tr-TR" dirty="0" smtClean="0"/>
              <a:t>/DMSA N.</a:t>
            </a:r>
          </a:p>
          <a:p>
            <a:r>
              <a:rPr lang="tr-TR" altLang="tr-TR" dirty="0" err="1" smtClean="0"/>
              <a:t>Tdv</a:t>
            </a:r>
            <a:endParaRPr lang="tr-TR" altLang="tr-TR" dirty="0" smtClean="0"/>
          </a:p>
          <a:p>
            <a:pPr lvl="1"/>
            <a:r>
              <a:rPr lang="tr-TR" altLang="tr-TR" dirty="0" err="1" smtClean="0"/>
              <a:t>Amlodipin</a:t>
            </a:r>
            <a:endParaRPr lang="tr-TR" altLang="tr-TR" dirty="0" smtClean="0"/>
          </a:p>
          <a:p>
            <a:pPr lvl="1"/>
            <a:r>
              <a:rPr lang="tr-TR" altLang="tr-TR" dirty="0" err="1" smtClean="0"/>
              <a:t>Enalapril</a:t>
            </a:r>
            <a:endParaRPr lang="tr-TR" altLang="tr-TR" dirty="0" smtClean="0"/>
          </a:p>
          <a:p>
            <a:pPr lvl="1"/>
            <a:r>
              <a:rPr lang="tr-TR" altLang="tr-TR" dirty="0" err="1" smtClean="0"/>
              <a:t>Proranolol</a:t>
            </a:r>
            <a:endParaRPr lang="tr-TR" altLang="tr-TR" dirty="0" smtClean="0"/>
          </a:p>
          <a:p>
            <a:r>
              <a:rPr lang="tr-TR" altLang="tr-TR" dirty="0" smtClean="0"/>
              <a:t>US: Sol B  3cm kitle </a:t>
            </a:r>
            <a:endParaRPr lang="tr-TR" altLang="tr-TR" dirty="0" smtClean="0"/>
          </a:p>
          <a:p>
            <a:r>
              <a:rPr lang="tr-TR" altLang="tr-TR" dirty="0" smtClean="0"/>
              <a:t>(</a:t>
            </a:r>
            <a:r>
              <a:rPr lang="tr-TR" altLang="tr-TR" dirty="0" smtClean="0"/>
              <a:t>US, 1 yıl önce N.</a:t>
            </a:r>
            <a:r>
              <a:rPr lang="tr-TR" altLang="tr-TR" dirty="0" smtClean="0"/>
              <a:t>)</a:t>
            </a:r>
          </a:p>
          <a:p>
            <a:r>
              <a:rPr lang="tr-TR" altLang="tr-TR" b="1" i="1" dirty="0" smtClean="0"/>
              <a:t>Ön Tanı RCC/ </a:t>
            </a:r>
            <a:r>
              <a:rPr lang="tr-TR" altLang="tr-TR" b="1" i="1" dirty="0" err="1" smtClean="0"/>
              <a:t>Wilms</a:t>
            </a:r>
            <a:r>
              <a:rPr lang="tr-TR" altLang="tr-TR" b="1" i="1" dirty="0" smtClean="0"/>
              <a:t> ??</a:t>
            </a:r>
            <a:endParaRPr lang="tr-TR" altLang="tr-TR" b="1" i="1" dirty="0" smtClean="0"/>
          </a:p>
        </p:txBody>
      </p:sp>
    </p:spTree>
    <p:extLst>
      <p:ext uri="{BB962C8B-B14F-4D97-AF65-F5344CB8AC3E}">
        <p14:creationId xmlns:p14="http://schemas.microsoft.com/office/powerpoint/2010/main" val="29431913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C:\Users\user\Desktop\Böbrek TM; Sol ekzofitik, parsiyel\Eksizyon hattı işaretlenmiş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3808412" cy="3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4" descr="C:\Users\user\Desktop\Böbrek TM; Sol ekzofitik, parsiyel\Tümörün çıktığı hat kapatılıyor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89363"/>
            <a:ext cx="366236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6" descr="C:\Users\user\Desktop\Böbrek TM; Sol ekzofitik, parsiyel\Tümörün çıktığı hat surgisel konarak kapatılmış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789363"/>
            <a:ext cx="360045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9 İçerik Yer Tutucusu"/>
          <p:cNvSpPr>
            <a:spLocks noGrp="1"/>
          </p:cNvSpPr>
          <p:nvPr>
            <p:ph sz="quarter" idx="4"/>
          </p:nvPr>
        </p:nvSpPr>
        <p:spPr>
          <a:xfrm>
            <a:off x="4716463" y="1125538"/>
            <a:ext cx="4176712" cy="3951287"/>
          </a:xfrm>
        </p:spPr>
        <p:txBody>
          <a:bodyPr/>
          <a:lstStyle/>
          <a:p>
            <a:r>
              <a:rPr lang="tr-TR" altLang="tr-TR" b="1" i="1" dirty="0" err="1" smtClean="0"/>
              <a:t>Juxtaglomerular</a:t>
            </a:r>
            <a:r>
              <a:rPr lang="tr-TR" altLang="tr-TR" b="1" i="1" dirty="0" smtClean="0"/>
              <a:t> Cell</a:t>
            </a:r>
            <a:r>
              <a:rPr lang="tr-TR" altLang="tr-TR" dirty="0" smtClean="0"/>
              <a:t> </a:t>
            </a:r>
            <a:r>
              <a:rPr lang="tr-TR" altLang="tr-TR" dirty="0" err="1" smtClean="0"/>
              <a:t>Tm</a:t>
            </a:r>
            <a:endParaRPr lang="tr-TR" altLang="tr-TR" dirty="0" smtClean="0"/>
          </a:p>
          <a:p>
            <a:r>
              <a:rPr lang="tr-TR" altLang="tr-TR" dirty="0" smtClean="0"/>
              <a:t>HT Normale döndü</a:t>
            </a:r>
          </a:p>
        </p:txBody>
      </p:sp>
    </p:spTree>
    <p:extLst>
      <p:ext uri="{BB962C8B-B14F-4D97-AF65-F5344CB8AC3E}">
        <p14:creationId xmlns:p14="http://schemas.microsoft.com/office/powerpoint/2010/main" val="28964006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body" idx="1"/>
          </p:nvPr>
        </p:nvSpPr>
        <p:spPr>
          <a:xfrm>
            <a:off x="323528" y="836712"/>
            <a:ext cx="8229600" cy="4525963"/>
          </a:xfrm>
          <a:prstGeom prst="rect">
            <a:avLst/>
          </a:prstGeom>
        </p:spPr>
        <p:txBody>
          <a:bodyPr/>
          <a:lstStyle/>
          <a:p>
            <a:pPr marL="514349" indent="-514349">
              <a:defRPr sz="1800"/>
            </a:pPr>
            <a:r>
              <a:rPr lang="tr-TR" sz="2400" b="1" dirty="0" err="1" smtClean="0"/>
              <a:t>Nefron</a:t>
            </a:r>
            <a:r>
              <a:rPr lang="tr-TR" sz="2400" b="1" dirty="0" smtClean="0"/>
              <a:t> Koruyucu Cerrahi</a:t>
            </a:r>
          </a:p>
          <a:p>
            <a:pPr marL="514349" lvl="0" indent="-514349">
              <a:buNone/>
              <a:defRPr sz="1800"/>
            </a:pPr>
            <a:endParaRPr lang="tr-TR" sz="2400" dirty="0" smtClean="0"/>
          </a:p>
          <a:p>
            <a:pPr marL="514349" lvl="0" indent="-514349">
              <a:spcAft>
                <a:spcPts val="600"/>
              </a:spcAft>
              <a:defRPr sz="1800"/>
            </a:pPr>
            <a:r>
              <a:rPr sz="2400" dirty="0" smtClean="0"/>
              <a:t>Risk</a:t>
            </a:r>
            <a:r>
              <a:rPr lang="tr-TR" sz="2400" dirty="0" err="1" smtClean="0"/>
              <a:t>ler</a:t>
            </a:r>
            <a:endParaRPr sz="2400" dirty="0"/>
          </a:p>
          <a:p>
            <a:pPr marL="1038225" lvl="1" indent="-381000">
              <a:spcBef>
                <a:spcPts val="600"/>
              </a:spcBef>
              <a:spcAft>
                <a:spcPts val="600"/>
              </a:spcAft>
              <a:defRPr>
                <a:solidFill>
                  <a:srgbClr val="000000"/>
                </a:solidFill>
              </a:defRPr>
            </a:pPr>
            <a:r>
              <a:rPr lang="tr-TR" sz="2000" dirty="0" smtClean="0"/>
              <a:t>İ</a:t>
            </a:r>
            <a:r>
              <a:rPr sz="2000" dirty="0" smtClean="0">
                <a:solidFill>
                  <a:srgbClr val="343434"/>
                </a:solidFill>
              </a:rPr>
              <a:t>n</a:t>
            </a:r>
            <a:r>
              <a:rPr lang="tr-TR" sz="2000" dirty="0" smtClean="0">
                <a:solidFill>
                  <a:srgbClr val="343434"/>
                </a:solidFill>
              </a:rPr>
              <a:t>k</a:t>
            </a:r>
            <a:r>
              <a:rPr sz="2000" dirty="0" err="1" smtClean="0">
                <a:solidFill>
                  <a:srgbClr val="343434"/>
                </a:solidFill>
              </a:rPr>
              <a:t>omplet</a:t>
            </a:r>
            <a:r>
              <a:rPr sz="2000" dirty="0" smtClean="0">
                <a:solidFill>
                  <a:srgbClr val="343434"/>
                </a:solidFill>
              </a:rPr>
              <a:t> t</a:t>
            </a:r>
            <a:r>
              <a:rPr lang="tr-TR" sz="2000" dirty="0" smtClean="0">
                <a:solidFill>
                  <a:srgbClr val="343434"/>
                </a:solidFill>
              </a:rPr>
              <a:t>ü</a:t>
            </a:r>
            <a:r>
              <a:rPr sz="2000" dirty="0" smtClean="0">
                <a:solidFill>
                  <a:srgbClr val="343434"/>
                </a:solidFill>
              </a:rPr>
              <a:t>m</a:t>
            </a:r>
            <a:r>
              <a:rPr lang="tr-TR" sz="2000" dirty="0" smtClean="0">
                <a:solidFill>
                  <a:srgbClr val="343434"/>
                </a:solidFill>
              </a:rPr>
              <a:t>ö</a:t>
            </a:r>
            <a:r>
              <a:rPr sz="2000" dirty="0" smtClean="0">
                <a:solidFill>
                  <a:srgbClr val="343434"/>
                </a:solidFill>
              </a:rPr>
              <a:t>r </a:t>
            </a:r>
            <a:r>
              <a:rPr lang="tr-TR" sz="2000" dirty="0" err="1" smtClean="0"/>
              <a:t>eksizyonu</a:t>
            </a:r>
            <a:endParaRPr sz="2000" dirty="0">
              <a:solidFill>
                <a:srgbClr val="343434"/>
              </a:solidFill>
            </a:endParaRPr>
          </a:p>
          <a:p>
            <a:pPr marL="1038225" lvl="1" indent="-381000">
              <a:defRPr>
                <a:solidFill>
                  <a:srgbClr val="000000"/>
                </a:solidFill>
              </a:defRPr>
            </a:pPr>
            <a:r>
              <a:rPr lang="tr-TR" sz="2000" dirty="0" smtClean="0"/>
              <a:t>Artmış </a:t>
            </a:r>
            <a:r>
              <a:rPr lang="tr-TR" sz="2000" dirty="0" err="1" smtClean="0"/>
              <a:t>relaps</a:t>
            </a:r>
            <a:r>
              <a:rPr lang="tr-TR" sz="2000" dirty="0" smtClean="0"/>
              <a:t> </a:t>
            </a:r>
            <a:r>
              <a:rPr sz="2000" dirty="0" smtClean="0">
                <a:solidFill>
                  <a:srgbClr val="343434"/>
                </a:solidFill>
              </a:rPr>
              <a:t>risk</a:t>
            </a:r>
            <a:r>
              <a:rPr lang="tr-TR" sz="2000" dirty="0" smtClean="0">
                <a:solidFill>
                  <a:srgbClr val="343434"/>
                </a:solidFill>
              </a:rPr>
              <a:t>i</a:t>
            </a:r>
            <a:endParaRPr sz="2000" dirty="0">
              <a:solidFill>
                <a:srgbClr val="343434"/>
              </a:solidFill>
            </a:endParaRPr>
          </a:p>
          <a:p>
            <a:pPr marL="1038225" lvl="1" indent="-381000">
              <a:defRPr>
                <a:solidFill>
                  <a:srgbClr val="000000"/>
                </a:solidFill>
              </a:defRPr>
            </a:pPr>
            <a:r>
              <a:rPr lang="tr-TR" sz="2000" dirty="0" smtClean="0">
                <a:solidFill>
                  <a:srgbClr val="343434"/>
                </a:solidFill>
              </a:rPr>
              <a:t>Azalmış sağ kalım</a:t>
            </a:r>
            <a:endParaRPr sz="2000" dirty="0">
              <a:solidFill>
                <a:srgbClr val="343434"/>
              </a:solidFill>
            </a:endParaRPr>
          </a:p>
          <a:p>
            <a:pPr marL="1038225" lvl="1" indent="-381000"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343434"/>
              </a:solidFill>
            </a:endParaRPr>
          </a:p>
          <a:p>
            <a:pPr marL="1038225" lvl="1" indent="-381000">
              <a:defRPr>
                <a:solidFill>
                  <a:srgbClr val="000000"/>
                </a:solidFill>
              </a:defRPr>
            </a:pPr>
            <a:r>
              <a:rPr lang="tr-TR" sz="2000" dirty="0" err="1" smtClean="0"/>
              <a:t>Nefrektomi</a:t>
            </a:r>
            <a:r>
              <a:rPr lang="tr-TR" sz="2000" dirty="0" smtClean="0"/>
              <a:t> sonrası </a:t>
            </a:r>
            <a:r>
              <a:rPr sz="2000" dirty="0" err="1" smtClean="0">
                <a:solidFill>
                  <a:srgbClr val="343434"/>
                </a:solidFill>
              </a:rPr>
              <a:t>relaps</a:t>
            </a:r>
            <a:r>
              <a:rPr sz="2000" dirty="0" smtClean="0">
                <a:solidFill>
                  <a:srgbClr val="343434"/>
                </a:solidFill>
              </a:rPr>
              <a:t> </a:t>
            </a:r>
            <a:r>
              <a:rPr sz="2000" dirty="0">
                <a:solidFill>
                  <a:srgbClr val="343434"/>
                </a:solidFill>
              </a:rPr>
              <a:t>		3.4%</a:t>
            </a:r>
          </a:p>
          <a:p>
            <a:pPr marL="1038225" lvl="1" indent="-381000">
              <a:defRPr>
                <a:solidFill>
                  <a:srgbClr val="000000"/>
                </a:solidFill>
              </a:defRPr>
            </a:pPr>
            <a:r>
              <a:rPr lang="tr-TR" sz="2000" dirty="0" err="1" smtClean="0"/>
              <a:t>Parsiyel</a:t>
            </a:r>
            <a:r>
              <a:rPr lang="tr-TR" sz="2000" dirty="0" smtClean="0"/>
              <a:t> </a:t>
            </a:r>
            <a:r>
              <a:rPr lang="tr-TR" sz="2000" dirty="0" err="1" smtClean="0"/>
              <a:t>Nefrektomi</a:t>
            </a:r>
            <a:r>
              <a:rPr lang="tr-TR" sz="2000" dirty="0" smtClean="0"/>
              <a:t> sonrası </a:t>
            </a:r>
            <a:r>
              <a:rPr lang="tr-TR" sz="2000" dirty="0" err="1" smtClean="0"/>
              <a:t>relaps</a:t>
            </a:r>
            <a:r>
              <a:rPr lang="tr-TR" sz="2000" dirty="0" smtClean="0"/>
              <a:t> </a:t>
            </a:r>
            <a:r>
              <a:rPr sz="2000" dirty="0">
                <a:solidFill>
                  <a:srgbClr val="343434"/>
                </a:solidFill>
              </a:rPr>
              <a:t>	8.2%</a:t>
            </a:r>
            <a:br>
              <a:rPr sz="2000" dirty="0">
                <a:solidFill>
                  <a:srgbClr val="343434"/>
                </a:solidFill>
              </a:rPr>
            </a:br>
            <a:r>
              <a:rPr sz="2000" dirty="0">
                <a:solidFill>
                  <a:srgbClr val="343434"/>
                </a:solidFill>
              </a:rPr>
              <a:t>(</a:t>
            </a:r>
            <a:r>
              <a:rPr sz="2000" dirty="0" err="1" smtClean="0">
                <a:solidFill>
                  <a:srgbClr val="343434"/>
                </a:solidFill>
              </a:rPr>
              <a:t>positiv</a:t>
            </a:r>
            <a:r>
              <a:rPr sz="2000" dirty="0" smtClean="0">
                <a:solidFill>
                  <a:srgbClr val="343434"/>
                </a:solidFill>
              </a:rPr>
              <a:t> </a:t>
            </a:r>
            <a:r>
              <a:rPr lang="tr-TR" sz="2000" dirty="0" smtClean="0">
                <a:solidFill>
                  <a:srgbClr val="343434"/>
                </a:solidFill>
              </a:rPr>
              <a:t>cerrahi sınır </a:t>
            </a:r>
            <a:r>
              <a:rPr sz="2000" dirty="0" smtClean="0">
                <a:solidFill>
                  <a:srgbClr val="343434"/>
                </a:solidFill>
              </a:rPr>
              <a:t>16</a:t>
            </a:r>
            <a:r>
              <a:rPr sz="2000" dirty="0">
                <a:solidFill>
                  <a:srgbClr val="343434"/>
                </a:solidFill>
              </a:rPr>
              <a:t>%)</a:t>
            </a:r>
            <a:br>
              <a:rPr sz="2000" dirty="0">
                <a:solidFill>
                  <a:srgbClr val="343434"/>
                </a:solidFill>
              </a:rPr>
            </a:br>
            <a:r>
              <a:rPr sz="2000" dirty="0">
                <a:solidFill>
                  <a:srgbClr val="343434"/>
                </a:solidFill>
              </a:rPr>
              <a:t>			</a:t>
            </a:r>
            <a:endParaRPr sz="1300" dirty="0">
              <a:latin typeface="Arial"/>
              <a:ea typeface="Arial"/>
              <a:cs typeface="Arial"/>
              <a:sym typeface="Arial"/>
            </a:endParaRPr>
          </a:p>
          <a:p>
            <a:pPr marL="514349" lvl="0" indent="-514349">
              <a:defRPr sz="1800"/>
            </a:pPr>
            <a:r>
              <a:rPr lang="tr-TR" sz="2400" dirty="0" smtClean="0"/>
              <a:t>Fayda</a:t>
            </a:r>
            <a:endParaRPr sz="2400" dirty="0"/>
          </a:p>
          <a:p>
            <a:pPr marL="1038225" lvl="1" indent="-381000">
              <a:defRPr>
                <a:solidFill>
                  <a:srgbClr val="000000"/>
                </a:solidFill>
              </a:defRPr>
            </a:pPr>
            <a:r>
              <a:rPr lang="tr-TR" sz="2000" dirty="0" smtClean="0">
                <a:solidFill>
                  <a:srgbClr val="343434"/>
                </a:solidFill>
              </a:rPr>
              <a:t>Azalmış KBY</a:t>
            </a:r>
            <a:endParaRPr sz="2000" dirty="0">
              <a:solidFill>
                <a:srgbClr val="343434"/>
              </a:solidFill>
            </a:endParaRPr>
          </a:p>
        </p:txBody>
      </p:sp>
      <p:sp>
        <p:nvSpPr>
          <p:cNvPr id="257" name="Shape 2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66</a:t>
            </a:fld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/>
          </p:cNvSpPr>
          <p:nvPr>
            <p:ph type="body" idx="1"/>
          </p:nvPr>
        </p:nvSpPr>
        <p:spPr>
          <a:xfrm>
            <a:off x="395536" y="620688"/>
            <a:ext cx="8229600" cy="4525963"/>
          </a:xfrm>
          <a:prstGeom prst="rect">
            <a:avLst/>
          </a:prstGeom>
        </p:spPr>
        <p:txBody>
          <a:bodyPr/>
          <a:lstStyle/>
          <a:p>
            <a:pPr lvl="0">
              <a:spcAft>
                <a:spcPts val="600"/>
              </a:spcAft>
              <a:defRPr sz="1800"/>
            </a:pPr>
            <a:r>
              <a:rPr lang="tr-TR" sz="2400" b="1" dirty="0" err="1" smtClean="0"/>
              <a:t>Primer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Nefron</a:t>
            </a:r>
            <a:r>
              <a:rPr lang="tr-TR" sz="2400" b="1" dirty="0" smtClean="0"/>
              <a:t> Koruyucu Cerrahi</a:t>
            </a:r>
          </a:p>
          <a:p>
            <a:pPr lvl="0">
              <a:spcAft>
                <a:spcPts val="600"/>
              </a:spcAft>
              <a:buNone/>
              <a:defRPr sz="1800"/>
            </a:pPr>
            <a:endParaRPr lang="tr-TR" sz="2000" dirty="0" smtClean="0"/>
          </a:p>
          <a:p>
            <a:pPr lvl="0">
              <a:spcAft>
                <a:spcPts val="600"/>
              </a:spcAft>
              <a:defRPr sz="1800"/>
            </a:pPr>
            <a:r>
              <a:rPr lang="tr-TR" sz="2000" dirty="0" err="1" smtClean="0"/>
              <a:t>Endikasyonlar</a:t>
            </a:r>
            <a:r>
              <a:rPr lang="tr-TR" sz="2000" dirty="0" smtClean="0"/>
              <a:t> yeniden gözden geçirilmeli</a:t>
            </a:r>
            <a:endParaRPr sz="2000" dirty="0"/>
          </a:p>
          <a:p>
            <a:pPr lvl="1">
              <a:spcBef>
                <a:spcPts val="600"/>
              </a:spcBef>
              <a:spcAft>
                <a:spcPts val="600"/>
              </a:spcAft>
              <a:defRPr>
                <a:solidFill>
                  <a:srgbClr val="000000"/>
                </a:solidFill>
              </a:defRPr>
            </a:pPr>
            <a:r>
              <a:rPr lang="tr-TR" dirty="0" smtClean="0">
                <a:solidFill>
                  <a:srgbClr val="343434"/>
                </a:solidFill>
              </a:rPr>
              <a:t>Küçük tümörler; </a:t>
            </a:r>
            <a:endParaRPr dirty="0">
              <a:solidFill>
                <a:srgbClr val="343434"/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defRPr>
                <a:solidFill>
                  <a:srgbClr val="000000"/>
                </a:solidFill>
              </a:defRPr>
            </a:pPr>
            <a:r>
              <a:rPr lang="tr-TR" dirty="0" smtClean="0"/>
              <a:t>P</a:t>
            </a:r>
            <a:r>
              <a:rPr dirty="0" err="1" smtClean="0">
                <a:solidFill>
                  <a:srgbClr val="343434"/>
                </a:solidFill>
              </a:rPr>
              <a:t>olar</a:t>
            </a:r>
            <a:r>
              <a:rPr dirty="0" smtClean="0">
                <a:solidFill>
                  <a:srgbClr val="343434"/>
                </a:solidFill>
              </a:rPr>
              <a:t> t</a:t>
            </a:r>
            <a:r>
              <a:rPr lang="tr-TR" dirty="0" smtClean="0">
                <a:solidFill>
                  <a:srgbClr val="343434"/>
                </a:solidFill>
              </a:rPr>
              <a:t>ü</a:t>
            </a:r>
            <a:r>
              <a:rPr dirty="0" smtClean="0">
                <a:solidFill>
                  <a:srgbClr val="343434"/>
                </a:solidFill>
              </a:rPr>
              <a:t>m</a:t>
            </a:r>
            <a:r>
              <a:rPr lang="tr-TR" dirty="0" smtClean="0">
                <a:solidFill>
                  <a:srgbClr val="343434"/>
                </a:solidFill>
              </a:rPr>
              <a:t>ö</a:t>
            </a:r>
            <a:r>
              <a:rPr dirty="0" smtClean="0">
                <a:solidFill>
                  <a:srgbClr val="343434"/>
                </a:solidFill>
              </a:rPr>
              <a:t>r</a:t>
            </a:r>
            <a:r>
              <a:rPr lang="tr-TR" dirty="0" err="1" smtClean="0">
                <a:solidFill>
                  <a:srgbClr val="343434"/>
                </a:solidFill>
              </a:rPr>
              <a:t>ler</a:t>
            </a:r>
            <a:endParaRPr dirty="0">
              <a:solidFill>
                <a:srgbClr val="343434"/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defRPr>
                <a:solidFill>
                  <a:srgbClr val="000000"/>
                </a:solidFill>
              </a:defRPr>
            </a:pPr>
            <a:r>
              <a:rPr lang="tr-TR" dirty="0" smtClean="0"/>
              <a:t>Toplayıcı sistem’den uzak</a:t>
            </a:r>
            <a:endParaRPr dirty="0">
              <a:solidFill>
                <a:srgbClr val="343434"/>
              </a:solidFill>
            </a:endParaRPr>
          </a:p>
          <a:p>
            <a:pPr marL="962025" lvl="1" indent="-304800">
              <a:spcBef>
                <a:spcPts val="600"/>
              </a:spcBef>
              <a:spcAft>
                <a:spcPts val="600"/>
              </a:spcAft>
              <a:defRPr>
                <a:solidFill>
                  <a:srgbClr val="000000"/>
                </a:solidFill>
              </a:defRPr>
            </a:pPr>
            <a:r>
              <a:rPr lang="tr-TR" dirty="0" err="1" smtClean="0"/>
              <a:t>venöz</a:t>
            </a:r>
            <a:r>
              <a:rPr lang="tr-TR" dirty="0" smtClean="0"/>
              <a:t> </a:t>
            </a:r>
            <a:r>
              <a:rPr lang="tr-TR" dirty="0" err="1" smtClean="0"/>
              <a:t>trombüs</a:t>
            </a:r>
            <a:r>
              <a:rPr lang="tr-TR" dirty="0" smtClean="0"/>
              <a:t> olmayacak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defRPr>
                <a:solidFill>
                  <a:srgbClr val="000000"/>
                </a:solidFill>
              </a:defRPr>
            </a:pPr>
            <a:endParaRPr dirty="0">
              <a:solidFill>
                <a:srgbClr val="343434"/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defRPr>
                <a:solidFill>
                  <a:srgbClr val="000000"/>
                </a:solidFill>
              </a:defRPr>
            </a:pPr>
            <a:r>
              <a:rPr lang="tr-TR" dirty="0" smtClean="0">
                <a:solidFill>
                  <a:srgbClr val="343434"/>
                </a:solidFill>
              </a:rPr>
              <a:t>Sadece Evre</a:t>
            </a:r>
            <a:r>
              <a:rPr dirty="0" smtClean="0">
                <a:solidFill>
                  <a:srgbClr val="343434"/>
                </a:solidFill>
              </a:rPr>
              <a:t> </a:t>
            </a:r>
            <a:r>
              <a:rPr dirty="0">
                <a:solidFill>
                  <a:srgbClr val="343434"/>
                </a:solidFill>
              </a:rPr>
              <a:t>I </a:t>
            </a:r>
            <a:r>
              <a:rPr lang="tr-TR" dirty="0" smtClean="0">
                <a:solidFill>
                  <a:srgbClr val="343434"/>
                </a:solidFill>
              </a:rPr>
              <a:t>tümörler aday gibi…</a:t>
            </a:r>
            <a:endParaRPr dirty="0">
              <a:solidFill>
                <a:srgbClr val="343434"/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defRPr>
                <a:solidFill>
                  <a:srgbClr val="000000"/>
                </a:solidFill>
              </a:defRPr>
            </a:pPr>
            <a:r>
              <a:rPr lang="tr-TR" dirty="0" smtClean="0">
                <a:solidFill>
                  <a:srgbClr val="343434"/>
                </a:solidFill>
              </a:rPr>
              <a:t>Kötü histoloji, </a:t>
            </a:r>
            <a:r>
              <a:rPr lang="tr-TR" dirty="0" err="1" smtClean="0">
                <a:solidFill>
                  <a:srgbClr val="343434"/>
                </a:solidFill>
              </a:rPr>
              <a:t>kontrendikasyon</a:t>
            </a:r>
            <a:endParaRPr lang="tr-TR" dirty="0" smtClean="0">
              <a:solidFill>
                <a:srgbClr val="343434"/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None/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343434"/>
                </a:solidFill>
              </a:rPr>
              <a:t/>
            </a:r>
            <a:br>
              <a:rPr dirty="0">
                <a:solidFill>
                  <a:srgbClr val="343434"/>
                </a:solidFill>
              </a:rPr>
            </a:br>
            <a:r>
              <a:rPr lang="tr-TR" sz="2800" i="1" u="sng" dirty="0" err="1" smtClean="0">
                <a:uFill>
                  <a:solidFill/>
                </a:uFill>
              </a:rPr>
              <a:t>Wilms</a:t>
            </a:r>
            <a:r>
              <a:rPr lang="tr-TR" sz="2800" i="1" u="sng" dirty="0" smtClean="0">
                <a:uFill>
                  <a:solidFill/>
                </a:uFill>
              </a:rPr>
              <a:t> tümörlerinin % </a:t>
            </a:r>
            <a:r>
              <a:rPr sz="2800" i="1" u="sng" dirty="0" smtClean="0">
                <a:uFill>
                  <a:solidFill/>
                </a:uFill>
              </a:rPr>
              <a:t>4</a:t>
            </a:r>
            <a:r>
              <a:rPr lang="tr-TR" sz="2800" i="1" u="sng" dirty="0" smtClean="0">
                <a:uFill>
                  <a:solidFill/>
                </a:uFill>
              </a:rPr>
              <a:t>-</a:t>
            </a:r>
            <a:r>
              <a:rPr sz="2800" i="1" u="sng" dirty="0" smtClean="0">
                <a:uFill>
                  <a:solidFill/>
                </a:uFill>
              </a:rPr>
              <a:t>8</a:t>
            </a:r>
            <a:r>
              <a:rPr lang="tr-TR" sz="2800" i="1" u="sng" dirty="0" smtClean="0">
                <a:uFill>
                  <a:solidFill/>
                </a:uFill>
              </a:rPr>
              <a:t>‘i</a:t>
            </a:r>
            <a:r>
              <a:rPr sz="2800" i="1" u="sng" dirty="0">
                <a:uFill>
                  <a:solidFill/>
                </a:uFill>
              </a:rPr>
              <a:t/>
            </a:r>
            <a:br>
              <a:rPr sz="2800" i="1" u="sng" dirty="0">
                <a:uFill>
                  <a:solidFill/>
                </a:uFill>
              </a:rPr>
            </a:br>
            <a:endParaRPr sz="2800" i="1" u="sng" dirty="0">
              <a:uFill>
                <a:solidFill/>
              </a:uFill>
            </a:endParaRPr>
          </a:p>
        </p:txBody>
      </p:sp>
      <p:sp>
        <p:nvSpPr>
          <p:cNvPr id="267" name="Shape 2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67</a:t>
            </a:fld>
            <a:endParaRPr sz="1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2 İçerik Yer Tutucusu"/>
          <p:cNvSpPr>
            <a:spLocks noGrp="1"/>
          </p:cNvSpPr>
          <p:nvPr>
            <p:ph idx="1"/>
          </p:nvPr>
        </p:nvSpPr>
        <p:spPr>
          <a:xfrm>
            <a:off x="457200" y="1600200"/>
            <a:ext cx="8401050" cy="4525963"/>
          </a:xfrm>
        </p:spPr>
        <p:txBody>
          <a:bodyPr/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tr-TR" smtClean="0"/>
              <a:t>Preoperatif Kemoterapi sonrası en sık görülen histolojik tipler Blastemal       Stromal ve Epitelyal Predominant Tm’ler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tr-TR" smtClean="0"/>
              <a:t>Bunların tedaviye yanıt kötü ancak, komplet eksizyon varsa sağ kalım mükemmel.</a:t>
            </a:r>
          </a:p>
        </p:txBody>
      </p:sp>
      <p:sp>
        <p:nvSpPr>
          <p:cNvPr id="5" name="4 Sağ Ok"/>
          <p:cNvSpPr/>
          <p:nvPr/>
        </p:nvSpPr>
        <p:spPr>
          <a:xfrm>
            <a:off x="5643563" y="2714625"/>
            <a:ext cx="928687" cy="21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2 İçerik Yer Tutucusu"/>
          <p:cNvSpPr>
            <a:spLocks noGrp="1"/>
          </p:cNvSpPr>
          <p:nvPr>
            <p:ph idx="1"/>
          </p:nvPr>
        </p:nvSpPr>
        <p:spPr>
          <a:xfrm>
            <a:off x="428596" y="785794"/>
            <a:ext cx="8472518" cy="5643563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tr-TR" b="1" dirty="0" err="1" smtClean="0"/>
              <a:t>Nefrojenik</a:t>
            </a:r>
            <a:r>
              <a:rPr lang="tr-TR" b="1" dirty="0" smtClean="0"/>
              <a:t> Rest’ler (Normalde %1; WT %40)</a:t>
            </a:r>
          </a:p>
          <a:p>
            <a:pPr lvl="1" algn="just">
              <a:lnSpc>
                <a:spcPct val="150000"/>
              </a:lnSpc>
            </a:pPr>
            <a:r>
              <a:rPr lang="tr-TR" dirty="0" err="1"/>
              <a:t>İntralobar</a:t>
            </a:r>
            <a:r>
              <a:rPr lang="tr-TR" dirty="0"/>
              <a:t> (ILNR): 11p13, </a:t>
            </a:r>
            <a:r>
              <a:rPr lang="tr-TR" dirty="0" err="1"/>
              <a:t>Aniridi</a:t>
            </a:r>
            <a:r>
              <a:rPr lang="tr-TR" dirty="0"/>
              <a:t>, </a:t>
            </a:r>
            <a:r>
              <a:rPr lang="tr-TR" dirty="0" smtClean="0"/>
              <a:t>DDS</a:t>
            </a:r>
          </a:p>
          <a:p>
            <a:pPr lvl="1" algn="just">
              <a:lnSpc>
                <a:spcPct val="150000"/>
              </a:lnSpc>
            </a:pPr>
            <a:r>
              <a:rPr lang="tr-TR" dirty="0" err="1" smtClean="0"/>
              <a:t>Perilobar</a:t>
            </a:r>
            <a:r>
              <a:rPr lang="tr-TR" dirty="0" smtClean="0"/>
              <a:t> (PLNR): 11p15, BWS</a:t>
            </a:r>
          </a:p>
          <a:p>
            <a:pPr lvl="2" algn="just">
              <a:lnSpc>
                <a:spcPct val="150000"/>
              </a:lnSpc>
            </a:pPr>
            <a:r>
              <a:rPr lang="tr-TR" dirty="0" err="1" smtClean="0"/>
              <a:t>Maturasyon</a:t>
            </a:r>
            <a:r>
              <a:rPr lang="tr-TR" dirty="0" smtClean="0"/>
              <a:t>, </a:t>
            </a:r>
            <a:r>
              <a:rPr lang="tr-TR" dirty="0" err="1" smtClean="0"/>
              <a:t>Sklerozis</a:t>
            </a:r>
            <a:r>
              <a:rPr lang="tr-TR" dirty="0" smtClean="0"/>
              <a:t>, </a:t>
            </a:r>
            <a:r>
              <a:rPr lang="tr-TR" dirty="0" err="1" smtClean="0"/>
              <a:t>İnvolüsyon</a:t>
            </a:r>
            <a:endParaRPr lang="tr-TR" dirty="0" smtClean="0"/>
          </a:p>
          <a:p>
            <a:pPr algn="just">
              <a:lnSpc>
                <a:spcPct val="150000"/>
              </a:lnSpc>
            </a:pPr>
            <a:r>
              <a:rPr lang="tr-TR" dirty="0" err="1" smtClean="0"/>
              <a:t>Hiperplastik</a:t>
            </a:r>
            <a:r>
              <a:rPr lang="tr-TR" dirty="0" smtClean="0"/>
              <a:t> /</a:t>
            </a:r>
            <a:r>
              <a:rPr lang="tr-TR" dirty="0" err="1" smtClean="0"/>
              <a:t>Neoplastik</a:t>
            </a:r>
            <a:r>
              <a:rPr lang="tr-TR" dirty="0" smtClean="0"/>
              <a:t> </a:t>
            </a:r>
            <a:r>
              <a:rPr lang="tr-TR" dirty="0" err="1" smtClean="0"/>
              <a:t>Nefrojenik</a:t>
            </a:r>
            <a:r>
              <a:rPr lang="tr-TR" dirty="0" smtClean="0"/>
              <a:t> Rest’ler</a:t>
            </a:r>
          </a:p>
          <a:p>
            <a:pPr algn="just">
              <a:lnSpc>
                <a:spcPct val="150000"/>
              </a:lnSpc>
            </a:pPr>
            <a:r>
              <a:rPr lang="tr-TR" dirty="0" err="1" smtClean="0"/>
              <a:t>Nefroblastomatozis</a:t>
            </a:r>
            <a:endParaRPr lang="tr-TR" dirty="0" smtClean="0"/>
          </a:p>
          <a:p>
            <a:pPr algn="just">
              <a:lnSpc>
                <a:spcPct val="150000"/>
              </a:lnSpc>
            </a:pPr>
            <a:r>
              <a:rPr lang="tr-TR" b="1" dirty="0" smtClean="0"/>
              <a:t>&lt;12 ay WT; +NR ise= artmış </a:t>
            </a:r>
            <a:r>
              <a:rPr lang="tr-TR" b="1" dirty="0" err="1" smtClean="0"/>
              <a:t>Kontrlateral</a:t>
            </a:r>
            <a:r>
              <a:rPr lang="tr-TR" b="1" dirty="0" smtClean="0"/>
              <a:t> </a:t>
            </a:r>
            <a:r>
              <a:rPr lang="tr-TR" b="1" dirty="0" err="1" smtClean="0"/>
              <a:t>Tm</a:t>
            </a:r>
            <a:r>
              <a:rPr lang="tr-TR" b="1" dirty="0" smtClean="0"/>
              <a:t> riski</a:t>
            </a:r>
          </a:p>
        </p:txBody>
      </p:sp>
      <p:sp>
        <p:nvSpPr>
          <p:cNvPr id="4" name="3 Serbest Form"/>
          <p:cNvSpPr/>
          <p:nvPr/>
        </p:nvSpPr>
        <p:spPr>
          <a:xfrm>
            <a:off x="284163" y="1298575"/>
            <a:ext cx="1162050" cy="2119313"/>
          </a:xfrm>
          <a:custGeom>
            <a:avLst/>
            <a:gdLst>
              <a:gd name="connsiteX0" fmla="*/ 502920 w 1162812"/>
              <a:gd name="connsiteY0" fmla="*/ 0 h 2119884"/>
              <a:gd name="connsiteX1" fmla="*/ 27432 w 1162812"/>
              <a:gd name="connsiteY1" fmla="*/ 850392 h 2119884"/>
              <a:gd name="connsiteX2" fmla="*/ 338328 w 1162812"/>
              <a:gd name="connsiteY2" fmla="*/ 1920240 h 2119884"/>
              <a:gd name="connsiteX3" fmla="*/ 1042416 w 1162812"/>
              <a:gd name="connsiteY3" fmla="*/ 2048256 h 2119884"/>
              <a:gd name="connsiteX4" fmla="*/ 1060704 w 1162812"/>
              <a:gd name="connsiteY4" fmla="*/ 2048256 h 2119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2812" h="2119884">
                <a:moveTo>
                  <a:pt x="502920" y="0"/>
                </a:moveTo>
                <a:cubicBezTo>
                  <a:pt x="278892" y="265176"/>
                  <a:pt x="54864" y="530352"/>
                  <a:pt x="27432" y="850392"/>
                </a:cubicBezTo>
                <a:cubicBezTo>
                  <a:pt x="0" y="1170432"/>
                  <a:pt x="169164" y="1720596"/>
                  <a:pt x="338328" y="1920240"/>
                </a:cubicBezTo>
                <a:cubicBezTo>
                  <a:pt x="507492" y="2119884"/>
                  <a:pt x="922020" y="2026920"/>
                  <a:pt x="1042416" y="2048256"/>
                </a:cubicBezTo>
                <a:cubicBezTo>
                  <a:pt x="1162812" y="2069592"/>
                  <a:pt x="1111758" y="2058924"/>
                  <a:pt x="1060704" y="2048256"/>
                </a:cubicBezTo>
              </a:path>
            </a:pathLst>
          </a:custGeom>
          <a:ln w="41275" cmpd="thickThin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 err="1">
                <a:solidFill>
                  <a:srgbClr val="FFFBFE"/>
                </a:solidFill>
              </a:rPr>
              <a:t>Wilms</a:t>
            </a:r>
            <a:r>
              <a:rPr sz="3600" dirty="0">
                <a:solidFill>
                  <a:srgbClr val="FFFBFE"/>
                </a:solidFill>
              </a:rPr>
              <a:t>’ </a:t>
            </a:r>
            <a:r>
              <a:rPr lang="tr-TR" sz="3600" dirty="0" err="1" smtClean="0">
                <a:solidFill>
                  <a:srgbClr val="FFFBFE"/>
                </a:solidFill>
              </a:rPr>
              <a:t>Tü</a:t>
            </a:r>
            <a:r>
              <a:rPr sz="3600" dirty="0" smtClean="0">
                <a:solidFill>
                  <a:srgbClr val="FFFBFE"/>
                </a:solidFill>
              </a:rPr>
              <a:t>m</a:t>
            </a:r>
            <a:r>
              <a:rPr lang="tr-TR" sz="3600" dirty="0" smtClean="0">
                <a:solidFill>
                  <a:srgbClr val="FFFBFE"/>
                </a:solidFill>
              </a:rPr>
              <a:t>örü</a:t>
            </a:r>
            <a:endParaRPr sz="3600" dirty="0">
              <a:solidFill>
                <a:srgbClr val="FFFBFE"/>
              </a:solidFill>
            </a:endParaRPr>
          </a:p>
        </p:txBody>
      </p:sp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323528" y="1124744"/>
            <a:ext cx="8229600" cy="4525963"/>
          </a:xfrm>
          <a:prstGeom prst="rect">
            <a:avLst/>
          </a:prstGeom>
        </p:spPr>
        <p:txBody>
          <a:bodyPr/>
          <a:lstStyle/>
          <a:p>
            <a:pPr marL="360044" lvl="0" indent="-360044">
              <a:defRPr sz="1800"/>
            </a:pPr>
            <a:r>
              <a:rPr lang="tr-TR" sz="2100" b="1" dirty="0" smtClean="0"/>
              <a:t>Çalışma grupları</a:t>
            </a:r>
          </a:p>
          <a:p>
            <a:pPr marL="360044" lvl="0" indent="-360044">
              <a:buNone/>
              <a:defRPr sz="1800"/>
            </a:pPr>
            <a:endParaRPr sz="2100" dirty="0"/>
          </a:p>
          <a:p>
            <a:pPr marL="981075" lvl="1" indent="-323850">
              <a:defRPr>
                <a:solidFill>
                  <a:srgbClr val="000000"/>
                </a:solidFill>
              </a:defRPr>
            </a:pPr>
            <a:r>
              <a:rPr lang="tr-TR" sz="2400" dirty="0" smtClean="0"/>
              <a:t>NWTSG	1969 - </a:t>
            </a:r>
          </a:p>
          <a:p>
            <a:pPr marL="981075" lvl="1" indent="-323850">
              <a:defRPr>
                <a:solidFill>
                  <a:srgbClr val="000000"/>
                </a:solidFill>
              </a:defRPr>
            </a:pPr>
            <a:r>
              <a:rPr sz="2400" dirty="0" smtClean="0">
                <a:solidFill>
                  <a:srgbClr val="343434"/>
                </a:solidFill>
              </a:rPr>
              <a:t>SIOP</a:t>
            </a:r>
            <a:r>
              <a:rPr sz="2400" dirty="0">
                <a:solidFill>
                  <a:srgbClr val="343434"/>
                </a:solidFill>
              </a:rPr>
              <a:t>		1971 - </a:t>
            </a:r>
          </a:p>
          <a:p>
            <a:pPr marL="981075" lvl="1" indent="-323850">
              <a:defRPr>
                <a:solidFill>
                  <a:srgbClr val="000000"/>
                </a:solidFill>
              </a:defRPr>
            </a:pPr>
            <a:r>
              <a:rPr sz="2400" dirty="0" smtClean="0">
                <a:solidFill>
                  <a:srgbClr val="343434"/>
                </a:solidFill>
              </a:rPr>
              <a:t>COG</a:t>
            </a:r>
            <a:r>
              <a:rPr sz="2400" dirty="0">
                <a:solidFill>
                  <a:srgbClr val="343434"/>
                </a:solidFill>
              </a:rPr>
              <a:t>		2005 - </a:t>
            </a:r>
          </a:p>
          <a:p>
            <a:pPr marL="981075" lvl="1" indent="-323850">
              <a:defRPr>
                <a:solidFill>
                  <a:srgbClr val="000000"/>
                </a:solidFill>
              </a:defRPr>
            </a:pPr>
            <a:endParaRPr sz="1700" dirty="0">
              <a:solidFill>
                <a:srgbClr val="343434"/>
              </a:solidFill>
            </a:endParaRPr>
          </a:p>
          <a:p>
            <a:pPr marL="360044" lvl="0" indent="-360044">
              <a:defRPr sz="1800"/>
            </a:pPr>
            <a:r>
              <a:rPr lang="tr-TR" sz="2100" b="1" dirty="0" smtClean="0"/>
              <a:t>Yapılan çalışmaların </a:t>
            </a:r>
            <a:r>
              <a:rPr lang="tr-TR" sz="2100" b="1" dirty="0" err="1" smtClean="0"/>
              <a:t>major</a:t>
            </a:r>
            <a:r>
              <a:rPr lang="tr-TR" sz="2100" b="1" dirty="0" smtClean="0"/>
              <a:t> katkıları</a:t>
            </a:r>
          </a:p>
          <a:p>
            <a:pPr marL="360044" lvl="0" indent="-360044">
              <a:buNone/>
              <a:defRPr sz="1800"/>
            </a:pPr>
            <a:endParaRPr sz="2100" dirty="0"/>
          </a:p>
          <a:p>
            <a:pPr marL="981075" lvl="1" indent="-32385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tr-TR" sz="2000" dirty="0" smtClean="0">
                <a:solidFill>
                  <a:srgbClr val="343434"/>
                </a:solidFill>
              </a:rPr>
              <a:t>Olumsuz “</a:t>
            </a:r>
            <a:r>
              <a:rPr sz="2000" dirty="0" smtClean="0">
                <a:solidFill>
                  <a:srgbClr val="343434"/>
                </a:solidFill>
              </a:rPr>
              <a:t>unfavorable</a:t>
            </a:r>
            <a:r>
              <a:rPr lang="tr-TR" sz="2000" dirty="0" smtClean="0">
                <a:solidFill>
                  <a:srgbClr val="343434"/>
                </a:solidFill>
              </a:rPr>
              <a:t>"</a:t>
            </a:r>
            <a:r>
              <a:rPr sz="2000" dirty="0" smtClean="0">
                <a:solidFill>
                  <a:srgbClr val="343434"/>
                </a:solidFill>
              </a:rPr>
              <a:t> </a:t>
            </a:r>
            <a:r>
              <a:rPr sz="2000" dirty="0" err="1" smtClean="0">
                <a:solidFill>
                  <a:srgbClr val="343434"/>
                </a:solidFill>
              </a:rPr>
              <a:t>histolo</a:t>
            </a:r>
            <a:r>
              <a:rPr lang="tr-TR" sz="2000" dirty="0" err="1" smtClean="0">
                <a:solidFill>
                  <a:srgbClr val="343434"/>
                </a:solidFill>
              </a:rPr>
              <a:t>ji</a:t>
            </a:r>
            <a:r>
              <a:rPr lang="tr-TR" sz="2000" dirty="0" err="1" smtClean="0"/>
              <a:t>nin</a:t>
            </a:r>
            <a:r>
              <a:rPr lang="tr-TR" sz="2000" dirty="0" smtClean="0"/>
              <a:t> tanımlanması</a:t>
            </a:r>
            <a:endParaRPr sz="2000" dirty="0">
              <a:solidFill>
                <a:srgbClr val="343434"/>
              </a:solidFill>
            </a:endParaRPr>
          </a:p>
          <a:p>
            <a:pPr marL="981075" lvl="1" indent="-32385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tr-TR" sz="2000" dirty="0" err="1" smtClean="0">
                <a:solidFill>
                  <a:srgbClr val="343434"/>
                </a:solidFill>
              </a:rPr>
              <a:t>Evreleme</a:t>
            </a:r>
            <a:r>
              <a:rPr lang="tr-TR" sz="2000" dirty="0" smtClean="0">
                <a:solidFill>
                  <a:srgbClr val="343434"/>
                </a:solidFill>
              </a:rPr>
              <a:t> sisteminin geliştirilmesi</a:t>
            </a:r>
            <a:endParaRPr sz="2000" dirty="0">
              <a:solidFill>
                <a:srgbClr val="343434"/>
              </a:solidFill>
            </a:endParaRPr>
          </a:p>
          <a:p>
            <a:pPr marL="981075" lvl="1" indent="-32385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tr-TR" sz="2000" dirty="0" smtClean="0">
                <a:solidFill>
                  <a:srgbClr val="343434"/>
                </a:solidFill>
              </a:rPr>
              <a:t>Tedaviye ait geç etkilerin </a:t>
            </a:r>
            <a:r>
              <a:rPr sz="2000" dirty="0" err="1" smtClean="0">
                <a:solidFill>
                  <a:srgbClr val="343434"/>
                </a:solidFill>
              </a:rPr>
              <a:t>monit</a:t>
            </a:r>
            <a:r>
              <a:rPr lang="tr-TR" sz="2000" dirty="0" smtClean="0">
                <a:solidFill>
                  <a:srgbClr val="343434"/>
                </a:solidFill>
              </a:rPr>
              <a:t>ö</a:t>
            </a:r>
            <a:r>
              <a:rPr sz="2000" dirty="0" err="1" smtClean="0">
                <a:solidFill>
                  <a:srgbClr val="343434"/>
                </a:solidFill>
              </a:rPr>
              <a:t>ri</a:t>
            </a:r>
            <a:r>
              <a:rPr lang="tr-TR" sz="2000" dirty="0" err="1" smtClean="0">
                <a:solidFill>
                  <a:srgbClr val="343434"/>
                </a:solidFill>
              </a:rPr>
              <a:t>zasyonu</a:t>
            </a:r>
            <a:endParaRPr sz="2000" dirty="0">
              <a:solidFill>
                <a:srgbClr val="343434"/>
              </a:solidFill>
            </a:endParaRPr>
          </a:p>
          <a:p>
            <a:pPr marL="981075" lvl="1" indent="-32385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tr-TR" sz="2000" dirty="0" smtClean="0"/>
              <a:t>Tedavi yoğunluğunun azaltılması</a:t>
            </a:r>
            <a:endParaRPr sz="2000" dirty="0">
              <a:solidFill>
                <a:srgbClr val="343434"/>
              </a:solidFill>
            </a:endParaRPr>
          </a:p>
          <a:p>
            <a:pPr marL="981075" lvl="1" indent="-32385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tr-TR" sz="2000" dirty="0" smtClean="0">
                <a:solidFill>
                  <a:srgbClr val="343434"/>
                </a:solidFill>
              </a:rPr>
              <a:t>Tümörün tedaviye yanıtının arttırılması.</a:t>
            </a:r>
            <a:endParaRPr sz="2000" dirty="0">
              <a:solidFill>
                <a:srgbClr val="343434"/>
              </a:solidFill>
            </a:endParaRP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xfrm>
            <a:off x="8265159" y="6438900"/>
            <a:ext cx="193041" cy="2870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9</a:t>
            </a:fld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3194</TotalTime>
  <Words>1377</Words>
  <Application>Microsoft Macintosh PowerPoint</Application>
  <PresentationFormat>On-screen Show (4:3)</PresentationFormat>
  <Paragraphs>348</Paragraphs>
  <Slides>67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Ofis Teması</vt:lpstr>
      <vt:lpstr>WILMS TÜMÖRÜ</vt:lpstr>
      <vt:lpstr>PowerPoint Presentation</vt:lpstr>
      <vt:lpstr>PowerPoint Presentation</vt:lpstr>
      <vt:lpstr>PowerPoint Presentation</vt:lpstr>
      <vt:lpstr>Histolojik komponenler</vt:lpstr>
      <vt:lpstr>PowerPoint Presentation</vt:lpstr>
      <vt:lpstr>PowerPoint Presentation</vt:lpstr>
      <vt:lpstr>PowerPoint Presentation</vt:lpstr>
      <vt:lpstr>Wilms’ Tümörü</vt:lpstr>
      <vt:lpstr>PowerPoint Presentation</vt:lpstr>
      <vt:lpstr>PowerPoint Presentation</vt:lpstr>
      <vt:lpstr>PowerPoint Presentation</vt:lpstr>
      <vt:lpstr>PowerPoint Presentation</vt:lpstr>
      <vt:lpstr>Evre &amp; Prognoz</vt:lpstr>
      <vt:lpstr>PowerPoint Presentation</vt:lpstr>
      <vt:lpstr>PowerPoint Presentation</vt:lpstr>
      <vt:lpstr>Histoloji en önemli prognostik faktörlerden </vt:lpstr>
      <vt:lpstr>PowerPoint Presentation</vt:lpstr>
      <vt:lpstr>PowerPoint Presentation</vt:lpstr>
      <vt:lpstr>LOH 1p ve 16q (NWTS-5)</vt:lpstr>
      <vt:lpstr>TEDAVİ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OLGULAR</vt:lpstr>
      <vt:lpstr>Olgu-1</vt:lpstr>
      <vt:lpstr>PowerPoint Presentation</vt:lpstr>
      <vt:lpstr>PowerPoint Presentation</vt:lpstr>
      <vt:lpstr>Olgu-2</vt:lpstr>
      <vt:lpstr>PowerPoint Presentation</vt:lpstr>
      <vt:lpstr>Olgu-3</vt:lpstr>
      <vt:lpstr>Olgu-4 </vt:lpstr>
      <vt:lpstr>Olgu-5</vt:lpstr>
      <vt:lpstr>PowerPoint Presentation</vt:lpstr>
      <vt:lpstr>PowerPoint Presentation</vt:lpstr>
      <vt:lpstr>PowerPoint Presentation</vt:lpstr>
      <vt:lpstr>Olgu-6</vt:lpstr>
      <vt:lpstr>PowerPoint Presentation</vt:lpstr>
      <vt:lpstr>Olgu-7</vt:lpstr>
      <vt:lpstr>PowerPoint Presentation</vt:lpstr>
      <vt:lpstr>PowerPoint Presentation</vt:lpstr>
      <vt:lpstr>PowerPoint Presentation</vt:lpstr>
      <vt:lpstr>  Tedavi  </vt:lpstr>
      <vt:lpstr>PowerPoint Presentation</vt:lpstr>
      <vt:lpstr>PowerPoint Presentation</vt:lpstr>
      <vt:lpstr>PowerPoint Presentation</vt:lpstr>
      <vt:lpstr>Olgu-9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user</dc:creator>
  <cp:lastModifiedBy>A.t.s</cp:lastModifiedBy>
  <cp:revision>189</cp:revision>
  <dcterms:created xsi:type="dcterms:W3CDTF">2009-01-05T11:44:17Z</dcterms:created>
  <dcterms:modified xsi:type="dcterms:W3CDTF">2020-04-30T13:51:33Z</dcterms:modified>
</cp:coreProperties>
</file>