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3" r:id="rId5"/>
    <p:sldId id="258" r:id="rId6"/>
    <p:sldId id="265" r:id="rId7"/>
    <p:sldId id="266" r:id="rId8"/>
    <p:sldId id="269" r:id="rId9"/>
    <p:sldId id="267"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F111F2A-C2F7-4CA1-8DA3-B69F2364FC5D}"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5CA6F902-040D-4F22-94D2-6B748058DA83}"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3073611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111F2A-C2F7-4CA1-8DA3-B69F2364FC5D}"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2393109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111F2A-C2F7-4CA1-8DA3-B69F2364FC5D}"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6819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111F2A-C2F7-4CA1-8DA3-B69F2364FC5D}"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4066932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F111F2A-C2F7-4CA1-8DA3-B69F2364FC5D}"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5CA6F902-040D-4F22-94D2-6B748058DA83}"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815295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F111F2A-C2F7-4CA1-8DA3-B69F2364FC5D}"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90722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F111F2A-C2F7-4CA1-8DA3-B69F2364FC5D}"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3392807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F111F2A-C2F7-4CA1-8DA3-B69F2364FC5D}"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225340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11F2A-C2F7-4CA1-8DA3-B69F2364FC5D}"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CA6F902-040D-4F22-94D2-6B748058DA83}" type="slidenum">
              <a:rPr lang="tr-TR" smtClean="0"/>
              <a:t>‹#›</a:t>
            </a:fld>
            <a:endParaRPr lang="tr-TR"/>
          </a:p>
        </p:txBody>
      </p:sp>
    </p:spTree>
    <p:extLst>
      <p:ext uri="{BB962C8B-B14F-4D97-AF65-F5344CB8AC3E}">
        <p14:creationId xmlns:p14="http://schemas.microsoft.com/office/powerpoint/2010/main" val="3317641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F111F2A-C2F7-4CA1-8DA3-B69F2364FC5D}"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CA6F902-040D-4F22-94D2-6B748058DA83}"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9692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F111F2A-C2F7-4CA1-8DA3-B69F2364FC5D}"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CA6F902-040D-4F22-94D2-6B748058DA83}"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45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F111F2A-C2F7-4CA1-8DA3-B69F2364FC5D}"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5CA6F902-040D-4F22-94D2-6B748058DA83}"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293275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6353E3-1B84-41DC-BA3C-F743A9702A89}"/>
              </a:ext>
            </a:extLst>
          </p:cNvPr>
          <p:cNvSpPr>
            <a:spLocks noGrp="1"/>
          </p:cNvSpPr>
          <p:nvPr>
            <p:ph type="ctrTitle"/>
          </p:nvPr>
        </p:nvSpPr>
        <p:spPr/>
        <p:txBody>
          <a:bodyPr/>
          <a:lstStyle/>
          <a:p>
            <a:r>
              <a:rPr lang="tr-TR" sz="6600" cap="none" dirty="0"/>
              <a:t>Bilânço Düzenlenmesi</a:t>
            </a:r>
          </a:p>
        </p:txBody>
      </p:sp>
      <p:sp>
        <p:nvSpPr>
          <p:cNvPr id="3" name="Alt Başlık 2">
            <a:extLst>
              <a:ext uri="{FF2B5EF4-FFF2-40B4-BE49-F238E27FC236}">
                <a16:creationId xmlns:a16="http://schemas.microsoft.com/office/drawing/2014/main" id="{4C57555A-3CEC-40D0-89DF-833871ECB0F0}"/>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62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689113"/>
            <a:ext cx="9601200" cy="5178287"/>
          </a:xfrm>
        </p:spPr>
        <p:txBody>
          <a:bodyPr/>
          <a:lstStyle/>
          <a:p>
            <a:pPr marL="0" indent="0">
              <a:buNone/>
            </a:pPr>
            <a:endParaRPr lang="tr-TR" dirty="0">
              <a:solidFill>
                <a:schemeClr val="tx1">
                  <a:alpha val="42000"/>
                </a:schemeClr>
              </a:solidFill>
            </a:endParaRPr>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p:nvPr/>
        </p:nvCxnSpPr>
        <p:spPr>
          <a:xfrm>
            <a:off x="6255026" y="1533939"/>
            <a:ext cx="0" cy="3790121"/>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GÜRSOY TİCARET İŞLETMESİ 31.12.2019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1569660"/>
          </a:xfrm>
          <a:prstGeom prst="rect">
            <a:avLst/>
          </a:prstGeom>
          <a:noFill/>
        </p:spPr>
        <p:txBody>
          <a:bodyPr wrap="square" rtlCol="0">
            <a:spAutoFit/>
          </a:bodyPr>
          <a:lstStyle/>
          <a:p>
            <a:r>
              <a:rPr lang="tr-TR" sz="1600" b="1" u="sng" dirty="0"/>
              <a:t>I- DÖNEN VARLIKLAR </a:t>
            </a:r>
            <a:r>
              <a:rPr lang="tr-TR" sz="1600" b="1" dirty="0"/>
              <a:t>	445.000</a:t>
            </a:r>
            <a:endParaRPr lang="tr-TR" sz="1600" dirty="0"/>
          </a:p>
          <a:p>
            <a:r>
              <a:rPr lang="tr-TR" sz="1600" dirty="0"/>
              <a:t>100-KASA			  30.000</a:t>
            </a:r>
          </a:p>
          <a:p>
            <a:r>
              <a:rPr lang="tr-TR" sz="1600" dirty="0"/>
              <a:t>102- BANKALAR	260.000</a:t>
            </a:r>
          </a:p>
          <a:p>
            <a:r>
              <a:rPr lang="tr-TR" sz="1600" dirty="0"/>
              <a:t>120-ALICILAR 		75.000 </a:t>
            </a:r>
          </a:p>
          <a:p>
            <a:r>
              <a:rPr lang="tr-TR" sz="1600" dirty="0"/>
              <a:t>153-TİC.MALLAR	 80.000 </a:t>
            </a:r>
          </a:p>
          <a:p>
            <a:r>
              <a:rPr lang="tr-TR" sz="1600" b="1" u="sng" dirty="0"/>
              <a:t>II- DURAN VARLIKLAR </a:t>
            </a:r>
            <a:r>
              <a:rPr lang="tr-TR" sz="1600" b="1" dirty="0"/>
              <a:t>        ---------------</a:t>
            </a:r>
          </a:p>
        </p:txBody>
      </p:sp>
      <p:cxnSp>
        <p:nvCxnSpPr>
          <p:cNvPr id="25" name="Bağlayıcı: Dirsek 24">
            <a:extLst>
              <a:ext uri="{FF2B5EF4-FFF2-40B4-BE49-F238E27FC236}">
                <a16:creationId xmlns:a16="http://schemas.microsoft.com/office/drawing/2014/main" id="{2A4DCA54-3120-42D7-8073-94583CFE83E2}"/>
              </a:ext>
            </a:extLst>
          </p:cNvPr>
          <p:cNvCxnSpPr>
            <a:cxnSpLocks/>
          </p:cNvCxnSpPr>
          <p:nvPr/>
        </p:nvCxnSpPr>
        <p:spPr>
          <a:xfrm>
            <a:off x="2924672" y="3810823"/>
            <a:ext cx="3287482" cy="794717"/>
          </a:xfrm>
          <a:prstGeom prst="bentConnector3">
            <a:avLst>
              <a:gd name="adj1" fmla="val 63694"/>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2092881"/>
          </a:xfrm>
          <a:prstGeom prst="rect">
            <a:avLst/>
          </a:prstGeom>
          <a:noFill/>
        </p:spPr>
        <p:txBody>
          <a:bodyPr wrap="square" rtlCol="0">
            <a:spAutoFit/>
          </a:bodyPr>
          <a:lstStyle/>
          <a:p>
            <a:r>
              <a:rPr lang="tr-TR" sz="1600" b="1" u="sng" dirty="0"/>
              <a:t>III- KISA VAD. YAB. KAY. </a:t>
            </a:r>
            <a:r>
              <a:rPr lang="tr-TR" sz="1600" dirty="0"/>
              <a:t>	</a:t>
            </a:r>
            <a:r>
              <a:rPr lang="tr-TR" sz="1600" b="1" dirty="0"/>
              <a:t>245.000</a:t>
            </a:r>
            <a:endParaRPr lang="tr-TR" sz="1600" b="1" u="sng" dirty="0"/>
          </a:p>
          <a:p>
            <a:r>
              <a:rPr lang="tr-TR" sz="1600" dirty="0"/>
              <a:t>320-SATICILAR 		210.000 </a:t>
            </a:r>
          </a:p>
          <a:p>
            <a:r>
              <a:rPr lang="tr-TR" sz="1600" dirty="0"/>
              <a:t>321-BORÇ SEN. 	35.000		</a:t>
            </a:r>
          </a:p>
          <a:p>
            <a:r>
              <a:rPr lang="tr-TR" sz="1600" dirty="0"/>
              <a:t> </a:t>
            </a:r>
          </a:p>
          <a:p>
            <a:r>
              <a:rPr lang="tr-TR" sz="1600" b="1" u="sng" dirty="0"/>
              <a:t>IV- UZUN VAD. YAB. KAY</a:t>
            </a:r>
            <a:r>
              <a:rPr lang="tr-TR" sz="1600" dirty="0"/>
              <a:t>.</a:t>
            </a:r>
          </a:p>
          <a:p>
            <a:r>
              <a:rPr lang="tr-TR" sz="1600" dirty="0"/>
              <a:t> 420- SATICILAR		1.500</a:t>
            </a:r>
          </a:p>
          <a:p>
            <a:r>
              <a:rPr lang="tr-TR" sz="1600" b="1" u="sng" dirty="0"/>
              <a:t>V- ÖZ KAYNAKLAR  </a:t>
            </a:r>
            <a:r>
              <a:rPr lang="tr-TR" sz="1600" b="1" dirty="0"/>
              <a:t>		200.000</a:t>
            </a:r>
            <a:endParaRPr lang="tr-TR" sz="1600" b="1" u="sng" dirty="0"/>
          </a:p>
          <a:p>
            <a:r>
              <a:rPr lang="tr-TR" sz="1600" dirty="0"/>
              <a:t>500- SERMAYE		200.000</a:t>
            </a:r>
          </a:p>
        </p:txBody>
      </p:sp>
      <p:cxnSp>
        <p:nvCxnSpPr>
          <p:cNvPr id="29" name="Bağlayıcı: Dirsek 28">
            <a:extLst>
              <a:ext uri="{FF2B5EF4-FFF2-40B4-BE49-F238E27FC236}">
                <a16:creationId xmlns:a16="http://schemas.microsoft.com/office/drawing/2014/main" id="{6C0EFAC6-4A2A-46EE-B6FE-4C742612CFBB}"/>
              </a:ext>
            </a:extLst>
          </p:cNvPr>
          <p:cNvCxnSpPr>
            <a:cxnSpLocks/>
          </p:cNvCxnSpPr>
          <p:nvPr/>
        </p:nvCxnSpPr>
        <p:spPr>
          <a:xfrm>
            <a:off x="6279650" y="3905048"/>
            <a:ext cx="4235950" cy="702816"/>
          </a:xfrm>
          <a:prstGeom prst="bentConnector3">
            <a:avLst>
              <a:gd name="adj1" fmla="val 55314"/>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C154012F-DB1B-48E6-807E-CB63329DD753}"/>
              </a:ext>
            </a:extLst>
          </p:cNvPr>
          <p:cNvSpPr txBox="1"/>
          <p:nvPr/>
        </p:nvSpPr>
        <p:spPr>
          <a:xfrm>
            <a:off x="2808520" y="4651806"/>
            <a:ext cx="3434193" cy="338554"/>
          </a:xfrm>
          <a:prstGeom prst="rect">
            <a:avLst/>
          </a:prstGeom>
          <a:noFill/>
        </p:spPr>
        <p:txBody>
          <a:bodyPr wrap="square" rtlCol="0">
            <a:spAutoFit/>
          </a:bodyPr>
          <a:lstStyle/>
          <a:p>
            <a:r>
              <a:rPr lang="tr-TR" sz="1600" b="1" dirty="0"/>
              <a:t>AKTİF(VARLIK) TOPLAMI        445.000</a:t>
            </a:r>
          </a:p>
        </p:txBody>
      </p:sp>
      <p:sp>
        <p:nvSpPr>
          <p:cNvPr id="4" name="Metin kutusu 3">
            <a:extLst>
              <a:ext uri="{FF2B5EF4-FFF2-40B4-BE49-F238E27FC236}">
                <a16:creationId xmlns:a16="http://schemas.microsoft.com/office/drawing/2014/main" id="{638DC9A7-1B97-4849-B9E8-1A81DA303E46}"/>
              </a:ext>
            </a:extLst>
          </p:cNvPr>
          <p:cNvSpPr txBox="1"/>
          <p:nvPr/>
        </p:nvSpPr>
        <p:spPr>
          <a:xfrm>
            <a:off x="6255026" y="4671253"/>
            <a:ext cx="3287474" cy="338554"/>
          </a:xfrm>
          <a:prstGeom prst="rect">
            <a:avLst/>
          </a:prstGeom>
          <a:noFill/>
        </p:spPr>
        <p:txBody>
          <a:bodyPr wrap="square" rtlCol="0">
            <a:spAutoFit/>
          </a:bodyPr>
          <a:lstStyle/>
          <a:p>
            <a:r>
              <a:rPr lang="tr-TR" sz="1600" b="1" dirty="0"/>
              <a:t>PASİF(KAYNAK) TOPLAMI	 445.000</a:t>
            </a:r>
          </a:p>
        </p:txBody>
      </p:sp>
      <p:cxnSp>
        <p:nvCxnSpPr>
          <p:cNvPr id="11" name="Düz Bağlayıcı 10">
            <a:extLst>
              <a:ext uri="{FF2B5EF4-FFF2-40B4-BE49-F238E27FC236}">
                <a16:creationId xmlns:a16="http://schemas.microsoft.com/office/drawing/2014/main" id="{885DD3C7-5FBB-4CC5-930E-CB88861B15CC}"/>
              </a:ext>
            </a:extLst>
          </p:cNvPr>
          <p:cNvCxnSpPr>
            <a:cxnSpLocks/>
          </p:cNvCxnSpPr>
          <p:nvPr/>
        </p:nvCxnSpPr>
        <p:spPr>
          <a:xfrm>
            <a:off x="5471410" y="5009807"/>
            <a:ext cx="624586" cy="0"/>
          </a:xfrm>
          <a:prstGeom prst="line">
            <a:avLst/>
          </a:prstGeom>
          <a:ln w="571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7" name="Düz Bağlayıcı 16">
            <a:extLst>
              <a:ext uri="{FF2B5EF4-FFF2-40B4-BE49-F238E27FC236}">
                <a16:creationId xmlns:a16="http://schemas.microsoft.com/office/drawing/2014/main" id="{EAC51E16-E39D-4E9A-AA3D-81D9FD055276}"/>
              </a:ext>
            </a:extLst>
          </p:cNvPr>
          <p:cNvCxnSpPr>
            <a:cxnSpLocks/>
          </p:cNvCxnSpPr>
          <p:nvPr/>
        </p:nvCxnSpPr>
        <p:spPr>
          <a:xfrm>
            <a:off x="8769246" y="5009807"/>
            <a:ext cx="62654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134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Başlık 1">
            <a:extLst>
              <a:ext uri="{FF2B5EF4-FFF2-40B4-BE49-F238E27FC236}">
                <a16:creationId xmlns:a16="http://schemas.microsoft.com/office/drawing/2014/main" id="{81380B66-38FB-4F94-A515-0C209CB51DCD}"/>
              </a:ext>
            </a:extLst>
          </p:cNvPr>
          <p:cNvSpPr>
            <a:spLocks noGrp="1"/>
          </p:cNvSpPr>
          <p:nvPr>
            <p:ph type="title"/>
          </p:nvPr>
        </p:nvSpPr>
        <p:spPr>
          <a:xfrm>
            <a:off x="640081" y="791570"/>
            <a:ext cx="4018839" cy="5262390"/>
          </a:xfrm>
        </p:spPr>
        <p:txBody>
          <a:bodyPr anchor="ctr">
            <a:normAutofit/>
          </a:bodyPr>
          <a:lstStyle/>
          <a:p>
            <a:pPr algn="ctr"/>
            <a:r>
              <a:rPr lang="tr-TR" sz="5000" dirty="0">
                <a:solidFill>
                  <a:schemeClr val="bg2"/>
                </a:solidFill>
              </a:rPr>
              <a:t>Açılış Bilânçosu Düzenlenmesi</a:t>
            </a:r>
            <a:br>
              <a:rPr lang="tr-TR" sz="5000" dirty="0">
                <a:solidFill>
                  <a:schemeClr val="bg2"/>
                </a:solidFill>
              </a:rPr>
            </a:br>
            <a:br>
              <a:rPr lang="tr-TR" sz="5000" dirty="0">
                <a:solidFill>
                  <a:schemeClr val="bg2"/>
                </a:solidFill>
              </a:rPr>
            </a:br>
            <a:endParaRPr lang="tr-TR" sz="5000" dirty="0">
              <a:solidFill>
                <a:schemeClr val="bg2"/>
              </a:solidFill>
            </a:endParaRPr>
          </a:p>
        </p:txBody>
      </p:sp>
      <p:sp>
        <p:nvSpPr>
          <p:cNvPr id="17" name="Rectangle 16">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İçerik Yer Tutucusu 9">
            <a:extLst>
              <a:ext uri="{FF2B5EF4-FFF2-40B4-BE49-F238E27FC236}">
                <a16:creationId xmlns:a16="http://schemas.microsoft.com/office/drawing/2014/main" id="{45E1DE57-EA69-4F6E-8E9E-71A0A8DB8175}"/>
              </a:ext>
            </a:extLst>
          </p:cNvPr>
          <p:cNvSpPr>
            <a:spLocks noGrp="1"/>
          </p:cNvSpPr>
          <p:nvPr>
            <p:ph idx="1"/>
          </p:nvPr>
        </p:nvSpPr>
        <p:spPr>
          <a:xfrm>
            <a:off x="6176720" y="791570"/>
            <a:ext cx="4892308" cy="5262390"/>
          </a:xfrm>
        </p:spPr>
        <p:txBody>
          <a:bodyPr anchor="ctr">
            <a:normAutofit/>
          </a:bodyPr>
          <a:lstStyle/>
          <a:p>
            <a:pPr algn="just">
              <a:buFont typeface="Wingdings" panose="05000000000000000000" pitchFamily="2" charset="2"/>
              <a:buChar char="Ø"/>
            </a:pPr>
            <a:r>
              <a:rPr lang="tr-TR" sz="1800" dirty="0"/>
              <a:t>İşletme kurulduğu zaman sahip olduğu varlıkları, bunların sağlandığı kaynakları ve işletme sermayesini gösteren bilânçoya açılış bilânçosu denir.</a:t>
            </a:r>
          </a:p>
        </p:txBody>
      </p:sp>
    </p:spTree>
    <p:extLst>
      <p:ext uri="{BB962C8B-B14F-4D97-AF65-F5344CB8AC3E}">
        <p14:creationId xmlns:p14="http://schemas.microsoft.com/office/powerpoint/2010/main" val="417208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B10FE80-2CD5-4883-8792-8974377D5470}"/>
              </a:ext>
            </a:extLst>
          </p:cNvPr>
          <p:cNvSpPr>
            <a:spLocks noGrp="1"/>
          </p:cNvSpPr>
          <p:nvPr>
            <p:ph sz="half" idx="1"/>
          </p:nvPr>
        </p:nvSpPr>
        <p:spPr>
          <a:xfrm>
            <a:off x="1371599" y="253218"/>
            <a:ext cx="10121705" cy="6246055"/>
          </a:xfrm>
        </p:spPr>
        <p:txBody>
          <a:bodyPr>
            <a:normAutofit/>
          </a:bodyPr>
          <a:lstStyle/>
          <a:p>
            <a:pPr marL="0" indent="0" algn="just">
              <a:buNone/>
            </a:pPr>
            <a:r>
              <a:rPr lang="tr-TR" sz="1600" dirty="0"/>
              <a:t>ÖRNEK:</a:t>
            </a:r>
          </a:p>
          <a:p>
            <a:pPr marL="0" indent="0" algn="just">
              <a:buNone/>
            </a:pPr>
            <a:r>
              <a:rPr lang="tr-TR" sz="1600" dirty="0"/>
              <a:t>KIVANÇ Ticaret işletmesi 22.07.2019 tarihinde işe başlamıştır. </a:t>
            </a:r>
          </a:p>
          <a:p>
            <a:pPr marL="0" indent="0" algn="just">
              <a:buNone/>
            </a:pPr>
            <a:r>
              <a:rPr lang="tr-TR" sz="1600" dirty="0"/>
              <a:t>Kasa Mevcudu :1.500 TL </a:t>
            </a:r>
          </a:p>
          <a:p>
            <a:pPr marL="0" indent="0" algn="just">
              <a:buNone/>
            </a:pPr>
            <a:r>
              <a:rPr lang="tr-TR" sz="1600" dirty="0"/>
              <a:t>Banka : 2.200 TL </a:t>
            </a:r>
          </a:p>
          <a:p>
            <a:pPr marL="0" indent="0" algn="just">
              <a:buNone/>
            </a:pPr>
            <a:r>
              <a:rPr lang="tr-TR" sz="1600" dirty="0"/>
              <a:t>Ticari Mal : 1.000 TL </a:t>
            </a:r>
          </a:p>
          <a:p>
            <a:pPr marL="0" indent="0" algn="just">
              <a:buNone/>
            </a:pPr>
            <a:r>
              <a:rPr lang="tr-TR" sz="1600" dirty="0"/>
              <a:t>Alıcılar : 500 TL </a:t>
            </a:r>
          </a:p>
          <a:p>
            <a:pPr marL="0" indent="0" algn="just">
              <a:buNone/>
            </a:pPr>
            <a:r>
              <a:rPr lang="tr-TR" sz="1600" dirty="0"/>
              <a:t>Satıcılar : 1.500 TL </a:t>
            </a:r>
          </a:p>
          <a:p>
            <a:pPr marL="0" indent="0" algn="just">
              <a:buNone/>
            </a:pPr>
            <a:r>
              <a:rPr lang="tr-TR" sz="1600" dirty="0"/>
              <a:t>Banka Kredileri: 500 TL </a:t>
            </a:r>
          </a:p>
          <a:p>
            <a:pPr marL="0" indent="0" algn="just">
              <a:buNone/>
            </a:pPr>
            <a:r>
              <a:rPr lang="tr-TR" sz="1600" dirty="0"/>
              <a:t>Taşıtlar : 2.000 TL </a:t>
            </a:r>
          </a:p>
          <a:p>
            <a:pPr marL="0" indent="0" algn="just">
              <a:buNone/>
            </a:pPr>
            <a:r>
              <a:rPr lang="tr-TR" sz="1600" dirty="0"/>
              <a:t>Demirbaşlar : 1.400 TL </a:t>
            </a:r>
          </a:p>
          <a:p>
            <a:pPr marL="0" indent="0" algn="just">
              <a:buNone/>
            </a:pPr>
            <a:r>
              <a:rPr lang="tr-TR" sz="1600" dirty="0"/>
              <a:t>Sermaye : ?</a:t>
            </a:r>
          </a:p>
        </p:txBody>
      </p:sp>
      <p:sp>
        <p:nvSpPr>
          <p:cNvPr id="7" name="Metin kutusu 6">
            <a:extLst>
              <a:ext uri="{FF2B5EF4-FFF2-40B4-BE49-F238E27FC236}">
                <a16:creationId xmlns:a16="http://schemas.microsoft.com/office/drawing/2014/main" id="{0393B282-F797-460B-B31A-D45172DDE2E0}"/>
              </a:ext>
            </a:extLst>
          </p:cNvPr>
          <p:cNvSpPr txBox="1"/>
          <p:nvPr/>
        </p:nvSpPr>
        <p:spPr>
          <a:xfrm>
            <a:off x="4023360" y="3376245"/>
            <a:ext cx="8046719" cy="2308324"/>
          </a:xfrm>
          <a:prstGeom prst="rect">
            <a:avLst/>
          </a:prstGeom>
          <a:noFill/>
        </p:spPr>
        <p:txBody>
          <a:bodyPr wrap="square" rtlCol="0">
            <a:spAutoFit/>
          </a:bodyPr>
          <a:lstStyle/>
          <a:p>
            <a:r>
              <a:rPr lang="tr-TR"/>
              <a:t>Varlıklar Toplamı = Kasa + Banka + Ticari Mal + Alıcılar + Taşıtlar + Demirbaşlar </a:t>
            </a:r>
          </a:p>
          <a:p>
            <a:r>
              <a:rPr lang="tr-TR"/>
              <a:t>Varlıklar Toplamı =1.500 + 2.200 + 1.000 + 500 + 2.000 + 1.400 </a:t>
            </a:r>
          </a:p>
          <a:p>
            <a:r>
              <a:rPr lang="tr-TR" b="1"/>
              <a:t>Varlıklar Toplamı = 8.600 </a:t>
            </a:r>
          </a:p>
          <a:p>
            <a:r>
              <a:rPr lang="tr-TR"/>
              <a:t>Kaynaklar Toplamı = Satıcılar + Banka Kredileri </a:t>
            </a:r>
          </a:p>
          <a:p>
            <a:r>
              <a:rPr lang="tr-TR"/>
              <a:t>Kaynaklar Toplamı = 1.500 + 500 </a:t>
            </a:r>
          </a:p>
          <a:p>
            <a:r>
              <a:rPr lang="tr-TR" b="1"/>
              <a:t>Kaynaklar Toplamı = 2.000 </a:t>
            </a:r>
          </a:p>
          <a:p>
            <a:r>
              <a:rPr lang="tr-TR" b="1"/>
              <a:t>Sermaye = Varlıklar – Kaynaklar Sermaye</a:t>
            </a:r>
            <a:r>
              <a:rPr lang="tr-TR"/>
              <a:t> = 8.600 – 2.000 </a:t>
            </a:r>
          </a:p>
          <a:p>
            <a:r>
              <a:rPr lang="tr-TR" b="1"/>
              <a:t>Sermaye = 6.600</a:t>
            </a:r>
            <a:endParaRPr lang="tr-TR" b="1" dirty="0"/>
          </a:p>
        </p:txBody>
      </p:sp>
    </p:spTree>
    <p:extLst>
      <p:ext uri="{BB962C8B-B14F-4D97-AF65-F5344CB8AC3E}">
        <p14:creationId xmlns:p14="http://schemas.microsoft.com/office/powerpoint/2010/main" val="1236823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689113"/>
            <a:ext cx="9601200" cy="5178287"/>
          </a:xfrm>
        </p:spPr>
        <p:txBody>
          <a:bodyPr/>
          <a:lstStyle/>
          <a:p>
            <a:pPr marL="0" indent="0">
              <a:buNone/>
            </a:pPr>
            <a:endParaRPr lang="tr-TR" dirty="0">
              <a:solidFill>
                <a:schemeClr val="tx1">
                  <a:alpha val="42000"/>
                </a:schemeClr>
              </a:solidFill>
            </a:endParaRPr>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p:nvPr/>
        </p:nvCxnSpPr>
        <p:spPr>
          <a:xfrm>
            <a:off x="6255026" y="1533939"/>
            <a:ext cx="0" cy="3790121"/>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KIVANÇ TİCARET İŞLETMESİ 06.12.2019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2616101"/>
          </a:xfrm>
          <a:prstGeom prst="rect">
            <a:avLst/>
          </a:prstGeom>
          <a:noFill/>
        </p:spPr>
        <p:txBody>
          <a:bodyPr wrap="square" rtlCol="0">
            <a:spAutoFit/>
          </a:bodyPr>
          <a:lstStyle/>
          <a:p>
            <a:r>
              <a:rPr lang="tr-TR" sz="1600" b="1" u="sng" dirty="0"/>
              <a:t>I- DÖNEN VARLIKLAR </a:t>
            </a:r>
            <a:r>
              <a:rPr lang="tr-TR" sz="1600" b="1" dirty="0"/>
              <a:t>	5.200</a:t>
            </a:r>
            <a:endParaRPr lang="tr-TR" sz="1600" dirty="0"/>
          </a:p>
          <a:p>
            <a:r>
              <a:rPr lang="tr-TR" sz="1600" dirty="0"/>
              <a:t>100-KASA			1.500</a:t>
            </a:r>
          </a:p>
          <a:p>
            <a:r>
              <a:rPr lang="tr-TR" sz="1600" dirty="0"/>
              <a:t>102- BANKALAR		2.200</a:t>
            </a:r>
          </a:p>
          <a:p>
            <a:r>
              <a:rPr lang="tr-TR" sz="1600" dirty="0"/>
              <a:t>120- ALICILAR        	   500</a:t>
            </a:r>
          </a:p>
          <a:p>
            <a:r>
              <a:rPr lang="tr-TR" sz="1600" dirty="0"/>
              <a:t>153- TİCARİ MALLAR      1.000</a:t>
            </a:r>
          </a:p>
          <a:p>
            <a:endParaRPr lang="tr-TR" sz="1600" dirty="0"/>
          </a:p>
          <a:p>
            <a:r>
              <a:rPr lang="tr-TR" sz="1600" b="1" u="sng" dirty="0"/>
              <a:t>II- DURAN VARLIKLAR </a:t>
            </a:r>
            <a:r>
              <a:rPr lang="tr-TR" sz="1600" dirty="0"/>
              <a:t>	</a:t>
            </a:r>
            <a:r>
              <a:rPr lang="tr-TR" sz="1600" b="1" dirty="0"/>
              <a:t>3.400</a:t>
            </a:r>
            <a:endParaRPr lang="tr-TR" sz="1600" b="1" u="sng" dirty="0"/>
          </a:p>
          <a:p>
            <a:r>
              <a:rPr lang="tr-TR" sz="1600" dirty="0"/>
              <a:t>254- TAŞITLAR		2.000</a:t>
            </a:r>
          </a:p>
          <a:p>
            <a:r>
              <a:rPr lang="tr-TR" sz="1600" dirty="0"/>
              <a:t>255- DEMİRBAŞ 		1.400</a:t>
            </a:r>
            <a:r>
              <a:rPr lang="tr-TR" dirty="0"/>
              <a:t>		</a:t>
            </a:r>
          </a:p>
        </p:txBody>
      </p:sp>
      <p:cxnSp>
        <p:nvCxnSpPr>
          <p:cNvPr id="25" name="Bağlayıcı: Dirsek 24">
            <a:extLst>
              <a:ext uri="{FF2B5EF4-FFF2-40B4-BE49-F238E27FC236}">
                <a16:creationId xmlns:a16="http://schemas.microsoft.com/office/drawing/2014/main" id="{2A4DCA54-3120-42D7-8073-94583CFE83E2}"/>
              </a:ext>
            </a:extLst>
          </p:cNvPr>
          <p:cNvCxnSpPr/>
          <p:nvPr/>
        </p:nvCxnSpPr>
        <p:spPr>
          <a:xfrm>
            <a:off x="2795165" y="4145396"/>
            <a:ext cx="3458817" cy="384313"/>
          </a:xfrm>
          <a:prstGeom prst="bentConnector3">
            <a:avLst>
              <a:gd name="adj1" fmla="val 66269"/>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2062103"/>
          </a:xfrm>
          <a:prstGeom prst="rect">
            <a:avLst/>
          </a:prstGeom>
          <a:noFill/>
        </p:spPr>
        <p:txBody>
          <a:bodyPr wrap="square" rtlCol="0">
            <a:spAutoFit/>
          </a:bodyPr>
          <a:lstStyle/>
          <a:p>
            <a:r>
              <a:rPr lang="tr-TR" sz="1600" b="1" u="sng" dirty="0"/>
              <a:t>III- KISA VAD. YAB. KAY. </a:t>
            </a:r>
            <a:r>
              <a:rPr lang="tr-TR" sz="1600" dirty="0"/>
              <a:t>	</a:t>
            </a:r>
            <a:r>
              <a:rPr lang="tr-TR" sz="1600" b="1" dirty="0"/>
              <a:t>2.000</a:t>
            </a:r>
            <a:endParaRPr lang="tr-TR" sz="1600" b="1" u="sng" dirty="0"/>
          </a:p>
          <a:p>
            <a:r>
              <a:rPr lang="tr-TR" sz="1600" dirty="0"/>
              <a:t>300-BANKALAR 	   500	</a:t>
            </a:r>
          </a:p>
          <a:p>
            <a:r>
              <a:rPr lang="tr-TR" sz="1600" dirty="0"/>
              <a:t>320- SATICILAR		1.500	</a:t>
            </a:r>
          </a:p>
          <a:p>
            <a:r>
              <a:rPr lang="tr-TR" sz="1600" dirty="0"/>
              <a:t> </a:t>
            </a:r>
          </a:p>
          <a:p>
            <a:r>
              <a:rPr lang="tr-TR" sz="1600" b="1" u="sng" dirty="0"/>
              <a:t>IV- UZUN VAD. YAB. KAY</a:t>
            </a:r>
            <a:r>
              <a:rPr lang="tr-TR" sz="1600" dirty="0"/>
              <a:t>.</a:t>
            </a:r>
          </a:p>
          <a:p>
            <a:r>
              <a:rPr lang="tr-TR" sz="1600" dirty="0"/>
              <a:t> </a:t>
            </a:r>
          </a:p>
          <a:p>
            <a:r>
              <a:rPr lang="tr-TR" sz="1600" b="1" u="sng" dirty="0"/>
              <a:t>V- ÖZ KAYNAKLAR  </a:t>
            </a:r>
            <a:r>
              <a:rPr lang="tr-TR" sz="1600" b="1" dirty="0"/>
              <a:t>		6.600</a:t>
            </a:r>
            <a:endParaRPr lang="tr-TR" sz="1600" b="1" u="sng" dirty="0"/>
          </a:p>
          <a:p>
            <a:r>
              <a:rPr lang="tr-TR" sz="1600" dirty="0"/>
              <a:t>500- SERMAYE		6.600</a:t>
            </a:r>
          </a:p>
        </p:txBody>
      </p:sp>
      <p:cxnSp>
        <p:nvCxnSpPr>
          <p:cNvPr id="29" name="Bağlayıcı: Dirsek 28">
            <a:extLst>
              <a:ext uri="{FF2B5EF4-FFF2-40B4-BE49-F238E27FC236}">
                <a16:creationId xmlns:a16="http://schemas.microsoft.com/office/drawing/2014/main" id="{6C0EFAC6-4A2A-46EE-B6FE-4C742612CFBB}"/>
              </a:ext>
            </a:extLst>
          </p:cNvPr>
          <p:cNvCxnSpPr>
            <a:cxnSpLocks/>
          </p:cNvCxnSpPr>
          <p:nvPr/>
        </p:nvCxnSpPr>
        <p:spPr>
          <a:xfrm>
            <a:off x="6279650" y="3905048"/>
            <a:ext cx="4235950" cy="702816"/>
          </a:xfrm>
          <a:prstGeom prst="bentConnector3">
            <a:avLst>
              <a:gd name="adj1" fmla="val 55314"/>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C154012F-DB1B-48E6-807E-CB63329DD753}"/>
              </a:ext>
            </a:extLst>
          </p:cNvPr>
          <p:cNvSpPr txBox="1"/>
          <p:nvPr/>
        </p:nvSpPr>
        <p:spPr>
          <a:xfrm>
            <a:off x="2808520" y="4651806"/>
            <a:ext cx="3434193" cy="338554"/>
          </a:xfrm>
          <a:prstGeom prst="rect">
            <a:avLst/>
          </a:prstGeom>
          <a:noFill/>
        </p:spPr>
        <p:txBody>
          <a:bodyPr wrap="square" rtlCol="0">
            <a:spAutoFit/>
          </a:bodyPr>
          <a:lstStyle/>
          <a:p>
            <a:r>
              <a:rPr lang="tr-TR" sz="1600" b="1" dirty="0"/>
              <a:t>AKTİF(VARLIK) TOPLAMI           8.600</a:t>
            </a:r>
          </a:p>
        </p:txBody>
      </p:sp>
      <p:sp>
        <p:nvSpPr>
          <p:cNvPr id="4" name="Metin kutusu 3">
            <a:extLst>
              <a:ext uri="{FF2B5EF4-FFF2-40B4-BE49-F238E27FC236}">
                <a16:creationId xmlns:a16="http://schemas.microsoft.com/office/drawing/2014/main" id="{638DC9A7-1B97-4849-B9E8-1A81DA303E46}"/>
              </a:ext>
            </a:extLst>
          </p:cNvPr>
          <p:cNvSpPr txBox="1"/>
          <p:nvPr/>
        </p:nvSpPr>
        <p:spPr>
          <a:xfrm>
            <a:off x="6255026" y="4671253"/>
            <a:ext cx="3287474" cy="338554"/>
          </a:xfrm>
          <a:prstGeom prst="rect">
            <a:avLst/>
          </a:prstGeom>
          <a:noFill/>
        </p:spPr>
        <p:txBody>
          <a:bodyPr wrap="square" rtlCol="0">
            <a:spAutoFit/>
          </a:bodyPr>
          <a:lstStyle/>
          <a:p>
            <a:r>
              <a:rPr lang="tr-TR" sz="1600" b="1" dirty="0"/>
              <a:t>PASİF(KAYNAK) TOPLAMI	   8.600</a:t>
            </a:r>
          </a:p>
        </p:txBody>
      </p:sp>
      <p:cxnSp>
        <p:nvCxnSpPr>
          <p:cNvPr id="11" name="Düz Bağlayıcı 10">
            <a:extLst>
              <a:ext uri="{FF2B5EF4-FFF2-40B4-BE49-F238E27FC236}">
                <a16:creationId xmlns:a16="http://schemas.microsoft.com/office/drawing/2014/main" id="{885DD3C7-5FBB-4CC5-930E-CB88861B15CC}"/>
              </a:ext>
            </a:extLst>
          </p:cNvPr>
          <p:cNvCxnSpPr>
            <a:cxnSpLocks/>
          </p:cNvCxnSpPr>
          <p:nvPr/>
        </p:nvCxnSpPr>
        <p:spPr>
          <a:xfrm>
            <a:off x="5471410" y="5009807"/>
            <a:ext cx="624586" cy="0"/>
          </a:xfrm>
          <a:prstGeom prst="line">
            <a:avLst/>
          </a:prstGeom>
          <a:ln w="571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7" name="Düz Bağlayıcı 16">
            <a:extLst>
              <a:ext uri="{FF2B5EF4-FFF2-40B4-BE49-F238E27FC236}">
                <a16:creationId xmlns:a16="http://schemas.microsoft.com/office/drawing/2014/main" id="{EAC51E16-E39D-4E9A-AA3D-81D9FD055276}"/>
              </a:ext>
            </a:extLst>
          </p:cNvPr>
          <p:cNvCxnSpPr>
            <a:cxnSpLocks/>
          </p:cNvCxnSpPr>
          <p:nvPr/>
        </p:nvCxnSpPr>
        <p:spPr>
          <a:xfrm>
            <a:off x="8769246" y="5009807"/>
            <a:ext cx="62654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420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DB5EF1D-4BF1-42FB-857D-B3C4679B1F46}"/>
              </a:ext>
            </a:extLst>
          </p:cNvPr>
          <p:cNvSpPr>
            <a:spLocks noGrp="1"/>
          </p:cNvSpPr>
          <p:nvPr>
            <p:ph idx="1"/>
          </p:nvPr>
        </p:nvSpPr>
        <p:spPr>
          <a:xfrm>
            <a:off x="1371600" y="661182"/>
            <a:ext cx="9601200" cy="5206218"/>
          </a:xfrm>
        </p:spPr>
        <p:txBody>
          <a:bodyPr/>
          <a:lstStyle/>
          <a:p>
            <a:pPr marL="0" indent="0">
              <a:buNone/>
            </a:pPr>
            <a:r>
              <a:rPr lang="tr-TR" dirty="0"/>
              <a:t>ÖRNEK:</a:t>
            </a:r>
          </a:p>
          <a:p>
            <a:pPr marL="0" indent="0">
              <a:buNone/>
            </a:pPr>
            <a:r>
              <a:rPr lang="tr-TR" dirty="0"/>
              <a:t>YASEMİN Ticaret işletmesi 13.06.2019 tarihinde faaliyete başlamıştır: </a:t>
            </a:r>
          </a:p>
          <a:p>
            <a:pPr marL="0" indent="0">
              <a:buNone/>
            </a:pPr>
            <a:r>
              <a:rPr lang="tr-TR" dirty="0"/>
              <a:t>	Kasa Mevcudu : 5.000 TL </a:t>
            </a:r>
          </a:p>
          <a:p>
            <a:pPr marL="0" indent="0">
              <a:buNone/>
            </a:pPr>
            <a:r>
              <a:rPr lang="tr-TR" dirty="0"/>
              <a:t>	Banka : 2.000 TL </a:t>
            </a:r>
          </a:p>
          <a:p>
            <a:pPr marL="0" indent="0">
              <a:buNone/>
            </a:pPr>
            <a:r>
              <a:rPr lang="tr-TR" dirty="0"/>
              <a:t>	Verilen Çekler : 500 TL </a:t>
            </a:r>
          </a:p>
          <a:p>
            <a:pPr marL="0" indent="0">
              <a:buNone/>
            </a:pPr>
            <a:r>
              <a:rPr lang="tr-TR" dirty="0"/>
              <a:t>	Alacak senetleri : 1.200 TL </a:t>
            </a:r>
          </a:p>
          <a:p>
            <a:pPr marL="0" indent="0">
              <a:buNone/>
            </a:pPr>
            <a:r>
              <a:rPr lang="tr-TR" dirty="0"/>
              <a:t>	Uzun </a:t>
            </a:r>
            <a:r>
              <a:rPr lang="tr-TR" dirty="0" err="1"/>
              <a:t>vad</a:t>
            </a:r>
            <a:r>
              <a:rPr lang="tr-TR" dirty="0"/>
              <a:t>. Alıcılar : 1.000 TL </a:t>
            </a:r>
          </a:p>
          <a:p>
            <a:pPr marL="0" indent="0">
              <a:buNone/>
            </a:pPr>
            <a:r>
              <a:rPr lang="tr-TR" dirty="0"/>
              <a:t>	Binalar : 7.000 TL </a:t>
            </a:r>
          </a:p>
          <a:p>
            <a:pPr marL="0" indent="0">
              <a:buNone/>
            </a:pPr>
            <a:r>
              <a:rPr lang="tr-TR" dirty="0"/>
              <a:t>	Borç senetleri : 4.000 TL </a:t>
            </a:r>
          </a:p>
          <a:p>
            <a:pPr marL="0" indent="0">
              <a:buNone/>
            </a:pPr>
            <a:r>
              <a:rPr lang="tr-TR" dirty="0"/>
              <a:t>	Uzun </a:t>
            </a:r>
            <a:r>
              <a:rPr lang="tr-TR" dirty="0" err="1"/>
              <a:t>Vad</a:t>
            </a:r>
            <a:r>
              <a:rPr lang="tr-TR" dirty="0"/>
              <a:t>. Satıcılar : 1.500 TL </a:t>
            </a:r>
          </a:p>
          <a:p>
            <a:pPr marL="0" indent="0">
              <a:buNone/>
            </a:pPr>
            <a:r>
              <a:rPr lang="tr-TR" dirty="0"/>
              <a:t>	Sermaye : ?</a:t>
            </a:r>
          </a:p>
        </p:txBody>
      </p:sp>
    </p:spTree>
    <p:extLst>
      <p:ext uri="{BB962C8B-B14F-4D97-AF65-F5344CB8AC3E}">
        <p14:creationId xmlns:p14="http://schemas.microsoft.com/office/powerpoint/2010/main" val="1136341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1BED7F2-8CC8-4483-92EC-52ECF1B195EE}"/>
              </a:ext>
            </a:extLst>
          </p:cNvPr>
          <p:cNvSpPr>
            <a:spLocks noGrp="1"/>
          </p:cNvSpPr>
          <p:nvPr>
            <p:ph idx="1"/>
          </p:nvPr>
        </p:nvSpPr>
        <p:spPr>
          <a:xfrm>
            <a:off x="1498209" y="1339361"/>
            <a:ext cx="9601200" cy="4179277"/>
          </a:xfrm>
        </p:spPr>
        <p:txBody>
          <a:bodyPr>
            <a:normAutofit/>
          </a:bodyPr>
          <a:lstStyle/>
          <a:p>
            <a:pPr marL="0" indent="0">
              <a:buNone/>
            </a:pPr>
            <a:r>
              <a:rPr lang="tr-TR" b="1" dirty="0"/>
              <a:t>Varlık Toplamı = Kasa + Banka + Alacak Senetleri + U.V. Alıcılar + Binalar </a:t>
            </a:r>
          </a:p>
          <a:p>
            <a:pPr marL="0" indent="0">
              <a:buNone/>
            </a:pPr>
            <a:r>
              <a:rPr lang="tr-TR" dirty="0"/>
              <a:t>Varlık Toplamı = 5.000 + 2.000 + 1.200 + 1.000 + 7.000 </a:t>
            </a:r>
          </a:p>
          <a:p>
            <a:pPr marL="0" indent="0">
              <a:buNone/>
            </a:pPr>
            <a:r>
              <a:rPr lang="tr-TR" dirty="0"/>
              <a:t>Varlık Toplamı = 16.200 </a:t>
            </a:r>
          </a:p>
          <a:p>
            <a:pPr marL="0" indent="0">
              <a:buNone/>
            </a:pPr>
            <a:r>
              <a:rPr lang="tr-TR" b="1" dirty="0"/>
              <a:t>Kaynak Toplamı = Verilen Çekler + Borç Senetleri + U.V. Satıcılar </a:t>
            </a:r>
          </a:p>
          <a:p>
            <a:pPr marL="0" indent="0">
              <a:buNone/>
            </a:pPr>
            <a:r>
              <a:rPr lang="tr-TR" dirty="0"/>
              <a:t>Kaynak Toplamı = 500 + 4.000 + 1.500 </a:t>
            </a:r>
          </a:p>
          <a:p>
            <a:pPr marL="0" indent="0">
              <a:buNone/>
            </a:pPr>
            <a:r>
              <a:rPr lang="tr-TR" dirty="0"/>
              <a:t>Kaynak Toplamı = 6.000 </a:t>
            </a:r>
          </a:p>
          <a:p>
            <a:pPr marL="0" indent="0">
              <a:buNone/>
            </a:pPr>
            <a:r>
              <a:rPr lang="tr-TR" b="1" dirty="0"/>
              <a:t>Sermaye = Varlıklar – Kaynaklar </a:t>
            </a:r>
          </a:p>
          <a:p>
            <a:pPr marL="0" indent="0">
              <a:buNone/>
            </a:pPr>
            <a:r>
              <a:rPr lang="tr-TR" dirty="0"/>
              <a:t>Sermaye = 16.200 - 6000 </a:t>
            </a:r>
          </a:p>
          <a:p>
            <a:pPr marL="0" indent="0">
              <a:buNone/>
            </a:pPr>
            <a:r>
              <a:rPr lang="tr-TR" b="1" dirty="0"/>
              <a:t>Sermaye = 10.200 </a:t>
            </a:r>
          </a:p>
        </p:txBody>
      </p:sp>
    </p:spTree>
    <p:extLst>
      <p:ext uri="{BB962C8B-B14F-4D97-AF65-F5344CB8AC3E}">
        <p14:creationId xmlns:p14="http://schemas.microsoft.com/office/powerpoint/2010/main" val="69721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689113"/>
            <a:ext cx="9601200" cy="5178287"/>
          </a:xfrm>
        </p:spPr>
        <p:txBody>
          <a:bodyPr/>
          <a:lstStyle/>
          <a:p>
            <a:pPr marL="0" indent="0">
              <a:buNone/>
            </a:pPr>
            <a:endParaRPr lang="tr-TR" dirty="0">
              <a:solidFill>
                <a:schemeClr val="tx1">
                  <a:alpha val="42000"/>
                </a:schemeClr>
              </a:solidFill>
            </a:endParaRPr>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p:nvPr/>
        </p:nvCxnSpPr>
        <p:spPr>
          <a:xfrm>
            <a:off x="6255026" y="1533939"/>
            <a:ext cx="0" cy="3790121"/>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KIVANÇ TİCARET İŞLETMESİ 06.12.2019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2616101"/>
          </a:xfrm>
          <a:prstGeom prst="rect">
            <a:avLst/>
          </a:prstGeom>
          <a:noFill/>
        </p:spPr>
        <p:txBody>
          <a:bodyPr wrap="square" rtlCol="0">
            <a:spAutoFit/>
          </a:bodyPr>
          <a:lstStyle/>
          <a:p>
            <a:r>
              <a:rPr lang="tr-TR" sz="1600" b="1" u="sng" dirty="0"/>
              <a:t>I- DÖNEN VARLIKLAR </a:t>
            </a:r>
            <a:r>
              <a:rPr lang="tr-TR" sz="1600" b="1" dirty="0"/>
              <a:t>	7.700</a:t>
            </a:r>
            <a:endParaRPr lang="tr-TR" sz="1600" dirty="0"/>
          </a:p>
          <a:p>
            <a:r>
              <a:rPr lang="tr-TR" sz="1600" dirty="0"/>
              <a:t>100-KASA			5.000</a:t>
            </a:r>
          </a:p>
          <a:p>
            <a:r>
              <a:rPr lang="tr-TR" sz="1600" dirty="0"/>
              <a:t>102- BANKALAR	2.000</a:t>
            </a:r>
          </a:p>
          <a:p>
            <a:r>
              <a:rPr lang="tr-TR" sz="1600" dirty="0"/>
              <a:t>103- VER.ÇEK(-) 	(500)</a:t>
            </a:r>
          </a:p>
          <a:p>
            <a:r>
              <a:rPr lang="tr-TR" sz="1600" dirty="0"/>
              <a:t>121- ALAC. SEN. 	1200</a:t>
            </a:r>
          </a:p>
          <a:p>
            <a:endParaRPr lang="tr-TR" sz="1600" dirty="0"/>
          </a:p>
          <a:p>
            <a:r>
              <a:rPr lang="tr-TR" sz="1600" b="1" u="sng" dirty="0"/>
              <a:t>II- DURAN VARLIKLAR </a:t>
            </a:r>
            <a:r>
              <a:rPr lang="tr-TR" sz="1600" dirty="0"/>
              <a:t>	</a:t>
            </a:r>
            <a:r>
              <a:rPr lang="tr-TR" sz="1600" b="1" dirty="0"/>
              <a:t>8.000</a:t>
            </a:r>
            <a:endParaRPr lang="tr-TR" sz="1600" b="1" u="sng" dirty="0"/>
          </a:p>
          <a:p>
            <a:r>
              <a:rPr lang="tr-TR" sz="1600" dirty="0"/>
              <a:t>220- ALICILAR 		1.000</a:t>
            </a:r>
          </a:p>
          <a:p>
            <a:r>
              <a:rPr lang="tr-TR" sz="1600" dirty="0"/>
              <a:t>252- BİNALAR 		7.000</a:t>
            </a:r>
            <a:r>
              <a:rPr lang="tr-TR" dirty="0"/>
              <a:t>		</a:t>
            </a:r>
          </a:p>
        </p:txBody>
      </p:sp>
      <p:cxnSp>
        <p:nvCxnSpPr>
          <p:cNvPr id="25" name="Bağlayıcı: Dirsek 24">
            <a:extLst>
              <a:ext uri="{FF2B5EF4-FFF2-40B4-BE49-F238E27FC236}">
                <a16:creationId xmlns:a16="http://schemas.microsoft.com/office/drawing/2014/main" id="{2A4DCA54-3120-42D7-8073-94583CFE83E2}"/>
              </a:ext>
            </a:extLst>
          </p:cNvPr>
          <p:cNvCxnSpPr/>
          <p:nvPr/>
        </p:nvCxnSpPr>
        <p:spPr>
          <a:xfrm>
            <a:off x="2795165" y="4145396"/>
            <a:ext cx="3458817" cy="384313"/>
          </a:xfrm>
          <a:prstGeom prst="bentConnector3">
            <a:avLst>
              <a:gd name="adj1" fmla="val 66269"/>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1815882"/>
          </a:xfrm>
          <a:prstGeom prst="rect">
            <a:avLst/>
          </a:prstGeom>
          <a:noFill/>
        </p:spPr>
        <p:txBody>
          <a:bodyPr wrap="square" rtlCol="0">
            <a:spAutoFit/>
          </a:bodyPr>
          <a:lstStyle/>
          <a:p>
            <a:r>
              <a:rPr lang="tr-TR" sz="1600" b="1" u="sng" dirty="0"/>
              <a:t>III- KISA VAD. YAB. KAY. </a:t>
            </a:r>
            <a:r>
              <a:rPr lang="tr-TR" sz="1600" dirty="0"/>
              <a:t>	</a:t>
            </a:r>
            <a:r>
              <a:rPr lang="tr-TR" sz="1600" b="1" dirty="0"/>
              <a:t>2.000</a:t>
            </a:r>
            <a:endParaRPr lang="tr-TR" sz="1600" b="1" u="sng" dirty="0"/>
          </a:p>
          <a:p>
            <a:r>
              <a:rPr lang="tr-TR" sz="1600" dirty="0"/>
              <a:t>321-TBORÇ SEN.	4.000		</a:t>
            </a:r>
          </a:p>
          <a:p>
            <a:r>
              <a:rPr lang="tr-TR" sz="1600" dirty="0"/>
              <a:t> </a:t>
            </a:r>
          </a:p>
          <a:p>
            <a:r>
              <a:rPr lang="tr-TR" sz="1600" b="1" u="sng" dirty="0"/>
              <a:t>IV- UZUN VAD. YAB. KAY</a:t>
            </a:r>
            <a:r>
              <a:rPr lang="tr-TR" sz="1600" dirty="0"/>
              <a:t>.</a:t>
            </a:r>
          </a:p>
          <a:p>
            <a:r>
              <a:rPr lang="tr-TR" sz="1600" dirty="0"/>
              <a:t> 420- SATICILAR		1.500</a:t>
            </a:r>
          </a:p>
          <a:p>
            <a:r>
              <a:rPr lang="tr-TR" sz="1600" b="1" u="sng" dirty="0"/>
              <a:t>V- ÖZ KAYNAKLAR  </a:t>
            </a:r>
            <a:r>
              <a:rPr lang="tr-TR" sz="1600" b="1" dirty="0"/>
              <a:t>		6.600</a:t>
            </a:r>
            <a:endParaRPr lang="tr-TR" sz="1600" b="1" u="sng" dirty="0"/>
          </a:p>
          <a:p>
            <a:r>
              <a:rPr lang="tr-TR" sz="1600" dirty="0"/>
              <a:t>500- SERMAYE		10.200</a:t>
            </a:r>
          </a:p>
        </p:txBody>
      </p:sp>
      <p:cxnSp>
        <p:nvCxnSpPr>
          <p:cNvPr id="29" name="Bağlayıcı: Dirsek 28">
            <a:extLst>
              <a:ext uri="{FF2B5EF4-FFF2-40B4-BE49-F238E27FC236}">
                <a16:creationId xmlns:a16="http://schemas.microsoft.com/office/drawing/2014/main" id="{6C0EFAC6-4A2A-46EE-B6FE-4C742612CFBB}"/>
              </a:ext>
            </a:extLst>
          </p:cNvPr>
          <p:cNvCxnSpPr>
            <a:cxnSpLocks/>
          </p:cNvCxnSpPr>
          <p:nvPr/>
        </p:nvCxnSpPr>
        <p:spPr>
          <a:xfrm>
            <a:off x="6279650" y="3905048"/>
            <a:ext cx="4235950" cy="702816"/>
          </a:xfrm>
          <a:prstGeom prst="bentConnector3">
            <a:avLst>
              <a:gd name="adj1" fmla="val 55314"/>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 name="Metin kutusu 1">
            <a:extLst>
              <a:ext uri="{FF2B5EF4-FFF2-40B4-BE49-F238E27FC236}">
                <a16:creationId xmlns:a16="http://schemas.microsoft.com/office/drawing/2014/main" id="{C154012F-DB1B-48E6-807E-CB63329DD753}"/>
              </a:ext>
            </a:extLst>
          </p:cNvPr>
          <p:cNvSpPr txBox="1"/>
          <p:nvPr/>
        </p:nvSpPr>
        <p:spPr>
          <a:xfrm>
            <a:off x="2808520" y="4651806"/>
            <a:ext cx="3434193" cy="338554"/>
          </a:xfrm>
          <a:prstGeom prst="rect">
            <a:avLst/>
          </a:prstGeom>
          <a:noFill/>
        </p:spPr>
        <p:txBody>
          <a:bodyPr wrap="square" rtlCol="0">
            <a:spAutoFit/>
          </a:bodyPr>
          <a:lstStyle/>
          <a:p>
            <a:r>
              <a:rPr lang="tr-TR" sz="1600" b="1" dirty="0"/>
              <a:t>AKTİF(VARLIK) TOPLAMI           15.700</a:t>
            </a:r>
          </a:p>
        </p:txBody>
      </p:sp>
      <p:sp>
        <p:nvSpPr>
          <p:cNvPr id="4" name="Metin kutusu 3">
            <a:extLst>
              <a:ext uri="{FF2B5EF4-FFF2-40B4-BE49-F238E27FC236}">
                <a16:creationId xmlns:a16="http://schemas.microsoft.com/office/drawing/2014/main" id="{638DC9A7-1B97-4849-B9E8-1A81DA303E46}"/>
              </a:ext>
            </a:extLst>
          </p:cNvPr>
          <p:cNvSpPr txBox="1"/>
          <p:nvPr/>
        </p:nvSpPr>
        <p:spPr>
          <a:xfrm>
            <a:off x="6255026" y="4671253"/>
            <a:ext cx="3287474" cy="338554"/>
          </a:xfrm>
          <a:prstGeom prst="rect">
            <a:avLst/>
          </a:prstGeom>
          <a:noFill/>
        </p:spPr>
        <p:txBody>
          <a:bodyPr wrap="square" rtlCol="0">
            <a:spAutoFit/>
          </a:bodyPr>
          <a:lstStyle/>
          <a:p>
            <a:r>
              <a:rPr lang="tr-TR" sz="1600" b="1" dirty="0"/>
              <a:t>PASİF(KAYNAK) TOPLAMI	   15.700</a:t>
            </a:r>
          </a:p>
        </p:txBody>
      </p:sp>
      <p:cxnSp>
        <p:nvCxnSpPr>
          <p:cNvPr id="11" name="Düz Bağlayıcı 10">
            <a:extLst>
              <a:ext uri="{FF2B5EF4-FFF2-40B4-BE49-F238E27FC236}">
                <a16:creationId xmlns:a16="http://schemas.microsoft.com/office/drawing/2014/main" id="{885DD3C7-5FBB-4CC5-930E-CB88861B15CC}"/>
              </a:ext>
            </a:extLst>
          </p:cNvPr>
          <p:cNvCxnSpPr>
            <a:cxnSpLocks/>
          </p:cNvCxnSpPr>
          <p:nvPr/>
        </p:nvCxnSpPr>
        <p:spPr>
          <a:xfrm>
            <a:off x="5471410" y="5009807"/>
            <a:ext cx="624586" cy="0"/>
          </a:xfrm>
          <a:prstGeom prst="line">
            <a:avLst/>
          </a:prstGeom>
          <a:ln w="571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7" name="Düz Bağlayıcı 16">
            <a:extLst>
              <a:ext uri="{FF2B5EF4-FFF2-40B4-BE49-F238E27FC236}">
                <a16:creationId xmlns:a16="http://schemas.microsoft.com/office/drawing/2014/main" id="{EAC51E16-E39D-4E9A-AA3D-81D9FD055276}"/>
              </a:ext>
            </a:extLst>
          </p:cNvPr>
          <p:cNvCxnSpPr>
            <a:cxnSpLocks/>
          </p:cNvCxnSpPr>
          <p:nvPr/>
        </p:nvCxnSpPr>
        <p:spPr>
          <a:xfrm>
            <a:off x="8769246" y="5009807"/>
            <a:ext cx="62654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279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Başlık 1">
            <a:extLst>
              <a:ext uri="{FF2B5EF4-FFF2-40B4-BE49-F238E27FC236}">
                <a16:creationId xmlns:a16="http://schemas.microsoft.com/office/drawing/2014/main" id="{81380B66-38FB-4F94-A515-0C209CB51DCD}"/>
              </a:ext>
            </a:extLst>
          </p:cNvPr>
          <p:cNvSpPr>
            <a:spLocks noGrp="1"/>
          </p:cNvSpPr>
          <p:nvPr>
            <p:ph type="title"/>
          </p:nvPr>
        </p:nvSpPr>
        <p:spPr>
          <a:xfrm>
            <a:off x="640081" y="791570"/>
            <a:ext cx="4018839" cy="5262390"/>
          </a:xfrm>
        </p:spPr>
        <p:txBody>
          <a:bodyPr anchor="ctr">
            <a:normAutofit/>
          </a:bodyPr>
          <a:lstStyle/>
          <a:p>
            <a:pPr algn="ctr"/>
            <a:r>
              <a:rPr lang="tr-TR" sz="5000" dirty="0">
                <a:solidFill>
                  <a:schemeClr val="bg1"/>
                </a:solidFill>
              </a:rPr>
              <a:t>Kapanış Bilânçosu Düzenlenmesi</a:t>
            </a:r>
            <a:br>
              <a:rPr lang="tr-TR" sz="5000" dirty="0">
                <a:solidFill>
                  <a:schemeClr val="bg1"/>
                </a:solidFill>
              </a:rPr>
            </a:br>
            <a:br>
              <a:rPr lang="tr-TR" sz="5000" dirty="0">
                <a:solidFill>
                  <a:schemeClr val="bg1"/>
                </a:solidFill>
              </a:rPr>
            </a:br>
            <a:endParaRPr lang="tr-TR" sz="5000" dirty="0">
              <a:solidFill>
                <a:schemeClr val="bg1"/>
              </a:solidFill>
            </a:endParaRPr>
          </a:p>
        </p:txBody>
      </p:sp>
      <p:sp>
        <p:nvSpPr>
          <p:cNvPr id="17" name="Rectangle 16">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İçerik Yer Tutucusu 9">
            <a:extLst>
              <a:ext uri="{FF2B5EF4-FFF2-40B4-BE49-F238E27FC236}">
                <a16:creationId xmlns:a16="http://schemas.microsoft.com/office/drawing/2014/main" id="{45E1DE57-EA69-4F6E-8E9E-71A0A8DB8175}"/>
              </a:ext>
            </a:extLst>
          </p:cNvPr>
          <p:cNvSpPr>
            <a:spLocks noGrp="1"/>
          </p:cNvSpPr>
          <p:nvPr>
            <p:ph idx="1"/>
          </p:nvPr>
        </p:nvSpPr>
        <p:spPr>
          <a:xfrm>
            <a:off x="6176720" y="791570"/>
            <a:ext cx="4892308" cy="5262390"/>
          </a:xfrm>
        </p:spPr>
        <p:txBody>
          <a:bodyPr anchor="ctr">
            <a:normAutofit/>
          </a:bodyPr>
          <a:lstStyle/>
          <a:p>
            <a:pPr algn="just">
              <a:buFont typeface="Wingdings" panose="05000000000000000000" pitchFamily="2" charset="2"/>
              <a:buChar char="Ø"/>
            </a:pPr>
            <a:r>
              <a:rPr lang="tr-TR" sz="1800" dirty="0"/>
              <a:t>Kapanış bilânçosu düzenlenirken bilânço düzenleme kurallarında bir fark yoktur. Tek fark hesap isimleri ve tutarlarını alacağımız kaynaktır. Kapanış bilânçosu düzenlenirken temel mali tablolardan biri olan mizandan faydalanılır. Mizan, muhasebede kontrol işlevi gören bir çizelgedir. </a:t>
            </a:r>
          </a:p>
        </p:txBody>
      </p:sp>
    </p:spTree>
    <p:extLst>
      <p:ext uri="{BB962C8B-B14F-4D97-AF65-F5344CB8AC3E}">
        <p14:creationId xmlns:p14="http://schemas.microsoft.com/office/powerpoint/2010/main" val="2680065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4">
            <a:extLst>
              <a:ext uri="{FF2B5EF4-FFF2-40B4-BE49-F238E27FC236}">
                <a16:creationId xmlns:a16="http://schemas.microsoft.com/office/drawing/2014/main" id="{98BCE920-76D1-46BC-B65B-A2FF4E29E362}"/>
              </a:ext>
            </a:extLst>
          </p:cNvPr>
          <p:cNvGraphicFramePr>
            <a:graphicFrameLocks noGrp="1"/>
          </p:cNvGraphicFramePr>
          <p:nvPr>
            <p:ph idx="1"/>
            <p:extLst>
              <p:ext uri="{D42A27DB-BD31-4B8C-83A1-F6EECF244321}">
                <p14:modId xmlns:p14="http://schemas.microsoft.com/office/powerpoint/2010/main" val="727687554"/>
              </p:ext>
            </p:extLst>
          </p:nvPr>
        </p:nvGraphicFramePr>
        <p:xfrm>
          <a:off x="1371600" y="717452"/>
          <a:ext cx="9601195" cy="5530403"/>
        </p:xfrm>
        <a:graphic>
          <a:graphicData uri="http://schemas.openxmlformats.org/drawingml/2006/table">
            <a:tbl>
              <a:tblPr firstRow="1" bandRow="1">
                <a:tableStyleId>{073A0DAA-6AF3-43AB-8588-CEC1D06C72B9}</a:tableStyleId>
              </a:tblPr>
              <a:tblGrid>
                <a:gridCol w="1920239">
                  <a:extLst>
                    <a:ext uri="{9D8B030D-6E8A-4147-A177-3AD203B41FA5}">
                      <a16:colId xmlns:a16="http://schemas.microsoft.com/office/drawing/2014/main" val="50274608"/>
                    </a:ext>
                  </a:extLst>
                </a:gridCol>
                <a:gridCol w="1920239">
                  <a:extLst>
                    <a:ext uri="{9D8B030D-6E8A-4147-A177-3AD203B41FA5}">
                      <a16:colId xmlns:a16="http://schemas.microsoft.com/office/drawing/2014/main" val="2291603653"/>
                    </a:ext>
                  </a:extLst>
                </a:gridCol>
                <a:gridCol w="1920239">
                  <a:extLst>
                    <a:ext uri="{9D8B030D-6E8A-4147-A177-3AD203B41FA5}">
                      <a16:colId xmlns:a16="http://schemas.microsoft.com/office/drawing/2014/main" val="1443376477"/>
                    </a:ext>
                  </a:extLst>
                </a:gridCol>
                <a:gridCol w="1920239">
                  <a:extLst>
                    <a:ext uri="{9D8B030D-6E8A-4147-A177-3AD203B41FA5}">
                      <a16:colId xmlns:a16="http://schemas.microsoft.com/office/drawing/2014/main" val="1115217067"/>
                    </a:ext>
                  </a:extLst>
                </a:gridCol>
                <a:gridCol w="1920239">
                  <a:extLst>
                    <a:ext uri="{9D8B030D-6E8A-4147-A177-3AD203B41FA5}">
                      <a16:colId xmlns:a16="http://schemas.microsoft.com/office/drawing/2014/main" val="905145302"/>
                    </a:ext>
                  </a:extLst>
                </a:gridCol>
              </a:tblGrid>
              <a:tr h="390574">
                <a:tc rowSpan="2">
                  <a:txBody>
                    <a:bodyPr/>
                    <a:lstStyle/>
                    <a:p>
                      <a:pPr algn="ctr"/>
                      <a:endParaRPr lang="tr-TR" dirty="0"/>
                    </a:p>
                    <a:p>
                      <a:pPr algn="ctr"/>
                      <a:r>
                        <a:rPr lang="tr-TR" dirty="0"/>
                        <a:t>HESAP İSMİ</a:t>
                      </a:r>
                    </a:p>
                  </a:txBody>
                  <a:tcPr/>
                </a:tc>
                <a:tc gridSpan="2">
                  <a:txBody>
                    <a:bodyPr/>
                    <a:lstStyle/>
                    <a:p>
                      <a:pPr algn="ctr"/>
                      <a:r>
                        <a:rPr lang="tr-TR" dirty="0"/>
                        <a:t>TUTAR</a:t>
                      </a:r>
                    </a:p>
                  </a:txBody>
                  <a:tcPr/>
                </a:tc>
                <a:tc hMerge="1">
                  <a:txBody>
                    <a:bodyPr/>
                    <a:lstStyle/>
                    <a:p>
                      <a:endParaRPr lang="tr-TR" dirty="0"/>
                    </a:p>
                  </a:txBody>
                  <a:tcPr/>
                </a:tc>
                <a:tc gridSpan="2">
                  <a:txBody>
                    <a:bodyPr/>
                    <a:lstStyle/>
                    <a:p>
                      <a:pPr algn="ctr"/>
                      <a:r>
                        <a:rPr lang="tr-TR" dirty="0"/>
                        <a:t>KALAN</a:t>
                      </a:r>
                    </a:p>
                  </a:txBody>
                  <a:tcPr/>
                </a:tc>
                <a:tc hMerge="1">
                  <a:txBody>
                    <a:bodyPr/>
                    <a:lstStyle/>
                    <a:p>
                      <a:endParaRPr lang="tr-TR" dirty="0"/>
                    </a:p>
                  </a:txBody>
                  <a:tcPr/>
                </a:tc>
                <a:extLst>
                  <a:ext uri="{0D108BD9-81ED-4DB2-BD59-A6C34878D82A}">
                    <a16:rowId xmlns:a16="http://schemas.microsoft.com/office/drawing/2014/main" val="3079489992"/>
                  </a:ext>
                </a:extLst>
              </a:tr>
              <a:tr h="390574">
                <a:tc vMerge="1">
                  <a:txBody>
                    <a:bodyPr/>
                    <a:lstStyle/>
                    <a:p>
                      <a:endParaRPr lang="tr-TR"/>
                    </a:p>
                  </a:txBody>
                  <a:tcPr/>
                </a:tc>
                <a:tc>
                  <a:txBody>
                    <a:bodyPr/>
                    <a:lstStyle/>
                    <a:p>
                      <a:pPr algn="ctr"/>
                      <a:r>
                        <a:rPr lang="tr-TR" dirty="0">
                          <a:solidFill>
                            <a:schemeClr val="bg2"/>
                          </a:solidFill>
                        </a:rPr>
                        <a:t>BORÇ</a:t>
                      </a:r>
                    </a:p>
                  </a:txBody>
                  <a:tcPr>
                    <a:solidFill>
                      <a:schemeClr val="tx1">
                        <a:lumMod val="50000"/>
                        <a:lumOff val="50000"/>
                      </a:schemeClr>
                    </a:solidFill>
                  </a:tcPr>
                </a:tc>
                <a:tc>
                  <a:txBody>
                    <a:bodyPr/>
                    <a:lstStyle/>
                    <a:p>
                      <a:pPr algn="ctr"/>
                      <a:r>
                        <a:rPr lang="tr-TR" dirty="0">
                          <a:solidFill>
                            <a:schemeClr val="bg2"/>
                          </a:solidFill>
                        </a:rPr>
                        <a:t>ALACAK</a:t>
                      </a:r>
                    </a:p>
                  </a:txBody>
                  <a:tcPr>
                    <a:solidFill>
                      <a:schemeClr val="tx1">
                        <a:lumMod val="50000"/>
                        <a:lumOff val="50000"/>
                      </a:schemeClr>
                    </a:solidFill>
                  </a:tcPr>
                </a:tc>
                <a:tc>
                  <a:txBody>
                    <a:bodyPr/>
                    <a:lstStyle/>
                    <a:p>
                      <a:pPr algn="ctr"/>
                      <a:r>
                        <a:rPr lang="tr-TR" dirty="0">
                          <a:solidFill>
                            <a:schemeClr val="bg2"/>
                          </a:solidFill>
                        </a:rPr>
                        <a:t>BORÇ</a:t>
                      </a:r>
                    </a:p>
                  </a:txBody>
                  <a:tcPr>
                    <a:solidFill>
                      <a:schemeClr val="tx1">
                        <a:lumMod val="50000"/>
                        <a:lumOff val="50000"/>
                      </a:schemeClr>
                    </a:solidFill>
                  </a:tcPr>
                </a:tc>
                <a:tc>
                  <a:txBody>
                    <a:bodyPr/>
                    <a:lstStyle/>
                    <a:p>
                      <a:pPr algn="ctr"/>
                      <a:r>
                        <a:rPr lang="tr-TR" dirty="0">
                          <a:solidFill>
                            <a:schemeClr val="bg2"/>
                          </a:solidFill>
                        </a:rPr>
                        <a:t>ALACAK</a:t>
                      </a:r>
                    </a:p>
                  </a:txBody>
                  <a:tcPr>
                    <a:solidFill>
                      <a:schemeClr val="tx1">
                        <a:lumMod val="50000"/>
                        <a:lumOff val="50000"/>
                      </a:schemeClr>
                    </a:solidFill>
                  </a:tcPr>
                </a:tc>
                <a:extLst>
                  <a:ext uri="{0D108BD9-81ED-4DB2-BD59-A6C34878D82A}">
                    <a16:rowId xmlns:a16="http://schemas.microsoft.com/office/drawing/2014/main" val="3387941697"/>
                  </a:ext>
                </a:extLst>
              </a:tr>
              <a:tr h="527695">
                <a:tc>
                  <a:txBody>
                    <a:bodyPr/>
                    <a:lstStyle/>
                    <a:p>
                      <a:r>
                        <a:rPr lang="tr-TR" dirty="0"/>
                        <a:t>KASA</a:t>
                      </a:r>
                    </a:p>
                  </a:txBody>
                  <a:tcPr/>
                </a:tc>
                <a:tc>
                  <a:txBody>
                    <a:bodyPr/>
                    <a:lstStyle/>
                    <a:p>
                      <a:pPr algn="r"/>
                      <a:r>
                        <a:rPr lang="tr-TR" dirty="0"/>
                        <a:t>360.000</a:t>
                      </a:r>
                    </a:p>
                  </a:txBody>
                  <a:tcPr/>
                </a:tc>
                <a:tc>
                  <a:txBody>
                    <a:bodyPr/>
                    <a:lstStyle/>
                    <a:p>
                      <a:pPr algn="r"/>
                      <a:r>
                        <a:rPr lang="tr-TR" dirty="0"/>
                        <a:t>330.000</a:t>
                      </a:r>
                    </a:p>
                  </a:txBody>
                  <a:tcPr/>
                </a:tc>
                <a:tc>
                  <a:txBody>
                    <a:bodyPr/>
                    <a:lstStyle/>
                    <a:p>
                      <a:pPr algn="r"/>
                      <a:r>
                        <a:rPr lang="tr-TR" dirty="0"/>
                        <a:t>30.000</a:t>
                      </a:r>
                    </a:p>
                  </a:txBody>
                  <a:tcPr/>
                </a:tc>
                <a:tc>
                  <a:txBody>
                    <a:bodyPr/>
                    <a:lstStyle/>
                    <a:p>
                      <a:pPr algn="r"/>
                      <a:r>
                        <a:rPr lang="tr-TR" dirty="0"/>
                        <a:t>--</a:t>
                      </a:r>
                    </a:p>
                  </a:txBody>
                  <a:tcPr/>
                </a:tc>
                <a:extLst>
                  <a:ext uri="{0D108BD9-81ED-4DB2-BD59-A6C34878D82A}">
                    <a16:rowId xmlns:a16="http://schemas.microsoft.com/office/drawing/2014/main" val="2043976134"/>
                  </a:ext>
                </a:extLst>
              </a:tr>
              <a:tr h="527695">
                <a:tc>
                  <a:txBody>
                    <a:bodyPr/>
                    <a:lstStyle/>
                    <a:p>
                      <a:r>
                        <a:rPr lang="tr-TR" dirty="0"/>
                        <a:t>BANKA</a:t>
                      </a:r>
                    </a:p>
                  </a:txBody>
                  <a:tcPr/>
                </a:tc>
                <a:tc>
                  <a:txBody>
                    <a:bodyPr/>
                    <a:lstStyle/>
                    <a:p>
                      <a:pPr algn="r"/>
                      <a:r>
                        <a:rPr lang="tr-TR" dirty="0"/>
                        <a:t>1.160</a:t>
                      </a:r>
                    </a:p>
                  </a:txBody>
                  <a:tcPr/>
                </a:tc>
                <a:tc>
                  <a:txBody>
                    <a:bodyPr/>
                    <a:lstStyle/>
                    <a:p>
                      <a:pPr algn="r"/>
                      <a:r>
                        <a:rPr lang="tr-TR" dirty="0"/>
                        <a:t>900.000</a:t>
                      </a:r>
                    </a:p>
                  </a:txBody>
                  <a:tcPr/>
                </a:tc>
                <a:tc>
                  <a:txBody>
                    <a:bodyPr/>
                    <a:lstStyle/>
                    <a:p>
                      <a:pPr algn="r"/>
                      <a:r>
                        <a:rPr lang="tr-TR" dirty="0"/>
                        <a:t>260.000</a:t>
                      </a:r>
                    </a:p>
                  </a:txBody>
                  <a:tcPr/>
                </a:tc>
                <a:tc>
                  <a:txBody>
                    <a:bodyPr/>
                    <a:lstStyle/>
                    <a:p>
                      <a:pPr algn="r"/>
                      <a:r>
                        <a:rPr lang="tr-TR" dirty="0"/>
                        <a:t>--</a:t>
                      </a:r>
                    </a:p>
                  </a:txBody>
                  <a:tcPr/>
                </a:tc>
                <a:extLst>
                  <a:ext uri="{0D108BD9-81ED-4DB2-BD59-A6C34878D82A}">
                    <a16:rowId xmlns:a16="http://schemas.microsoft.com/office/drawing/2014/main" val="1176836763"/>
                  </a:ext>
                </a:extLst>
              </a:tr>
              <a:tr h="527695">
                <a:tc>
                  <a:txBody>
                    <a:bodyPr/>
                    <a:lstStyle/>
                    <a:p>
                      <a:r>
                        <a:rPr lang="tr-TR" dirty="0"/>
                        <a:t>TİCARİ MALLAR</a:t>
                      </a:r>
                    </a:p>
                  </a:txBody>
                  <a:tcPr/>
                </a:tc>
                <a:tc>
                  <a:txBody>
                    <a:bodyPr/>
                    <a:lstStyle/>
                    <a:p>
                      <a:pPr algn="r"/>
                      <a:r>
                        <a:rPr lang="tr-TR" dirty="0"/>
                        <a:t>480.000</a:t>
                      </a:r>
                    </a:p>
                  </a:txBody>
                  <a:tcPr/>
                </a:tc>
                <a:tc>
                  <a:txBody>
                    <a:bodyPr/>
                    <a:lstStyle/>
                    <a:p>
                      <a:pPr algn="r"/>
                      <a:r>
                        <a:rPr lang="tr-TR" dirty="0"/>
                        <a:t>400.000</a:t>
                      </a:r>
                    </a:p>
                  </a:txBody>
                  <a:tcPr/>
                </a:tc>
                <a:tc>
                  <a:txBody>
                    <a:bodyPr/>
                    <a:lstStyle/>
                    <a:p>
                      <a:pPr algn="r"/>
                      <a:r>
                        <a:rPr lang="tr-TR" dirty="0"/>
                        <a:t>80.000</a:t>
                      </a:r>
                    </a:p>
                  </a:txBody>
                  <a:tcPr/>
                </a:tc>
                <a:tc>
                  <a:txBody>
                    <a:bodyPr/>
                    <a:lstStyle/>
                    <a:p>
                      <a:pPr algn="r"/>
                      <a:r>
                        <a:rPr lang="tr-TR" dirty="0"/>
                        <a:t>--</a:t>
                      </a:r>
                    </a:p>
                  </a:txBody>
                  <a:tcPr/>
                </a:tc>
                <a:extLst>
                  <a:ext uri="{0D108BD9-81ED-4DB2-BD59-A6C34878D82A}">
                    <a16:rowId xmlns:a16="http://schemas.microsoft.com/office/drawing/2014/main" val="995678878"/>
                  </a:ext>
                </a:extLst>
              </a:tr>
              <a:tr h="527695">
                <a:tc>
                  <a:txBody>
                    <a:bodyPr/>
                    <a:lstStyle/>
                    <a:p>
                      <a:r>
                        <a:rPr lang="tr-TR" dirty="0"/>
                        <a:t>ALICILAR</a:t>
                      </a:r>
                    </a:p>
                  </a:txBody>
                  <a:tcPr/>
                </a:tc>
                <a:tc>
                  <a:txBody>
                    <a:bodyPr/>
                    <a:lstStyle/>
                    <a:p>
                      <a:pPr algn="r"/>
                      <a:r>
                        <a:rPr lang="tr-TR" dirty="0"/>
                        <a:t>300.000</a:t>
                      </a:r>
                    </a:p>
                  </a:txBody>
                  <a:tcPr/>
                </a:tc>
                <a:tc>
                  <a:txBody>
                    <a:bodyPr/>
                    <a:lstStyle/>
                    <a:p>
                      <a:pPr algn="r"/>
                      <a:r>
                        <a:rPr lang="tr-TR" dirty="0"/>
                        <a:t>225.000</a:t>
                      </a:r>
                    </a:p>
                  </a:txBody>
                  <a:tcPr/>
                </a:tc>
                <a:tc>
                  <a:txBody>
                    <a:bodyPr/>
                    <a:lstStyle/>
                    <a:p>
                      <a:pPr algn="r"/>
                      <a:r>
                        <a:rPr lang="tr-TR" dirty="0"/>
                        <a:t>75.000</a:t>
                      </a:r>
                    </a:p>
                  </a:txBody>
                  <a:tcPr/>
                </a:tc>
                <a:tc>
                  <a:txBody>
                    <a:bodyPr/>
                    <a:lstStyle/>
                    <a:p>
                      <a:pPr algn="r"/>
                      <a:r>
                        <a:rPr lang="tr-TR" dirty="0"/>
                        <a:t>--</a:t>
                      </a:r>
                    </a:p>
                  </a:txBody>
                  <a:tcPr/>
                </a:tc>
                <a:extLst>
                  <a:ext uri="{0D108BD9-81ED-4DB2-BD59-A6C34878D82A}">
                    <a16:rowId xmlns:a16="http://schemas.microsoft.com/office/drawing/2014/main" val="1192590370"/>
                  </a:ext>
                </a:extLst>
              </a:tr>
              <a:tr h="527695">
                <a:tc>
                  <a:txBody>
                    <a:bodyPr/>
                    <a:lstStyle/>
                    <a:p>
                      <a:r>
                        <a:rPr lang="tr-TR" sz="1600" dirty="0"/>
                        <a:t>ALACAK SENETLERİ</a:t>
                      </a:r>
                    </a:p>
                  </a:txBody>
                  <a:tcPr/>
                </a:tc>
                <a:tc>
                  <a:txBody>
                    <a:bodyPr/>
                    <a:lstStyle/>
                    <a:p>
                      <a:pPr algn="r"/>
                      <a:r>
                        <a:rPr lang="tr-TR" dirty="0"/>
                        <a:t>100.000</a:t>
                      </a:r>
                    </a:p>
                  </a:txBody>
                  <a:tcPr/>
                </a:tc>
                <a:tc>
                  <a:txBody>
                    <a:bodyPr/>
                    <a:lstStyle/>
                    <a:p>
                      <a:pPr algn="r"/>
                      <a:r>
                        <a:rPr lang="tr-TR" dirty="0"/>
                        <a:t>100.000</a:t>
                      </a:r>
                    </a:p>
                  </a:txBody>
                  <a:tcPr/>
                </a:tc>
                <a:tc>
                  <a:txBody>
                    <a:bodyPr/>
                    <a:lstStyle/>
                    <a:p>
                      <a:pPr algn="r"/>
                      <a:r>
                        <a:rPr lang="tr-TR" dirty="0"/>
                        <a:t>--</a:t>
                      </a:r>
                    </a:p>
                  </a:txBody>
                  <a:tcPr/>
                </a:tc>
                <a:tc>
                  <a:txBody>
                    <a:bodyPr/>
                    <a:lstStyle/>
                    <a:p>
                      <a:pPr algn="r"/>
                      <a:r>
                        <a:rPr lang="tr-TR" dirty="0"/>
                        <a:t>--</a:t>
                      </a:r>
                    </a:p>
                  </a:txBody>
                  <a:tcPr/>
                </a:tc>
                <a:extLst>
                  <a:ext uri="{0D108BD9-81ED-4DB2-BD59-A6C34878D82A}">
                    <a16:rowId xmlns:a16="http://schemas.microsoft.com/office/drawing/2014/main" val="843772247"/>
                  </a:ext>
                </a:extLst>
              </a:tr>
              <a:tr h="527695">
                <a:tc>
                  <a:txBody>
                    <a:bodyPr/>
                    <a:lstStyle/>
                    <a:p>
                      <a:r>
                        <a:rPr lang="tr-TR" dirty="0"/>
                        <a:t>SATICILAR</a:t>
                      </a:r>
                    </a:p>
                  </a:txBody>
                  <a:tcPr/>
                </a:tc>
                <a:tc>
                  <a:txBody>
                    <a:bodyPr/>
                    <a:lstStyle/>
                    <a:p>
                      <a:pPr algn="r"/>
                      <a:r>
                        <a:rPr lang="tr-TR" dirty="0"/>
                        <a:t>470.000</a:t>
                      </a:r>
                    </a:p>
                  </a:txBody>
                  <a:tcPr/>
                </a:tc>
                <a:tc>
                  <a:txBody>
                    <a:bodyPr/>
                    <a:lstStyle/>
                    <a:p>
                      <a:pPr algn="r"/>
                      <a:r>
                        <a:rPr lang="tr-TR" dirty="0"/>
                        <a:t>680.000</a:t>
                      </a:r>
                    </a:p>
                  </a:txBody>
                  <a:tcPr/>
                </a:tc>
                <a:tc>
                  <a:txBody>
                    <a:bodyPr/>
                    <a:lstStyle/>
                    <a:p>
                      <a:pPr algn="r"/>
                      <a:r>
                        <a:rPr lang="tr-TR" dirty="0"/>
                        <a:t>--</a:t>
                      </a:r>
                    </a:p>
                  </a:txBody>
                  <a:tcPr/>
                </a:tc>
                <a:tc>
                  <a:txBody>
                    <a:bodyPr/>
                    <a:lstStyle/>
                    <a:p>
                      <a:pPr algn="r"/>
                      <a:r>
                        <a:rPr lang="tr-TR" dirty="0"/>
                        <a:t>210.000</a:t>
                      </a:r>
                    </a:p>
                  </a:txBody>
                  <a:tcPr/>
                </a:tc>
                <a:extLst>
                  <a:ext uri="{0D108BD9-81ED-4DB2-BD59-A6C34878D82A}">
                    <a16:rowId xmlns:a16="http://schemas.microsoft.com/office/drawing/2014/main" val="2555943787"/>
                  </a:ext>
                </a:extLst>
              </a:tr>
              <a:tr h="527695">
                <a:tc>
                  <a:txBody>
                    <a:bodyPr/>
                    <a:lstStyle/>
                    <a:p>
                      <a:r>
                        <a:rPr lang="tr-TR" dirty="0"/>
                        <a:t>BORÇ SENETLERİ</a:t>
                      </a:r>
                    </a:p>
                  </a:txBody>
                  <a:tcPr/>
                </a:tc>
                <a:tc>
                  <a:txBody>
                    <a:bodyPr/>
                    <a:lstStyle/>
                    <a:p>
                      <a:pPr algn="r"/>
                      <a:r>
                        <a:rPr lang="tr-TR" dirty="0"/>
                        <a:t>935.000</a:t>
                      </a:r>
                    </a:p>
                  </a:txBody>
                  <a:tcPr/>
                </a:tc>
                <a:tc>
                  <a:txBody>
                    <a:bodyPr/>
                    <a:lstStyle/>
                    <a:p>
                      <a:pPr algn="r"/>
                      <a:r>
                        <a:rPr lang="tr-TR" dirty="0"/>
                        <a:t>970.000</a:t>
                      </a:r>
                    </a:p>
                  </a:txBody>
                  <a:tcPr/>
                </a:tc>
                <a:tc>
                  <a:txBody>
                    <a:bodyPr/>
                    <a:lstStyle/>
                    <a:p>
                      <a:pPr algn="r"/>
                      <a:r>
                        <a:rPr lang="tr-TR" dirty="0"/>
                        <a:t>--</a:t>
                      </a:r>
                    </a:p>
                  </a:txBody>
                  <a:tcPr/>
                </a:tc>
                <a:tc>
                  <a:txBody>
                    <a:bodyPr/>
                    <a:lstStyle/>
                    <a:p>
                      <a:pPr algn="r"/>
                      <a:r>
                        <a:rPr lang="tr-TR" dirty="0"/>
                        <a:t>35.000</a:t>
                      </a:r>
                    </a:p>
                  </a:txBody>
                  <a:tcPr/>
                </a:tc>
                <a:extLst>
                  <a:ext uri="{0D108BD9-81ED-4DB2-BD59-A6C34878D82A}">
                    <a16:rowId xmlns:a16="http://schemas.microsoft.com/office/drawing/2014/main" val="3672585709"/>
                  </a:ext>
                </a:extLst>
              </a:tr>
              <a:tr h="527695">
                <a:tc>
                  <a:txBody>
                    <a:bodyPr/>
                    <a:lstStyle/>
                    <a:p>
                      <a:r>
                        <a:rPr lang="tr-TR" dirty="0"/>
                        <a:t>SERMAYE</a:t>
                      </a:r>
                    </a:p>
                  </a:txBody>
                  <a:tcPr/>
                </a:tc>
                <a:tc>
                  <a:txBody>
                    <a:bodyPr/>
                    <a:lstStyle/>
                    <a:p>
                      <a:pPr algn="r"/>
                      <a:r>
                        <a:rPr lang="tr-TR" dirty="0"/>
                        <a:t>--</a:t>
                      </a:r>
                    </a:p>
                  </a:txBody>
                  <a:tcPr/>
                </a:tc>
                <a:tc>
                  <a:txBody>
                    <a:bodyPr/>
                    <a:lstStyle/>
                    <a:p>
                      <a:pPr algn="r"/>
                      <a:r>
                        <a:rPr lang="tr-TR" dirty="0"/>
                        <a:t>200.000</a:t>
                      </a:r>
                    </a:p>
                  </a:txBody>
                  <a:tcPr/>
                </a:tc>
                <a:tc>
                  <a:txBody>
                    <a:bodyPr/>
                    <a:lstStyle/>
                    <a:p>
                      <a:pPr algn="r"/>
                      <a:r>
                        <a:rPr lang="tr-TR" dirty="0"/>
                        <a:t>--</a:t>
                      </a:r>
                    </a:p>
                  </a:txBody>
                  <a:tcPr/>
                </a:tc>
                <a:tc>
                  <a:txBody>
                    <a:bodyPr/>
                    <a:lstStyle/>
                    <a:p>
                      <a:pPr algn="r"/>
                      <a:r>
                        <a:rPr lang="tr-TR" dirty="0"/>
                        <a:t>200.000</a:t>
                      </a:r>
                    </a:p>
                  </a:txBody>
                  <a:tcPr/>
                </a:tc>
                <a:extLst>
                  <a:ext uri="{0D108BD9-81ED-4DB2-BD59-A6C34878D82A}">
                    <a16:rowId xmlns:a16="http://schemas.microsoft.com/office/drawing/2014/main" val="1053065888"/>
                  </a:ext>
                </a:extLst>
              </a:tr>
              <a:tr h="527695">
                <a:tc>
                  <a:txBody>
                    <a:bodyPr/>
                    <a:lstStyle/>
                    <a:p>
                      <a:r>
                        <a:rPr lang="tr-TR" b="1" dirty="0"/>
                        <a:t>TOPLAM</a:t>
                      </a:r>
                    </a:p>
                  </a:txBody>
                  <a:tcPr/>
                </a:tc>
                <a:tc>
                  <a:txBody>
                    <a:bodyPr/>
                    <a:lstStyle/>
                    <a:p>
                      <a:pPr algn="r"/>
                      <a:r>
                        <a:rPr lang="tr-TR" b="1" dirty="0"/>
                        <a:t>3.805</a:t>
                      </a:r>
                    </a:p>
                  </a:txBody>
                  <a:tcPr/>
                </a:tc>
                <a:tc>
                  <a:txBody>
                    <a:bodyPr/>
                    <a:lstStyle/>
                    <a:p>
                      <a:pPr algn="r"/>
                      <a:r>
                        <a:rPr lang="tr-TR" b="1" dirty="0"/>
                        <a:t>3.805</a:t>
                      </a:r>
                    </a:p>
                  </a:txBody>
                  <a:tcPr/>
                </a:tc>
                <a:tc>
                  <a:txBody>
                    <a:bodyPr/>
                    <a:lstStyle/>
                    <a:p>
                      <a:pPr algn="r"/>
                      <a:r>
                        <a:rPr lang="tr-TR" b="1" dirty="0"/>
                        <a:t>445.000</a:t>
                      </a:r>
                    </a:p>
                  </a:txBody>
                  <a:tcPr/>
                </a:tc>
                <a:tc>
                  <a:txBody>
                    <a:bodyPr/>
                    <a:lstStyle/>
                    <a:p>
                      <a:pPr algn="r"/>
                      <a:r>
                        <a:rPr lang="tr-TR" b="1" dirty="0"/>
                        <a:t>445.000</a:t>
                      </a:r>
                    </a:p>
                  </a:txBody>
                  <a:tcPr/>
                </a:tc>
                <a:extLst>
                  <a:ext uri="{0D108BD9-81ED-4DB2-BD59-A6C34878D82A}">
                    <a16:rowId xmlns:a16="http://schemas.microsoft.com/office/drawing/2014/main" val="3119969057"/>
                  </a:ext>
                </a:extLst>
              </a:tr>
            </a:tbl>
          </a:graphicData>
        </a:graphic>
      </p:graphicFrame>
      <p:sp>
        <p:nvSpPr>
          <p:cNvPr id="6" name="Metin kutusu 5">
            <a:extLst>
              <a:ext uri="{FF2B5EF4-FFF2-40B4-BE49-F238E27FC236}">
                <a16:creationId xmlns:a16="http://schemas.microsoft.com/office/drawing/2014/main" id="{FF22BAFA-6B66-4F73-8FA4-DF77A9AEEA64}"/>
              </a:ext>
            </a:extLst>
          </p:cNvPr>
          <p:cNvSpPr txBox="1"/>
          <p:nvPr/>
        </p:nvSpPr>
        <p:spPr>
          <a:xfrm>
            <a:off x="3348111" y="240813"/>
            <a:ext cx="6217920" cy="369332"/>
          </a:xfrm>
          <a:prstGeom prst="rect">
            <a:avLst/>
          </a:prstGeom>
          <a:noFill/>
        </p:spPr>
        <p:txBody>
          <a:bodyPr wrap="square" rtlCol="0">
            <a:spAutoFit/>
          </a:bodyPr>
          <a:lstStyle/>
          <a:p>
            <a:r>
              <a:rPr lang="tr-TR" b="1" dirty="0"/>
              <a:t>GÜRSOY TİCARET İŞLETMESİ 31.12.2011 TARİHLİ MİZANI</a:t>
            </a:r>
          </a:p>
        </p:txBody>
      </p:sp>
      <p:sp>
        <p:nvSpPr>
          <p:cNvPr id="7" name="Metin kutusu 6">
            <a:extLst>
              <a:ext uri="{FF2B5EF4-FFF2-40B4-BE49-F238E27FC236}">
                <a16:creationId xmlns:a16="http://schemas.microsoft.com/office/drawing/2014/main" id="{C3E90679-71C7-4D01-A12D-116C40C438E1}"/>
              </a:ext>
            </a:extLst>
          </p:cNvPr>
          <p:cNvSpPr txBox="1"/>
          <p:nvPr/>
        </p:nvSpPr>
        <p:spPr>
          <a:xfrm>
            <a:off x="1885071" y="6355162"/>
            <a:ext cx="9340947" cy="400110"/>
          </a:xfrm>
          <a:prstGeom prst="rect">
            <a:avLst/>
          </a:prstGeom>
          <a:noFill/>
        </p:spPr>
        <p:txBody>
          <a:bodyPr wrap="square" rtlCol="0">
            <a:spAutoFit/>
          </a:bodyPr>
          <a:lstStyle/>
          <a:p>
            <a:r>
              <a:rPr lang="tr-TR" sz="2000" b="1" dirty="0"/>
              <a:t>Soru: GÜRSOY İŞL. </a:t>
            </a:r>
            <a:r>
              <a:rPr lang="tr-TR" sz="2000" b="1" dirty="0" err="1"/>
              <a:t>nin</a:t>
            </a:r>
            <a:r>
              <a:rPr lang="tr-TR" sz="2000" b="1" dirty="0"/>
              <a:t> Açılış Bilançosunu Düzenleyiniz.</a:t>
            </a:r>
          </a:p>
        </p:txBody>
      </p:sp>
    </p:spTree>
    <p:extLst>
      <p:ext uri="{BB962C8B-B14F-4D97-AF65-F5344CB8AC3E}">
        <p14:creationId xmlns:p14="http://schemas.microsoft.com/office/powerpoint/2010/main" val="227174943"/>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177</TotalTime>
  <Words>418</Words>
  <Application>Microsoft Office PowerPoint</Application>
  <PresentationFormat>Geniş ekran</PresentationFormat>
  <Paragraphs>155</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Franklin Gothic Book</vt:lpstr>
      <vt:lpstr>Wingdings</vt:lpstr>
      <vt:lpstr>Kırpma</vt:lpstr>
      <vt:lpstr>Bilânço Düzenlenmesi</vt:lpstr>
      <vt:lpstr>Açılış Bilânçosu Düzenlenmesi  </vt:lpstr>
      <vt:lpstr>PowerPoint Sunusu</vt:lpstr>
      <vt:lpstr>PowerPoint Sunusu</vt:lpstr>
      <vt:lpstr>PowerPoint Sunusu</vt:lpstr>
      <vt:lpstr>PowerPoint Sunusu</vt:lpstr>
      <vt:lpstr>PowerPoint Sunusu</vt:lpstr>
      <vt:lpstr>Kapanış Bilânçosu Düzenlenmesi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Bilânço Düzenlenmesi</dc:title>
  <dc:creator>User</dc:creator>
  <cp:lastModifiedBy>User</cp:lastModifiedBy>
  <cp:revision>7</cp:revision>
  <dcterms:created xsi:type="dcterms:W3CDTF">2020-05-05T16:48:41Z</dcterms:created>
  <dcterms:modified xsi:type="dcterms:W3CDTF">2020-05-05T19:46:11Z</dcterms:modified>
</cp:coreProperties>
</file>