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22" r:id="rId2"/>
    <p:sldId id="807" r:id="rId3"/>
    <p:sldId id="438" r:id="rId4"/>
    <p:sldId id="439" r:id="rId5"/>
    <p:sldId id="742" r:id="rId6"/>
    <p:sldId id="1670" r:id="rId7"/>
    <p:sldId id="721" r:id="rId8"/>
    <p:sldId id="812" r:id="rId9"/>
    <p:sldId id="328" r:id="rId10"/>
    <p:sldId id="796" r:id="rId11"/>
    <p:sldId id="475" r:id="rId12"/>
    <p:sldId id="815" r:id="rId13"/>
    <p:sldId id="816" r:id="rId14"/>
    <p:sldId id="834" r:id="rId15"/>
    <p:sldId id="814" r:id="rId16"/>
    <p:sldId id="808" r:id="rId17"/>
    <p:sldId id="817" r:id="rId18"/>
    <p:sldId id="818" r:id="rId19"/>
    <p:sldId id="588" r:id="rId20"/>
    <p:sldId id="590" r:id="rId21"/>
    <p:sldId id="821" r:id="rId22"/>
    <p:sldId id="820" r:id="rId23"/>
    <p:sldId id="822" r:id="rId24"/>
    <p:sldId id="568" r:id="rId25"/>
    <p:sldId id="459" r:id="rId26"/>
    <p:sldId id="474" r:id="rId27"/>
    <p:sldId id="460" r:id="rId28"/>
    <p:sldId id="331" r:id="rId29"/>
    <p:sldId id="803" r:id="rId30"/>
    <p:sldId id="806" r:id="rId31"/>
    <p:sldId id="334" r:id="rId32"/>
    <p:sldId id="837" r:id="rId33"/>
    <p:sldId id="804" r:id="rId34"/>
    <p:sldId id="835" r:id="rId35"/>
    <p:sldId id="836" r:id="rId36"/>
    <p:sldId id="839" r:id="rId37"/>
    <p:sldId id="838" r:id="rId38"/>
    <p:sldId id="805" r:id="rId39"/>
    <p:sldId id="840" r:id="rId40"/>
    <p:sldId id="592" r:id="rId41"/>
    <p:sldId id="327" r:id="rId42"/>
    <p:sldId id="491" r:id="rId43"/>
    <p:sldId id="492" r:id="rId44"/>
    <p:sldId id="493" r:id="rId45"/>
    <p:sldId id="494" r:id="rId46"/>
    <p:sldId id="495" r:id="rId47"/>
    <p:sldId id="794" r:id="rId48"/>
    <p:sldId id="790" r:id="rId49"/>
    <p:sldId id="791" r:id="rId50"/>
    <p:sldId id="793" r:id="rId51"/>
    <p:sldId id="792" r:id="rId52"/>
  </p:sldIdLst>
  <p:sldSz cx="9144000" cy="6858000" type="screen4x3"/>
  <p:notesSz cx="6858000" cy="9144000"/>
  <p:defaultTextStyle>
    <a:defPPr>
      <a:defRPr lang="tr-TR"/>
    </a:defPPr>
    <a:lvl1pPr algn="l" rtl="0" fontAlgn="base">
      <a:spcBef>
        <a:spcPct val="0"/>
      </a:spcBef>
      <a:spcAft>
        <a:spcPct val="0"/>
      </a:spcAft>
      <a:defRPr kern="1200">
        <a:solidFill>
          <a:schemeClr val="tx2"/>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2"/>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2"/>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2"/>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2"/>
        </a:solidFill>
        <a:latin typeface="Arial" panose="020B0604020202020204" pitchFamily="34" charset="0"/>
        <a:ea typeface="+mn-ea"/>
        <a:cs typeface="+mn-cs"/>
      </a:defRPr>
    </a:lvl5pPr>
    <a:lvl6pPr marL="2286000" algn="l" defTabSz="914400" rtl="0" eaLnBrk="1" latinLnBrk="0" hangingPunct="1">
      <a:defRPr kern="1200">
        <a:solidFill>
          <a:schemeClr val="tx2"/>
        </a:solidFill>
        <a:latin typeface="Arial" panose="020B0604020202020204" pitchFamily="34" charset="0"/>
        <a:ea typeface="+mn-ea"/>
        <a:cs typeface="+mn-cs"/>
      </a:defRPr>
    </a:lvl6pPr>
    <a:lvl7pPr marL="2743200" algn="l" defTabSz="914400" rtl="0" eaLnBrk="1" latinLnBrk="0" hangingPunct="1">
      <a:defRPr kern="1200">
        <a:solidFill>
          <a:schemeClr val="tx2"/>
        </a:solidFill>
        <a:latin typeface="Arial" panose="020B0604020202020204" pitchFamily="34" charset="0"/>
        <a:ea typeface="+mn-ea"/>
        <a:cs typeface="+mn-cs"/>
      </a:defRPr>
    </a:lvl7pPr>
    <a:lvl8pPr marL="3200400" algn="l" defTabSz="914400" rtl="0" eaLnBrk="1" latinLnBrk="0" hangingPunct="1">
      <a:defRPr kern="1200">
        <a:solidFill>
          <a:schemeClr val="tx2"/>
        </a:solidFill>
        <a:latin typeface="Arial" panose="020B0604020202020204" pitchFamily="34" charset="0"/>
        <a:ea typeface="+mn-ea"/>
        <a:cs typeface="+mn-cs"/>
      </a:defRPr>
    </a:lvl8pPr>
    <a:lvl9pPr marL="3657600" algn="l" defTabSz="914400" rtl="0" eaLnBrk="1" latinLnBrk="0" hangingPunct="1">
      <a:defRPr kern="1200">
        <a:solidFill>
          <a:schemeClr val="tx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808"/>
    <a:srgbClr val="00AAE6"/>
    <a:srgbClr val="3FCDFF"/>
    <a:srgbClr val="FF99FF"/>
    <a:srgbClr val="6C0000"/>
    <a:srgbClr val="FF0000"/>
    <a:srgbClr val="65FFAB"/>
    <a:srgbClr val="A7E8FF"/>
    <a:srgbClr val="FFDC7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1279" autoAdjust="0"/>
  </p:normalViewPr>
  <p:slideViewPr>
    <p:cSldViewPr>
      <p:cViewPr varScale="1">
        <p:scale>
          <a:sx n="73" d="100"/>
          <a:sy n="73" d="100"/>
        </p:scale>
        <p:origin x="1278" y="78"/>
      </p:cViewPr>
      <p:guideLst>
        <p:guide orient="horz" pos="2160"/>
        <p:guide pos="2880"/>
      </p:guideLst>
    </p:cSldViewPr>
  </p:slideViewPr>
  <p:outlineViewPr>
    <p:cViewPr>
      <p:scale>
        <a:sx n="33" d="100"/>
        <a:sy n="33" d="100"/>
      </p:scale>
      <p:origin x="0" y="-189036"/>
    </p:cViewPr>
  </p:outlineViewPr>
  <p:notesTextViewPr>
    <p:cViewPr>
      <p:scale>
        <a:sx n="100" d="100"/>
        <a:sy n="100" d="100"/>
      </p:scale>
      <p:origin x="0" y="0"/>
    </p:cViewPr>
  </p:notesTextViewPr>
  <p:sorterViewPr>
    <p:cViewPr>
      <p:scale>
        <a:sx n="66" d="100"/>
        <a:sy n="66" d="100"/>
      </p:scale>
      <p:origin x="0" y="15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3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pPr>
              <a:defRPr/>
            </a:pPr>
            <a:endParaRPr lang="fr-FR"/>
          </a:p>
        </p:txBody>
      </p:sp>
      <p:sp>
        <p:nvSpPr>
          <p:cNvPr id="523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pPr>
              <a:defRPr/>
            </a:pPr>
            <a:endParaRPr lang="fr-FR"/>
          </a:p>
        </p:txBody>
      </p:sp>
      <p:sp>
        <p:nvSpPr>
          <p:cNvPr id="270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3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Click to edit Master text styles</a:t>
            </a:r>
          </a:p>
          <a:p>
            <a:pPr lvl="1"/>
            <a:r>
              <a:rPr lang="fr-FR" noProof="0"/>
              <a:t>Second level</a:t>
            </a:r>
          </a:p>
          <a:p>
            <a:pPr lvl="2"/>
            <a:r>
              <a:rPr lang="fr-FR" noProof="0"/>
              <a:t>Third level</a:t>
            </a:r>
          </a:p>
          <a:p>
            <a:pPr lvl="3"/>
            <a:r>
              <a:rPr lang="fr-FR" noProof="0"/>
              <a:t>Fourth level</a:t>
            </a:r>
          </a:p>
          <a:p>
            <a:pPr lvl="4"/>
            <a:r>
              <a:rPr lang="fr-FR" noProof="0"/>
              <a:t>Fifth level</a:t>
            </a:r>
          </a:p>
        </p:txBody>
      </p:sp>
      <p:sp>
        <p:nvSpPr>
          <p:cNvPr id="523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pPr>
              <a:defRPr/>
            </a:pPr>
            <a:endParaRPr lang="fr-FR"/>
          </a:p>
        </p:txBody>
      </p:sp>
      <p:sp>
        <p:nvSpPr>
          <p:cNvPr id="523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8FF907D8-61F2-4779-B67B-0F45C25AE3EE}" type="slidenum">
              <a:rPr lang="fr-FR" altLang="tr-TR"/>
              <a:pPr/>
              <a:t>‹#›</a:t>
            </a:fld>
            <a:endParaRPr lang="fr-F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1 Slayt Görüntüsü Yer Tutucusu"/>
          <p:cNvSpPr>
            <a:spLocks noGrp="1" noRot="1" noChangeAspect="1" noTextEdit="1"/>
          </p:cNvSpPr>
          <p:nvPr>
            <p:ph type="sldImg"/>
          </p:nvPr>
        </p:nvSpPr>
        <p:spPr>
          <a:ln/>
        </p:spPr>
      </p:sp>
      <p:sp>
        <p:nvSpPr>
          <p:cNvPr id="423939"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endParaRPr>
          </a:p>
        </p:txBody>
      </p:sp>
      <p:sp>
        <p:nvSpPr>
          <p:cNvPr id="423940"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fld id="{F4A9463E-BF84-4268-A0B0-09EBDCEBE214}" type="slidenum">
              <a:rPr lang="fr-FR" altLang="tr-TR">
                <a:solidFill>
                  <a:schemeClr val="tx1"/>
                </a:solidFill>
              </a:rPr>
              <a:pPr eaLnBrk="1" hangingPunct="1"/>
              <a:t>1</a:t>
            </a:fld>
            <a:endParaRPr lang="fr-FR" altLang="tr-TR">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1 Slayt Görüntüsü Yer Tutucusu"/>
          <p:cNvSpPr>
            <a:spLocks noGrp="1" noRot="1" noChangeAspect="1" noTextEdit="1"/>
          </p:cNvSpPr>
          <p:nvPr>
            <p:ph type="sldImg"/>
          </p:nvPr>
        </p:nvSpPr>
        <p:spPr>
          <a:ln/>
        </p:spPr>
      </p:sp>
      <p:sp>
        <p:nvSpPr>
          <p:cNvPr id="434179"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endParaRPr>
          </a:p>
        </p:txBody>
      </p:sp>
      <p:sp>
        <p:nvSpPr>
          <p:cNvPr id="434180"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fld id="{01436712-0EC2-4DFE-B137-F6602F32B2BC}" type="slidenum">
              <a:rPr lang="fr-FR" altLang="tr-TR">
                <a:solidFill>
                  <a:schemeClr val="tx1"/>
                </a:solidFill>
              </a:rPr>
              <a:pPr eaLnBrk="1" hangingPunct="1"/>
              <a:t>16</a:t>
            </a:fld>
            <a:endParaRPr lang="fr-FR" altLang="tr-TR">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1 Slayt Görüntüsü Yer Tutucusu"/>
          <p:cNvSpPr>
            <a:spLocks noGrp="1" noRot="1" noChangeAspect="1" noTextEdit="1"/>
          </p:cNvSpPr>
          <p:nvPr>
            <p:ph type="sldImg"/>
          </p:nvPr>
        </p:nvSpPr>
        <p:spPr>
          <a:ln/>
        </p:spPr>
      </p:sp>
      <p:sp>
        <p:nvSpPr>
          <p:cNvPr id="46797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latin typeface="Arial" panose="020B0604020202020204" pitchFamily="34" charset="0"/>
            </a:endParaRPr>
          </a:p>
        </p:txBody>
      </p:sp>
      <p:sp>
        <p:nvSpPr>
          <p:cNvPr id="467972"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fld id="{C3D26606-68A1-4D61-B080-3151EE5F106E}" type="slidenum">
              <a:rPr lang="fr-FR" altLang="tr-TR">
                <a:solidFill>
                  <a:schemeClr val="tx1"/>
                </a:solidFill>
              </a:rPr>
              <a:pPr eaLnBrk="1" hangingPunct="1"/>
              <a:t>17</a:t>
            </a:fld>
            <a:endParaRPr lang="fr-FR" altLang="tr-TR">
              <a:solidFill>
                <a:schemeClr val="tx1"/>
              </a:solidFill>
            </a:endParaRPr>
          </a:p>
        </p:txBody>
      </p:sp>
    </p:spTree>
    <p:extLst>
      <p:ext uri="{BB962C8B-B14F-4D97-AF65-F5344CB8AC3E}">
        <p14:creationId xmlns:p14="http://schemas.microsoft.com/office/powerpoint/2010/main" val="3928847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1 Slayt Görüntüsü Yer Tutucusu"/>
          <p:cNvSpPr>
            <a:spLocks noGrp="1" noRot="1" noChangeAspect="1" noTextEdit="1"/>
          </p:cNvSpPr>
          <p:nvPr>
            <p:ph type="sldImg"/>
          </p:nvPr>
        </p:nvSpPr>
        <p:spPr>
          <a:ln/>
        </p:spPr>
      </p:sp>
      <p:sp>
        <p:nvSpPr>
          <p:cNvPr id="46899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endParaRPr>
          </a:p>
        </p:txBody>
      </p:sp>
      <p:sp>
        <p:nvSpPr>
          <p:cNvPr id="468996"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fld id="{C32FAE2E-CBF3-45D2-BC6E-5F1B0FBC1215}" type="slidenum">
              <a:rPr lang="fr-FR" altLang="tr-TR">
                <a:solidFill>
                  <a:schemeClr val="tx1"/>
                </a:solidFill>
              </a:rPr>
              <a:pPr eaLnBrk="1" hangingPunct="1"/>
              <a:t>18</a:t>
            </a:fld>
            <a:endParaRPr lang="fr-FR" altLang="tr-TR">
              <a:solidFill>
                <a:schemeClr val="tx1"/>
              </a:solidFill>
            </a:endParaRPr>
          </a:p>
        </p:txBody>
      </p:sp>
    </p:spTree>
    <p:extLst>
      <p:ext uri="{BB962C8B-B14F-4D97-AF65-F5344CB8AC3E}">
        <p14:creationId xmlns:p14="http://schemas.microsoft.com/office/powerpoint/2010/main" val="55311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1 Slayt Görüntüsü Yer Tutucusu"/>
          <p:cNvSpPr>
            <a:spLocks noGrp="1" noRot="1" noChangeAspect="1" noTextEdit="1"/>
          </p:cNvSpPr>
          <p:nvPr>
            <p:ph type="sldImg"/>
          </p:nvPr>
        </p:nvSpPr>
        <p:spPr>
          <a:ln/>
        </p:spPr>
      </p:sp>
      <p:sp>
        <p:nvSpPr>
          <p:cNvPr id="466947"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endParaRPr>
          </a:p>
        </p:txBody>
      </p:sp>
      <p:sp>
        <p:nvSpPr>
          <p:cNvPr id="466948"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fld id="{270DA9B0-E564-4B16-9B22-D1D6506F2860}" type="slidenum">
              <a:rPr lang="fr-FR" altLang="tr-TR">
                <a:solidFill>
                  <a:schemeClr val="tx1"/>
                </a:solidFill>
              </a:rPr>
              <a:pPr eaLnBrk="1" hangingPunct="1"/>
              <a:t>19</a:t>
            </a:fld>
            <a:endParaRPr lang="fr-FR" altLang="tr-TR">
              <a:solidFill>
                <a:schemeClr val="tx1"/>
              </a:solidFill>
            </a:endParaRPr>
          </a:p>
        </p:txBody>
      </p:sp>
    </p:spTree>
    <p:extLst>
      <p:ext uri="{BB962C8B-B14F-4D97-AF65-F5344CB8AC3E}">
        <p14:creationId xmlns:p14="http://schemas.microsoft.com/office/powerpoint/2010/main" val="4207425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1 Slayt Görüntüsü Yer Tutucusu"/>
          <p:cNvSpPr>
            <a:spLocks noGrp="1" noRot="1" noChangeAspect="1" noTextEdit="1"/>
          </p:cNvSpPr>
          <p:nvPr>
            <p:ph type="sldImg"/>
          </p:nvPr>
        </p:nvSpPr>
        <p:spPr>
          <a:ln/>
        </p:spPr>
      </p:sp>
      <p:sp>
        <p:nvSpPr>
          <p:cNvPr id="470019"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endParaRPr>
          </a:p>
        </p:txBody>
      </p:sp>
      <p:sp>
        <p:nvSpPr>
          <p:cNvPr id="470020"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fld id="{0EFCD7C5-449A-458F-90DA-9117BC1DFD37}" type="slidenum">
              <a:rPr lang="fr-FR" altLang="tr-TR">
                <a:solidFill>
                  <a:schemeClr val="tx1"/>
                </a:solidFill>
              </a:rPr>
              <a:pPr eaLnBrk="1" hangingPunct="1"/>
              <a:t>20</a:t>
            </a:fld>
            <a:endParaRPr lang="fr-FR" altLang="tr-TR">
              <a:solidFill>
                <a:schemeClr val="tx1"/>
              </a:solidFill>
            </a:endParaRPr>
          </a:p>
        </p:txBody>
      </p:sp>
    </p:spTree>
    <p:extLst>
      <p:ext uri="{BB962C8B-B14F-4D97-AF65-F5344CB8AC3E}">
        <p14:creationId xmlns:p14="http://schemas.microsoft.com/office/powerpoint/2010/main" val="1177481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1 Slayt Görüntüsü Yer Tutucusu"/>
          <p:cNvSpPr>
            <a:spLocks noGrp="1" noRot="1" noChangeAspect="1" noTextEdit="1"/>
          </p:cNvSpPr>
          <p:nvPr>
            <p:ph type="sldImg"/>
          </p:nvPr>
        </p:nvSpPr>
        <p:spPr>
          <a:ln/>
        </p:spPr>
      </p:sp>
      <p:sp>
        <p:nvSpPr>
          <p:cNvPr id="464899"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endParaRPr>
          </a:p>
        </p:txBody>
      </p:sp>
      <p:sp>
        <p:nvSpPr>
          <p:cNvPr id="464900"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fld id="{6CC7A59C-AB81-44BF-BB45-A9CA94D26B79}" type="slidenum">
              <a:rPr lang="fr-FR" altLang="tr-TR">
                <a:solidFill>
                  <a:schemeClr val="tx1"/>
                </a:solidFill>
              </a:rPr>
              <a:pPr eaLnBrk="1" hangingPunct="1"/>
              <a:t>21</a:t>
            </a:fld>
            <a:endParaRPr lang="fr-FR" altLang="tr-TR">
              <a:solidFill>
                <a:schemeClr val="tx1"/>
              </a:solidFill>
            </a:endParaRPr>
          </a:p>
        </p:txBody>
      </p:sp>
    </p:spTree>
    <p:extLst>
      <p:ext uri="{BB962C8B-B14F-4D97-AF65-F5344CB8AC3E}">
        <p14:creationId xmlns:p14="http://schemas.microsoft.com/office/powerpoint/2010/main" val="1146413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1 Slayt Görüntüsü Yer Tutucusu"/>
          <p:cNvSpPr>
            <a:spLocks noGrp="1" noRot="1" noChangeAspect="1" noTextEdit="1"/>
          </p:cNvSpPr>
          <p:nvPr>
            <p:ph type="sldImg"/>
          </p:nvPr>
        </p:nvSpPr>
        <p:spPr>
          <a:ln/>
        </p:spPr>
      </p:sp>
      <p:sp>
        <p:nvSpPr>
          <p:cNvPr id="46387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endParaRPr>
          </a:p>
        </p:txBody>
      </p:sp>
      <p:sp>
        <p:nvSpPr>
          <p:cNvPr id="463876"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fld id="{FB46990C-D8CD-48C3-9734-99548B3746F8}" type="slidenum">
              <a:rPr lang="fr-FR" altLang="tr-TR">
                <a:solidFill>
                  <a:schemeClr val="tx1"/>
                </a:solidFill>
              </a:rPr>
              <a:pPr eaLnBrk="1" hangingPunct="1"/>
              <a:t>22</a:t>
            </a:fld>
            <a:endParaRPr lang="fr-FR" altLang="tr-TR">
              <a:solidFill>
                <a:schemeClr val="tx1"/>
              </a:solidFill>
            </a:endParaRPr>
          </a:p>
        </p:txBody>
      </p:sp>
    </p:spTree>
    <p:extLst>
      <p:ext uri="{BB962C8B-B14F-4D97-AF65-F5344CB8AC3E}">
        <p14:creationId xmlns:p14="http://schemas.microsoft.com/office/powerpoint/2010/main" val="3836737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1 Slayt Görüntüsü Yer Tutucusu"/>
          <p:cNvSpPr>
            <a:spLocks noGrp="1" noRot="1" noChangeAspect="1" noTextEdit="1"/>
          </p:cNvSpPr>
          <p:nvPr>
            <p:ph type="sldImg"/>
          </p:nvPr>
        </p:nvSpPr>
        <p:spPr>
          <a:ln/>
        </p:spPr>
      </p:sp>
      <p:sp>
        <p:nvSpPr>
          <p:cNvPr id="46592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endParaRPr>
          </a:p>
        </p:txBody>
      </p:sp>
      <p:sp>
        <p:nvSpPr>
          <p:cNvPr id="465924"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fld id="{E1142FF9-2453-473D-9FE2-5F1BD80EE45A}" type="slidenum">
              <a:rPr lang="fr-FR" altLang="tr-TR">
                <a:solidFill>
                  <a:schemeClr val="tx1"/>
                </a:solidFill>
              </a:rPr>
              <a:pPr eaLnBrk="1" hangingPunct="1"/>
              <a:t>23</a:t>
            </a:fld>
            <a:endParaRPr lang="fr-FR" altLang="tr-TR">
              <a:solidFill>
                <a:schemeClr val="tx1"/>
              </a:solidFill>
            </a:endParaRPr>
          </a:p>
        </p:txBody>
      </p:sp>
    </p:spTree>
    <p:extLst>
      <p:ext uri="{BB962C8B-B14F-4D97-AF65-F5344CB8AC3E}">
        <p14:creationId xmlns:p14="http://schemas.microsoft.com/office/powerpoint/2010/main" val="1428337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1 Slayt Görüntüsü Yer Tutucusu"/>
          <p:cNvSpPr>
            <a:spLocks noGrp="1" noRot="1" noChangeAspect="1" noTextEdit="1"/>
          </p:cNvSpPr>
          <p:nvPr>
            <p:ph type="sldImg"/>
          </p:nvPr>
        </p:nvSpPr>
        <p:spPr>
          <a:ln/>
        </p:spPr>
      </p:sp>
      <p:sp>
        <p:nvSpPr>
          <p:cNvPr id="43520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endParaRPr>
          </a:p>
        </p:txBody>
      </p:sp>
      <p:sp>
        <p:nvSpPr>
          <p:cNvPr id="435204"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fld id="{CDBD93BC-D13E-4E2F-A6A3-B16A2B14C32F}" type="slidenum">
              <a:rPr lang="fr-FR" altLang="tr-TR">
                <a:solidFill>
                  <a:schemeClr val="tx1"/>
                </a:solidFill>
              </a:rPr>
              <a:pPr eaLnBrk="1" hangingPunct="1"/>
              <a:t>24</a:t>
            </a:fld>
            <a:endParaRPr lang="fr-FR" altLang="tr-TR">
              <a:solidFill>
                <a:schemeClr val="tx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1 Slayt Görüntüsü Yer Tutucusu"/>
          <p:cNvSpPr>
            <a:spLocks noGrp="1" noRot="1" noChangeAspect="1" noTextEdit="1"/>
          </p:cNvSpPr>
          <p:nvPr>
            <p:ph type="sldImg"/>
          </p:nvPr>
        </p:nvSpPr>
        <p:spPr>
          <a:ln/>
        </p:spPr>
      </p:sp>
      <p:sp>
        <p:nvSpPr>
          <p:cNvPr id="43827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endParaRPr>
          </a:p>
        </p:txBody>
      </p:sp>
      <p:sp>
        <p:nvSpPr>
          <p:cNvPr id="438276"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fld id="{94A47F8A-8C79-41F5-BD19-BF8698186EC9}" type="slidenum">
              <a:rPr lang="fr-FR" altLang="tr-TR">
                <a:solidFill>
                  <a:schemeClr val="tx1"/>
                </a:solidFill>
              </a:rPr>
              <a:pPr eaLnBrk="1" hangingPunct="1"/>
              <a:t>25</a:t>
            </a:fld>
            <a:endParaRPr lang="fr-FR" altLang="tr-TR">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1 Slayt Görüntüsü Yer Tutucusu"/>
          <p:cNvSpPr>
            <a:spLocks noGrp="1" noRot="1" noChangeAspect="1" noTextEdit="1"/>
          </p:cNvSpPr>
          <p:nvPr>
            <p:ph type="sldImg"/>
          </p:nvPr>
        </p:nvSpPr>
        <p:spPr>
          <a:ln/>
        </p:spPr>
      </p:sp>
      <p:sp>
        <p:nvSpPr>
          <p:cNvPr id="42496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endParaRPr>
          </a:p>
        </p:txBody>
      </p:sp>
      <p:sp>
        <p:nvSpPr>
          <p:cNvPr id="424964"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fld id="{970ED933-9D6D-4D43-B4B8-82DD32D4265A}" type="slidenum">
              <a:rPr lang="fr-FR" altLang="tr-TR">
                <a:solidFill>
                  <a:schemeClr val="tx1"/>
                </a:solidFill>
              </a:rPr>
              <a:pPr eaLnBrk="1" hangingPunct="1"/>
              <a:t>3</a:t>
            </a:fld>
            <a:endParaRPr lang="fr-FR" altLang="tr-TR">
              <a:solidFill>
                <a:schemeClr val="tx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1 Slayt Görüntüsü Yer Tutucusu"/>
          <p:cNvSpPr>
            <a:spLocks noGrp="1" noRot="1" noChangeAspect="1" noTextEdit="1"/>
          </p:cNvSpPr>
          <p:nvPr>
            <p:ph type="sldImg"/>
          </p:nvPr>
        </p:nvSpPr>
        <p:spPr>
          <a:ln/>
        </p:spPr>
      </p:sp>
      <p:sp>
        <p:nvSpPr>
          <p:cNvPr id="439299"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endParaRPr>
          </a:p>
        </p:txBody>
      </p:sp>
      <p:sp>
        <p:nvSpPr>
          <p:cNvPr id="439300"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fld id="{27A3B506-1DD2-41F3-A645-53DC76A5189B}" type="slidenum">
              <a:rPr lang="fr-FR" altLang="tr-TR">
                <a:solidFill>
                  <a:schemeClr val="tx1"/>
                </a:solidFill>
              </a:rPr>
              <a:pPr eaLnBrk="1" hangingPunct="1"/>
              <a:t>26</a:t>
            </a:fld>
            <a:endParaRPr lang="fr-FR" altLang="tr-TR">
              <a:solidFill>
                <a:schemeClr val="tx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1 Slayt Görüntüsü Yer Tutucusu"/>
          <p:cNvSpPr>
            <a:spLocks noGrp="1" noRot="1" noChangeAspect="1" noTextEdit="1"/>
          </p:cNvSpPr>
          <p:nvPr>
            <p:ph type="sldImg"/>
          </p:nvPr>
        </p:nvSpPr>
        <p:spPr>
          <a:ln/>
        </p:spPr>
      </p:sp>
      <p:sp>
        <p:nvSpPr>
          <p:cNvPr id="44032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endParaRPr>
          </a:p>
        </p:txBody>
      </p:sp>
      <p:sp>
        <p:nvSpPr>
          <p:cNvPr id="440324"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fld id="{47252917-AA30-40D8-9E36-170EC2F73760}" type="slidenum">
              <a:rPr lang="fr-FR" altLang="tr-TR">
                <a:solidFill>
                  <a:schemeClr val="tx1"/>
                </a:solidFill>
              </a:rPr>
              <a:pPr eaLnBrk="1" hangingPunct="1"/>
              <a:t>27</a:t>
            </a:fld>
            <a:endParaRPr lang="fr-FR" altLang="tr-TR">
              <a:solidFill>
                <a:schemeClr val="tx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1 Slayt Görüntüsü Yer Tutucusu"/>
          <p:cNvSpPr>
            <a:spLocks noGrp="1" noRot="1" noChangeAspect="1" noTextEdit="1"/>
          </p:cNvSpPr>
          <p:nvPr>
            <p:ph type="sldImg"/>
          </p:nvPr>
        </p:nvSpPr>
        <p:spPr>
          <a:ln/>
        </p:spPr>
      </p:sp>
      <p:sp>
        <p:nvSpPr>
          <p:cNvPr id="441347"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dirty="0">
              <a:latin typeface="Arial" panose="020B0604020202020204" pitchFamily="34" charset="0"/>
            </a:endParaRPr>
          </a:p>
        </p:txBody>
      </p:sp>
      <p:sp>
        <p:nvSpPr>
          <p:cNvPr id="441348"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fld id="{3986B029-1973-44F0-88C7-396EA1B9A7EB}" type="slidenum">
              <a:rPr lang="fr-FR" altLang="tr-TR">
                <a:solidFill>
                  <a:schemeClr val="tx1"/>
                </a:solidFill>
              </a:rPr>
              <a:pPr eaLnBrk="1" hangingPunct="1"/>
              <a:t>28</a:t>
            </a:fld>
            <a:endParaRPr lang="fr-FR" altLang="tr-TR">
              <a:solidFill>
                <a:schemeClr val="tx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1 Slayt Görüntüsü Yer Tutucusu"/>
          <p:cNvSpPr>
            <a:spLocks noGrp="1" noRot="1" noChangeAspect="1" noTextEdit="1"/>
          </p:cNvSpPr>
          <p:nvPr>
            <p:ph type="sldImg"/>
          </p:nvPr>
        </p:nvSpPr>
        <p:spPr>
          <a:ln/>
        </p:spPr>
      </p:sp>
      <p:sp>
        <p:nvSpPr>
          <p:cNvPr id="45773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endParaRPr>
          </a:p>
        </p:txBody>
      </p:sp>
      <p:sp>
        <p:nvSpPr>
          <p:cNvPr id="457732"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fld id="{E09AAD7C-FE46-4015-A096-30CAF8C41497}" type="slidenum">
              <a:rPr lang="fr-FR" altLang="tr-TR">
                <a:solidFill>
                  <a:schemeClr val="tx1"/>
                </a:solidFill>
              </a:rPr>
              <a:pPr eaLnBrk="1" hangingPunct="1"/>
              <a:t>31</a:t>
            </a:fld>
            <a:endParaRPr lang="fr-FR" altLang="tr-TR">
              <a:solidFill>
                <a:schemeClr val="tx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1 Slayt Görüntüsü Yer Tutucusu"/>
          <p:cNvSpPr>
            <a:spLocks noGrp="1" noRot="1" noChangeAspect="1" noTextEdit="1"/>
          </p:cNvSpPr>
          <p:nvPr>
            <p:ph type="sldImg"/>
          </p:nvPr>
        </p:nvSpPr>
        <p:spPr>
          <a:ln/>
        </p:spPr>
      </p:sp>
      <p:sp>
        <p:nvSpPr>
          <p:cNvPr id="45875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endParaRPr>
          </a:p>
        </p:txBody>
      </p:sp>
      <p:sp>
        <p:nvSpPr>
          <p:cNvPr id="458756"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fld id="{7D9F803C-5073-49CD-ACFD-62D40A92BDEE}" type="slidenum">
              <a:rPr lang="fr-FR" altLang="tr-TR">
                <a:solidFill>
                  <a:schemeClr val="tx1"/>
                </a:solidFill>
              </a:rPr>
              <a:pPr eaLnBrk="1" hangingPunct="1"/>
              <a:t>40</a:t>
            </a:fld>
            <a:endParaRPr lang="fr-FR" altLang="tr-TR">
              <a:solidFill>
                <a:schemeClr val="tx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1 Slayt Görüntüsü Yer Tutucusu"/>
          <p:cNvSpPr>
            <a:spLocks noGrp="1" noRot="1" noChangeAspect="1" noTextEdit="1"/>
          </p:cNvSpPr>
          <p:nvPr>
            <p:ph type="sldImg"/>
          </p:nvPr>
        </p:nvSpPr>
        <p:spPr>
          <a:ln/>
        </p:spPr>
      </p:sp>
      <p:sp>
        <p:nvSpPr>
          <p:cNvPr id="47104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endParaRPr>
          </a:p>
        </p:txBody>
      </p:sp>
      <p:sp>
        <p:nvSpPr>
          <p:cNvPr id="471044"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fld id="{818A7005-A2E2-4FE3-9A83-88CA7902B63D}" type="slidenum">
              <a:rPr lang="fr-FR" altLang="tr-TR">
                <a:solidFill>
                  <a:schemeClr val="tx1"/>
                </a:solidFill>
              </a:rPr>
              <a:pPr eaLnBrk="1" hangingPunct="1"/>
              <a:t>41</a:t>
            </a:fld>
            <a:endParaRPr lang="fr-FR" altLang="tr-TR">
              <a:solidFill>
                <a:schemeClr val="tx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1 Slayt Görüntüsü Yer Tutucusu"/>
          <p:cNvSpPr>
            <a:spLocks noGrp="1" noRot="1" noChangeAspect="1" noTextEdit="1"/>
          </p:cNvSpPr>
          <p:nvPr>
            <p:ph type="sldImg"/>
          </p:nvPr>
        </p:nvSpPr>
        <p:spPr>
          <a:ln/>
        </p:spPr>
      </p:sp>
      <p:sp>
        <p:nvSpPr>
          <p:cNvPr id="472067"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endParaRPr>
          </a:p>
        </p:txBody>
      </p:sp>
      <p:sp>
        <p:nvSpPr>
          <p:cNvPr id="472068"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fld id="{00FA59C5-C26E-4B10-857D-3CFCB518A2C3}" type="slidenum">
              <a:rPr lang="fr-FR" altLang="tr-TR">
                <a:solidFill>
                  <a:schemeClr val="tx1"/>
                </a:solidFill>
              </a:rPr>
              <a:pPr eaLnBrk="1" hangingPunct="1"/>
              <a:t>42</a:t>
            </a:fld>
            <a:endParaRPr lang="fr-FR" altLang="tr-TR">
              <a:solidFill>
                <a:schemeClr val="tx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1 Slayt Görüntüsü Yer Tutucusu"/>
          <p:cNvSpPr>
            <a:spLocks noGrp="1" noRot="1" noChangeAspect="1" noTextEdit="1"/>
          </p:cNvSpPr>
          <p:nvPr>
            <p:ph type="sldImg"/>
          </p:nvPr>
        </p:nvSpPr>
        <p:spPr>
          <a:ln/>
        </p:spPr>
      </p:sp>
      <p:sp>
        <p:nvSpPr>
          <p:cNvPr id="47309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endParaRPr>
          </a:p>
        </p:txBody>
      </p:sp>
      <p:sp>
        <p:nvSpPr>
          <p:cNvPr id="473092"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fld id="{DEB6C0A8-7204-4AF8-81A2-9F05463BBF39}" type="slidenum">
              <a:rPr lang="fr-FR" altLang="tr-TR">
                <a:solidFill>
                  <a:schemeClr val="tx1"/>
                </a:solidFill>
              </a:rPr>
              <a:pPr eaLnBrk="1" hangingPunct="1"/>
              <a:t>43</a:t>
            </a:fld>
            <a:endParaRPr lang="fr-FR" altLang="tr-TR">
              <a:solidFill>
                <a:schemeClr val="tx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1 Slayt Görüntüsü Yer Tutucusu"/>
          <p:cNvSpPr>
            <a:spLocks noGrp="1" noRot="1" noChangeAspect="1" noTextEdit="1"/>
          </p:cNvSpPr>
          <p:nvPr>
            <p:ph type="sldImg"/>
          </p:nvPr>
        </p:nvSpPr>
        <p:spPr>
          <a:ln/>
        </p:spPr>
      </p:sp>
      <p:sp>
        <p:nvSpPr>
          <p:cNvPr id="47411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endParaRPr>
          </a:p>
        </p:txBody>
      </p:sp>
      <p:sp>
        <p:nvSpPr>
          <p:cNvPr id="474116"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fld id="{30E099D6-864A-4AC0-8D29-8F000B6ECCD4}" type="slidenum">
              <a:rPr lang="fr-FR" altLang="tr-TR">
                <a:solidFill>
                  <a:schemeClr val="tx1"/>
                </a:solidFill>
              </a:rPr>
              <a:pPr eaLnBrk="1" hangingPunct="1"/>
              <a:t>44</a:t>
            </a:fld>
            <a:endParaRPr lang="fr-FR" altLang="tr-TR">
              <a:solidFill>
                <a:schemeClr val="tx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1 Slayt Görüntüsü Yer Tutucusu"/>
          <p:cNvSpPr>
            <a:spLocks noGrp="1" noRot="1" noChangeAspect="1" noTextEdit="1"/>
          </p:cNvSpPr>
          <p:nvPr>
            <p:ph type="sldImg"/>
          </p:nvPr>
        </p:nvSpPr>
        <p:spPr>
          <a:ln/>
        </p:spPr>
      </p:sp>
      <p:sp>
        <p:nvSpPr>
          <p:cNvPr id="475139"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endParaRPr>
          </a:p>
        </p:txBody>
      </p:sp>
      <p:sp>
        <p:nvSpPr>
          <p:cNvPr id="475140"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fld id="{06A54C37-A645-410C-887E-EE1436FFDE45}" type="slidenum">
              <a:rPr lang="fr-FR" altLang="tr-TR">
                <a:solidFill>
                  <a:schemeClr val="tx1"/>
                </a:solidFill>
              </a:rPr>
              <a:pPr eaLnBrk="1" hangingPunct="1"/>
              <a:t>45</a:t>
            </a:fld>
            <a:endParaRPr lang="fr-FR" altLang="tr-TR">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1 Slayt Görüntüsü Yer Tutucusu"/>
          <p:cNvSpPr>
            <a:spLocks noGrp="1" noRot="1" noChangeAspect="1" noTextEdit="1"/>
          </p:cNvSpPr>
          <p:nvPr>
            <p:ph type="sldImg"/>
          </p:nvPr>
        </p:nvSpPr>
        <p:spPr>
          <a:ln/>
        </p:spPr>
      </p:sp>
      <p:sp>
        <p:nvSpPr>
          <p:cNvPr id="425987"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endParaRPr>
          </a:p>
        </p:txBody>
      </p:sp>
      <p:sp>
        <p:nvSpPr>
          <p:cNvPr id="425988"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fld id="{8D54016A-011B-4305-8C68-D9D7C3C564EF}" type="slidenum">
              <a:rPr lang="fr-FR" altLang="tr-TR">
                <a:solidFill>
                  <a:schemeClr val="tx1"/>
                </a:solidFill>
              </a:rPr>
              <a:pPr eaLnBrk="1" hangingPunct="1"/>
              <a:t>4</a:t>
            </a:fld>
            <a:endParaRPr lang="fr-FR" altLang="tr-TR">
              <a:solidFill>
                <a:schemeClr val="tx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1 Slayt Görüntüsü Yer Tutucusu"/>
          <p:cNvSpPr>
            <a:spLocks noGrp="1" noRot="1" noChangeAspect="1" noTextEdit="1"/>
          </p:cNvSpPr>
          <p:nvPr>
            <p:ph type="sldImg"/>
          </p:nvPr>
        </p:nvSpPr>
        <p:spPr>
          <a:ln/>
        </p:spPr>
      </p:sp>
      <p:sp>
        <p:nvSpPr>
          <p:cNvPr id="47616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endParaRPr>
          </a:p>
        </p:txBody>
      </p:sp>
      <p:sp>
        <p:nvSpPr>
          <p:cNvPr id="476164"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fld id="{B22AF929-ECA0-437C-B8BE-938B4FB83581}" type="slidenum">
              <a:rPr lang="fr-FR" altLang="tr-TR">
                <a:solidFill>
                  <a:schemeClr val="tx1"/>
                </a:solidFill>
              </a:rPr>
              <a:pPr eaLnBrk="1" hangingPunct="1"/>
              <a:t>46</a:t>
            </a:fld>
            <a:endParaRPr lang="fr-FR" altLang="tr-TR">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F907D8-61F2-4779-B67B-0F45C25AE3EE}" type="slidenum">
              <a:rPr lang="fr-FR" altLang="tr-TR" smtClean="0"/>
              <a:pPr/>
              <a:t>5</a:t>
            </a:fld>
            <a:endParaRPr lang="fr-FR" altLang="tr-TR"/>
          </a:p>
        </p:txBody>
      </p:sp>
    </p:spTree>
    <p:extLst>
      <p:ext uri="{BB962C8B-B14F-4D97-AF65-F5344CB8AC3E}">
        <p14:creationId xmlns:p14="http://schemas.microsoft.com/office/powerpoint/2010/main" val="1544426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1 Slayt Görüntüsü Yer Tutucusu"/>
          <p:cNvSpPr>
            <a:spLocks noGrp="1" noRot="1" noChangeAspect="1" noTextEdit="1"/>
          </p:cNvSpPr>
          <p:nvPr>
            <p:ph type="sldImg"/>
          </p:nvPr>
        </p:nvSpPr>
        <p:spPr>
          <a:ln/>
        </p:spPr>
      </p:sp>
      <p:sp>
        <p:nvSpPr>
          <p:cNvPr id="87859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endParaRPr>
          </a:p>
        </p:txBody>
      </p:sp>
      <p:sp>
        <p:nvSpPr>
          <p:cNvPr id="600068" name="3 Slayt Numarası Yer Tutucusu"/>
          <p:cNvSpPr>
            <a:spLocks noGrp="1"/>
          </p:cNvSpPr>
          <p:nvPr>
            <p:ph type="sldNum" sz="quarter" idx="5"/>
          </p:nvPr>
        </p:nvSpPr>
        <p:spPr/>
        <p:txBody>
          <a:bodyPr/>
          <a:lstStyle>
            <a:lvl1pPr eaLnBrk="0" hangingPunct="0">
              <a:defRPr>
                <a:solidFill>
                  <a:schemeClr val="tx2"/>
                </a:solidFill>
                <a:latin typeface="Arial" panose="020B0604020202020204" pitchFamily="34" charset="0"/>
                <a:cs typeface="Arial" panose="020B0604020202020204" pitchFamily="34" charset="0"/>
              </a:defRPr>
            </a:lvl1pPr>
            <a:lvl2pPr marL="742950" indent="-285750" eaLnBrk="0" hangingPunct="0">
              <a:defRPr>
                <a:solidFill>
                  <a:schemeClr val="tx2"/>
                </a:solidFill>
                <a:latin typeface="Arial" panose="020B0604020202020204" pitchFamily="34" charset="0"/>
                <a:cs typeface="Arial" panose="020B0604020202020204" pitchFamily="34" charset="0"/>
              </a:defRPr>
            </a:lvl2pPr>
            <a:lvl3pPr marL="1143000" indent="-228600" eaLnBrk="0" hangingPunct="0">
              <a:defRPr>
                <a:solidFill>
                  <a:schemeClr val="tx2"/>
                </a:solidFill>
                <a:latin typeface="Arial" panose="020B0604020202020204" pitchFamily="34" charset="0"/>
                <a:cs typeface="Arial" panose="020B0604020202020204" pitchFamily="34" charset="0"/>
              </a:defRPr>
            </a:lvl3pPr>
            <a:lvl4pPr marL="1600200" indent="-228600" eaLnBrk="0" hangingPunct="0">
              <a:defRPr>
                <a:solidFill>
                  <a:schemeClr val="tx2"/>
                </a:solidFill>
                <a:latin typeface="Arial" panose="020B0604020202020204" pitchFamily="34" charset="0"/>
                <a:cs typeface="Arial" panose="020B0604020202020204" pitchFamily="34" charset="0"/>
              </a:defRPr>
            </a:lvl4pPr>
            <a:lvl5pPr marL="2057400" indent="-228600" eaLnBrk="0" hangingPunct="0">
              <a:defRPr>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9pPr>
          </a:lstStyle>
          <a:p>
            <a:pPr eaLnBrk="1" hangingPunct="1"/>
            <a:fld id="{58B1ED8A-BB29-443B-AED7-0D097DF68F03}" type="slidenum">
              <a:rPr lang="fr-FR" altLang="tr-TR">
                <a:solidFill>
                  <a:schemeClr val="tx1"/>
                </a:solidFill>
              </a:rPr>
              <a:pPr eaLnBrk="1" hangingPunct="1"/>
              <a:t>8</a:t>
            </a:fld>
            <a:endParaRPr lang="fr-FR" altLang="tr-TR">
              <a:solidFill>
                <a:schemeClr val="tx1"/>
              </a:solidFill>
            </a:endParaRPr>
          </a:p>
        </p:txBody>
      </p:sp>
    </p:spTree>
    <p:extLst>
      <p:ext uri="{BB962C8B-B14F-4D97-AF65-F5344CB8AC3E}">
        <p14:creationId xmlns:p14="http://schemas.microsoft.com/office/powerpoint/2010/main" val="321275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1 Slayt Görüntüsü Yer Tutucusu"/>
          <p:cNvSpPr>
            <a:spLocks noGrp="1" noRot="1" noChangeAspect="1" noTextEdit="1"/>
          </p:cNvSpPr>
          <p:nvPr>
            <p:ph type="sldImg"/>
          </p:nvPr>
        </p:nvSpPr>
        <p:spPr>
          <a:ln/>
        </p:spPr>
      </p:sp>
      <p:sp>
        <p:nvSpPr>
          <p:cNvPr id="42803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endParaRPr>
          </a:p>
        </p:txBody>
      </p:sp>
      <p:sp>
        <p:nvSpPr>
          <p:cNvPr id="428036"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fld id="{C771CB1E-8920-4B96-9AA3-EEE065DCD951}" type="slidenum">
              <a:rPr lang="fr-FR" altLang="tr-TR">
                <a:solidFill>
                  <a:schemeClr val="tx1"/>
                </a:solidFill>
              </a:rPr>
              <a:pPr eaLnBrk="1" hangingPunct="1"/>
              <a:t>9</a:t>
            </a:fld>
            <a:endParaRPr lang="fr-FR" altLang="tr-TR">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1 Slayt Görüntüsü Yer Tutucusu"/>
          <p:cNvSpPr>
            <a:spLocks noGrp="1" noRot="1" noChangeAspect="1" noTextEdit="1"/>
          </p:cNvSpPr>
          <p:nvPr>
            <p:ph type="sldImg"/>
          </p:nvPr>
        </p:nvSpPr>
        <p:spPr>
          <a:ln/>
        </p:spPr>
      </p:sp>
      <p:sp>
        <p:nvSpPr>
          <p:cNvPr id="43008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endParaRPr>
          </a:p>
        </p:txBody>
      </p:sp>
      <p:sp>
        <p:nvSpPr>
          <p:cNvPr id="430084"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fld id="{2FED21C8-4E10-43D6-9E5D-DF4B006A5171}" type="slidenum">
              <a:rPr lang="fr-FR" altLang="tr-TR">
                <a:solidFill>
                  <a:schemeClr val="tx1"/>
                </a:solidFill>
              </a:rPr>
              <a:pPr eaLnBrk="1" hangingPunct="1"/>
              <a:t>11</a:t>
            </a:fld>
            <a:endParaRPr lang="fr-FR" altLang="tr-TR">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1 Slayt Görüntüsü Yer Tutucusu"/>
          <p:cNvSpPr>
            <a:spLocks noGrp="1" noRot="1" noChangeAspect="1" noTextEdit="1"/>
          </p:cNvSpPr>
          <p:nvPr>
            <p:ph type="sldImg"/>
          </p:nvPr>
        </p:nvSpPr>
        <p:spPr>
          <a:ln/>
        </p:spPr>
      </p:sp>
      <p:sp>
        <p:nvSpPr>
          <p:cNvPr id="44237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endParaRPr>
          </a:p>
        </p:txBody>
      </p:sp>
      <p:sp>
        <p:nvSpPr>
          <p:cNvPr id="442372"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fld id="{B98844E4-9764-4430-ABA9-8250F07D26EE}" type="slidenum">
              <a:rPr lang="fr-FR" altLang="tr-TR">
                <a:solidFill>
                  <a:schemeClr val="tx1"/>
                </a:solidFill>
              </a:rPr>
              <a:pPr eaLnBrk="1" hangingPunct="1"/>
              <a:t>13</a:t>
            </a:fld>
            <a:endParaRPr lang="fr-FR" altLang="tr-TR">
              <a:solidFill>
                <a:schemeClr val="tx1"/>
              </a:solidFill>
            </a:endParaRPr>
          </a:p>
        </p:txBody>
      </p:sp>
    </p:spTree>
    <p:extLst>
      <p:ext uri="{BB962C8B-B14F-4D97-AF65-F5344CB8AC3E}">
        <p14:creationId xmlns:p14="http://schemas.microsoft.com/office/powerpoint/2010/main" val="1752086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1 Slayt Görüntüsü Yer Tutucusu"/>
          <p:cNvSpPr>
            <a:spLocks noGrp="1" noRot="1" noChangeAspect="1" noTextEdit="1"/>
          </p:cNvSpPr>
          <p:nvPr>
            <p:ph type="sldImg"/>
          </p:nvPr>
        </p:nvSpPr>
        <p:spPr>
          <a:ln/>
        </p:spPr>
      </p:sp>
      <p:sp>
        <p:nvSpPr>
          <p:cNvPr id="43213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endParaRPr>
          </a:p>
        </p:txBody>
      </p:sp>
      <p:sp>
        <p:nvSpPr>
          <p:cNvPr id="432132"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fld id="{5115ACF8-CFEE-4372-962C-4D2E1A4B015E}" type="slidenum">
              <a:rPr lang="fr-FR" altLang="tr-TR">
                <a:solidFill>
                  <a:schemeClr val="tx1"/>
                </a:solidFill>
              </a:rPr>
              <a:pPr eaLnBrk="1" hangingPunct="1"/>
              <a:t>14</a:t>
            </a:fld>
            <a:endParaRPr lang="fr-FR" altLang="tr-TR">
              <a:solidFill>
                <a:schemeClr val="tx1"/>
              </a:solidFill>
            </a:endParaRPr>
          </a:p>
        </p:txBody>
      </p:sp>
    </p:spTree>
    <p:extLst>
      <p:ext uri="{BB962C8B-B14F-4D97-AF65-F5344CB8AC3E}">
        <p14:creationId xmlns:p14="http://schemas.microsoft.com/office/powerpoint/2010/main" val="1496554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71E98DA3-27BD-427F-B545-9D9B14F0B6A0}" type="slidenum">
              <a:rPr lang="tr-TR" altLang="tr-TR"/>
              <a:pPr/>
              <a:t>‹#›</a:t>
            </a:fld>
            <a:endParaRPr lang="tr-TR" altLang="tr-TR"/>
          </a:p>
        </p:txBody>
      </p:sp>
    </p:spTree>
    <p:extLst>
      <p:ext uri="{BB962C8B-B14F-4D97-AF65-F5344CB8AC3E}">
        <p14:creationId xmlns:p14="http://schemas.microsoft.com/office/powerpoint/2010/main" val="1381901404"/>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5BAFD908-6871-4A8C-A5C4-AA2FB2193439}" type="slidenum">
              <a:rPr lang="tr-TR" altLang="tr-TR"/>
              <a:pPr/>
              <a:t>‹#›</a:t>
            </a:fld>
            <a:endParaRPr lang="tr-TR" altLang="tr-TR"/>
          </a:p>
        </p:txBody>
      </p:sp>
    </p:spTree>
    <p:extLst>
      <p:ext uri="{BB962C8B-B14F-4D97-AF65-F5344CB8AC3E}">
        <p14:creationId xmlns:p14="http://schemas.microsoft.com/office/powerpoint/2010/main" val="2210145545"/>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A1E6A5FA-B3BB-47D6-8AB0-FEFE028D9F78}" type="slidenum">
              <a:rPr lang="tr-TR" altLang="tr-TR"/>
              <a:pPr/>
              <a:t>‹#›</a:t>
            </a:fld>
            <a:endParaRPr lang="tr-TR" altLang="tr-TR"/>
          </a:p>
        </p:txBody>
      </p:sp>
    </p:spTree>
    <p:extLst>
      <p:ext uri="{BB962C8B-B14F-4D97-AF65-F5344CB8AC3E}">
        <p14:creationId xmlns:p14="http://schemas.microsoft.com/office/powerpoint/2010/main" val="1727180311"/>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457200" y="274638"/>
            <a:ext cx="8229600" cy="1143000"/>
          </a:xfrm>
        </p:spPr>
        <p:txBody>
          <a:bodyPr/>
          <a:lstStyle/>
          <a:p>
            <a:r>
              <a:rPr lang="tr-TR"/>
              <a:t>Asıl başlık stili için tıklatın</a:t>
            </a:r>
          </a:p>
        </p:txBody>
      </p:sp>
      <p:sp>
        <p:nvSpPr>
          <p:cNvPr id="3" name="2 İçerik Yer Tutucusu"/>
          <p:cNvSpPr>
            <a:spLocks noGrp="1"/>
          </p:cNvSpPr>
          <p:nvPr>
            <p:ph sz="quarter" idx="1"/>
          </p:nvPr>
        </p:nvSpPr>
        <p:spPr>
          <a:xfrm>
            <a:off x="457200" y="1600200"/>
            <a:ext cx="4038600" cy="21859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4648200" y="1600200"/>
            <a:ext cx="4038600" cy="21859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457200" y="3938588"/>
            <a:ext cx="4038600" cy="21875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İçerik Yer Tutucusu"/>
          <p:cNvSpPr>
            <a:spLocks noGrp="1"/>
          </p:cNvSpPr>
          <p:nvPr>
            <p:ph sz="quarter" idx="4"/>
          </p:nvPr>
        </p:nvSpPr>
        <p:spPr>
          <a:xfrm>
            <a:off x="4648200" y="3938588"/>
            <a:ext cx="4038600" cy="21875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fld id="{65630C63-36A7-4520-B4AB-11903E4DCC44}" type="slidenum">
              <a:rPr lang="tr-TR" altLang="tr-TR"/>
              <a:pPr/>
              <a:t>‹#›</a:t>
            </a:fld>
            <a:endParaRPr lang="tr-TR" altLang="tr-TR"/>
          </a:p>
        </p:txBody>
      </p:sp>
    </p:spTree>
    <p:extLst>
      <p:ext uri="{BB962C8B-B14F-4D97-AF65-F5344CB8AC3E}">
        <p14:creationId xmlns:p14="http://schemas.microsoft.com/office/powerpoint/2010/main" val="2103159826"/>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a:t>Asıl başlık stili için tıklatın</a:t>
            </a:r>
          </a:p>
        </p:txBody>
      </p:sp>
      <p:sp>
        <p:nvSpPr>
          <p:cNvPr id="3" name="2 Metin Yer Tutucusu"/>
          <p:cNvSpPr>
            <a:spLocks noGrp="1"/>
          </p:cNvSpPr>
          <p:nvPr>
            <p:ph type="body" sz="half" idx="1"/>
          </p:nvPr>
        </p:nvSpPr>
        <p:spPr>
          <a:xfrm>
            <a:off x="457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fld id="{0CE901E2-E7E9-4322-89C5-9FED18CAC0A9}" type="slidenum">
              <a:rPr lang="tr-TR" altLang="tr-TR"/>
              <a:pPr/>
              <a:t>‹#›</a:t>
            </a:fld>
            <a:endParaRPr lang="tr-TR" altLang="tr-TR"/>
          </a:p>
        </p:txBody>
      </p:sp>
    </p:spTree>
    <p:extLst>
      <p:ext uri="{BB962C8B-B14F-4D97-AF65-F5344CB8AC3E}">
        <p14:creationId xmlns:p14="http://schemas.microsoft.com/office/powerpoint/2010/main" val="359100669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a:t>Asıl başlık stili için tıklatın</a:t>
            </a:r>
          </a:p>
        </p:txBody>
      </p:sp>
      <p:sp>
        <p:nvSpPr>
          <p:cNvPr id="3" name="2 Tablo Yer Tutucusu"/>
          <p:cNvSpPr>
            <a:spLocks noGrp="1"/>
          </p:cNvSpPr>
          <p:nvPr>
            <p:ph type="tbl" idx="1"/>
          </p:nvPr>
        </p:nvSpPr>
        <p:spPr>
          <a:xfrm>
            <a:off x="457200" y="1600200"/>
            <a:ext cx="8229600" cy="4525963"/>
          </a:xfrm>
        </p:spPr>
        <p:txBody>
          <a:bodyPr/>
          <a:lstStyle/>
          <a:p>
            <a:pPr lvl="0"/>
            <a:endParaRPr lang="tr-TR" noProof="0"/>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E392CEF0-A09D-4D10-9FA3-861175DB3181}" type="slidenum">
              <a:rPr lang="tr-TR" altLang="tr-TR"/>
              <a:pPr/>
              <a:t>‹#›</a:t>
            </a:fld>
            <a:endParaRPr lang="tr-TR" altLang="tr-TR"/>
          </a:p>
        </p:txBody>
      </p:sp>
    </p:spTree>
    <p:extLst>
      <p:ext uri="{BB962C8B-B14F-4D97-AF65-F5344CB8AC3E}">
        <p14:creationId xmlns:p14="http://schemas.microsoft.com/office/powerpoint/2010/main" val="1196654289"/>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Başlık ve Diyagram veya Kuruluş Grafiği">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a:t>Asıl başlık stili için tıklatın</a:t>
            </a:r>
          </a:p>
        </p:txBody>
      </p:sp>
      <p:sp>
        <p:nvSpPr>
          <p:cNvPr id="3" name="2 SmartArt Yer Tutucusu"/>
          <p:cNvSpPr>
            <a:spLocks noGrp="1"/>
          </p:cNvSpPr>
          <p:nvPr>
            <p:ph type="dgm" idx="1"/>
          </p:nvPr>
        </p:nvSpPr>
        <p:spPr>
          <a:xfrm>
            <a:off x="457200" y="1600200"/>
            <a:ext cx="8229600" cy="4525963"/>
          </a:xfrm>
        </p:spPr>
        <p:txBody>
          <a:bodyPr/>
          <a:lstStyle/>
          <a:p>
            <a:pPr lvl="0"/>
            <a:endParaRPr lang="tr-TR" noProof="0"/>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B61346C5-C6A7-40B5-918D-6BE72FF25D4C}" type="slidenum">
              <a:rPr lang="tr-TR" altLang="tr-TR"/>
              <a:pPr/>
              <a:t>‹#›</a:t>
            </a:fld>
            <a:endParaRPr lang="tr-TR" altLang="tr-TR"/>
          </a:p>
        </p:txBody>
      </p:sp>
    </p:spTree>
    <p:extLst>
      <p:ext uri="{BB962C8B-B14F-4D97-AF65-F5344CB8AC3E}">
        <p14:creationId xmlns:p14="http://schemas.microsoft.com/office/powerpoint/2010/main" val="196198362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a:t>Asıl başlık stili için tıklatın</a:t>
            </a:r>
          </a:p>
        </p:txBody>
      </p:sp>
      <p:sp>
        <p:nvSpPr>
          <p:cNvPr id="3" name="2 Metin Yer Tutucusu"/>
          <p:cNvSpPr>
            <a:spLocks noGrp="1"/>
          </p:cNvSpPr>
          <p:nvPr>
            <p:ph type="body" sz="half" idx="1"/>
          </p:nvPr>
        </p:nvSpPr>
        <p:spPr>
          <a:xfrm>
            <a:off x="457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4648200" y="1600200"/>
            <a:ext cx="4038600" cy="21859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4648200" y="3938588"/>
            <a:ext cx="4038600" cy="21875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Rectangle 4"/>
          <p:cNvSpPr>
            <a:spLocks noGrp="1" noChangeArrowheads="1"/>
          </p:cNvSpPr>
          <p:nvPr>
            <p:ph type="dt" sz="half" idx="10"/>
          </p:nvPr>
        </p:nvSpPr>
        <p:spPr>
          <a:ln/>
        </p:spPr>
        <p:txBody>
          <a:bodyPr/>
          <a:lstStyle>
            <a:lvl1pPr>
              <a:defRPr/>
            </a:lvl1pPr>
          </a:lstStyle>
          <a:p>
            <a:pPr>
              <a:defRPr/>
            </a:pPr>
            <a:endParaRPr lang="tr-TR"/>
          </a:p>
        </p:txBody>
      </p:sp>
      <p:sp>
        <p:nvSpPr>
          <p:cNvPr id="7" name="Rectangle 5"/>
          <p:cNvSpPr>
            <a:spLocks noGrp="1" noChangeArrowheads="1"/>
          </p:cNvSpPr>
          <p:nvPr>
            <p:ph type="ftr" sz="quarter" idx="11"/>
          </p:nvPr>
        </p:nvSpPr>
        <p:spPr>
          <a:ln/>
        </p:spPr>
        <p:txBody>
          <a:bodyPr/>
          <a:lstStyle>
            <a:lvl1pPr>
              <a:defRPr/>
            </a:lvl1pPr>
          </a:lstStyle>
          <a:p>
            <a:pPr>
              <a:defRPr/>
            </a:pPr>
            <a:endParaRPr lang="tr-TR"/>
          </a:p>
        </p:txBody>
      </p:sp>
      <p:sp>
        <p:nvSpPr>
          <p:cNvPr id="8" name="Rectangle 6"/>
          <p:cNvSpPr>
            <a:spLocks noGrp="1" noChangeArrowheads="1"/>
          </p:cNvSpPr>
          <p:nvPr>
            <p:ph type="sldNum" sz="quarter" idx="12"/>
          </p:nvPr>
        </p:nvSpPr>
        <p:spPr>
          <a:ln/>
        </p:spPr>
        <p:txBody>
          <a:bodyPr/>
          <a:lstStyle>
            <a:lvl1pPr>
              <a:defRPr/>
            </a:lvl1pPr>
          </a:lstStyle>
          <a:p>
            <a:fld id="{A16C393A-DB50-4362-BDD3-C792D35DCBB1}" type="slidenum">
              <a:rPr lang="tr-TR" altLang="tr-TR"/>
              <a:pPr/>
              <a:t>‹#›</a:t>
            </a:fld>
            <a:endParaRPr lang="tr-TR" altLang="tr-TR"/>
          </a:p>
        </p:txBody>
      </p:sp>
    </p:spTree>
    <p:extLst>
      <p:ext uri="{BB962C8B-B14F-4D97-AF65-F5344CB8AC3E}">
        <p14:creationId xmlns:p14="http://schemas.microsoft.com/office/powerpoint/2010/main" val="126593426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A56F2DEA-49A5-47E6-B8DB-41A352735189}" type="slidenum">
              <a:rPr lang="tr-TR" altLang="tr-TR"/>
              <a:pPr/>
              <a:t>‹#›</a:t>
            </a:fld>
            <a:endParaRPr lang="tr-TR" altLang="tr-TR"/>
          </a:p>
        </p:txBody>
      </p:sp>
    </p:spTree>
    <p:extLst>
      <p:ext uri="{BB962C8B-B14F-4D97-AF65-F5344CB8AC3E}">
        <p14:creationId xmlns:p14="http://schemas.microsoft.com/office/powerpoint/2010/main" val="131567479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2F073E01-4BC1-4F33-9406-2D246E6530B7}" type="slidenum">
              <a:rPr lang="tr-TR" altLang="tr-TR"/>
              <a:pPr/>
              <a:t>‹#›</a:t>
            </a:fld>
            <a:endParaRPr lang="tr-TR" altLang="tr-TR"/>
          </a:p>
        </p:txBody>
      </p:sp>
    </p:spTree>
    <p:extLst>
      <p:ext uri="{BB962C8B-B14F-4D97-AF65-F5344CB8AC3E}">
        <p14:creationId xmlns:p14="http://schemas.microsoft.com/office/powerpoint/2010/main" val="2667046841"/>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fld id="{B043B433-8D6B-43C6-B69C-681CA74CB4C0}" type="slidenum">
              <a:rPr lang="tr-TR" altLang="tr-TR"/>
              <a:pPr/>
              <a:t>‹#›</a:t>
            </a:fld>
            <a:endParaRPr lang="tr-TR" altLang="tr-TR"/>
          </a:p>
        </p:txBody>
      </p:sp>
    </p:spTree>
    <p:extLst>
      <p:ext uri="{BB962C8B-B14F-4D97-AF65-F5344CB8AC3E}">
        <p14:creationId xmlns:p14="http://schemas.microsoft.com/office/powerpoint/2010/main" val="2589714033"/>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fld id="{9FF7FD44-F775-420B-8FFF-1A0635F54699}" type="slidenum">
              <a:rPr lang="tr-TR" altLang="tr-TR"/>
              <a:pPr/>
              <a:t>‹#›</a:t>
            </a:fld>
            <a:endParaRPr lang="tr-TR" altLang="tr-TR"/>
          </a:p>
        </p:txBody>
      </p:sp>
    </p:spTree>
    <p:extLst>
      <p:ext uri="{BB962C8B-B14F-4D97-AF65-F5344CB8AC3E}">
        <p14:creationId xmlns:p14="http://schemas.microsoft.com/office/powerpoint/2010/main" val="2067284547"/>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fld id="{9EF73CFD-679E-4CA7-986D-C719C6E26091}" type="slidenum">
              <a:rPr lang="tr-TR" altLang="tr-TR"/>
              <a:pPr/>
              <a:t>‹#›</a:t>
            </a:fld>
            <a:endParaRPr lang="tr-TR" altLang="tr-TR"/>
          </a:p>
        </p:txBody>
      </p:sp>
    </p:spTree>
    <p:extLst>
      <p:ext uri="{BB962C8B-B14F-4D97-AF65-F5344CB8AC3E}">
        <p14:creationId xmlns:p14="http://schemas.microsoft.com/office/powerpoint/2010/main" val="3018741925"/>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fld id="{47654746-6204-471B-9F96-457756BD1F58}" type="slidenum">
              <a:rPr lang="tr-TR" altLang="tr-TR"/>
              <a:pPr/>
              <a:t>‹#›</a:t>
            </a:fld>
            <a:endParaRPr lang="tr-TR" altLang="tr-TR"/>
          </a:p>
        </p:txBody>
      </p:sp>
    </p:spTree>
    <p:extLst>
      <p:ext uri="{BB962C8B-B14F-4D97-AF65-F5344CB8AC3E}">
        <p14:creationId xmlns:p14="http://schemas.microsoft.com/office/powerpoint/2010/main" val="3189857335"/>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fld id="{D4565655-5374-49E7-BD36-8B0CDE48D419}" type="slidenum">
              <a:rPr lang="tr-TR" altLang="tr-TR"/>
              <a:pPr/>
              <a:t>‹#›</a:t>
            </a:fld>
            <a:endParaRPr lang="tr-TR" altLang="tr-TR"/>
          </a:p>
        </p:txBody>
      </p:sp>
    </p:spTree>
    <p:extLst>
      <p:ext uri="{BB962C8B-B14F-4D97-AF65-F5344CB8AC3E}">
        <p14:creationId xmlns:p14="http://schemas.microsoft.com/office/powerpoint/2010/main" val="201745552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fld id="{02BDCBD3-A46D-42D4-96B7-C67CCE748C2E}" type="slidenum">
              <a:rPr lang="tr-TR" altLang="tr-TR"/>
              <a:pPr/>
              <a:t>‹#›</a:t>
            </a:fld>
            <a:endParaRPr lang="tr-TR" altLang="tr-TR"/>
          </a:p>
        </p:txBody>
      </p:sp>
    </p:spTree>
    <p:extLst>
      <p:ext uri="{BB962C8B-B14F-4D97-AF65-F5344CB8AC3E}">
        <p14:creationId xmlns:p14="http://schemas.microsoft.com/office/powerpoint/2010/main" val="63235328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0035"/>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Click to edit Master text styles</a:t>
            </a:r>
          </a:p>
          <a:p>
            <a:pPr lvl="1"/>
            <a:r>
              <a:rPr lang="tr-TR" altLang="tr-TR"/>
              <a:t>Second level</a:t>
            </a:r>
          </a:p>
          <a:p>
            <a:pPr lvl="2"/>
            <a:r>
              <a:rPr lang="tr-TR" altLang="tr-TR"/>
              <a:t>Third level</a:t>
            </a:r>
          </a:p>
          <a:p>
            <a:pPr lvl="3"/>
            <a:r>
              <a:rPr lang="tr-TR" altLang="tr-TR"/>
              <a:t>Fourth level</a:t>
            </a:r>
          </a:p>
          <a:p>
            <a:pPr lvl="4"/>
            <a:r>
              <a:rPr lang="tr-TR" altLang="tr-TR"/>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tr-T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1F5AB934-D80D-4D5A-891F-12D50F592406}" type="slidenum">
              <a:rPr lang="tr-TR" altLang="tr-TR"/>
              <a:pPr/>
              <a:t>‹#›</a:t>
            </a:fld>
            <a:endParaRPr lang="tr-TR" altLang="tr-T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jpeg"/><Relationship Id="rId7" Type="http://schemas.openxmlformats.org/officeDocument/2006/relationships/hyperlink" Target="http://www.google.com.tr/url?sa=i&amp;rct=j&amp;q=&amp;esrc=s&amp;source=images&amp;cd=&amp;cad=rja&amp;uact=8&amp;docid=dDniJrv52L70WM&amp;tbnid=kNJBDoVjCotfNM:&amp;ved=0CAUQjRw&amp;url=http://www.lundbeck.com/cl/productos/fluanxol&amp;ei=0_94U4TqIszMONGFgGg&amp;bvm=bv.66917471,d.bGE&amp;psig=AFQjCNFKi1db3yQdcn_mZmA58X0Wj7W4ng&amp;ust=1400525001186371" TargetMode="Externa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7.jpeg"/><Relationship Id="rId4" Type="http://schemas.openxmlformats.org/officeDocument/2006/relationships/hyperlink" Target="http://www.google.com.tr/url?sa=i&amp;rct=j&amp;q=&amp;esrc=s&amp;source=images&amp;cd=&amp;cad=rja&amp;uact=8&amp;docid=rX3jnWfZl1-_ZM&amp;tbnid=NYZkwCjLnBnklM:&amp;ved=0CAUQjRw&amp;url=http://www.farmacep.com/ilac/prolixin-deconate-25-mg-1-ampul&amp;ei=hvp4U924M4e-PLCogdAJ&amp;bvm=bv.66917471,d.bGE&amp;psig=AFQjCNEbdAsa9lu0v8EJURWEbrdgwVXHug&amp;ust=1400523763726977" TargetMode="External"/><Relationship Id="rId9" Type="http://schemas.openxmlformats.org/officeDocument/2006/relationships/hyperlink" Target="http://www.google.com.tr/url?sa=i&amp;rct=j&amp;q=&amp;esrc=s&amp;source=images&amp;cd=&amp;cad=rja&amp;uact=8&amp;docid=Fo0uLCzJfOlpgM&amp;tbnid=O-2ZP7xcdY5qAM:&amp;ved=0CAUQjRw&amp;url=http://dissurat.net/drug/index.php?page=view&amp;id=212&amp;ei=mP94U6qPGIWZPYnIgZgN&amp;bvm=bv.66917471,d.bGE&amp;psig=AFQjCNFKi1db3yQdcn_mZmA58X0Wj7W4ng&amp;ust=140052500118637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3.jpeg"/><Relationship Id="rId18" Type="http://schemas.openxmlformats.org/officeDocument/2006/relationships/hyperlink" Target="http://www.google.com.tr/url?sa=i&amp;rct=j&amp;q=&amp;esrc=s&amp;source=images&amp;cd=&amp;cad=rja&amp;uact=8&amp;docid=hd8L8AQBa5LgvM&amp;tbnid=DB7pdyfAJkDl6M:&amp;ved=0CAUQjRw&amp;url=http://www.psikofarma.info/endikasyon-degisikligi/norodol-5-mg-tablet/&amp;ei=yvt4U7rtNofCO4avgLgL&amp;bvm=bv.66917471,d.bGE&amp;psig=AFQjCNFnDaTUP_Jx_zrw-KuDmtAXvB5i3g&amp;ust=1400524091389859" TargetMode="External"/><Relationship Id="rId26" Type="http://schemas.openxmlformats.org/officeDocument/2006/relationships/hyperlink" Target="http://www.google.com.tr/url?sa=i&amp;rct=j&amp;q=&amp;esrc=s&amp;source=images&amp;cd=&amp;cad=rja&amp;uact=8&amp;docid=06qfrGjgDfUoEM&amp;tbnid=cRjHWMDfsanGNM:&amp;ved=0CAUQjRw&amp;url=http://www.hkapi.hk/medicine_detail.asp?mid%3D754&amp;ei=UP94U7rMEIPwOqqNgZAF&amp;bvm=bv.66917471,d.bGE&amp;psig=AFQjCNFKi1db3yQdcn_mZmA58X0Wj7W4ng&amp;ust=1400525001186371" TargetMode="External"/><Relationship Id="rId3" Type="http://schemas.openxmlformats.org/officeDocument/2006/relationships/image" Target="../media/image18.jpeg"/><Relationship Id="rId21" Type="http://schemas.openxmlformats.org/officeDocument/2006/relationships/image" Target="../media/image27.jpeg"/><Relationship Id="rId7" Type="http://schemas.openxmlformats.org/officeDocument/2006/relationships/image" Target="../media/image20.jpeg"/><Relationship Id="rId12" Type="http://schemas.openxmlformats.org/officeDocument/2006/relationships/hyperlink" Target="http://www.google.com.tr/url?sa=i&amp;source=images&amp;cd=&amp;cad=rja&amp;uact=8&amp;docid=a7pQrtvCSvarIM&amp;tbnid=01lQg7x0woL8LM&amp;ved=0CAgQjRw&amp;url=http://www.farmacep.com/ilac/norodol-5-mg-5-ampul&amp;ei=tvp4U_TLFqHY7AbSxoBo&amp;psig=AFQjCNEML8NIzUWeTSvCJZrqZlIjTJ42eA&amp;ust=1400523830447749" TargetMode="External"/><Relationship Id="rId17" Type="http://schemas.openxmlformats.org/officeDocument/2006/relationships/image" Target="../media/image25.jpeg"/><Relationship Id="rId25" Type="http://schemas.openxmlformats.org/officeDocument/2006/relationships/image" Target="../media/image30.jpeg"/><Relationship Id="rId2" Type="http://schemas.openxmlformats.org/officeDocument/2006/relationships/hyperlink" Target="http://www.google.com.tr/url?sa=i&amp;rct=j&amp;q=&amp;esrc=s&amp;source=images&amp;cd=&amp;cad=rja&amp;uact=8&amp;docid=2QK8iEmZuVSURM&amp;tbnid=P8c8x5MkdobnoM:&amp;ved=0CAUQjRw&amp;url=http://www.psikofarma.info/tag/largactil/&amp;ei=qfh4U7tlwrg727iAuA0&amp;bvm=bv.66917471,d.bGE&amp;psig=AFQjCNHK4TiQAWLZHtzy1wxyzFcrVBQm4w&amp;ust=1400523288777204" TargetMode="External"/><Relationship Id="rId16" Type="http://schemas.openxmlformats.org/officeDocument/2006/relationships/hyperlink" Target="http://www.google.com.tr/url?sa=i&amp;rct=j&amp;q=&amp;esrc=s&amp;source=images&amp;cd=&amp;cad=rja&amp;uact=8&amp;docid=opxVw7UPPfF-oM&amp;tbnid=PpHAlbf-uWvxkM:&amp;ved=0CAUQjRw&amp;url=http://www.psikofarma.info/category/endikasyon-degisikligi/&amp;ei=-vp4U86cC8fgOMXigcAH&amp;bvm=bv.66917471,d.bGE&amp;psig=AFQjCNFt5ZzTxiuCjiQcna6mkg3q6kmnfA&amp;ust=1400523891848384" TargetMode="External"/><Relationship Id="rId20" Type="http://schemas.openxmlformats.org/officeDocument/2006/relationships/hyperlink" Target="http://www.google.com.tr/url?sa=i&amp;rct=j&amp;q=&amp;esrc=s&amp;source=images&amp;cd=&amp;cad=rja&amp;uact=8&amp;docid=cE8zXGefbG1J4M&amp;tbnid=FFsiVv_38zs7wM:&amp;ved=0CAUQjRw&amp;url=http://www.farmacep.com/ilac/norodol-20-mg-20-tablet/kt&amp;ei=Dvx4U6_6DsTsPLXQgNgI&amp;bvm=bv.66917471,d.bGE&amp;psig=AFQjCNF1JK9rf-NyaIYdgataJqS8yZDS9w&amp;ust=1400524169433023" TargetMode="External"/><Relationship Id="rId29"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hyperlink" Target="http://www.google.com.tr/url?sa=i&amp;rct=j&amp;q=&amp;esrc=s&amp;source=images&amp;cd=&amp;cad=rja&amp;uact=8&amp;docid=RZ7GX4I1KXMphM&amp;tbnid=Puv43SVaPYjf5M:&amp;ved=0CAUQjRw&amp;url=http://www.farmacep.com/ilac/stilizan-1-mg-30-draje&amp;ei=Svl4U5HgI8GGOJ_GgLgD&amp;bvm=bv.66917471,d.bGE&amp;psig=AFQjCNHXo9Iv4A_S5u7BYylCqVRhpvNhTA&amp;ust=1400523360919224" TargetMode="External"/><Relationship Id="rId11" Type="http://schemas.openxmlformats.org/officeDocument/2006/relationships/image" Target="../media/image14.jpeg"/><Relationship Id="rId24" Type="http://schemas.openxmlformats.org/officeDocument/2006/relationships/image" Target="../media/image29.jpeg"/><Relationship Id="rId5" Type="http://schemas.openxmlformats.org/officeDocument/2006/relationships/image" Target="../media/image19.jpeg"/><Relationship Id="rId15" Type="http://schemas.openxmlformats.org/officeDocument/2006/relationships/image" Target="../media/image24.jpeg"/><Relationship Id="rId23" Type="http://schemas.openxmlformats.org/officeDocument/2006/relationships/image" Target="../media/image28.jpeg"/><Relationship Id="rId28" Type="http://schemas.openxmlformats.org/officeDocument/2006/relationships/hyperlink" Target="http://www.google.com.tr/url?sa=i&amp;rct=j&amp;q=&amp;esrc=s&amp;source=images&amp;cd=&amp;cad=rja&amp;uact=8&amp;docid=dDniJrv52L70WM&amp;tbnid=kNJBDoVjCotfNM:&amp;ved=0CAUQjRw&amp;url=http://www.lundbeck.com/cl/productos/fluanxol&amp;ei=0_94U4TqIszMONGFgGg&amp;bvm=bv.66917471,d.bGE&amp;psig=AFQjCNFKi1db3yQdcn_mZmA58X0Wj7W4ng&amp;ust=1400525001186371" TargetMode="External"/><Relationship Id="rId10" Type="http://schemas.openxmlformats.org/officeDocument/2006/relationships/hyperlink" Target="http://www.google.com.tr/url?sa=i&amp;rct=j&amp;q=&amp;esrc=s&amp;source=images&amp;cd=&amp;cad=rja&amp;uact=8&amp;docid=rX3jnWfZl1-_ZM&amp;tbnid=NYZkwCjLnBnklM:&amp;ved=0CAUQjRw&amp;url=http://www.farmacep.com/ilac/prolixin-deconate-25-mg-1-ampul&amp;ei=hvp4U924M4e-PLCogdAJ&amp;bvm=bv.66917471,d.bGE&amp;psig=AFQjCNEbdAsa9lu0v8EJURWEbrdgwVXHug&amp;ust=1400523763726977" TargetMode="External"/><Relationship Id="rId19" Type="http://schemas.openxmlformats.org/officeDocument/2006/relationships/image" Target="../media/image26.jpeg"/><Relationship Id="rId31" Type="http://schemas.openxmlformats.org/officeDocument/2006/relationships/image" Target="../media/image17.jpeg"/><Relationship Id="rId4" Type="http://schemas.openxmlformats.org/officeDocument/2006/relationships/hyperlink" Target="http://www.google.com.tr/url?sa=i&amp;rct=j&amp;q=&amp;esrc=s&amp;source=images&amp;cd=&amp;cad=rja&amp;uact=8&amp;docid=VjGMYErg7iR_lM&amp;tbnid=HPFcXKBdo9hCKM:&amp;ved=0CAUQjRw&amp;url=http://www.farmacep.com/ilac/stilizan-1-mg-5-ampul&amp;ei=-fh4U9TYJIiPO-WwgGg&amp;bvm=bv.66917471,d.bGE&amp;psig=AFQjCNHXo9Iv4A_S5u7BYylCqVRhpvNhTA&amp;ust=1400523360919224" TargetMode="External"/><Relationship Id="rId9" Type="http://schemas.openxmlformats.org/officeDocument/2006/relationships/image" Target="../media/image22.jpeg"/><Relationship Id="rId14" Type="http://schemas.openxmlformats.org/officeDocument/2006/relationships/hyperlink" Target="http://www.google.com.tr/url?sa=i&amp;rct=j&amp;q=&amp;esrc=s&amp;source=images&amp;cd=&amp;cad=rja&amp;uact=8&amp;docid=bbqZmW4V1tlN7M&amp;tbnid=pmyg8effjt5unM:&amp;ved=0CAUQjRw&amp;url=http://www.farmacep.com/ilac/norodol-20-ml-2-mg-damla&amp;ei=0vp4U5mCMcT5PJrHgcgC&amp;bvm=bv.66917471,d.bGE&amp;psig=AFQjCNG7ubzSvB7XScBkQaMh9-xJmaFMlw&amp;ust=1400523814967981" TargetMode="External"/><Relationship Id="rId22" Type="http://schemas.openxmlformats.org/officeDocument/2006/relationships/hyperlink" Target="http://www.google.com.tr/url?sa=i&amp;rct=j&amp;q=&amp;esrc=s&amp;source=images&amp;cd=&amp;cad=rja&amp;uact=8&amp;docid=iOY8uRNN_kxYXM&amp;tbnid=To9AoeW0Ml7YxM:&amp;ved=0CAUQjRw&amp;url=http://depresion.h1.ru/another/clopixol-t.htm&amp;ei=Q_54U6ycMc3TPJu5gIgM&amp;bvm=bv.66917471,d.bGE&amp;psig=AFQjCNEdhvkAOB3-3Xp-hHOAal0abpZZrg&amp;ust=1400524716595767" TargetMode="External"/><Relationship Id="rId27" Type="http://schemas.openxmlformats.org/officeDocument/2006/relationships/image" Target="../media/image31.jpeg"/><Relationship Id="rId30" Type="http://schemas.openxmlformats.org/officeDocument/2006/relationships/hyperlink" Target="http://www.google.com.tr/url?sa=i&amp;rct=j&amp;q=&amp;esrc=s&amp;source=images&amp;cd=&amp;cad=rja&amp;uact=8&amp;docid=Fo0uLCzJfOlpgM&amp;tbnid=O-2ZP7xcdY5qAM:&amp;ved=0CAUQjRw&amp;url=http://dissurat.net/drug/index.php?page%3Dview%26id%3D212&amp;ei=mP94U6qPGIWZPYnIgZgN&amp;bvm=bv.66917471,d.bGE&amp;psig=AFQjCNFKi1db3yQdcn_mZmA58X0Wj7W4ng&amp;ust=1400525001186371"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m.tr/url?sa=i&amp;rct=j&amp;q=&amp;esrc=s&amp;source=images&amp;cd=&amp;cad=rja&amp;uact=8&amp;docid=vcEVGT-hoYk38M&amp;tbnid=7P80jxMVvlZ0MM:&amp;ved=0CAUQjRw&amp;url=http://www.lekarna-doktorka.cz/zbozi/8594050584372/leponex-100mg-tbl-50x100mg&amp;ei=2jh6U47DFcXkOfG5gJgI&amp;bvm=bv.66917471,d.ZGU&amp;psig=AFQjCNE2-jqq1BQe2quiKNbccza_BJ5uDA&amp;ust=1400605265076167"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hyperlink" Target="http://www.google.com.tr/url?sa=i&amp;rct=j&amp;q=&amp;esrc=s&amp;source=images&amp;cd=&amp;cad=rja&amp;uact=8&amp;docid=fJD5zOLZ4UqHzM&amp;tbnid=VGbH7104xBcLpM:&amp;ved=0CAUQjRw&amp;url=http://www.psikofarma.info/&amp;ei=7kN6U8XPB8S0PIrsgbgO&amp;bvm=bv.66917471,d.cGU&amp;psig=AFQjCNHLmTZ60SlFCJyNyfO1VzV65wHTFw&amp;ust=1400608104371803" TargetMode="External"/><Relationship Id="rId3" Type="http://schemas.openxmlformats.org/officeDocument/2006/relationships/image" Target="../media/image34.jpeg"/><Relationship Id="rId7" Type="http://schemas.openxmlformats.org/officeDocument/2006/relationships/image" Target="../media/image36.png"/><Relationship Id="rId2" Type="http://schemas.openxmlformats.org/officeDocument/2006/relationships/hyperlink" Target="http://www.google.com.tr/url?sa=i&amp;rct=j&amp;q=&amp;esrc=s&amp;source=images&amp;cd=&amp;cad=rja&amp;uact=8&amp;docid=oedni0UQ8MFyvM&amp;tbnid=DixMKJSCRJiTHM:&amp;ved=0CAUQjRw&amp;url=http://pharmacycheckerblog.com/american-made-cheaper-abroad-invega&amp;ei=fUN6U8qqKIncoASJl4DIDQ&amp;bvm=bv.66917471,d.cGU&amp;psig=AFQjCNFR569QMmVC1XNxbblFb3LZHXL2Sg&amp;ust=1400607967614196" TargetMode="External"/><Relationship Id="rId1" Type="http://schemas.openxmlformats.org/officeDocument/2006/relationships/slideLayout" Target="../slideLayouts/slideLayout7.xml"/><Relationship Id="rId6" Type="http://schemas.openxmlformats.org/officeDocument/2006/relationships/hyperlink" Target="http://www.google.com.tr/url?sa=i&amp;rct=j&amp;q=&amp;esrc=s&amp;source=images&amp;cd=&amp;cad=rja&amp;uact=8&amp;docid=oedni0UQ8MFyvM&amp;tbnid=DixMKJSCRJiTHM:&amp;ved=0CAUQjRw&amp;url=http://www.sanaleczanemiz.com.tr/ilacrehberi/invega-uzatilmis-salimli-tablet-6-mg-28-uzatilmis-salimli-tabletlik-ambalaj-6050/&amp;ei=v0N6U4LTBYjeoASU54HYAw&amp;bvm=bv.66917471,d.cGU&amp;psig=AFQjCNFR569QMmVC1XNxbblFb3LZHXL2Sg&amp;ust=1400607967614196" TargetMode="External"/><Relationship Id="rId5" Type="http://schemas.openxmlformats.org/officeDocument/2006/relationships/image" Target="../media/image35.jpeg"/><Relationship Id="rId10" Type="http://schemas.openxmlformats.org/officeDocument/2006/relationships/image" Target="../media/image38.jpeg"/><Relationship Id="rId4" Type="http://schemas.openxmlformats.org/officeDocument/2006/relationships/hyperlink" Target="http://www.google.com.tr/url?sa=i&amp;rct=j&amp;q=&amp;esrc=s&amp;source=images&amp;cd=&amp;cad=rja&amp;uact=8&amp;docid=oedni0UQ8MFyvM&amp;tbnid=DixMKJSCRJiTHM:&amp;ved=0CAUQjRw&amp;url=http://www.buckadaypharmacy.com/Invega_ER/9&amp;ei=oEN6U7vCF8zwoATH0ILoCA&amp;bvm=bv.66917471,d.cGU&amp;psig=AFQjCNFR569QMmVC1XNxbblFb3LZHXL2Sg&amp;ust=1400607967614196" TargetMode="External"/><Relationship Id="rId9"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hyperlink" Target="http://www.google.com.tr/url?sa=i&amp;rct=j&amp;q=&amp;esrc=s&amp;source=images&amp;cd=&amp;cad=rja&amp;uact=8&amp;docid=5emazRPcf0cSvM&amp;tbnid=FLxqzVP11k_6yM:&amp;ved=0CAUQjRw&amp;url=http://commons.wikimedia.org/wiki/File:Zeldox_(ziprasidone).png&amp;ei=Qj16U__jCon8Ob_0gJAJ&amp;bvm=bv.66917471,d.bGQ&amp;psig=AFQjCNECTnnv4XOW-oWs-enQMfydrbw8IQ&amp;ust=1400606376626007" TargetMode="External"/><Relationship Id="rId3" Type="http://schemas.openxmlformats.org/officeDocument/2006/relationships/image" Target="../media/image41.jpeg"/><Relationship Id="rId7" Type="http://schemas.openxmlformats.org/officeDocument/2006/relationships/image" Target="../media/image43.jpeg"/><Relationship Id="rId2" Type="http://schemas.openxmlformats.org/officeDocument/2006/relationships/hyperlink" Target="http://www.google.com.tr/url?sa=i&amp;rct=j&amp;q=&amp;esrc=s&amp;source=images&amp;cd=&amp;cad=rja&amp;uact=8&amp;docid=bn9vbUy9iSXFiM&amp;tbnid=8jsHtMR4a_ZbAM:&amp;ved=0CAUQjRw&amp;url=http://www.expressbuypharma.com/_-p-2562.html&amp;ei=ej16U-2CN4LfPbn2gMAC&amp;bvm=bv.66917471,d.bGQ&amp;psig=AFQjCNECTnnv4XOW-oWs-enQMfydrbw8IQ&amp;ust=1400606376626007" TargetMode="External"/><Relationship Id="rId1" Type="http://schemas.openxmlformats.org/officeDocument/2006/relationships/slideLayout" Target="../slideLayouts/slideLayout7.xml"/><Relationship Id="rId6" Type="http://schemas.openxmlformats.org/officeDocument/2006/relationships/hyperlink" Target="http://www.google.com.tr/url?sa=i&amp;rct=j&amp;q=&amp;esrc=s&amp;source=images&amp;cd=&amp;cad=rja&amp;uact=8&amp;docid=bn9vbUy9iSXFiM&amp;tbnid=8jsHtMR4a_ZbAM:&amp;ved=0CAUQjRw&amp;url=http://www.suanprung.go.th/medicine/ap34.php&amp;ei=zj16U_vHHIKBOM_fgNgL&amp;bvm=bv.66917471,d.bGQ&amp;psig=AFQjCNECTnnv4XOW-oWs-enQMfydrbw8IQ&amp;ust=1400606376626007" TargetMode="External"/><Relationship Id="rId5" Type="http://schemas.openxmlformats.org/officeDocument/2006/relationships/image" Target="../media/image42.jpeg"/><Relationship Id="rId4" Type="http://schemas.openxmlformats.org/officeDocument/2006/relationships/hyperlink" Target="http://www.google.com.tr/url?sa=i&amp;rct=j&amp;q=&amp;esrc=s&amp;source=images&amp;cd=&amp;cad=rja&amp;uact=8&amp;docid=bn9vbUy9iSXFiM&amp;tbnid=8jsHtMR4a_ZbAM:&amp;ved=0CAUQjRw&amp;url=http://www.psicofarmacos.info/?contenido%3Dantipsicoticos%26farma%3Dziprasidona&amp;ei=kD16U-rwCsaNOIrAgcAD&amp;bvm=bv.66917471,d.bGQ&amp;psig=AFQjCNECTnnv4XOW-oWs-enQMfydrbw8IQ&amp;ust=1400606376626007" TargetMode="External"/><Relationship Id="rId9" Type="http://schemas.openxmlformats.org/officeDocument/2006/relationships/image" Target="../media/image44.jpeg"/></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google.com.tr/url?sa=i&amp;rct=j&amp;q=&amp;esrc=s&amp;source=images&amp;cd=&amp;cad=rja&amp;uact=8&amp;docid=xxb5DVskCuBu3M&amp;tbnid=obi5cFDlcrg7lM:&amp;ved=0CAUQjRw&amp;url=http://www.lundbeck.com/es/productos/serdolect&amp;ei=UkR6U52fM8WYPc6OgLgH&amp;bvm=bv.66917471,d.bGQ&amp;psig=AFQjCNH6ljyKz1XcauE9Lrvwbz2YH-paIg&amp;ust=1400608199850640"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hyperlink" Target="http://www.google.com.tr/url?sa=i&amp;rct=j&amp;q=&amp;esrc=s&amp;source=images&amp;cd=&amp;cad=rja&amp;uact=8&amp;docid=_XCXHClV2LqagM&amp;tbnid=1tyNuEUsMeMuqM:&amp;ved=0CAUQjRw&amp;url=http://www.grenivik.is/index.php/2011/9/post938/seroquel-good-for-sleep&amp;ei=cT56U6uwKcO8oQTnpICYAg&amp;psig=AFQjCNEo8nuU2szTVU5N81t8UgaQBY1MfA&amp;ust=1400606675808201" TargetMode="External"/><Relationship Id="rId13"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49.jpeg"/><Relationship Id="rId12" Type="http://schemas.openxmlformats.org/officeDocument/2006/relationships/hyperlink" Target="http://www.google.com.tr/url?sa=i&amp;rct=j&amp;q=&amp;esrc=s&amp;source=images&amp;cd=&amp;cad=rja&amp;uact=8&amp;docid=59wyut1SuDSxAM&amp;tbnid=d1xPoa5dsmQlxM:&amp;ved=0CAUQjRw&amp;url=http://www.buckadaypharmacy.com/Seroquel_Xr/400.0000/&amp;ei=C0B6U5aXOcHpoATP_4GQCQ&amp;psig=AFQjCNEo8nuU2szTVU5N81t8UgaQBY1MfA&amp;ust=1400606675808201" TargetMode="External"/><Relationship Id="rId17" Type="http://schemas.openxmlformats.org/officeDocument/2006/relationships/image" Target="../media/image54.jpeg"/><Relationship Id="rId2" Type="http://schemas.openxmlformats.org/officeDocument/2006/relationships/hyperlink" Target="http://www.google.com.tr/url?sa=i&amp;rct=j&amp;q=&amp;esrc=s&amp;source=images&amp;cd=&amp;cad=rja&amp;uact=8&amp;docid=Q5nGPheRSpLZpM&amp;tbnid=JUcW5t-EE8b-4M:&amp;ved=0CAUQjRw&amp;url=http://www.buckadaypharmacy.com/Seroquel/&amp;ei=xD56U5XYDoGRO_zbgegK&amp;bvm=bv.66917471,d.bGQ&amp;psig=AFQjCNEo8nuU2szTVU5N81t8UgaQBY1MfA&amp;ust=1400606675808201" TargetMode="External"/><Relationship Id="rId16" Type="http://schemas.openxmlformats.org/officeDocument/2006/relationships/hyperlink" Target="http://www.google.com.tr/url?sa=i&amp;rct=j&amp;q=&amp;esrc=s&amp;source=images&amp;cd=&amp;cad=rja&amp;uact=8&amp;docid=At60qjBsOIK_mM&amp;tbnid=LFzugesHZBFMyM:&amp;ved=0CAUQjRw&amp;url=http://qualityseroquel.com/tag/generic-seroquel/&amp;ei=lkB6U5edH8H7oASQ-YKwCg&amp;psig=AFQjCNEo8nuU2szTVU5N81t8UgaQBY1MfA&amp;ust=1400606675808201" TargetMode="External"/><Relationship Id="rId1" Type="http://schemas.openxmlformats.org/officeDocument/2006/relationships/slideLayout" Target="../slideLayouts/slideLayout7.xml"/><Relationship Id="rId6" Type="http://schemas.openxmlformats.org/officeDocument/2006/relationships/hyperlink" Target="http://www.google.com.tr/url?sa=i&amp;rct=j&amp;q=&amp;esrc=s&amp;source=images&amp;cd=&amp;cad=rja&amp;uact=8&amp;docid=Jfb-9nAzM36ZTM&amp;tbnid=TrPlzUf0JE7JxM:&amp;ved=0CAUQjRw&amp;url=http://www.salient-news.com/2010/04/astrazeneca-settles-on-seroquel-case/&amp;ei=Ez96U8bGH5HdoATDuoDoDA&amp;psig=AFQjCNEo8nuU2szTVU5N81t8UgaQBY1MfA&amp;ust=1400606675808201" TargetMode="External"/><Relationship Id="rId11" Type="http://schemas.openxmlformats.org/officeDocument/2006/relationships/image" Target="../media/image51.jpeg"/><Relationship Id="rId5" Type="http://schemas.openxmlformats.org/officeDocument/2006/relationships/image" Target="../media/image48.jpeg"/><Relationship Id="rId15" Type="http://schemas.openxmlformats.org/officeDocument/2006/relationships/image" Target="../media/image53.png"/><Relationship Id="rId10" Type="http://schemas.openxmlformats.org/officeDocument/2006/relationships/hyperlink" Target="http://www.google.com.tr/url?sa=i&amp;rct=j&amp;q=&amp;esrc=s&amp;source=images&amp;cd=&amp;cad=rja&amp;uact=8&amp;docid=P8qkpDMFS7Hi2M&amp;tbnid=OfBt6m7I9V3OjM:&amp;ved=0CAUQjRw&amp;url=http://www.mundobso.com/es/vercompositor.php?id%3D83&amp;ei=eD96U7ThGMLQOayagZgK&amp;psig=AFQjCNEo8nuU2szTVU5N81t8UgaQBY1MfA&amp;ust=1400606675808201" TargetMode="External"/><Relationship Id="rId4" Type="http://schemas.openxmlformats.org/officeDocument/2006/relationships/hyperlink" Target="http://www.google.com.tr/url?sa=i&amp;rct=j&amp;q=&amp;esrc=s&amp;source=images&amp;cd=&amp;cad=rja&amp;uact=8&amp;docid=Ej4Y81ibHihNfM&amp;tbnid=qh6MKC7OJsQvPM:&amp;ved=0CAUQjRw&amp;url=http://www.buckadaypharmacy.com/Seroquel_Xr/&amp;ei=4D56U5POBYn8oATx9IC4Dg&amp;bvm=bv.66917471,d.bGQ&amp;psig=AFQjCNEo8nuU2szTVU5N81t8UgaQBY1MfA&amp;ust=1400606675808201" TargetMode="External"/><Relationship Id="rId9" Type="http://schemas.openxmlformats.org/officeDocument/2006/relationships/image" Target="../media/image50.jpeg"/><Relationship Id="rId14" Type="http://schemas.openxmlformats.org/officeDocument/2006/relationships/hyperlink" Target="http://www.google.com.tr/url?sa=i&amp;rct=j&amp;q=&amp;esrc=s&amp;source=images&amp;cd=&amp;cad=rja&amp;uact=8&amp;docid=r2O6dQ_CwSXa8M&amp;tbnid=Zsw-wdJ8g7wIzM:&amp;ved=0CAUQjRw&amp;url=http://www.sanaleczanemiz.com.tr/ilacrehberi/seroquel-xr-uzatilmis-salimli-tablet-50-mg-30-uzatilmis-salimli-tabletlik-ambalaj-7815/&amp;ei=SkB6U6qUOIPaoATN04HQBQ&amp;psig=AFQjCNEo8nuU2szTVU5N81t8UgaQBY1MfA&amp;ust=1400606675808201"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www.google.com.tr/url?sa=i&amp;rct=j&amp;q=&amp;esrc=s&amp;source=images&amp;cd=&amp;cad=rja&amp;uact=8&amp;docid=H5NuzAki9WaMGM&amp;tbnid=5IZRe6EISHJdhM:&amp;ved=0CAUQjRw&amp;url=https://espanol.kaiserpermanente.org/health/care/consumer/health-wellness/drugs-and-natural-medicines/drug-encyclopedia/medicine-information/!ut/p/a1/fcxLb4JAFAXg3-KCpbkHh8fobsSIlwlIU1J1NgYfQRIEYqZN_PdVS5ft2d2T7x4ytCXTll91Vdq6a8vmeZtgX4DX87mrAJd9cJ7IbCHlBJGgDSVkqqY7vPDuYm0_c-DgdPuszu3xPu67m23O1gGZZ8cL2vqeFGH4eDX_r2MAy-T9B6y9qQSn0SriTANxOIBcgWUK34USATgohA7TzEXsDQCC314LcR7gYXWhP6ZaAJNf8EcUqL_Ku0DNtRqNvgEZTTEm/dl5/d5/L2dBISEvZ0FBIS9nQSEh/&amp;ei=G0N6U4DVHsmEogTtjoCIDQ&amp;psig=AFQjCNGF3dpZiRrcEraWVQS9yIL5a3qBBA&amp;ust=1400607882542972" TargetMode="External"/><Relationship Id="rId3" Type="http://schemas.openxmlformats.org/officeDocument/2006/relationships/image" Target="../media/image55.jpeg"/><Relationship Id="rId7" Type="http://schemas.openxmlformats.org/officeDocument/2006/relationships/image" Target="../media/image57.jpeg"/><Relationship Id="rId12" Type="http://schemas.openxmlformats.org/officeDocument/2006/relationships/image" Target="../media/image60.jpeg"/><Relationship Id="rId2" Type="http://schemas.openxmlformats.org/officeDocument/2006/relationships/hyperlink" Target="http://www.google.com.tr/url?sa=i&amp;rct=j&amp;q=&amp;esrc=s&amp;source=images&amp;cd=&amp;cad=rja&amp;uact=8&amp;docid=NpplmYisK17x8M&amp;tbnid=cuq6ATqp1B0nXM:&amp;ved=0CAUQjRw&amp;url=http://www.nettesaglik.com/ilac-bilimi/abilify/&amp;ei=3UB6U7fkA8HfoASwjIHwCQ&amp;psig=AFQjCNHoqz4KB5veuF0dhJLH5CE_wmSKrw&amp;ust=1400607317933017" TargetMode="External"/><Relationship Id="rId1" Type="http://schemas.openxmlformats.org/officeDocument/2006/relationships/slideLayout" Target="../slideLayouts/slideLayout7.xml"/><Relationship Id="rId6" Type="http://schemas.openxmlformats.org/officeDocument/2006/relationships/hyperlink" Target="http://www.google.com.tr/url?sa=i&amp;rct=j&amp;q=&amp;esrc=s&amp;source=images&amp;cd=&amp;cad=rja&amp;uact=8&amp;docid=7MfCxvPleTul3M&amp;tbnid=OpOX6XOHfw2g8M:&amp;ved=0CAUQjRw&amp;url=http://www.mundobso.com/es/verbandasonora.php?id%3D6382&amp;ei=SUF6U__sBcywoQTC1IGoCg&amp;psig=AFQjCNHoqz4KB5veuF0dhJLH5CE_wmSKrw&amp;ust=1400607317933017" TargetMode="External"/><Relationship Id="rId11" Type="http://schemas.openxmlformats.org/officeDocument/2006/relationships/image" Target="../media/image59.jpeg"/><Relationship Id="rId5" Type="http://schemas.openxmlformats.org/officeDocument/2006/relationships/image" Target="../media/image56.jpeg"/><Relationship Id="rId10" Type="http://schemas.openxmlformats.org/officeDocument/2006/relationships/hyperlink" Target="http://www.google.com.tr/url?sa=i&amp;rct=j&amp;q=&amp;esrc=s&amp;source=images&amp;cd=&amp;cad=rja&amp;uact=8&amp;ved=0CAcQjRw&amp;url=http://onlinepharmacyteam.com/index.php?route%3Dbidatwthemes/product_by_alphabet%26c%3Da%26sort%3Dpd.name%26order%3DASC%26limit%3D75&amp;ei=uBzqVIzEMovkaKTEgYAH&amp;bvm=bv.86475890,d.ZGU&amp;psig=AFQjCNGMZdPIqp2s3o2YF4GAnNWytgz0HQ&amp;ust=1424715285253964" TargetMode="External"/><Relationship Id="rId4" Type="http://schemas.openxmlformats.org/officeDocument/2006/relationships/hyperlink" Target="http://www.google.com.tr/url?sa=i&amp;rct=j&amp;q=&amp;esrc=s&amp;source=images&amp;cd=&amp;cad=rja&amp;uact=8&amp;docid=NpplmYisK17x8M&amp;tbnid=cuq6ATqp1B0nXM:&amp;ved=0CAUQjRw&amp;url=http://www.oknation.net/blog/DIVING/2013/07/18/entry-6&amp;ei=AkF6U4LVOZG6oQT8voCgCg&amp;psig=AFQjCNHoqz4KB5veuF0dhJLH5CE_wmSKrw&amp;ust=1400607317933017" TargetMode="External"/><Relationship Id="rId9" Type="http://schemas.openxmlformats.org/officeDocument/2006/relationships/image" Target="../media/image5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16.xml"/><Relationship Id="rId5" Type="http://schemas.openxmlformats.org/officeDocument/2006/relationships/image" Target="../media/image65.png"/><Relationship Id="rId4" Type="http://schemas.openxmlformats.org/officeDocument/2006/relationships/image" Target="../media/image64.png"/></Relationships>
</file>

<file path=ppt/slides/_rels/slide44.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upload.wikimedia.org/wikipedia/commons/6/6e/Arvid_Carlsson_2011a.jpg" TargetMode="Externa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hyperlink" Target="http://www.felipedia.org/~felipedi/wiki/index.php?title=File:Dopamine.jpg" TargetMode="External"/><Relationship Id="rId2" Type="http://schemas.openxmlformats.org/officeDocument/2006/relationships/hyperlink" Target="http://en.wikipedia.org/wiki/Nobel_Prize_in_Physiology_or_Medicine"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4"/>
          <p:cNvSpPr>
            <a:spLocks noGrp="1" noChangeArrowheads="1"/>
          </p:cNvSpPr>
          <p:nvPr>
            <p:ph type="title"/>
          </p:nvPr>
        </p:nvSpPr>
        <p:spPr>
          <a:xfrm>
            <a:off x="468313" y="2276475"/>
            <a:ext cx="8229600" cy="1143000"/>
          </a:xfrm>
        </p:spPr>
        <p:txBody>
          <a:bodyPr/>
          <a:lstStyle/>
          <a:p>
            <a:pPr eaLnBrk="1" hangingPunct="1"/>
            <a:r>
              <a:rPr lang="tr-TR" altLang="tr-TR" sz="5400" dirty="0" err="1"/>
              <a:t>Antipsikotik</a:t>
            </a:r>
            <a:r>
              <a:rPr lang="tr-TR" altLang="tr-TR" sz="5400" dirty="0"/>
              <a:t> İlaçlar</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endParaRPr lang="tr-TR" altLang="tr-TR"/>
          </a:p>
        </p:txBody>
      </p:sp>
      <p:pic>
        <p:nvPicPr>
          <p:cNvPr id="179203" name="Picture 1" descr="msoE20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33375"/>
            <a:ext cx="8964612" cy="6237288"/>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79203"/>
                                        </p:tgtEl>
                                        <p:attrNameLst>
                                          <p:attrName>style.visibility</p:attrName>
                                        </p:attrNameLst>
                                      </p:cBhvr>
                                      <p:to>
                                        <p:strVal val="visible"/>
                                      </p:to>
                                    </p:set>
                                    <p:animEffect transition="in" filter="checkerboard(across)">
                                      <p:cBhvr>
                                        <p:cTn id="7" dur="2000"/>
                                        <p:tgtEl>
                                          <p:spTgt spid="179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algn="l" eaLnBrk="1" hangingPunct="1"/>
            <a:r>
              <a:rPr lang="tr-TR" altLang="tr-TR" sz="2000" dirty="0" err="1"/>
              <a:t>Antipsikotik</a:t>
            </a:r>
            <a:r>
              <a:rPr lang="tr-TR" altLang="tr-TR" sz="2000" dirty="0"/>
              <a:t> İlaçlar</a:t>
            </a:r>
            <a:br>
              <a:rPr lang="tr-TR" altLang="tr-TR" sz="2000" dirty="0"/>
            </a:br>
            <a:r>
              <a:rPr lang="tr-TR" altLang="tr-TR" sz="2000" dirty="0"/>
              <a:t>        </a:t>
            </a:r>
            <a:r>
              <a:rPr lang="tr-TR" altLang="tr-TR" sz="3200" dirty="0"/>
              <a:t>			     </a:t>
            </a:r>
            <a:r>
              <a:rPr lang="tr-TR" altLang="tr-TR" sz="2800" dirty="0"/>
              <a:t>Farmakoloji</a:t>
            </a:r>
          </a:p>
        </p:txBody>
      </p:sp>
      <p:sp>
        <p:nvSpPr>
          <p:cNvPr id="180227" name="Rectangle 3"/>
          <p:cNvSpPr>
            <a:spLocks noGrp="1" noChangeArrowheads="1"/>
          </p:cNvSpPr>
          <p:nvPr>
            <p:ph type="body" idx="1"/>
          </p:nvPr>
        </p:nvSpPr>
        <p:spPr>
          <a:xfrm>
            <a:off x="250825" y="3500438"/>
            <a:ext cx="8748713" cy="2736850"/>
          </a:xfrm>
        </p:spPr>
        <p:txBody>
          <a:bodyPr/>
          <a:lstStyle/>
          <a:p>
            <a:pPr eaLnBrk="1" hangingPunct="1">
              <a:lnSpc>
                <a:spcPct val="90000"/>
              </a:lnSpc>
            </a:pPr>
            <a:endParaRPr lang="tr-TR" altLang="tr-TR" sz="2400" dirty="0"/>
          </a:p>
          <a:p>
            <a:pPr eaLnBrk="1" hangingPunct="1">
              <a:lnSpc>
                <a:spcPct val="90000"/>
              </a:lnSpc>
            </a:pPr>
            <a:r>
              <a:rPr lang="tr-TR" altLang="tr-TR" sz="2000" dirty="0" err="1"/>
              <a:t>Mezolimbik</a:t>
            </a:r>
            <a:r>
              <a:rPr lang="tr-TR" altLang="tr-TR" sz="2000" dirty="0"/>
              <a:t>  sistem üzerinden tedavi edici etkileri</a:t>
            </a:r>
          </a:p>
          <a:p>
            <a:pPr eaLnBrk="1" hangingPunct="1">
              <a:lnSpc>
                <a:spcPct val="90000"/>
              </a:lnSpc>
            </a:pPr>
            <a:r>
              <a:rPr lang="tr-TR" altLang="tr-TR" sz="2000" dirty="0" err="1"/>
              <a:t>Mezokortikal</a:t>
            </a:r>
            <a:r>
              <a:rPr lang="tr-TR" altLang="tr-TR" sz="2000" dirty="0"/>
              <a:t> sistem üzerinden negatif </a:t>
            </a:r>
            <a:r>
              <a:rPr lang="tr-TR" altLang="tr-TR" sz="2000" dirty="0" err="1"/>
              <a:t>semptomatolojinin</a:t>
            </a:r>
            <a:r>
              <a:rPr lang="tr-TR" altLang="tr-TR" sz="2000" dirty="0"/>
              <a:t> şiddetlenmesi</a:t>
            </a:r>
          </a:p>
          <a:p>
            <a:pPr eaLnBrk="1" hangingPunct="1">
              <a:lnSpc>
                <a:spcPct val="90000"/>
              </a:lnSpc>
            </a:pPr>
            <a:r>
              <a:rPr lang="tr-TR" altLang="tr-TR" sz="2000" dirty="0" err="1"/>
              <a:t>Nigrostriatal</a:t>
            </a:r>
            <a:r>
              <a:rPr lang="tr-TR" altLang="tr-TR" sz="2000" dirty="0"/>
              <a:t> sistem üzerinden </a:t>
            </a:r>
            <a:r>
              <a:rPr lang="tr-TR" altLang="tr-TR" sz="2000" dirty="0" err="1"/>
              <a:t>ekstrapiramidal</a:t>
            </a:r>
            <a:r>
              <a:rPr lang="tr-TR" altLang="tr-TR" sz="2000" dirty="0"/>
              <a:t> sistem  (EPS) yan etkileri</a:t>
            </a:r>
          </a:p>
          <a:p>
            <a:pPr eaLnBrk="1" hangingPunct="1">
              <a:lnSpc>
                <a:spcPct val="90000"/>
              </a:lnSpc>
            </a:pPr>
            <a:r>
              <a:rPr lang="tr-TR" altLang="tr-TR" sz="2000" dirty="0" err="1"/>
              <a:t>Tuberoinfindübüler</a:t>
            </a:r>
            <a:r>
              <a:rPr lang="tr-TR" altLang="tr-TR" sz="2000" dirty="0"/>
              <a:t> sistem üzerinden ise </a:t>
            </a:r>
            <a:r>
              <a:rPr lang="tr-TR" altLang="tr-TR" sz="2000" dirty="0" err="1"/>
              <a:t>hiperprolaktinemi</a:t>
            </a:r>
            <a:r>
              <a:rPr lang="tr-TR" altLang="tr-TR" sz="2000" dirty="0"/>
              <a:t> ve ilgili yan etkileri ortaya çıkar.</a:t>
            </a:r>
          </a:p>
          <a:p>
            <a:pPr eaLnBrk="1" hangingPunct="1">
              <a:lnSpc>
                <a:spcPct val="90000"/>
              </a:lnSpc>
            </a:pPr>
            <a:r>
              <a:rPr lang="tr-TR" altLang="tr-TR" sz="2000" dirty="0" err="1"/>
              <a:t>Mezotalamik</a:t>
            </a:r>
            <a:r>
              <a:rPr lang="tr-TR" altLang="tr-TR" sz="2000" dirty="0"/>
              <a:t> sistem ????????????????? (uyku / uyanıklık)</a:t>
            </a:r>
          </a:p>
          <a:p>
            <a:pPr lvl="1" eaLnBrk="1" hangingPunct="1">
              <a:lnSpc>
                <a:spcPct val="90000"/>
              </a:lnSpc>
            </a:pPr>
            <a:endParaRPr lang="tr-TR" altLang="tr-TR" sz="2000" dirty="0"/>
          </a:p>
        </p:txBody>
      </p:sp>
      <p:sp>
        <p:nvSpPr>
          <p:cNvPr id="177156" name="3 Metin kutusu"/>
          <p:cNvSpPr txBox="1">
            <a:spLocks noChangeArrowheads="1"/>
          </p:cNvSpPr>
          <p:nvPr/>
        </p:nvSpPr>
        <p:spPr bwMode="auto">
          <a:xfrm>
            <a:off x="1042988" y="2133600"/>
            <a:ext cx="7345362"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algn="ctr" eaLnBrk="1" hangingPunct="1">
              <a:lnSpc>
                <a:spcPct val="90000"/>
              </a:lnSpc>
            </a:pPr>
            <a:r>
              <a:rPr lang="tr-TR" altLang="tr-TR">
                <a:solidFill>
                  <a:srgbClr val="7DF951"/>
                </a:solidFill>
              </a:rPr>
              <a:t>Santral sinir sistemindeki dopaminerjik traktusların </a:t>
            </a:r>
          </a:p>
          <a:p>
            <a:pPr algn="ctr" eaLnBrk="1" hangingPunct="1">
              <a:lnSpc>
                <a:spcPct val="90000"/>
              </a:lnSpc>
            </a:pPr>
            <a:r>
              <a:rPr lang="tr-TR" altLang="tr-TR">
                <a:solidFill>
                  <a:srgbClr val="7DF951"/>
                </a:solidFill>
              </a:rPr>
              <a:t>tümünde postsinaptik D2 reseptör blokajı yaparlar.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0227">
                                            <p:txEl>
                                              <p:pRg st="1" end="1"/>
                                            </p:txEl>
                                          </p:spTgt>
                                        </p:tgtEl>
                                        <p:attrNameLst>
                                          <p:attrName>style.visibility</p:attrName>
                                        </p:attrNameLst>
                                      </p:cBhvr>
                                      <p:to>
                                        <p:strVal val="visible"/>
                                      </p:to>
                                    </p:set>
                                    <p:anim calcmode="lin" valueType="num">
                                      <p:cBhvr additive="base">
                                        <p:cTn id="7" dur="4000" fill="hold"/>
                                        <p:tgtEl>
                                          <p:spTgt spid="180227">
                                            <p:txEl>
                                              <p:pRg st="1" end="1"/>
                                            </p:txEl>
                                          </p:spTgt>
                                        </p:tgtEl>
                                        <p:attrNameLst>
                                          <p:attrName>ppt_x</p:attrName>
                                        </p:attrNameLst>
                                      </p:cBhvr>
                                      <p:tavLst>
                                        <p:tav tm="0">
                                          <p:val>
                                            <p:strVal val="#ppt_x"/>
                                          </p:val>
                                        </p:tav>
                                        <p:tav tm="100000">
                                          <p:val>
                                            <p:strVal val="#ppt_x"/>
                                          </p:val>
                                        </p:tav>
                                      </p:tavLst>
                                    </p:anim>
                                    <p:anim calcmode="lin" valueType="num">
                                      <p:cBhvr additive="base">
                                        <p:cTn id="8" dur="4000" fill="hold"/>
                                        <p:tgtEl>
                                          <p:spTgt spid="1802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0227">
                                            <p:txEl>
                                              <p:pRg st="2" end="2"/>
                                            </p:txEl>
                                          </p:spTgt>
                                        </p:tgtEl>
                                        <p:attrNameLst>
                                          <p:attrName>style.visibility</p:attrName>
                                        </p:attrNameLst>
                                      </p:cBhvr>
                                      <p:to>
                                        <p:strVal val="visible"/>
                                      </p:to>
                                    </p:set>
                                    <p:anim calcmode="lin" valueType="num">
                                      <p:cBhvr additive="base">
                                        <p:cTn id="13" dur="4000" fill="hold"/>
                                        <p:tgtEl>
                                          <p:spTgt spid="180227">
                                            <p:txEl>
                                              <p:pRg st="2" end="2"/>
                                            </p:txEl>
                                          </p:spTgt>
                                        </p:tgtEl>
                                        <p:attrNameLst>
                                          <p:attrName>ppt_x</p:attrName>
                                        </p:attrNameLst>
                                      </p:cBhvr>
                                      <p:tavLst>
                                        <p:tav tm="0">
                                          <p:val>
                                            <p:strVal val="#ppt_x"/>
                                          </p:val>
                                        </p:tav>
                                        <p:tav tm="100000">
                                          <p:val>
                                            <p:strVal val="#ppt_x"/>
                                          </p:val>
                                        </p:tav>
                                      </p:tavLst>
                                    </p:anim>
                                    <p:anim calcmode="lin" valueType="num">
                                      <p:cBhvr additive="base">
                                        <p:cTn id="14" dur="4000" fill="hold"/>
                                        <p:tgtEl>
                                          <p:spTgt spid="1802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0227">
                                            <p:txEl>
                                              <p:pRg st="3" end="3"/>
                                            </p:txEl>
                                          </p:spTgt>
                                        </p:tgtEl>
                                        <p:attrNameLst>
                                          <p:attrName>style.visibility</p:attrName>
                                        </p:attrNameLst>
                                      </p:cBhvr>
                                      <p:to>
                                        <p:strVal val="visible"/>
                                      </p:to>
                                    </p:set>
                                    <p:anim calcmode="lin" valueType="num">
                                      <p:cBhvr additive="base">
                                        <p:cTn id="19" dur="4000" fill="hold"/>
                                        <p:tgtEl>
                                          <p:spTgt spid="180227">
                                            <p:txEl>
                                              <p:pRg st="3" end="3"/>
                                            </p:txEl>
                                          </p:spTgt>
                                        </p:tgtEl>
                                        <p:attrNameLst>
                                          <p:attrName>ppt_x</p:attrName>
                                        </p:attrNameLst>
                                      </p:cBhvr>
                                      <p:tavLst>
                                        <p:tav tm="0">
                                          <p:val>
                                            <p:strVal val="#ppt_x"/>
                                          </p:val>
                                        </p:tav>
                                        <p:tav tm="100000">
                                          <p:val>
                                            <p:strVal val="#ppt_x"/>
                                          </p:val>
                                        </p:tav>
                                      </p:tavLst>
                                    </p:anim>
                                    <p:anim calcmode="lin" valueType="num">
                                      <p:cBhvr additive="base">
                                        <p:cTn id="20" dur="4000" fill="hold"/>
                                        <p:tgtEl>
                                          <p:spTgt spid="1802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0227">
                                            <p:txEl>
                                              <p:pRg st="4" end="4"/>
                                            </p:txEl>
                                          </p:spTgt>
                                        </p:tgtEl>
                                        <p:attrNameLst>
                                          <p:attrName>style.visibility</p:attrName>
                                        </p:attrNameLst>
                                      </p:cBhvr>
                                      <p:to>
                                        <p:strVal val="visible"/>
                                      </p:to>
                                    </p:set>
                                    <p:anim calcmode="lin" valueType="num">
                                      <p:cBhvr additive="base">
                                        <p:cTn id="25" dur="4000" fill="hold"/>
                                        <p:tgtEl>
                                          <p:spTgt spid="180227">
                                            <p:txEl>
                                              <p:pRg st="4" end="4"/>
                                            </p:txEl>
                                          </p:spTgt>
                                        </p:tgtEl>
                                        <p:attrNameLst>
                                          <p:attrName>ppt_x</p:attrName>
                                        </p:attrNameLst>
                                      </p:cBhvr>
                                      <p:tavLst>
                                        <p:tav tm="0">
                                          <p:val>
                                            <p:strVal val="#ppt_x"/>
                                          </p:val>
                                        </p:tav>
                                        <p:tav tm="100000">
                                          <p:val>
                                            <p:strVal val="#ppt_x"/>
                                          </p:val>
                                        </p:tav>
                                      </p:tavLst>
                                    </p:anim>
                                    <p:anim calcmode="lin" valueType="num">
                                      <p:cBhvr additive="base">
                                        <p:cTn id="26" dur="4000" fill="hold"/>
                                        <p:tgtEl>
                                          <p:spTgt spid="1802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0227">
                                            <p:txEl>
                                              <p:pRg st="5" end="5"/>
                                            </p:txEl>
                                          </p:spTgt>
                                        </p:tgtEl>
                                        <p:attrNameLst>
                                          <p:attrName>style.visibility</p:attrName>
                                        </p:attrNameLst>
                                      </p:cBhvr>
                                      <p:to>
                                        <p:strVal val="visible"/>
                                      </p:to>
                                    </p:set>
                                    <p:anim calcmode="lin" valueType="num">
                                      <p:cBhvr additive="base">
                                        <p:cTn id="31" dur="4000" fill="hold"/>
                                        <p:tgtEl>
                                          <p:spTgt spid="180227">
                                            <p:txEl>
                                              <p:pRg st="5" end="5"/>
                                            </p:txEl>
                                          </p:spTgt>
                                        </p:tgtEl>
                                        <p:attrNameLst>
                                          <p:attrName>ppt_x</p:attrName>
                                        </p:attrNameLst>
                                      </p:cBhvr>
                                      <p:tavLst>
                                        <p:tav tm="0">
                                          <p:val>
                                            <p:strVal val="#ppt_x"/>
                                          </p:val>
                                        </p:tav>
                                        <p:tav tm="100000">
                                          <p:val>
                                            <p:strVal val="#ppt_x"/>
                                          </p:val>
                                        </p:tav>
                                      </p:tavLst>
                                    </p:anim>
                                    <p:anim calcmode="lin" valueType="num">
                                      <p:cBhvr additive="base">
                                        <p:cTn id="32" dur="4000" fill="hold"/>
                                        <p:tgtEl>
                                          <p:spTgt spid="18022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2492896"/>
            <a:ext cx="8229600" cy="1143000"/>
          </a:xfrm>
        </p:spPr>
        <p:txBody>
          <a:bodyPr/>
          <a:lstStyle/>
          <a:p>
            <a:r>
              <a:rPr lang="tr-TR" dirty="0"/>
              <a:t>Tipik       </a:t>
            </a:r>
            <a:r>
              <a:rPr lang="tr-TR" dirty="0" err="1"/>
              <a:t>Atipik</a:t>
            </a:r>
            <a:r>
              <a:rPr lang="tr-TR" dirty="0"/>
              <a:t> ????</a:t>
            </a:r>
          </a:p>
        </p:txBody>
      </p:sp>
      <p:sp>
        <p:nvSpPr>
          <p:cNvPr id="3" name="Çarpım İşareti 2"/>
          <p:cNvSpPr/>
          <p:nvPr/>
        </p:nvSpPr>
        <p:spPr bwMode="auto">
          <a:xfrm>
            <a:off x="3491880" y="2852936"/>
            <a:ext cx="648072" cy="576064"/>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171264135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0" y="274638"/>
            <a:ext cx="9144000" cy="1143000"/>
          </a:xfrm>
        </p:spPr>
        <p:txBody>
          <a:bodyPr/>
          <a:lstStyle/>
          <a:p>
            <a:pPr algn="l" eaLnBrk="1" hangingPunct="1"/>
            <a:r>
              <a:rPr lang="tr-TR" altLang="tr-TR" sz="2000" dirty="0"/>
              <a:t/>
            </a:r>
            <a:br>
              <a:rPr lang="tr-TR" altLang="tr-TR" sz="2000" dirty="0"/>
            </a:br>
            <a:r>
              <a:rPr lang="tr-TR" altLang="tr-TR" sz="2000" dirty="0"/>
              <a:t/>
            </a:r>
            <a:br>
              <a:rPr lang="tr-TR" altLang="tr-TR" sz="2000" dirty="0"/>
            </a:br>
            <a:r>
              <a:rPr lang="tr-TR" altLang="tr-TR" sz="2000" dirty="0"/>
              <a:t/>
            </a:r>
            <a:br>
              <a:rPr lang="tr-TR" altLang="tr-TR" sz="2000" dirty="0"/>
            </a:br>
            <a:r>
              <a:rPr lang="tr-TR" altLang="tr-TR" sz="2000" dirty="0"/>
              <a:t/>
            </a:r>
            <a:br>
              <a:rPr lang="tr-TR" altLang="tr-TR" sz="2000" dirty="0"/>
            </a:br>
            <a:r>
              <a:rPr lang="tr-TR" altLang="tr-TR" sz="2000" dirty="0" err="1"/>
              <a:t>Antipsikotik</a:t>
            </a:r>
            <a:r>
              <a:rPr lang="tr-TR" altLang="tr-TR" sz="2000" dirty="0"/>
              <a:t> İlaçlar</a:t>
            </a:r>
            <a:br>
              <a:rPr lang="tr-TR" altLang="tr-TR" sz="2000" dirty="0"/>
            </a:br>
            <a:r>
              <a:rPr lang="tr-TR" altLang="tr-TR" sz="3600" dirty="0"/>
              <a:t/>
            </a:r>
            <a:br>
              <a:rPr lang="tr-TR" altLang="tr-TR" sz="3600" dirty="0"/>
            </a:br>
            <a:r>
              <a:rPr lang="tr-TR" altLang="tr-TR" sz="3600" dirty="0"/>
              <a:t>			 </a:t>
            </a:r>
            <a:br>
              <a:rPr lang="tr-TR" altLang="tr-TR" sz="3600" dirty="0"/>
            </a:br>
            <a:r>
              <a:rPr lang="tr-TR" altLang="tr-TR" sz="3600" dirty="0"/>
              <a:t>	</a:t>
            </a:r>
            <a:r>
              <a:rPr lang="tr-TR" altLang="tr-TR" dirty="0"/>
              <a:t>		 </a:t>
            </a:r>
            <a:r>
              <a:rPr lang="tr-TR" altLang="tr-TR" sz="3200" dirty="0"/>
              <a:t/>
            </a:r>
            <a:br>
              <a:rPr lang="tr-TR" altLang="tr-TR" sz="3200" dirty="0"/>
            </a:br>
            <a:endParaRPr lang="tr-TR" altLang="tr-TR" sz="3200" dirty="0"/>
          </a:p>
        </p:txBody>
      </p:sp>
      <p:sp>
        <p:nvSpPr>
          <p:cNvPr id="192515" name="Rectangle 4"/>
          <p:cNvSpPr>
            <a:spLocks noGrp="1" noChangeArrowheads="1"/>
          </p:cNvSpPr>
          <p:nvPr>
            <p:ph type="body" sz="half" idx="1"/>
          </p:nvPr>
        </p:nvSpPr>
        <p:spPr>
          <a:xfrm>
            <a:off x="179512" y="1628800"/>
            <a:ext cx="8784976" cy="3097213"/>
          </a:xfrm>
          <a:ln w="38100">
            <a:solidFill>
              <a:schemeClr val="tx1"/>
            </a:solidFill>
            <a:miter lim="800000"/>
            <a:headEnd/>
            <a:tailEnd/>
          </a:ln>
        </p:spPr>
        <p:txBody>
          <a:bodyPr/>
          <a:lstStyle/>
          <a:p>
            <a:pPr marL="342900" lvl="1" indent="-342900" eaLnBrk="1" hangingPunct="1">
              <a:lnSpc>
                <a:spcPct val="90000"/>
              </a:lnSpc>
              <a:buFontTx/>
              <a:buChar char="•"/>
            </a:pPr>
            <a:r>
              <a:rPr lang="tr-TR" altLang="tr-TR" dirty="0" err="1"/>
              <a:t>Atipiklik</a:t>
            </a:r>
            <a:r>
              <a:rPr lang="tr-TR" altLang="tr-TR" dirty="0"/>
              <a:t> kriterleri</a:t>
            </a:r>
          </a:p>
          <a:p>
            <a:pPr marL="742950" lvl="2" indent="-342900" eaLnBrk="1" hangingPunct="1">
              <a:lnSpc>
                <a:spcPct val="90000"/>
              </a:lnSpc>
            </a:pPr>
            <a:r>
              <a:rPr lang="tr-TR" altLang="tr-TR" dirty="0"/>
              <a:t>Klinik </a:t>
            </a:r>
            <a:r>
              <a:rPr lang="tr-TR" altLang="tr-TR" dirty="0" err="1"/>
              <a:t>kritirler</a:t>
            </a:r>
            <a:endParaRPr lang="tr-TR" altLang="tr-TR" dirty="0"/>
          </a:p>
          <a:p>
            <a:pPr marL="1200150" lvl="3" indent="-342900" eaLnBrk="1" hangingPunct="1">
              <a:lnSpc>
                <a:spcPct val="90000"/>
              </a:lnSpc>
            </a:pPr>
            <a:r>
              <a:rPr lang="tr-TR" altLang="tr-TR" dirty="0"/>
              <a:t>Hiç ya da çok az </a:t>
            </a:r>
            <a:r>
              <a:rPr lang="tr-TR" altLang="tr-TR" dirty="0" err="1"/>
              <a:t>ekstrapiramidal</a:t>
            </a:r>
            <a:r>
              <a:rPr lang="tr-TR" altLang="tr-TR" dirty="0"/>
              <a:t> semptom oluşumu</a:t>
            </a:r>
          </a:p>
          <a:p>
            <a:pPr marL="1200150" lvl="3" indent="-342900" eaLnBrk="1" hangingPunct="1">
              <a:lnSpc>
                <a:spcPct val="90000"/>
              </a:lnSpc>
            </a:pPr>
            <a:r>
              <a:rPr lang="tr-TR" altLang="tr-TR" dirty="0"/>
              <a:t>Negatif </a:t>
            </a:r>
            <a:r>
              <a:rPr lang="tr-TR" altLang="tr-TR" dirty="0" err="1"/>
              <a:t>semptomatoloji</a:t>
            </a:r>
            <a:r>
              <a:rPr lang="tr-TR" altLang="tr-TR" dirty="0"/>
              <a:t> üzerinde etkinlik</a:t>
            </a:r>
          </a:p>
          <a:p>
            <a:pPr marL="1200150" lvl="3" indent="-342900" eaLnBrk="1" hangingPunct="1">
              <a:lnSpc>
                <a:spcPct val="90000"/>
              </a:lnSpc>
            </a:pPr>
            <a:endParaRPr lang="tr-TR" altLang="tr-TR" dirty="0"/>
          </a:p>
          <a:p>
            <a:pPr marL="742950" lvl="2" indent="-342900" eaLnBrk="1" hangingPunct="1">
              <a:lnSpc>
                <a:spcPct val="90000"/>
              </a:lnSpc>
            </a:pPr>
            <a:r>
              <a:rPr lang="tr-TR" altLang="tr-TR" dirty="0"/>
              <a:t>Farmakolojik kriterler</a:t>
            </a:r>
          </a:p>
          <a:p>
            <a:pPr marL="1200150" lvl="3" indent="-342900" eaLnBrk="1" hangingPunct="1">
              <a:lnSpc>
                <a:spcPct val="90000"/>
              </a:lnSpc>
            </a:pPr>
            <a:r>
              <a:rPr lang="tr-TR" altLang="tr-TR" dirty="0"/>
              <a:t>D</a:t>
            </a:r>
            <a:r>
              <a:rPr lang="tr-TR" altLang="tr-TR" baseline="-25000" dirty="0"/>
              <a:t>2</a:t>
            </a:r>
            <a:r>
              <a:rPr lang="tr-TR" altLang="tr-TR" dirty="0"/>
              <a:t> </a:t>
            </a:r>
            <a:r>
              <a:rPr lang="tr-TR" altLang="tr-TR" dirty="0" err="1"/>
              <a:t>affiniteleri</a:t>
            </a:r>
            <a:r>
              <a:rPr lang="tr-TR" altLang="tr-TR" dirty="0"/>
              <a:t> ile kıyaslandığında 5HT</a:t>
            </a:r>
            <a:r>
              <a:rPr lang="tr-TR" altLang="tr-TR" baseline="-25000" dirty="0"/>
              <a:t>2A</a:t>
            </a:r>
            <a:r>
              <a:rPr lang="tr-TR" altLang="tr-TR" dirty="0"/>
              <a:t>  reseptörlerine daha fazla </a:t>
            </a:r>
            <a:r>
              <a:rPr lang="tr-TR" altLang="tr-TR" dirty="0" err="1"/>
              <a:t>affinite</a:t>
            </a:r>
            <a:endParaRPr lang="tr-TR" altLang="tr-TR" dirty="0"/>
          </a:p>
          <a:p>
            <a:pPr marL="1200150" lvl="3" indent="-342900" eaLnBrk="1" hangingPunct="1">
              <a:lnSpc>
                <a:spcPct val="90000"/>
              </a:lnSpc>
            </a:pPr>
            <a:endParaRPr lang="tr-TR" altLang="tr-TR" dirty="0"/>
          </a:p>
          <a:p>
            <a:pPr eaLnBrk="1" hangingPunct="1">
              <a:lnSpc>
                <a:spcPct val="90000"/>
              </a:lnSpc>
            </a:pPr>
            <a:endParaRPr lang="tr-TR" altLang="tr-TR" dirty="0"/>
          </a:p>
        </p:txBody>
      </p:sp>
    </p:spTree>
    <p:extLst>
      <p:ext uri="{BB962C8B-B14F-4D97-AF65-F5344CB8AC3E}">
        <p14:creationId xmlns:p14="http://schemas.microsoft.com/office/powerpoint/2010/main" val="408917342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57200" y="116632"/>
            <a:ext cx="8291264" cy="506640"/>
          </a:xfrm>
        </p:spPr>
        <p:txBody>
          <a:bodyPr/>
          <a:lstStyle/>
          <a:p>
            <a:pPr algn="l" eaLnBrk="1" hangingPunct="1"/>
            <a:r>
              <a:rPr lang="tr-TR" altLang="tr-TR" sz="2000" dirty="0" err="1"/>
              <a:t>Antipsikotik</a:t>
            </a:r>
            <a:r>
              <a:rPr lang="tr-TR" altLang="tr-TR" sz="2000" dirty="0"/>
              <a:t> İlaçlar</a:t>
            </a:r>
            <a:br>
              <a:rPr lang="tr-TR" altLang="tr-TR" sz="2000" dirty="0"/>
            </a:br>
            <a:r>
              <a:rPr lang="tr-TR" altLang="tr-TR" sz="2000" dirty="0"/>
              <a:t>			</a:t>
            </a:r>
            <a:r>
              <a:rPr lang="tr-TR" altLang="tr-TR" sz="3600" dirty="0"/>
              <a:t>Farmakoloji</a:t>
            </a:r>
            <a:endParaRPr lang="tr-TR" altLang="tr-TR" sz="2800" dirty="0"/>
          </a:p>
        </p:txBody>
      </p:sp>
      <p:sp>
        <p:nvSpPr>
          <p:cNvPr id="180227" name="Rectangle 3"/>
          <p:cNvSpPr>
            <a:spLocks noGrp="1" noChangeArrowheads="1"/>
          </p:cNvSpPr>
          <p:nvPr>
            <p:ph sz="half" idx="1"/>
          </p:nvPr>
        </p:nvSpPr>
        <p:spPr>
          <a:xfrm>
            <a:off x="706325" y="2025111"/>
            <a:ext cx="1008112" cy="1355383"/>
          </a:xfrm>
          <a:ln w="38100">
            <a:solidFill>
              <a:schemeClr val="tx1"/>
            </a:solidFill>
          </a:ln>
        </p:spPr>
        <p:txBody>
          <a:bodyPr/>
          <a:lstStyle/>
          <a:p>
            <a:pPr eaLnBrk="1" hangingPunct="1"/>
            <a:r>
              <a:rPr lang="tr-TR" altLang="tr-TR" sz="1600" b="1" dirty="0">
                <a:solidFill>
                  <a:srgbClr val="FFFF00"/>
                </a:solidFill>
              </a:rPr>
              <a:t>D</a:t>
            </a:r>
            <a:r>
              <a:rPr lang="tr-TR" altLang="tr-TR" sz="1600" b="1" baseline="-25000" dirty="0">
                <a:solidFill>
                  <a:srgbClr val="FFFF00"/>
                </a:solidFill>
              </a:rPr>
              <a:t>2</a:t>
            </a:r>
          </a:p>
          <a:p>
            <a:pPr eaLnBrk="1" hangingPunct="1"/>
            <a:r>
              <a:rPr lang="tr-TR" altLang="tr-TR" sz="1600" b="1" dirty="0"/>
              <a:t>M</a:t>
            </a:r>
            <a:r>
              <a:rPr lang="tr-TR" altLang="tr-TR" sz="1600" b="1" baseline="-25000" dirty="0"/>
              <a:t>1</a:t>
            </a:r>
            <a:endParaRPr lang="tr-TR" altLang="tr-TR" sz="1600" b="1" dirty="0"/>
          </a:p>
          <a:p>
            <a:pPr eaLnBrk="1" hangingPunct="1"/>
            <a:r>
              <a:rPr lang="tr-TR" altLang="tr-TR" sz="1600" b="1" dirty="0"/>
              <a:t>H</a:t>
            </a:r>
            <a:r>
              <a:rPr lang="tr-TR" altLang="tr-TR" sz="1600" b="1" baseline="-25000" dirty="0"/>
              <a:t>1</a:t>
            </a:r>
            <a:r>
              <a:rPr lang="tr-TR" altLang="tr-TR" sz="1600" b="1" dirty="0"/>
              <a:t> </a:t>
            </a:r>
          </a:p>
          <a:p>
            <a:pPr eaLnBrk="1" hangingPunct="1"/>
            <a:r>
              <a:rPr lang="el-GR" altLang="tr-TR" sz="1600" b="1" dirty="0">
                <a:latin typeface="Trebuchet MS" panose="020B0603020202020204" pitchFamily="34" charset="0"/>
              </a:rPr>
              <a:t>α</a:t>
            </a:r>
            <a:r>
              <a:rPr lang="tr-TR" altLang="tr-TR" sz="1600" b="1" baseline="-25000" dirty="0">
                <a:latin typeface="Trebuchet MS" panose="020B0603020202020204" pitchFamily="34" charset="0"/>
              </a:rPr>
              <a:t>1</a:t>
            </a:r>
            <a:endParaRPr lang="tr-TR" altLang="tr-TR" sz="1600" b="1" dirty="0">
              <a:latin typeface="Trebuchet MS" panose="020B0603020202020204" pitchFamily="34" charset="0"/>
            </a:endParaRPr>
          </a:p>
          <a:p>
            <a:pPr marL="0" indent="0" eaLnBrk="1" hangingPunct="1">
              <a:buNone/>
            </a:pPr>
            <a:r>
              <a:rPr lang="tr-TR" altLang="tr-TR" sz="1600" b="1" dirty="0">
                <a:latin typeface="Trebuchet MS" panose="020B0603020202020204" pitchFamily="34" charset="0"/>
              </a:rPr>
              <a:t>	</a:t>
            </a:r>
          </a:p>
          <a:p>
            <a:pPr eaLnBrk="1" hangingPunct="1"/>
            <a:endParaRPr lang="tr-TR" altLang="tr-TR" sz="1600" b="1" dirty="0"/>
          </a:p>
          <a:p>
            <a:pPr eaLnBrk="1" hangingPunct="1"/>
            <a:endParaRPr lang="tr-TR" altLang="tr-TR" sz="1600" b="1" dirty="0"/>
          </a:p>
          <a:p>
            <a:pPr marL="0" indent="0" eaLnBrk="1" hangingPunct="1">
              <a:buNone/>
            </a:pPr>
            <a:endParaRPr lang="tr-TR" altLang="tr-TR" sz="1600" b="1" dirty="0"/>
          </a:p>
        </p:txBody>
      </p:sp>
      <p:sp>
        <p:nvSpPr>
          <p:cNvPr id="2" name="İçerik Yer Tutucusu 1"/>
          <p:cNvSpPr>
            <a:spLocks noGrp="1"/>
          </p:cNvSpPr>
          <p:nvPr>
            <p:ph sz="half" idx="2"/>
          </p:nvPr>
        </p:nvSpPr>
        <p:spPr>
          <a:xfrm>
            <a:off x="6979096" y="5622858"/>
            <a:ext cx="1942804" cy="633260"/>
          </a:xfrm>
          <a:ln w="38100">
            <a:solidFill>
              <a:schemeClr val="tx1"/>
            </a:solidFill>
          </a:ln>
        </p:spPr>
        <p:txBody>
          <a:bodyPr/>
          <a:lstStyle/>
          <a:p>
            <a:r>
              <a:rPr lang="tr-TR" sz="1200" b="1" dirty="0"/>
              <a:t>SERT </a:t>
            </a:r>
            <a:r>
              <a:rPr lang="tr-TR" sz="1200" b="1" dirty="0" err="1"/>
              <a:t>inhibisyonu</a:t>
            </a:r>
            <a:endParaRPr lang="tr-TR" sz="1200" b="1" dirty="0"/>
          </a:p>
          <a:p>
            <a:r>
              <a:rPr lang="tr-TR" sz="1200" b="1" dirty="0"/>
              <a:t>NET </a:t>
            </a:r>
            <a:r>
              <a:rPr lang="tr-TR" sz="1200" b="1" dirty="0" err="1"/>
              <a:t>inhibisyonu</a:t>
            </a:r>
            <a:endParaRPr lang="tr-TR" sz="1200" b="1" dirty="0"/>
          </a:p>
          <a:p>
            <a:pPr marL="0" indent="0">
              <a:buNone/>
            </a:pPr>
            <a:endParaRPr lang="tr-TR" sz="1200" b="1" dirty="0"/>
          </a:p>
          <a:p>
            <a:endParaRPr lang="tr-TR" sz="1200" b="1" dirty="0"/>
          </a:p>
          <a:p>
            <a:endParaRPr lang="tr-TR" sz="1200" b="1" dirty="0"/>
          </a:p>
        </p:txBody>
      </p:sp>
      <p:sp>
        <p:nvSpPr>
          <p:cNvPr id="5" name="Metin kutusu 4">
            <a:extLst>
              <a:ext uri="{FF2B5EF4-FFF2-40B4-BE49-F238E27FC236}">
                <a16:creationId xmlns:a16="http://schemas.microsoft.com/office/drawing/2014/main" id="{0BBEC80D-6433-4067-9EDD-0A250E1F81C9}"/>
              </a:ext>
            </a:extLst>
          </p:cNvPr>
          <p:cNvSpPr txBox="1"/>
          <p:nvPr/>
        </p:nvSpPr>
        <p:spPr>
          <a:xfrm>
            <a:off x="4097563" y="1698878"/>
            <a:ext cx="1779957" cy="1477328"/>
          </a:xfrm>
          <a:prstGeom prst="rect">
            <a:avLst/>
          </a:prstGeom>
          <a:noFill/>
          <a:ln w="28575">
            <a:solidFill>
              <a:schemeClr val="tx1"/>
            </a:solidFill>
          </a:ln>
        </p:spPr>
        <p:txBody>
          <a:bodyPr wrap="square" rtlCol="0">
            <a:spAutoFit/>
          </a:bodyPr>
          <a:lstStyle/>
          <a:p>
            <a:r>
              <a:rPr lang="tr-TR" b="1" dirty="0">
                <a:solidFill>
                  <a:srgbClr val="FFFF00"/>
                </a:solidFill>
              </a:rPr>
              <a:t>D</a:t>
            </a:r>
            <a:r>
              <a:rPr lang="tr-TR" b="1" baseline="-25000" dirty="0">
                <a:solidFill>
                  <a:srgbClr val="FFFF00"/>
                </a:solidFill>
              </a:rPr>
              <a:t>2</a:t>
            </a:r>
          </a:p>
          <a:p>
            <a:r>
              <a:rPr lang="tr-TR" b="1" dirty="0">
                <a:solidFill>
                  <a:schemeClr val="tx1"/>
                </a:solidFill>
              </a:rPr>
              <a:t>D</a:t>
            </a:r>
            <a:r>
              <a:rPr lang="tr-TR" b="1" baseline="-25000" dirty="0">
                <a:solidFill>
                  <a:schemeClr val="tx1"/>
                </a:solidFill>
              </a:rPr>
              <a:t>2 </a:t>
            </a:r>
            <a:r>
              <a:rPr lang="tr-TR" sz="1200" b="1" dirty="0" err="1">
                <a:solidFill>
                  <a:schemeClr val="tx1"/>
                </a:solidFill>
              </a:rPr>
              <a:t>parsiyel</a:t>
            </a:r>
            <a:r>
              <a:rPr lang="tr-TR" sz="1200" b="1" dirty="0">
                <a:solidFill>
                  <a:schemeClr val="tx1"/>
                </a:solidFill>
              </a:rPr>
              <a:t> </a:t>
            </a:r>
            <a:r>
              <a:rPr lang="tr-TR" sz="1200" b="1" dirty="0" err="1">
                <a:solidFill>
                  <a:schemeClr val="tx1"/>
                </a:solidFill>
              </a:rPr>
              <a:t>agonizmi</a:t>
            </a:r>
            <a:endParaRPr lang="tr-TR" b="1" dirty="0">
              <a:solidFill>
                <a:schemeClr val="tx1"/>
              </a:solidFill>
            </a:endParaRPr>
          </a:p>
          <a:p>
            <a:r>
              <a:rPr lang="tr-TR" b="1" dirty="0">
                <a:solidFill>
                  <a:schemeClr val="tx1"/>
                </a:solidFill>
              </a:rPr>
              <a:t>D</a:t>
            </a:r>
            <a:r>
              <a:rPr lang="tr-TR" b="1" baseline="-25000" dirty="0">
                <a:solidFill>
                  <a:schemeClr val="tx1"/>
                </a:solidFill>
              </a:rPr>
              <a:t>1</a:t>
            </a:r>
          </a:p>
          <a:p>
            <a:r>
              <a:rPr lang="tr-TR" b="1" dirty="0">
                <a:solidFill>
                  <a:schemeClr val="tx1"/>
                </a:solidFill>
              </a:rPr>
              <a:t>D</a:t>
            </a:r>
            <a:r>
              <a:rPr lang="tr-TR" b="1" baseline="-25000" dirty="0">
                <a:solidFill>
                  <a:schemeClr val="tx1"/>
                </a:solidFill>
              </a:rPr>
              <a:t>3</a:t>
            </a:r>
          </a:p>
          <a:p>
            <a:r>
              <a:rPr lang="tr-TR" b="1" dirty="0">
                <a:solidFill>
                  <a:schemeClr val="tx1"/>
                </a:solidFill>
              </a:rPr>
              <a:t>D</a:t>
            </a:r>
            <a:r>
              <a:rPr lang="tr-TR" b="1" baseline="-25000" dirty="0">
                <a:solidFill>
                  <a:schemeClr val="tx1"/>
                </a:solidFill>
              </a:rPr>
              <a:t>4</a:t>
            </a:r>
          </a:p>
        </p:txBody>
      </p:sp>
      <p:sp>
        <p:nvSpPr>
          <p:cNvPr id="6" name="Metin kutusu 5">
            <a:extLst>
              <a:ext uri="{FF2B5EF4-FFF2-40B4-BE49-F238E27FC236}">
                <a16:creationId xmlns:a16="http://schemas.microsoft.com/office/drawing/2014/main" id="{44525305-349E-4421-81CE-896468D9A728}"/>
              </a:ext>
            </a:extLst>
          </p:cNvPr>
          <p:cNvSpPr txBox="1"/>
          <p:nvPr/>
        </p:nvSpPr>
        <p:spPr>
          <a:xfrm>
            <a:off x="4542417" y="4993747"/>
            <a:ext cx="769672" cy="1200329"/>
          </a:xfrm>
          <a:prstGeom prst="rect">
            <a:avLst/>
          </a:prstGeom>
          <a:noFill/>
          <a:ln w="28575">
            <a:solidFill>
              <a:schemeClr val="tx1"/>
            </a:solidFill>
          </a:ln>
        </p:spPr>
        <p:txBody>
          <a:bodyPr wrap="square" rtlCol="0">
            <a:spAutoFit/>
          </a:bodyPr>
          <a:lstStyle/>
          <a:p>
            <a:r>
              <a:rPr lang="tr-TR" b="1" dirty="0">
                <a:solidFill>
                  <a:schemeClr val="tx1"/>
                </a:solidFill>
              </a:rPr>
              <a:t>α</a:t>
            </a:r>
            <a:r>
              <a:rPr lang="tr-TR" b="1" baseline="-25000" dirty="0">
                <a:solidFill>
                  <a:schemeClr val="tx1"/>
                </a:solidFill>
              </a:rPr>
              <a:t>1</a:t>
            </a:r>
            <a:endParaRPr lang="tr-TR" b="1" dirty="0">
              <a:solidFill>
                <a:schemeClr val="tx1"/>
              </a:solidFill>
            </a:endParaRPr>
          </a:p>
          <a:p>
            <a:r>
              <a:rPr lang="tr-TR" b="1" dirty="0">
                <a:solidFill>
                  <a:schemeClr val="tx1"/>
                </a:solidFill>
              </a:rPr>
              <a:t>α</a:t>
            </a:r>
            <a:r>
              <a:rPr lang="tr-TR" b="1" baseline="-25000" dirty="0">
                <a:solidFill>
                  <a:schemeClr val="tx1"/>
                </a:solidFill>
              </a:rPr>
              <a:t>2A</a:t>
            </a:r>
          </a:p>
          <a:p>
            <a:r>
              <a:rPr lang="tr-TR" b="1" dirty="0">
                <a:solidFill>
                  <a:schemeClr val="tx1"/>
                </a:solidFill>
              </a:rPr>
              <a:t>α</a:t>
            </a:r>
            <a:r>
              <a:rPr lang="tr-TR" b="1" baseline="-25000" dirty="0">
                <a:solidFill>
                  <a:schemeClr val="tx1"/>
                </a:solidFill>
              </a:rPr>
              <a:t>2B</a:t>
            </a:r>
          </a:p>
          <a:p>
            <a:r>
              <a:rPr lang="tr-TR" b="1" dirty="0">
                <a:solidFill>
                  <a:schemeClr val="tx1"/>
                </a:solidFill>
              </a:rPr>
              <a:t>α</a:t>
            </a:r>
            <a:r>
              <a:rPr lang="tr-TR" b="1" baseline="-25000" dirty="0">
                <a:solidFill>
                  <a:schemeClr val="tx1"/>
                </a:solidFill>
              </a:rPr>
              <a:t>2C</a:t>
            </a:r>
          </a:p>
        </p:txBody>
      </p:sp>
      <p:sp>
        <p:nvSpPr>
          <p:cNvPr id="11" name="Metin kutusu 10">
            <a:extLst>
              <a:ext uri="{FF2B5EF4-FFF2-40B4-BE49-F238E27FC236}">
                <a16:creationId xmlns:a16="http://schemas.microsoft.com/office/drawing/2014/main" id="{EB1B60DA-9F99-4BB5-AC10-5087EE9FA49C}"/>
              </a:ext>
            </a:extLst>
          </p:cNvPr>
          <p:cNvSpPr txBox="1"/>
          <p:nvPr/>
        </p:nvSpPr>
        <p:spPr>
          <a:xfrm>
            <a:off x="4241546" y="3443645"/>
            <a:ext cx="1698605" cy="1200329"/>
          </a:xfrm>
          <a:prstGeom prst="rect">
            <a:avLst/>
          </a:prstGeom>
          <a:noFill/>
          <a:ln w="28575">
            <a:solidFill>
              <a:schemeClr val="tx1"/>
            </a:solidFill>
          </a:ln>
        </p:spPr>
        <p:txBody>
          <a:bodyPr wrap="square" rtlCol="0">
            <a:spAutoFit/>
          </a:bodyPr>
          <a:lstStyle/>
          <a:p>
            <a:r>
              <a:rPr lang="tr-TR" b="1" dirty="0">
                <a:solidFill>
                  <a:schemeClr val="tx1"/>
                </a:solidFill>
              </a:rPr>
              <a:t>M</a:t>
            </a:r>
            <a:r>
              <a:rPr lang="tr-TR" b="1" baseline="-25000" dirty="0">
                <a:solidFill>
                  <a:schemeClr val="tx1"/>
                </a:solidFill>
              </a:rPr>
              <a:t>1</a:t>
            </a:r>
          </a:p>
          <a:p>
            <a:r>
              <a:rPr lang="tr-TR" b="1" dirty="0">
                <a:solidFill>
                  <a:schemeClr val="tx1"/>
                </a:solidFill>
              </a:rPr>
              <a:t>M</a:t>
            </a:r>
            <a:r>
              <a:rPr lang="tr-TR" b="1" baseline="-25000" dirty="0">
                <a:solidFill>
                  <a:schemeClr val="tx1"/>
                </a:solidFill>
              </a:rPr>
              <a:t>2</a:t>
            </a:r>
          </a:p>
          <a:p>
            <a:r>
              <a:rPr lang="tr-TR" b="1" dirty="0">
                <a:solidFill>
                  <a:schemeClr val="tx1"/>
                </a:solidFill>
              </a:rPr>
              <a:t>M</a:t>
            </a:r>
            <a:r>
              <a:rPr lang="tr-TR" b="1" baseline="-25000" dirty="0">
                <a:solidFill>
                  <a:schemeClr val="tx1"/>
                </a:solidFill>
              </a:rPr>
              <a:t>3</a:t>
            </a:r>
          </a:p>
          <a:p>
            <a:r>
              <a:rPr lang="tr-TR" b="1" dirty="0">
                <a:solidFill>
                  <a:schemeClr val="tx1"/>
                </a:solidFill>
              </a:rPr>
              <a:t>M</a:t>
            </a:r>
            <a:r>
              <a:rPr lang="tr-TR" b="1" baseline="-25000" dirty="0">
                <a:solidFill>
                  <a:schemeClr val="tx1"/>
                </a:solidFill>
              </a:rPr>
              <a:t>4 </a:t>
            </a:r>
            <a:r>
              <a:rPr lang="tr-TR" b="1" dirty="0" err="1">
                <a:solidFill>
                  <a:schemeClr val="tx1"/>
                </a:solidFill>
              </a:rPr>
              <a:t>agonizmi</a:t>
            </a:r>
            <a:endParaRPr lang="tr-TR" b="1" dirty="0">
              <a:solidFill>
                <a:schemeClr val="tx1"/>
              </a:solidFill>
            </a:endParaRPr>
          </a:p>
        </p:txBody>
      </p:sp>
      <p:sp>
        <p:nvSpPr>
          <p:cNvPr id="13" name="Metin kutusu 12">
            <a:extLst>
              <a:ext uri="{FF2B5EF4-FFF2-40B4-BE49-F238E27FC236}">
                <a16:creationId xmlns:a16="http://schemas.microsoft.com/office/drawing/2014/main" id="{AEA081AA-DC6B-458A-B437-7B74B7F0DBBC}"/>
              </a:ext>
            </a:extLst>
          </p:cNvPr>
          <p:cNvSpPr txBox="1"/>
          <p:nvPr/>
        </p:nvSpPr>
        <p:spPr>
          <a:xfrm>
            <a:off x="6126919" y="1666295"/>
            <a:ext cx="2680230" cy="2544286"/>
          </a:xfrm>
          <a:prstGeom prst="rect">
            <a:avLst/>
          </a:prstGeom>
          <a:noFill/>
          <a:ln w="28575">
            <a:solidFill>
              <a:schemeClr val="tx1"/>
            </a:solidFill>
          </a:ln>
        </p:spPr>
        <p:txBody>
          <a:bodyPr wrap="square" rtlCol="0">
            <a:spAutoFit/>
          </a:bodyPr>
          <a:lstStyle/>
          <a:p>
            <a:r>
              <a:rPr lang="tr-TR" sz="1400" b="1" dirty="0">
                <a:solidFill>
                  <a:schemeClr val="tx1"/>
                </a:solidFill>
              </a:rPr>
              <a:t>5HT</a:t>
            </a:r>
            <a:r>
              <a:rPr lang="tr-TR" sz="1400" b="1" baseline="-25000" dirty="0">
                <a:solidFill>
                  <a:schemeClr val="tx1"/>
                </a:solidFill>
              </a:rPr>
              <a:t>1A                </a:t>
            </a:r>
            <a:endParaRPr lang="tr-TR" sz="1400" b="1" dirty="0">
              <a:solidFill>
                <a:schemeClr val="tx1"/>
              </a:solidFill>
            </a:endParaRPr>
          </a:p>
          <a:p>
            <a:endParaRPr lang="tr-TR" sz="1400" b="1" baseline="-25000" dirty="0">
              <a:solidFill>
                <a:schemeClr val="tx1"/>
              </a:solidFill>
            </a:endParaRPr>
          </a:p>
          <a:p>
            <a:r>
              <a:rPr lang="tr-TR" sz="1400" b="1" dirty="0">
                <a:solidFill>
                  <a:schemeClr val="tx1"/>
                </a:solidFill>
              </a:rPr>
              <a:t>5HT</a:t>
            </a:r>
            <a:r>
              <a:rPr lang="tr-TR" sz="1400" b="1" baseline="-25000" dirty="0">
                <a:solidFill>
                  <a:schemeClr val="tx1"/>
                </a:solidFill>
              </a:rPr>
              <a:t>1B/D</a:t>
            </a:r>
          </a:p>
          <a:p>
            <a:r>
              <a:rPr lang="tr-TR" sz="2400" b="1" dirty="0">
                <a:solidFill>
                  <a:srgbClr val="FFC000"/>
                </a:solidFill>
              </a:rPr>
              <a:t>5HT</a:t>
            </a:r>
            <a:r>
              <a:rPr lang="tr-TR" sz="2400" b="1" baseline="-25000" dirty="0">
                <a:solidFill>
                  <a:srgbClr val="FFC000"/>
                </a:solidFill>
              </a:rPr>
              <a:t>2A</a:t>
            </a:r>
          </a:p>
          <a:p>
            <a:r>
              <a:rPr lang="tr-TR" sz="1400" b="1" dirty="0">
                <a:solidFill>
                  <a:schemeClr val="tx1"/>
                </a:solidFill>
              </a:rPr>
              <a:t>5HT</a:t>
            </a:r>
            <a:r>
              <a:rPr lang="tr-TR" sz="1400" b="1" baseline="-25000" dirty="0">
                <a:solidFill>
                  <a:schemeClr val="tx1"/>
                </a:solidFill>
              </a:rPr>
              <a:t>2D</a:t>
            </a:r>
          </a:p>
          <a:p>
            <a:r>
              <a:rPr lang="tr-TR" sz="1400" b="1" dirty="0">
                <a:solidFill>
                  <a:schemeClr val="tx1"/>
                </a:solidFill>
              </a:rPr>
              <a:t>5HT</a:t>
            </a:r>
            <a:r>
              <a:rPr lang="tr-TR" sz="1400" b="1" baseline="-25000" dirty="0">
                <a:solidFill>
                  <a:schemeClr val="tx1"/>
                </a:solidFill>
              </a:rPr>
              <a:t>2C</a:t>
            </a:r>
          </a:p>
          <a:p>
            <a:r>
              <a:rPr lang="tr-TR" sz="1400" b="1" dirty="0">
                <a:solidFill>
                  <a:schemeClr val="tx1"/>
                </a:solidFill>
              </a:rPr>
              <a:t>5T</a:t>
            </a:r>
            <a:r>
              <a:rPr lang="tr-TR" sz="1400" b="1" baseline="-25000" dirty="0">
                <a:solidFill>
                  <a:schemeClr val="tx1"/>
                </a:solidFill>
              </a:rPr>
              <a:t>1E</a:t>
            </a:r>
          </a:p>
          <a:p>
            <a:r>
              <a:rPr lang="tr-TR" sz="1400" b="1" dirty="0">
                <a:solidFill>
                  <a:schemeClr val="tx1"/>
                </a:solidFill>
              </a:rPr>
              <a:t>5HT</a:t>
            </a:r>
            <a:r>
              <a:rPr lang="tr-TR" sz="1400" b="1" baseline="-25000" dirty="0">
                <a:solidFill>
                  <a:schemeClr val="tx1"/>
                </a:solidFill>
              </a:rPr>
              <a:t>3</a:t>
            </a:r>
          </a:p>
          <a:p>
            <a:r>
              <a:rPr lang="tr-TR" sz="1400" b="1" dirty="0">
                <a:solidFill>
                  <a:schemeClr val="tx1"/>
                </a:solidFill>
              </a:rPr>
              <a:t>5HT</a:t>
            </a:r>
            <a:r>
              <a:rPr lang="tr-TR" sz="1400" b="1" baseline="-25000" dirty="0">
                <a:solidFill>
                  <a:schemeClr val="tx1"/>
                </a:solidFill>
              </a:rPr>
              <a:t>5</a:t>
            </a:r>
          </a:p>
          <a:p>
            <a:r>
              <a:rPr lang="tr-TR" sz="1400" b="1" dirty="0">
                <a:solidFill>
                  <a:schemeClr val="tx1"/>
                </a:solidFill>
              </a:rPr>
              <a:t>5HT</a:t>
            </a:r>
            <a:r>
              <a:rPr lang="tr-TR" sz="1400" b="1" baseline="-25000" dirty="0">
                <a:solidFill>
                  <a:schemeClr val="tx1"/>
                </a:solidFill>
              </a:rPr>
              <a:t>6</a:t>
            </a:r>
          </a:p>
          <a:p>
            <a:r>
              <a:rPr lang="tr-TR" sz="1400" b="1" dirty="0">
                <a:solidFill>
                  <a:schemeClr val="tx1"/>
                </a:solidFill>
              </a:rPr>
              <a:t>5HT</a:t>
            </a:r>
            <a:r>
              <a:rPr lang="tr-TR" sz="1400" b="1" baseline="-25000" dirty="0">
                <a:solidFill>
                  <a:schemeClr val="tx1"/>
                </a:solidFill>
              </a:rPr>
              <a:t>7</a:t>
            </a:r>
          </a:p>
        </p:txBody>
      </p:sp>
      <p:sp>
        <p:nvSpPr>
          <p:cNvPr id="14" name="Sağ Ayraç 13">
            <a:extLst>
              <a:ext uri="{FF2B5EF4-FFF2-40B4-BE49-F238E27FC236}">
                <a16:creationId xmlns:a16="http://schemas.microsoft.com/office/drawing/2014/main" id="{7B4C5F9C-F3F8-4751-B7AA-F0C7042C55CF}"/>
              </a:ext>
            </a:extLst>
          </p:cNvPr>
          <p:cNvSpPr/>
          <p:nvPr/>
        </p:nvSpPr>
        <p:spPr bwMode="auto">
          <a:xfrm>
            <a:off x="6943951" y="1759608"/>
            <a:ext cx="216024" cy="551882"/>
          </a:xfrm>
          <a:prstGeom prst="rightBrace">
            <a:avLst>
              <a:gd name="adj1" fmla="val 0"/>
              <a:gd name="adj2" fmla="val 50000"/>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2"/>
              </a:solidFill>
              <a:effectLst/>
              <a:latin typeface="Arial" charset="0"/>
            </a:endParaRPr>
          </a:p>
        </p:txBody>
      </p:sp>
      <p:sp>
        <p:nvSpPr>
          <p:cNvPr id="15" name="Metin kutusu 14">
            <a:extLst>
              <a:ext uri="{FF2B5EF4-FFF2-40B4-BE49-F238E27FC236}">
                <a16:creationId xmlns:a16="http://schemas.microsoft.com/office/drawing/2014/main" id="{209B796F-62A0-44CB-BFA7-220D590E3A3C}"/>
              </a:ext>
            </a:extLst>
          </p:cNvPr>
          <p:cNvSpPr txBox="1"/>
          <p:nvPr/>
        </p:nvSpPr>
        <p:spPr>
          <a:xfrm>
            <a:off x="7159975" y="1881660"/>
            <a:ext cx="1761925" cy="307777"/>
          </a:xfrm>
          <a:prstGeom prst="rect">
            <a:avLst/>
          </a:prstGeom>
          <a:noFill/>
        </p:spPr>
        <p:txBody>
          <a:bodyPr wrap="square" rtlCol="0">
            <a:spAutoFit/>
          </a:bodyPr>
          <a:lstStyle/>
          <a:p>
            <a:r>
              <a:rPr lang="tr-TR" sz="1400" dirty="0" err="1">
                <a:solidFill>
                  <a:schemeClr val="tx1"/>
                </a:solidFill>
              </a:rPr>
              <a:t>Parsiyel</a:t>
            </a:r>
            <a:r>
              <a:rPr lang="tr-TR" sz="1400" dirty="0">
                <a:solidFill>
                  <a:schemeClr val="tx1"/>
                </a:solidFill>
              </a:rPr>
              <a:t> </a:t>
            </a:r>
            <a:r>
              <a:rPr lang="tr-TR" sz="1400" dirty="0" err="1">
                <a:solidFill>
                  <a:schemeClr val="tx1"/>
                </a:solidFill>
              </a:rPr>
              <a:t>agonizmi</a:t>
            </a:r>
            <a:endParaRPr lang="tr-TR" sz="1400" dirty="0">
              <a:solidFill>
                <a:schemeClr val="tx1"/>
              </a:solidFill>
            </a:endParaRPr>
          </a:p>
        </p:txBody>
      </p:sp>
      <p:sp>
        <p:nvSpPr>
          <p:cNvPr id="16" name="Metin kutusu 15">
            <a:extLst>
              <a:ext uri="{FF2B5EF4-FFF2-40B4-BE49-F238E27FC236}">
                <a16:creationId xmlns:a16="http://schemas.microsoft.com/office/drawing/2014/main" id="{C608F9DE-D321-49F6-BCB3-0577E5846267}"/>
              </a:ext>
            </a:extLst>
          </p:cNvPr>
          <p:cNvSpPr txBox="1"/>
          <p:nvPr/>
        </p:nvSpPr>
        <p:spPr>
          <a:xfrm>
            <a:off x="6156176" y="5886786"/>
            <a:ext cx="432048" cy="369332"/>
          </a:xfrm>
          <a:prstGeom prst="rect">
            <a:avLst/>
          </a:prstGeom>
          <a:noFill/>
          <a:ln w="28575">
            <a:solidFill>
              <a:schemeClr val="tx1"/>
            </a:solidFill>
          </a:ln>
        </p:spPr>
        <p:txBody>
          <a:bodyPr wrap="square" rtlCol="0">
            <a:spAutoFit/>
          </a:bodyPr>
          <a:lstStyle/>
          <a:p>
            <a:pPr algn="ctr"/>
            <a:r>
              <a:rPr lang="tr-TR" dirty="0"/>
              <a:t>X</a:t>
            </a:r>
          </a:p>
        </p:txBody>
      </p:sp>
      <p:sp>
        <p:nvSpPr>
          <p:cNvPr id="17" name="Metin kutusu 16">
            <a:extLst>
              <a:ext uri="{FF2B5EF4-FFF2-40B4-BE49-F238E27FC236}">
                <a16:creationId xmlns:a16="http://schemas.microsoft.com/office/drawing/2014/main" id="{4B2C8C2C-E02E-49DC-AB18-796AFC0211F2}"/>
              </a:ext>
            </a:extLst>
          </p:cNvPr>
          <p:cNvSpPr txBox="1"/>
          <p:nvPr/>
        </p:nvSpPr>
        <p:spPr>
          <a:xfrm>
            <a:off x="5512312" y="4993747"/>
            <a:ext cx="576064" cy="369332"/>
          </a:xfrm>
          <a:prstGeom prst="rect">
            <a:avLst/>
          </a:prstGeom>
          <a:noFill/>
          <a:ln w="28575">
            <a:solidFill>
              <a:schemeClr val="tx1"/>
            </a:solidFill>
          </a:ln>
        </p:spPr>
        <p:txBody>
          <a:bodyPr wrap="square" rtlCol="0">
            <a:spAutoFit/>
          </a:bodyPr>
          <a:lstStyle/>
          <a:p>
            <a:pPr algn="r"/>
            <a:r>
              <a:rPr lang="tr-TR" dirty="0">
                <a:solidFill>
                  <a:schemeClr val="tx1"/>
                </a:solidFill>
              </a:rPr>
              <a:t>H</a:t>
            </a:r>
            <a:r>
              <a:rPr lang="tr-TR" baseline="-25000" dirty="0">
                <a:solidFill>
                  <a:schemeClr val="tx1"/>
                </a:solidFill>
              </a:rPr>
              <a:t>1</a:t>
            </a:r>
          </a:p>
        </p:txBody>
      </p:sp>
      <p:sp>
        <p:nvSpPr>
          <p:cNvPr id="18" name="Metin kutusu 17">
            <a:extLst>
              <a:ext uri="{FF2B5EF4-FFF2-40B4-BE49-F238E27FC236}">
                <a16:creationId xmlns:a16="http://schemas.microsoft.com/office/drawing/2014/main" id="{02D8E3EA-CC23-4E8E-BFE8-1237A7FC7F12}"/>
              </a:ext>
            </a:extLst>
          </p:cNvPr>
          <p:cNvSpPr txBox="1"/>
          <p:nvPr/>
        </p:nvSpPr>
        <p:spPr>
          <a:xfrm>
            <a:off x="272695" y="1142952"/>
            <a:ext cx="2160240" cy="369332"/>
          </a:xfrm>
          <a:prstGeom prst="rect">
            <a:avLst/>
          </a:prstGeom>
          <a:noFill/>
        </p:spPr>
        <p:txBody>
          <a:bodyPr wrap="square" rtlCol="0">
            <a:spAutoFit/>
          </a:bodyPr>
          <a:lstStyle/>
          <a:p>
            <a:r>
              <a:rPr lang="tr-TR" dirty="0"/>
              <a:t>Tipik </a:t>
            </a:r>
            <a:r>
              <a:rPr lang="tr-TR" dirty="0" err="1"/>
              <a:t>Antipsikotikler</a:t>
            </a:r>
            <a:endParaRPr lang="tr-TR" dirty="0"/>
          </a:p>
        </p:txBody>
      </p:sp>
      <p:sp>
        <p:nvSpPr>
          <p:cNvPr id="19" name="Metin kutusu 18">
            <a:extLst>
              <a:ext uri="{FF2B5EF4-FFF2-40B4-BE49-F238E27FC236}">
                <a16:creationId xmlns:a16="http://schemas.microsoft.com/office/drawing/2014/main" id="{2E018CBF-FC5E-4F78-8108-CC87FBAB8523}"/>
              </a:ext>
            </a:extLst>
          </p:cNvPr>
          <p:cNvSpPr txBox="1"/>
          <p:nvPr/>
        </p:nvSpPr>
        <p:spPr>
          <a:xfrm>
            <a:off x="5121257" y="1142952"/>
            <a:ext cx="2331063" cy="369332"/>
          </a:xfrm>
          <a:prstGeom prst="rect">
            <a:avLst/>
          </a:prstGeom>
          <a:noFill/>
        </p:spPr>
        <p:txBody>
          <a:bodyPr wrap="square" rtlCol="0">
            <a:spAutoFit/>
          </a:bodyPr>
          <a:lstStyle/>
          <a:p>
            <a:r>
              <a:rPr lang="tr-TR" dirty="0" err="1"/>
              <a:t>Atipik</a:t>
            </a:r>
            <a:r>
              <a:rPr lang="tr-TR" dirty="0"/>
              <a:t> </a:t>
            </a:r>
            <a:r>
              <a:rPr lang="tr-TR" dirty="0" err="1"/>
              <a:t>Antipsikotikler</a:t>
            </a:r>
            <a:endParaRPr lang="tr-TR" dirty="0"/>
          </a:p>
        </p:txBody>
      </p:sp>
      <p:cxnSp>
        <p:nvCxnSpPr>
          <p:cNvPr id="21" name="Düz Bağlayıcı 20">
            <a:extLst>
              <a:ext uri="{FF2B5EF4-FFF2-40B4-BE49-F238E27FC236}">
                <a16:creationId xmlns:a16="http://schemas.microsoft.com/office/drawing/2014/main" id="{A5A97F01-D4D9-41A7-A3FF-B46F208CAF77}"/>
              </a:ext>
            </a:extLst>
          </p:cNvPr>
          <p:cNvCxnSpPr>
            <a:cxnSpLocks/>
          </p:cNvCxnSpPr>
          <p:nvPr/>
        </p:nvCxnSpPr>
        <p:spPr bwMode="auto">
          <a:xfrm>
            <a:off x="3203848" y="1142952"/>
            <a:ext cx="0" cy="5310384"/>
          </a:xfrm>
          <a:prstGeom prst="line">
            <a:avLst/>
          </a:prstGeom>
          <a:solidFill>
            <a:schemeClr val="accent1"/>
          </a:solidFill>
          <a:ln w="571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23262422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t>Bir </a:t>
            </a:r>
            <a:r>
              <a:rPr lang="tr-TR" sz="3200" dirty="0" err="1"/>
              <a:t>Antipsikotiğin</a:t>
            </a:r>
            <a:r>
              <a:rPr lang="tr-TR" sz="3200" dirty="0"/>
              <a:t> Hangi Farmakolojik Özellikleri Onu  </a:t>
            </a:r>
            <a:r>
              <a:rPr lang="tr-TR" sz="3200" dirty="0" err="1"/>
              <a:t>Atipik</a:t>
            </a:r>
            <a:r>
              <a:rPr lang="tr-TR" sz="3200" dirty="0"/>
              <a:t> Yapar??????????</a:t>
            </a:r>
          </a:p>
        </p:txBody>
      </p:sp>
      <p:sp>
        <p:nvSpPr>
          <p:cNvPr id="3" name="İçerik Yer Tutucusu 2"/>
          <p:cNvSpPr>
            <a:spLocks noGrp="1"/>
          </p:cNvSpPr>
          <p:nvPr>
            <p:ph sz="half" idx="1"/>
          </p:nvPr>
        </p:nvSpPr>
        <p:spPr>
          <a:xfrm>
            <a:off x="457200" y="1600200"/>
            <a:ext cx="7427168" cy="4525963"/>
          </a:xfrm>
        </p:spPr>
        <p:txBody>
          <a:bodyPr/>
          <a:lstStyle/>
          <a:p>
            <a:endParaRPr lang="tr-TR" sz="2000" dirty="0"/>
          </a:p>
          <a:p>
            <a:endParaRPr lang="tr-TR" sz="2000" dirty="0"/>
          </a:p>
          <a:p>
            <a:r>
              <a:rPr lang="tr-TR" sz="2000" dirty="0"/>
              <a:t>5HT</a:t>
            </a:r>
            <a:r>
              <a:rPr lang="tr-TR" sz="2000" baseline="-25000" dirty="0"/>
              <a:t>1A</a:t>
            </a:r>
          </a:p>
          <a:p>
            <a:r>
              <a:rPr lang="tr-TR" sz="2000" dirty="0"/>
              <a:t>5HT</a:t>
            </a:r>
            <a:r>
              <a:rPr lang="tr-TR" sz="2000" baseline="-25000" dirty="0"/>
              <a:t>1B</a:t>
            </a:r>
          </a:p>
          <a:p>
            <a:r>
              <a:rPr lang="tr-TR" sz="2000" dirty="0"/>
              <a:t>5HT</a:t>
            </a:r>
            <a:r>
              <a:rPr lang="tr-TR" sz="2000" baseline="-25000" dirty="0"/>
              <a:t>1D</a:t>
            </a:r>
          </a:p>
          <a:p>
            <a:r>
              <a:rPr lang="tr-TR" sz="2000" dirty="0"/>
              <a:t>5HT</a:t>
            </a:r>
            <a:r>
              <a:rPr lang="tr-TR" sz="2000" baseline="-25000" dirty="0"/>
              <a:t>2C</a:t>
            </a:r>
          </a:p>
          <a:p>
            <a:r>
              <a:rPr lang="tr-TR" sz="2000" dirty="0"/>
              <a:t>5HT</a:t>
            </a:r>
            <a:r>
              <a:rPr lang="tr-TR" sz="2000" baseline="-25000" dirty="0"/>
              <a:t>3</a:t>
            </a:r>
          </a:p>
          <a:p>
            <a:r>
              <a:rPr lang="tr-TR" sz="2000" dirty="0"/>
              <a:t>5HT</a:t>
            </a:r>
            <a:r>
              <a:rPr lang="tr-TR" sz="2000" baseline="-25000" dirty="0"/>
              <a:t>6</a:t>
            </a:r>
          </a:p>
          <a:p>
            <a:r>
              <a:rPr lang="tr-TR" sz="2000" dirty="0"/>
              <a:t>5HT</a:t>
            </a:r>
            <a:r>
              <a:rPr lang="tr-TR" sz="2000" baseline="-25000" dirty="0"/>
              <a:t>7</a:t>
            </a:r>
          </a:p>
          <a:p>
            <a:r>
              <a:rPr lang="tr-TR" sz="2000" dirty="0"/>
              <a:t>D</a:t>
            </a:r>
            <a:r>
              <a:rPr lang="tr-TR" sz="2000" baseline="-25000" dirty="0"/>
              <a:t>2</a:t>
            </a:r>
            <a:r>
              <a:rPr lang="tr-TR" sz="2000" dirty="0"/>
              <a:t> </a:t>
            </a:r>
            <a:r>
              <a:rPr lang="tr-TR" sz="2000" dirty="0" err="1"/>
              <a:t>parsiyel</a:t>
            </a:r>
            <a:r>
              <a:rPr lang="tr-TR" sz="2000" dirty="0"/>
              <a:t> </a:t>
            </a:r>
            <a:r>
              <a:rPr lang="tr-TR" sz="2000" dirty="0" err="1"/>
              <a:t>agonizmi</a:t>
            </a:r>
            <a:endParaRPr lang="tr-TR" sz="2000" dirty="0"/>
          </a:p>
          <a:p>
            <a:r>
              <a:rPr lang="tr-TR" sz="2000" dirty="0"/>
              <a:t>D</a:t>
            </a:r>
            <a:r>
              <a:rPr lang="tr-TR" sz="2000" baseline="-25000" dirty="0"/>
              <a:t>2</a:t>
            </a:r>
            <a:r>
              <a:rPr lang="tr-TR" sz="2000" dirty="0"/>
              <a:t> reseptörlerinden hızlı ayrılma (</a:t>
            </a:r>
            <a:r>
              <a:rPr lang="tr-TR" sz="2000" dirty="0" err="1"/>
              <a:t>fast</a:t>
            </a:r>
            <a:r>
              <a:rPr lang="tr-TR" sz="2000" dirty="0"/>
              <a:t> </a:t>
            </a:r>
            <a:r>
              <a:rPr lang="tr-TR" sz="2000" dirty="0" err="1"/>
              <a:t>off</a:t>
            </a:r>
            <a:r>
              <a:rPr lang="tr-TR" sz="2000" dirty="0"/>
              <a:t>)</a:t>
            </a:r>
          </a:p>
          <a:p>
            <a:r>
              <a:rPr lang="tr-TR" sz="2000" dirty="0"/>
              <a:t>SERT ve NET </a:t>
            </a:r>
            <a:r>
              <a:rPr lang="tr-TR" sz="2000" dirty="0" err="1"/>
              <a:t>inhibisyonu</a:t>
            </a:r>
            <a:endParaRPr lang="tr-TR" sz="2000" dirty="0"/>
          </a:p>
        </p:txBody>
      </p:sp>
      <p:sp>
        <p:nvSpPr>
          <p:cNvPr id="5" name="Metin kutusu 4"/>
          <p:cNvSpPr txBox="1"/>
          <p:nvPr/>
        </p:nvSpPr>
        <p:spPr>
          <a:xfrm>
            <a:off x="827584" y="1844824"/>
            <a:ext cx="864096" cy="369332"/>
          </a:xfrm>
          <a:prstGeom prst="rect">
            <a:avLst/>
          </a:prstGeom>
          <a:solidFill>
            <a:srgbClr val="FFFF00"/>
          </a:solidFill>
        </p:spPr>
        <p:txBody>
          <a:bodyPr wrap="square" rtlCol="0">
            <a:spAutoFit/>
          </a:bodyPr>
          <a:lstStyle/>
          <a:p>
            <a:r>
              <a:rPr lang="tr-TR" b="1" dirty="0">
                <a:solidFill>
                  <a:schemeClr val="bg1"/>
                </a:solidFill>
              </a:rPr>
              <a:t>5HT</a:t>
            </a:r>
            <a:r>
              <a:rPr lang="tr-TR" b="1" baseline="-25000" dirty="0">
                <a:solidFill>
                  <a:schemeClr val="bg1"/>
                </a:solidFill>
              </a:rPr>
              <a:t>2A</a:t>
            </a:r>
          </a:p>
        </p:txBody>
      </p:sp>
    </p:spTree>
    <p:extLst>
      <p:ext uri="{BB962C8B-B14F-4D97-AF65-F5344CB8AC3E}">
        <p14:creationId xmlns:p14="http://schemas.microsoft.com/office/powerpoint/2010/main" val="604278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500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idx="4294967295"/>
          </p:nvPr>
        </p:nvSpPr>
        <p:spPr>
          <a:xfrm>
            <a:off x="250825" y="61048"/>
            <a:ext cx="8785225" cy="633412"/>
          </a:xfrm>
        </p:spPr>
        <p:txBody>
          <a:bodyPr/>
          <a:lstStyle/>
          <a:p>
            <a:pPr eaLnBrk="1" hangingPunct="1"/>
            <a:r>
              <a:rPr lang="tr-TR" altLang="tr-TR" sz="4000" dirty="0"/>
              <a:t>Yan Etkiler</a:t>
            </a:r>
          </a:p>
        </p:txBody>
      </p:sp>
      <p:sp>
        <p:nvSpPr>
          <p:cNvPr id="5" name="4 Metin kutusu"/>
          <p:cNvSpPr txBox="1"/>
          <p:nvPr/>
        </p:nvSpPr>
        <p:spPr>
          <a:xfrm>
            <a:off x="6726780" y="5487823"/>
            <a:ext cx="2271019" cy="1246495"/>
          </a:xfrm>
          <a:prstGeom prst="rect">
            <a:avLst/>
          </a:prstGeom>
          <a:solidFill>
            <a:srgbClr val="FF0000"/>
          </a:solidFill>
          <a:ln w="38100">
            <a:solidFill>
              <a:schemeClr val="tx1"/>
            </a:solidFill>
          </a:ln>
        </p:spPr>
        <p:txBody>
          <a:bodyPr wrap="square">
            <a:spAutoFit/>
          </a:bodyPr>
          <a:lstStyle/>
          <a:p>
            <a:pPr>
              <a:defRPr/>
            </a:pPr>
            <a:r>
              <a:rPr lang="tr-TR" sz="1050" b="1" u="sng" dirty="0" err="1">
                <a:solidFill>
                  <a:schemeClr val="accent1"/>
                </a:solidFill>
                <a:latin typeface="Arial" charset="0"/>
              </a:rPr>
              <a:t>Hiperprolaktinemi</a:t>
            </a:r>
            <a:endParaRPr lang="tr-TR" sz="1050" b="1" u="sng" dirty="0">
              <a:solidFill>
                <a:schemeClr val="accent1"/>
              </a:solidFill>
              <a:latin typeface="Arial" charset="0"/>
            </a:endParaRPr>
          </a:p>
          <a:p>
            <a:pPr>
              <a:defRPr/>
            </a:pPr>
            <a:r>
              <a:rPr lang="tr-TR" sz="1050" b="1" dirty="0">
                <a:solidFill>
                  <a:schemeClr val="tx1"/>
                </a:solidFill>
                <a:latin typeface="Arial" charset="0"/>
              </a:rPr>
              <a:t>Libido kaybı</a:t>
            </a:r>
          </a:p>
          <a:p>
            <a:pPr>
              <a:defRPr/>
            </a:pPr>
            <a:r>
              <a:rPr lang="tr-TR" sz="1050" b="1" dirty="0" err="1">
                <a:solidFill>
                  <a:schemeClr val="tx1"/>
                </a:solidFill>
                <a:latin typeface="Arial" charset="0"/>
              </a:rPr>
              <a:t>Jinekomasti</a:t>
            </a:r>
            <a:endParaRPr lang="tr-TR" sz="1050" b="1" dirty="0">
              <a:solidFill>
                <a:schemeClr val="tx1"/>
              </a:solidFill>
              <a:latin typeface="Arial" charset="0"/>
            </a:endParaRPr>
          </a:p>
          <a:p>
            <a:pPr>
              <a:defRPr/>
            </a:pPr>
            <a:r>
              <a:rPr lang="tr-TR" sz="1050" b="1" dirty="0" err="1">
                <a:solidFill>
                  <a:schemeClr val="tx1"/>
                </a:solidFill>
                <a:latin typeface="Arial" charset="0"/>
              </a:rPr>
              <a:t>Galaktore</a:t>
            </a:r>
            <a:endParaRPr lang="tr-TR" sz="1050" b="1" dirty="0">
              <a:solidFill>
                <a:schemeClr val="tx1"/>
              </a:solidFill>
              <a:latin typeface="Arial" charset="0"/>
            </a:endParaRPr>
          </a:p>
          <a:p>
            <a:pPr>
              <a:defRPr/>
            </a:pPr>
            <a:r>
              <a:rPr lang="tr-TR" sz="1200" b="1" dirty="0" err="1">
                <a:solidFill>
                  <a:schemeClr val="tx1"/>
                </a:solidFill>
                <a:latin typeface="Arial" charset="0"/>
              </a:rPr>
              <a:t>Menstruasyon</a:t>
            </a:r>
            <a:r>
              <a:rPr lang="tr-TR" sz="1050" b="1" dirty="0">
                <a:solidFill>
                  <a:schemeClr val="tx1"/>
                </a:solidFill>
                <a:latin typeface="Arial" charset="0"/>
              </a:rPr>
              <a:t> bozuklukları</a:t>
            </a:r>
          </a:p>
          <a:p>
            <a:pPr>
              <a:defRPr/>
            </a:pPr>
            <a:r>
              <a:rPr lang="tr-TR" sz="1050" b="1" dirty="0" err="1">
                <a:solidFill>
                  <a:schemeClr val="tx1"/>
                </a:solidFill>
                <a:latin typeface="Arial" charset="0"/>
              </a:rPr>
              <a:t>Empotans</a:t>
            </a:r>
            <a:r>
              <a:rPr lang="tr-TR" sz="1050" b="1" dirty="0">
                <a:solidFill>
                  <a:schemeClr val="tx1"/>
                </a:solidFill>
                <a:latin typeface="Arial" charset="0"/>
              </a:rPr>
              <a:t> </a:t>
            </a:r>
          </a:p>
          <a:p>
            <a:pPr>
              <a:defRPr/>
            </a:pPr>
            <a:r>
              <a:rPr lang="tr-TR" sz="1050" b="1" dirty="0" err="1">
                <a:solidFill>
                  <a:schemeClr val="tx1"/>
                </a:solidFill>
                <a:latin typeface="Arial" charset="0"/>
              </a:rPr>
              <a:t>Ejekülasyon</a:t>
            </a:r>
            <a:r>
              <a:rPr lang="tr-TR" sz="1050" b="1" dirty="0">
                <a:solidFill>
                  <a:schemeClr val="tx1"/>
                </a:solidFill>
                <a:latin typeface="Arial" charset="0"/>
              </a:rPr>
              <a:t> bozukluğu</a:t>
            </a:r>
          </a:p>
        </p:txBody>
      </p:sp>
      <p:sp>
        <p:nvSpPr>
          <p:cNvPr id="6" name="5 Metin kutusu"/>
          <p:cNvSpPr txBox="1">
            <a:spLocks noChangeArrowheads="1"/>
          </p:cNvSpPr>
          <p:nvPr/>
        </p:nvSpPr>
        <p:spPr bwMode="auto">
          <a:xfrm>
            <a:off x="6699710" y="4057123"/>
            <a:ext cx="2305050" cy="1200150"/>
          </a:xfrm>
          <a:prstGeom prst="rect">
            <a:avLst/>
          </a:prstGeom>
          <a:solidFill>
            <a:srgbClr val="FF0000"/>
          </a:solidFill>
          <a:ln w="38100">
            <a:solidFill>
              <a:schemeClr val="tx1"/>
            </a:solidFill>
            <a:miter lim="800000"/>
            <a:headEnd/>
            <a:tailEnd/>
          </a:ln>
        </p:spPr>
        <p:txBody>
          <a:bodyPr>
            <a:spAutoFit/>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r>
              <a:rPr lang="tr-TR" altLang="tr-TR" sz="1200" b="1" u="sng">
                <a:solidFill>
                  <a:srgbClr val="F6F000"/>
                </a:solidFill>
              </a:rPr>
              <a:t>Negatif semptomatoloji</a:t>
            </a:r>
          </a:p>
          <a:p>
            <a:pPr eaLnBrk="1" hangingPunct="1"/>
            <a:r>
              <a:rPr lang="tr-TR" altLang="tr-TR" sz="1200" b="1">
                <a:solidFill>
                  <a:schemeClr val="tx1"/>
                </a:solidFill>
              </a:rPr>
              <a:t>Apati</a:t>
            </a:r>
          </a:p>
          <a:p>
            <a:pPr eaLnBrk="1" hangingPunct="1"/>
            <a:r>
              <a:rPr lang="tr-TR" altLang="tr-TR" sz="1200" b="1">
                <a:solidFill>
                  <a:schemeClr val="tx1"/>
                </a:solidFill>
              </a:rPr>
              <a:t>Anhedoni</a:t>
            </a:r>
          </a:p>
          <a:p>
            <a:pPr eaLnBrk="1" hangingPunct="1"/>
            <a:r>
              <a:rPr lang="tr-TR" altLang="tr-TR" sz="1200" b="1">
                <a:solidFill>
                  <a:schemeClr val="tx1"/>
                </a:solidFill>
              </a:rPr>
              <a:t>Avolisyon</a:t>
            </a:r>
          </a:p>
          <a:p>
            <a:pPr eaLnBrk="1" hangingPunct="1"/>
            <a:r>
              <a:rPr lang="tr-TR" altLang="tr-TR" sz="1200" b="1">
                <a:solidFill>
                  <a:schemeClr val="tx1"/>
                </a:solidFill>
              </a:rPr>
              <a:t>İlgi istek kaybı</a:t>
            </a:r>
          </a:p>
          <a:p>
            <a:pPr eaLnBrk="1" hangingPunct="1"/>
            <a:r>
              <a:rPr lang="tr-TR" altLang="tr-TR" sz="1200" b="1">
                <a:solidFill>
                  <a:schemeClr val="tx1"/>
                </a:solidFill>
              </a:rPr>
              <a:t>Asosyalite</a:t>
            </a:r>
          </a:p>
        </p:txBody>
      </p:sp>
      <p:sp>
        <p:nvSpPr>
          <p:cNvPr id="7" name="6 Metin kutusu"/>
          <p:cNvSpPr txBox="1">
            <a:spLocks noChangeArrowheads="1"/>
          </p:cNvSpPr>
          <p:nvPr/>
        </p:nvSpPr>
        <p:spPr bwMode="auto">
          <a:xfrm>
            <a:off x="6713577" y="2621124"/>
            <a:ext cx="2305050" cy="1200329"/>
          </a:xfrm>
          <a:prstGeom prst="rect">
            <a:avLst/>
          </a:prstGeom>
          <a:solidFill>
            <a:srgbClr val="FF0000"/>
          </a:solidFill>
          <a:ln w="38100">
            <a:solidFill>
              <a:schemeClr val="tx1"/>
            </a:solidFill>
            <a:miter lim="800000"/>
            <a:headEnd/>
            <a:tailEnd/>
          </a:ln>
        </p:spPr>
        <p:txBody>
          <a:bodyPr>
            <a:spAutoFit/>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r>
              <a:rPr lang="tr-TR" altLang="tr-TR" sz="1200" b="1" u="sng" dirty="0">
                <a:solidFill>
                  <a:schemeClr val="accent1"/>
                </a:solidFill>
              </a:rPr>
              <a:t>EPS yan etkileri  (</a:t>
            </a:r>
            <a:r>
              <a:rPr lang="tr-TR" altLang="tr-TR" sz="1200" b="1" u="sng" dirty="0" err="1">
                <a:solidFill>
                  <a:schemeClr val="accent1"/>
                </a:solidFill>
              </a:rPr>
              <a:t>nörolepsis</a:t>
            </a:r>
            <a:r>
              <a:rPr lang="tr-TR" altLang="tr-TR" sz="1200" b="1" dirty="0">
                <a:solidFill>
                  <a:schemeClr val="tx1"/>
                </a:solidFill>
              </a:rPr>
              <a:t>)</a:t>
            </a:r>
          </a:p>
          <a:p>
            <a:pPr eaLnBrk="1" hangingPunct="1"/>
            <a:r>
              <a:rPr lang="tr-TR" altLang="tr-TR" sz="1200" b="1" dirty="0">
                <a:solidFill>
                  <a:schemeClr val="tx1"/>
                </a:solidFill>
              </a:rPr>
              <a:t>Akut </a:t>
            </a:r>
            <a:r>
              <a:rPr lang="tr-TR" altLang="tr-TR" sz="1200" b="1" dirty="0" err="1">
                <a:solidFill>
                  <a:schemeClr val="tx1"/>
                </a:solidFill>
              </a:rPr>
              <a:t>distoni</a:t>
            </a:r>
            <a:r>
              <a:rPr lang="tr-TR" altLang="tr-TR" sz="1200" b="1" dirty="0">
                <a:solidFill>
                  <a:schemeClr val="tx1"/>
                </a:solidFill>
              </a:rPr>
              <a:t>	</a:t>
            </a:r>
          </a:p>
          <a:p>
            <a:pPr eaLnBrk="1" hangingPunct="1"/>
            <a:r>
              <a:rPr lang="tr-TR" altLang="tr-TR" sz="1200" b="1" dirty="0" err="1">
                <a:solidFill>
                  <a:schemeClr val="tx1"/>
                </a:solidFill>
              </a:rPr>
              <a:t>Parkinsonizm</a:t>
            </a:r>
            <a:endParaRPr lang="tr-TR" altLang="tr-TR" sz="1200" b="1" dirty="0">
              <a:solidFill>
                <a:schemeClr val="tx1"/>
              </a:solidFill>
            </a:endParaRPr>
          </a:p>
          <a:p>
            <a:pPr eaLnBrk="1" hangingPunct="1"/>
            <a:r>
              <a:rPr lang="tr-TR" altLang="tr-TR" sz="1200" b="1" dirty="0" err="1">
                <a:solidFill>
                  <a:schemeClr val="tx1"/>
                </a:solidFill>
              </a:rPr>
              <a:t>Akatizi</a:t>
            </a:r>
            <a:endParaRPr lang="tr-TR" altLang="tr-TR" sz="1200" b="1" dirty="0">
              <a:solidFill>
                <a:schemeClr val="tx1"/>
              </a:solidFill>
            </a:endParaRPr>
          </a:p>
          <a:p>
            <a:pPr eaLnBrk="1" hangingPunct="1"/>
            <a:r>
              <a:rPr lang="tr-TR" altLang="tr-TR" sz="1200" b="1" dirty="0" err="1">
                <a:solidFill>
                  <a:schemeClr val="tx1"/>
                </a:solidFill>
              </a:rPr>
              <a:t>Tardiv</a:t>
            </a:r>
            <a:r>
              <a:rPr lang="tr-TR" altLang="tr-TR" sz="1200" b="1" dirty="0">
                <a:solidFill>
                  <a:schemeClr val="tx1"/>
                </a:solidFill>
              </a:rPr>
              <a:t> </a:t>
            </a:r>
            <a:r>
              <a:rPr lang="tr-TR" altLang="tr-TR" sz="1200" b="1" dirty="0" err="1">
                <a:solidFill>
                  <a:schemeClr val="tx1"/>
                </a:solidFill>
              </a:rPr>
              <a:t>diskinezi</a:t>
            </a:r>
            <a:r>
              <a:rPr lang="tr-TR" altLang="tr-TR" sz="1200" b="1" dirty="0">
                <a:solidFill>
                  <a:schemeClr val="tx1"/>
                </a:solidFill>
              </a:rPr>
              <a:t> ve </a:t>
            </a:r>
            <a:r>
              <a:rPr lang="tr-TR" altLang="tr-TR" sz="1200" b="1" dirty="0" err="1">
                <a:solidFill>
                  <a:schemeClr val="tx1"/>
                </a:solidFill>
              </a:rPr>
              <a:t>distoni</a:t>
            </a:r>
            <a:endParaRPr lang="tr-TR" altLang="tr-TR" sz="1200" b="1" dirty="0">
              <a:solidFill>
                <a:schemeClr val="tx1"/>
              </a:solidFill>
            </a:endParaRPr>
          </a:p>
          <a:p>
            <a:pPr eaLnBrk="1" hangingPunct="1"/>
            <a:r>
              <a:rPr lang="tr-TR" altLang="tr-TR" sz="1200" b="1" dirty="0" err="1">
                <a:solidFill>
                  <a:schemeClr val="tx1"/>
                </a:solidFill>
              </a:rPr>
              <a:t>Nöroleptik</a:t>
            </a:r>
            <a:r>
              <a:rPr lang="tr-TR" altLang="tr-TR" sz="1200" b="1" dirty="0">
                <a:solidFill>
                  <a:schemeClr val="tx1"/>
                </a:solidFill>
              </a:rPr>
              <a:t> malin sendrom</a:t>
            </a:r>
          </a:p>
        </p:txBody>
      </p:sp>
      <p:sp>
        <p:nvSpPr>
          <p:cNvPr id="8" name="7 Metin kutusu"/>
          <p:cNvSpPr txBox="1"/>
          <p:nvPr/>
        </p:nvSpPr>
        <p:spPr>
          <a:xfrm>
            <a:off x="6686730" y="1289833"/>
            <a:ext cx="2318030" cy="1014412"/>
          </a:xfrm>
          <a:prstGeom prst="rect">
            <a:avLst/>
          </a:prstGeom>
          <a:solidFill>
            <a:schemeClr val="accent4">
              <a:lumMod val="50000"/>
            </a:schemeClr>
          </a:solidFill>
          <a:ln w="38100">
            <a:solidFill>
              <a:schemeClr val="tx1"/>
            </a:solidFill>
          </a:ln>
        </p:spPr>
        <p:txBody>
          <a:bodyPr wrap="square">
            <a:spAutoFit/>
          </a:bodyPr>
          <a:lstStyle/>
          <a:p>
            <a:pPr>
              <a:defRPr/>
            </a:pPr>
            <a:r>
              <a:rPr lang="tr-TR" sz="1200" b="1" u="sng" dirty="0" err="1">
                <a:solidFill>
                  <a:schemeClr val="accent1"/>
                </a:solidFill>
                <a:latin typeface="Arial" charset="0"/>
              </a:rPr>
              <a:t>Antiadrenerjik</a:t>
            </a:r>
            <a:r>
              <a:rPr lang="tr-TR" sz="1200" b="1" u="sng" dirty="0">
                <a:solidFill>
                  <a:schemeClr val="accent1"/>
                </a:solidFill>
                <a:latin typeface="Arial" charset="0"/>
              </a:rPr>
              <a:t> etkiler</a:t>
            </a:r>
          </a:p>
          <a:p>
            <a:pPr>
              <a:defRPr/>
            </a:pPr>
            <a:r>
              <a:rPr lang="tr-TR" sz="1200" b="1" dirty="0">
                <a:solidFill>
                  <a:schemeClr val="tx1"/>
                </a:solidFill>
                <a:latin typeface="Arial" charset="0"/>
              </a:rPr>
              <a:t>Refleks taşikardi	</a:t>
            </a:r>
          </a:p>
          <a:p>
            <a:pPr>
              <a:defRPr/>
            </a:pPr>
            <a:r>
              <a:rPr lang="tr-TR" sz="1200" b="1" dirty="0" err="1">
                <a:solidFill>
                  <a:schemeClr val="tx1"/>
                </a:solidFill>
                <a:latin typeface="Arial" charset="0"/>
              </a:rPr>
              <a:t>Postural</a:t>
            </a:r>
            <a:r>
              <a:rPr lang="tr-TR" sz="1200" b="1" dirty="0">
                <a:solidFill>
                  <a:schemeClr val="tx1"/>
                </a:solidFill>
                <a:latin typeface="Arial" charset="0"/>
              </a:rPr>
              <a:t> hipotansiyon</a:t>
            </a:r>
          </a:p>
          <a:p>
            <a:pPr>
              <a:defRPr/>
            </a:pPr>
            <a:r>
              <a:rPr lang="tr-TR" sz="1200" b="1" dirty="0" err="1">
                <a:solidFill>
                  <a:schemeClr val="tx1"/>
                </a:solidFill>
                <a:latin typeface="Arial" charset="0"/>
              </a:rPr>
              <a:t>Başdönmesi</a:t>
            </a:r>
            <a:endParaRPr lang="tr-TR" sz="1200" b="1" dirty="0">
              <a:solidFill>
                <a:schemeClr val="tx1"/>
              </a:solidFill>
              <a:latin typeface="Arial" charset="0"/>
            </a:endParaRPr>
          </a:p>
          <a:p>
            <a:pPr>
              <a:defRPr/>
            </a:pPr>
            <a:r>
              <a:rPr lang="tr-TR" sz="1200" b="1" i="1" dirty="0">
                <a:solidFill>
                  <a:schemeClr val="tx1"/>
                </a:solidFill>
                <a:latin typeface="+mj-lt"/>
              </a:rPr>
              <a:t>S e d a s y o n</a:t>
            </a:r>
            <a:r>
              <a:rPr lang="tr-TR" sz="1200" b="1" i="1" dirty="0">
                <a:solidFill>
                  <a:srgbClr val="FF0000"/>
                </a:solidFill>
                <a:latin typeface="+mj-lt"/>
              </a:rPr>
              <a:t>*</a:t>
            </a:r>
          </a:p>
        </p:txBody>
      </p:sp>
      <p:sp>
        <p:nvSpPr>
          <p:cNvPr id="9" name="8 Metin kutusu"/>
          <p:cNvSpPr txBox="1">
            <a:spLocks noChangeArrowheads="1"/>
          </p:cNvSpPr>
          <p:nvPr/>
        </p:nvSpPr>
        <p:spPr bwMode="auto">
          <a:xfrm>
            <a:off x="6713577" y="173713"/>
            <a:ext cx="2297426" cy="831850"/>
          </a:xfrm>
          <a:prstGeom prst="rect">
            <a:avLst/>
          </a:prstGeom>
          <a:solidFill>
            <a:srgbClr val="7E0000"/>
          </a:solidFill>
          <a:ln w="38100">
            <a:solidFill>
              <a:schemeClr val="tx1"/>
            </a:solidFill>
            <a:miter lim="800000"/>
            <a:headEnd/>
            <a:tailEnd/>
          </a:ln>
        </p:spPr>
        <p:txBody>
          <a:bodyPr wrap="square">
            <a:spAutoFit/>
          </a:bodyPr>
          <a:lstStyle/>
          <a:p>
            <a:pPr>
              <a:defRPr/>
            </a:pPr>
            <a:r>
              <a:rPr lang="tr-TR" sz="1200" b="1" u="sng" dirty="0" err="1">
                <a:solidFill>
                  <a:schemeClr val="accent1"/>
                </a:solidFill>
                <a:latin typeface="Arial" charset="0"/>
              </a:rPr>
              <a:t>Antihistaminik</a:t>
            </a:r>
            <a:r>
              <a:rPr lang="tr-TR" sz="1200" b="1" u="sng" dirty="0">
                <a:solidFill>
                  <a:schemeClr val="accent1"/>
                </a:solidFill>
                <a:latin typeface="Arial" charset="0"/>
              </a:rPr>
              <a:t>  etkiler</a:t>
            </a:r>
          </a:p>
          <a:p>
            <a:pPr>
              <a:defRPr/>
            </a:pPr>
            <a:r>
              <a:rPr lang="tr-TR" sz="1200" b="1" i="1" dirty="0">
                <a:solidFill>
                  <a:schemeClr val="tx1"/>
                </a:solidFill>
                <a:effectLst>
                  <a:outerShdw blurRad="38100" dist="38100" dir="2700000" algn="tl">
                    <a:srgbClr val="000000">
                      <a:alpha val="43137"/>
                    </a:srgbClr>
                  </a:outerShdw>
                </a:effectLst>
                <a:uFill>
                  <a:solidFill>
                    <a:srgbClr val="FF0000"/>
                  </a:solidFill>
                </a:uFill>
                <a:latin typeface="Arial" charset="0"/>
              </a:rPr>
              <a:t>S e d a s y o n</a:t>
            </a:r>
            <a:r>
              <a:rPr lang="tr-TR" sz="1200" b="1" i="1" dirty="0">
                <a:solidFill>
                  <a:srgbClr val="FF0000"/>
                </a:solidFill>
                <a:latin typeface="Arial" charset="0"/>
              </a:rPr>
              <a:t>*</a:t>
            </a:r>
          </a:p>
          <a:p>
            <a:pPr>
              <a:defRPr/>
            </a:pPr>
            <a:r>
              <a:rPr lang="tr-TR" sz="1200" b="1" dirty="0">
                <a:solidFill>
                  <a:schemeClr val="tx1"/>
                </a:solidFill>
                <a:latin typeface="Arial" charset="0"/>
              </a:rPr>
              <a:t>İştah ve kilo artışı</a:t>
            </a:r>
          </a:p>
          <a:p>
            <a:pPr>
              <a:defRPr/>
            </a:pPr>
            <a:r>
              <a:rPr lang="tr-TR" sz="1200" b="1" dirty="0" err="1">
                <a:solidFill>
                  <a:schemeClr val="tx1"/>
                </a:solidFill>
                <a:latin typeface="Arial" charset="0"/>
              </a:rPr>
              <a:t>Antiemetik</a:t>
            </a:r>
            <a:r>
              <a:rPr lang="tr-TR" sz="1200" b="1" dirty="0">
                <a:solidFill>
                  <a:schemeClr val="tx1"/>
                </a:solidFill>
                <a:latin typeface="Arial" charset="0"/>
              </a:rPr>
              <a:t> etkinlik</a:t>
            </a:r>
          </a:p>
        </p:txBody>
      </p:sp>
      <p:sp>
        <p:nvSpPr>
          <p:cNvPr id="10" name="9 Metin kutusu"/>
          <p:cNvSpPr txBox="1">
            <a:spLocks noChangeArrowheads="1"/>
          </p:cNvSpPr>
          <p:nvPr/>
        </p:nvSpPr>
        <p:spPr bwMode="auto">
          <a:xfrm>
            <a:off x="100680" y="82026"/>
            <a:ext cx="3081169" cy="1815882"/>
          </a:xfrm>
          <a:prstGeom prst="rect">
            <a:avLst/>
          </a:prstGeom>
          <a:solidFill>
            <a:srgbClr val="0070C0"/>
          </a:solidFill>
          <a:ln w="38100">
            <a:solidFill>
              <a:schemeClr val="tx1"/>
            </a:solidFill>
            <a:miter lim="800000"/>
            <a:headEnd/>
            <a:tailEnd/>
          </a:ln>
        </p:spPr>
        <p:txBody>
          <a:bodyPr wrap="square">
            <a:spAutoFit/>
          </a:bodyPr>
          <a:lstStyle/>
          <a:p>
            <a:pPr>
              <a:defRPr/>
            </a:pPr>
            <a:r>
              <a:rPr lang="tr-TR" sz="1400" b="1" u="sng" dirty="0" err="1">
                <a:solidFill>
                  <a:schemeClr val="accent1"/>
                </a:solidFill>
                <a:latin typeface="Arial" charset="0"/>
              </a:rPr>
              <a:t>Antilkolinerjik</a:t>
            </a:r>
            <a:r>
              <a:rPr lang="tr-TR" sz="1400" b="1" u="sng" dirty="0">
                <a:solidFill>
                  <a:schemeClr val="accent1"/>
                </a:solidFill>
                <a:latin typeface="Arial" charset="0"/>
              </a:rPr>
              <a:t> yan etkiler</a:t>
            </a:r>
          </a:p>
          <a:p>
            <a:pPr>
              <a:defRPr/>
            </a:pPr>
            <a:r>
              <a:rPr lang="tr-TR" sz="1400" b="1" dirty="0">
                <a:solidFill>
                  <a:schemeClr val="tx1"/>
                </a:solidFill>
                <a:latin typeface="Arial" charset="0"/>
              </a:rPr>
              <a:t>Bulanık görme</a:t>
            </a:r>
          </a:p>
          <a:p>
            <a:pPr>
              <a:defRPr/>
            </a:pPr>
            <a:r>
              <a:rPr lang="tr-TR" sz="1400" b="1" dirty="0">
                <a:solidFill>
                  <a:schemeClr val="tx1"/>
                </a:solidFill>
                <a:latin typeface="Arial" charset="0"/>
              </a:rPr>
              <a:t>Ağız kuruluğu</a:t>
            </a:r>
          </a:p>
          <a:p>
            <a:pPr>
              <a:defRPr/>
            </a:pPr>
            <a:r>
              <a:rPr lang="tr-TR" sz="1400" b="1" dirty="0" err="1">
                <a:solidFill>
                  <a:schemeClr val="tx1"/>
                </a:solidFill>
                <a:latin typeface="Arial" charset="0"/>
              </a:rPr>
              <a:t>Konstipasyon</a:t>
            </a:r>
            <a:endParaRPr lang="tr-TR" sz="1400" b="1" dirty="0">
              <a:solidFill>
                <a:schemeClr val="tx1"/>
              </a:solidFill>
              <a:latin typeface="Arial" charset="0"/>
            </a:endParaRPr>
          </a:p>
          <a:p>
            <a:pPr>
              <a:defRPr/>
            </a:pPr>
            <a:r>
              <a:rPr lang="tr-TR" sz="1400" b="1" dirty="0">
                <a:solidFill>
                  <a:schemeClr val="tx1"/>
                </a:solidFill>
                <a:latin typeface="Arial" charset="0"/>
              </a:rPr>
              <a:t>İdrar yapmada güçlük</a:t>
            </a:r>
          </a:p>
          <a:p>
            <a:pPr>
              <a:defRPr/>
            </a:pPr>
            <a:r>
              <a:rPr lang="tr-TR" sz="1400" b="1" i="1" dirty="0">
                <a:solidFill>
                  <a:schemeClr val="tx1"/>
                </a:solidFill>
                <a:effectLst>
                  <a:outerShdw blurRad="38100" dist="38100" dir="2700000" algn="tl">
                    <a:srgbClr val="000000">
                      <a:alpha val="43137"/>
                    </a:srgbClr>
                  </a:outerShdw>
                </a:effectLst>
                <a:latin typeface="Arial" charset="0"/>
              </a:rPr>
              <a:t>S e d a s y o n</a:t>
            </a:r>
            <a:r>
              <a:rPr lang="tr-TR" sz="1400" b="1" i="1" dirty="0">
                <a:solidFill>
                  <a:srgbClr val="FF0000"/>
                </a:solidFill>
                <a:latin typeface="Arial" charset="0"/>
              </a:rPr>
              <a:t>*</a:t>
            </a:r>
          </a:p>
          <a:p>
            <a:pPr>
              <a:defRPr/>
            </a:pPr>
            <a:r>
              <a:rPr lang="tr-TR" sz="1400" b="1" dirty="0" err="1">
                <a:solidFill>
                  <a:schemeClr val="tx1"/>
                </a:solidFill>
                <a:latin typeface="Arial" charset="0"/>
              </a:rPr>
              <a:t>Sinüzal</a:t>
            </a:r>
            <a:r>
              <a:rPr lang="tr-TR" sz="1400" b="1" dirty="0">
                <a:solidFill>
                  <a:schemeClr val="tx1"/>
                </a:solidFill>
                <a:latin typeface="Arial" charset="0"/>
              </a:rPr>
              <a:t> taşikardi</a:t>
            </a:r>
          </a:p>
          <a:p>
            <a:pPr>
              <a:defRPr/>
            </a:pPr>
            <a:r>
              <a:rPr lang="tr-TR" sz="1400" b="1" dirty="0">
                <a:solidFill>
                  <a:schemeClr val="tx1"/>
                </a:solidFill>
                <a:latin typeface="Arial" charset="0"/>
              </a:rPr>
              <a:t>Santral </a:t>
            </a:r>
            <a:r>
              <a:rPr lang="tr-TR" sz="1400" b="1" dirty="0" err="1">
                <a:solidFill>
                  <a:schemeClr val="tx1"/>
                </a:solidFill>
                <a:latin typeface="Arial" charset="0"/>
              </a:rPr>
              <a:t>antikolinerjik</a:t>
            </a:r>
            <a:r>
              <a:rPr lang="tr-TR" sz="1400" b="1" dirty="0">
                <a:solidFill>
                  <a:schemeClr val="tx1"/>
                </a:solidFill>
                <a:latin typeface="Arial" charset="0"/>
              </a:rPr>
              <a:t> sendrom</a:t>
            </a:r>
          </a:p>
        </p:txBody>
      </p:sp>
      <p:sp>
        <p:nvSpPr>
          <p:cNvPr id="11" name="10 Metin kutusu"/>
          <p:cNvSpPr txBox="1">
            <a:spLocks noChangeArrowheads="1"/>
          </p:cNvSpPr>
          <p:nvPr/>
        </p:nvSpPr>
        <p:spPr bwMode="auto">
          <a:xfrm>
            <a:off x="95238" y="5088281"/>
            <a:ext cx="2376488" cy="1638910"/>
          </a:xfrm>
          <a:prstGeom prst="rect">
            <a:avLst/>
          </a:prstGeom>
          <a:solidFill>
            <a:schemeClr val="tx1"/>
          </a:solidFill>
          <a:ln w="38100">
            <a:solidFill>
              <a:schemeClr val="tx1"/>
            </a:solidFill>
            <a:miter lim="800000"/>
            <a:headEnd/>
            <a:tailEnd/>
          </a:ln>
        </p:spPr>
        <p:txBody>
          <a:bodyPr>
            <a:spAutoFit/>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r>
              <a:rPr lang="tr-TR" altLang="tr-TR" sz="1200" b="1" dirty="0" err="1">
                <a:solidFill>
                  <a:schemeClr val="bg1"/>
                </a:solidFill>
              </a:rPr>
              <a:t>Agranülositozis</a:t>
            </a:r>
            <a:endParaRPr lang="tr-TR" altLang="tr-TR" sz="1200" b="1" dirty="0">
              <a:solidFill>
                <a:schemeClr val="bg1"/>
              </a:solidFill>
            </a:endParaRPr>
          </a:p>
          <a:p>
            <a:pPr marL="171450" indent="-171450" eaLnBrk="1" hangingPunct="1">
              <a:buFont typeface="Arial" panose="020B0604020202020204" pitchFamily="34" charset="0"/>
              <a:buChar char="•"/>
            </a:pPr>
            <a:r>
              <a:rPr lang="tr-TR" altLang="tr-TR" sz="1050" b="1" dirty="0">
                <a:solidFill>
                  <a:schemeClr val="bg1"/>
                </a:solidFill>
              </a:rPr>
              <a:t>Tipiklerle %0.01</a:t>
            </a:r>
          </a:p>
          <a:p>
            <a:pPr marL="171450" indent="-171450" eaLnBrk="1" hangingPunct="1">
              <a:buFont typeface="Arial" panose="020B0604020202020204" pitchFamily="34" charset="0"/>
              <a:buChar char="•"/>
            </a:pPr>
            <a:r>
              <a:rPr lang="tr-TR" altLang="tr-TR" sz="1050" b="1" dirty="0" err="1">
                <a:solidFill>
                  <a:schemeClr val="bg1"/>
                </a:solidFill>
              </a:rPr>
              <a:t>Klozapin</a:t>
            </a:r>
            <a:r>
              <a:rPr lang="tr-TR" altLang="tr-TR" sz="1050" b="1" dirty="0">
                <a:solidFill>
                  <a:schemeClr val="bg1"/>
                </a:solidFill>
              </a:rPr>
              <a:t> ile %1</a:t>
            </a:r>
          </a:p>
          <a:p>
            <a:pPr eaLnBrk="1" hangingPunct="1"/>
            <a:r>
              <a:rPr lang="tr-TR" altLang="tr-TR" sz="1200" b="1" dirty="0" err="1">
                <a:solidFill>
                  <a:schemeClr val="bg1"/>
                </a:solidFill>
              </a:rPr>
              <a:t>QTc</a:t>
            </a:r>
            <a:r>
              <a:rPr lang="tr-TR" altLang="tr-TR" sz="1200" b="1" dirty="0">
                <a:solidFill>
                  <a:schemeClr val="bg1"/>
                </a:solidFill>
              </a:rPr>
              <a:t> uzaması (ani ölüm)</a:t>
            </a:r>
          </a:p>
          <a:p>
            <a:pPr marL="171450" indent="-171450" eaLnBrk="1" hangingPunct="1">
              <a:buFont typeface="Arial" panose="020B0604020202020204" pitchFamily="34" charset="0"/>
              <a:buChar char="•"/>
            </a:pPr>
            <a:r>
              <a:rPr lang="tr-TR" altLang="tr-TR" sz="1050" b="1" dirty="0" err="1">
                <a:solidFill>
                  <a:schemeClr val="bg1"/>
                </a:solidFill>
              </a:rPr>
              <a:t>Atipiklerde</a:t>
            </a:r>
            <a:r>
              <a:rPr lang="tr-TR" altLang="tr-TR" sz="1050" b="1" dirty="0">
                <a:solidFill>
                  <a:schemeClr val="bg1"/>
                </a:solidFill>
              </a:rPr>
              <a:t> daha fazla</a:t>
            </a:r>
          </a:p>
          <a:p>
            <a:pPr eaLnBrk="1" hangingPunct="1"/>
            <a:r>
              <a:rPr lang="tr-TR" altLang="tr-TR" sz="1200" b="1" dirty="0" err="1">
                <a:solidFill>
                  <a:schemeClr val="bg1"/>
                </a:solidFill>
              </a:rPr>
              <a:t>Epileptiform</a:t>
            </a:r>
            <a:r>
              <a:rPr lang="tr-TR" altLang="tr-TR" sz="1200" b="1" dirty="0">
                <a:solidFill>
                  <a:schemeClr val="bg1"/>
                </a:solidFill>
              </a:rPr>
              <a:t> nöbet</a:t>
            </a:r>
          </a:p>
          <a:p>
            <a:pPr marL="171450" indent="-171450" eaLnBrk="1" hangingPunct="1">
              <a:buFont typeface="Arial" panose="020B0604020202020204" pitchFamily="34" charset="0"/>
              <a:buChar char="•"/>
            </a:pPr>
            <a:r>
              <a:rPr lang="tr-TR" altLang="tr-TR" sz="1050" b="1" dirty="0">
                <a:solidFill>
                  <a:schemeClr val="bg1"/>
                </a:solidFill>
              </a:rPr>
              <a:t>Tipiklerden </a:t>
            </a:r>
            <a:r>
              <a:rPr lang="tr-TR" altLang="tr-TR" sz="1050" b="1" dirty="0" err="1">
                <a:solidFill>
                  <a:schemeClr val="bg1"/>
                </a:solidFill>
              </a:rPr>
              <a:t>klorpromazin</a:t>
            </a:r>
            <a:endParaRPr lang="tr-TR" altLang="tr-TR" sz="1050" b="1" dirty="0">
              <a:solidFill>
                <a:schemeClr val="bg1"/>
              </a:solidFill>
            </a:endParaRPr>
          </a:p>
          <a:p>
            <a:pPr marL="171450" indent="-171450" eaLnBrk="1" hangingPunct="1">
              <a:buFont typeface="Arial" panose="020B0604020202020204" pitchFamily="34" charset="0"/>
              <a:buChar char="•"/>
            </a:pPr>
            <a:r>
              <a:rPr lang="tr-TR" altLang="tr-TR" sz="1050" b="1" dirty="0" err="1">
                <a:solidFill>
                  <a:schemeClr val="bg1"/>
                </a:solidFill>
              </a:rPr>
              <a:t>Atipiklerden</a:t>
            </a:r>
            <a:r>
              <a:rPr lang="tr-TR" altLang="tr-TR" sz="1050" b="1" dirty="0">
                <a:solidFill>
                  <a:schemeClr val="bg1"/>
                </a:solidFill>
              </a:rPr>
              <a:t> </a:t>
            </a:r>
            <a:r>
              <a:rPr lang="tr-TR" altLang="tr-TR" sz="1050" b="1" dirty="0" err="1">
                <a:solidFill>
                  <a:schemeClr val="bg1"/>
                </a:solidFill>
              </a:rPr>
              <a:t>klozapin</a:t>
            </a:r>
            <a:endParaRPr lang="tr-TR" altLang="tr-TR" sz="1050" b="1" dirty="0">
              <a:solidFill>
                <a:schemeClr val="bg1"/>
              </a:solidFill>
            </a:endParaRPr>
          </a:p>
          <a:p>
            <a:pPr eaLnBrk="1" hangingPunct="1"/>
            <a:r>
              <a:rPr lang="tr-TR" altLang="tr-TR" sz="1200" b="1" dirty="0" err="1">
                <a:solidFill>
                  <a:schemeClr val="bg1"/>
                </a:solidFill>
              </a:rPr>
              <a:t>Pigmenter</a:t>
            </a:r>
            <a:r>
              <a:rPr lang="tr-TR" altLang="tr-TR" sz="1200" b="1" dirty="0">
                <a:solidFill>
                  <a:schemeClr val="bg1"/>
                </a:solidFill>
              </a:rPr>
              <a:t> </a:t>
            </a:r>
            <a:r>
              <a:rPr lang="tr-TR" altLang="tr-TR" sz="1200" b="1" dirty="0" err="1">
                <a:solidFill>
                  <a:schemeClr val="bg1"/>
                </a:solidFill>
              </a:rPr>
              <a:t>retinopati</a:t>
            </a:r>
            <a:endParaRPr lang="tr-TR" altLang="tr-TR" sz="1200" b="1" dirty="0">
              <a:solidFill>
                <a:schemeClr val="bg1"/>
              </a:solidFill>
            </a:endParaRPr>
          </a:p>
        </p:txBody>
      </p:sp>
      <p:cxnSp>
        <p:nvCxnSpPr>
          <p:cNvPr id="21" name="14 Düz Ok Bağlayıcısı"/>
          <p:cNvCxnSpPr>
            <a:cxnSpLocks noChangeShapeType="1"/>
          </p:cNvCxnSpPr>
          <p:nvPr/>
        </p:nvCxnSpPr>
        <p:spPr bwMode="auto">
          <a:xfrm flipV="1">
            <a:off x="5816389" y="4840288"/>
            <a:ext cx="855887" cy="714642"/>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2" name="15 Düz Ok Bağlayıcısı"/>
          <p:cNvCxnSpPr>
            <a:cxnSpLocks noChangeShapeType="1"/>
          </p:cNvCxnSpPr>
          <p:nvPr/>
        </p:nvCxnSpPr>
        <p:spPr bwMode="auto">
          <a:xfrm flipV="1">
            <a:off x="5816389" y="3361566"/>
            <a:ext cx="855887" cy="2184958"/>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3" name="12 Düz Ok Bağlayıcısı"/>
          <p:cNvCxnSpPr>
            <a:cxnSpLocks noChangeShapeType="1"/>
          </p:cNvCxnSpPr>
          <p:nvPr/>
        </p:nvCxnSpPr>
        <p:spPr bwMode="auto">
          <a:xfrm>
            <a:off x="5816389" y="5554929"/>
            <a:ext cx="855887" cy="711224"/>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5" name="17 Düz Ok Bağlayıcısı"/>
          <p:cNvCxnSpPr>
            <a:cxnSpLocks noChangeShapeType="1"/>
          </p:cNvCxnSpPr>
          <p:nvPr/>
        </p:nvCxnSpPr>
        <p:spPr bwMode="auto">
          <a:xfrm flipV="1">
            <a:off x="5916017" y="2017712"/>
            <a:ext cx="678268" cy="1114991"/>
          </a:xfrm>
          <a:prstGeom prst="straightConnector1">
            <a:avLst/>
          </a:prstGeom>
          <a:noFill/>
          <a:ln w="38100" algn="ctr">
            <a:solidFill>
              <a:schemeClr val="tx1">
                <a:lumMod val="50000"/>
              </a:schemeClr>
            </a:solidFill>
            <a:round/>
            <a:headEnd/>
            <a:tailEnd type="arrow" w="med" len="med"/>
          </a:ln>
          <a:extLst>
            <a:ext uri="{909E8E84-426E-40DD-AFC4-6F175D3DCCD1}">
              <a14:hiddenFill xmlns:a14="http://schemas.microsoft.com/office/drawing/2010/main">
                <a:noFill/>
              </a14:hiddenFill>
            </a:ext>
          </a:extLst>
        </p:spPr>
      </p:cxnSp>
      <p:cxnSp>
        <p:nvCxnSpPr>
          <p:cNvPr id="30" name="16 Düz Ok Bağlayıcısı"/>
          <p:cNvCxnSpPr>
            <a:cxnSpLocks noChangeShapeType="1"/>
          </p:cNvCxnSpPr>
          <p:nvPr/>
        </p:nvCxnSpPr>
        <p:spPr bwMode="auto">
          <a:xfrm flipV="1">
            <a:off x="6126703" y="782626"/>
            <a:ext cx="520878" cy="1014412"/>
          </a:xfrm>
          <a:prstGeom prst="straightConnector1">
            <a:avLst/>
          </a:prstGeom>
          <a:noFill/>
          <a:ln w="38100" algn="ctr">
            <a:solidFill>
              <a:srgbClr val="6C0000"/>
            </a:solidFill>
            <a:round/>
            <a:headEnd/>
            <a:tailEnd type="arrow" w="med" len="med"/>
          </a:ln>
          <a:extLst>
            <a:ext uri="{909E8E84-426E-40DD-AFC4-6F175D3DCCD1}">
              <a14:hiddenFill xmlns:a14="http://schemas.microsoft.com/office/drawing/2010/main">
                <a:noFill/>
              </a14:hiddenFill>
            </a:ext>
          </a:extLst>
        </p:spPr>
      </p:cxnSp>
      <p:sp>
        <p:nvSpPr>
          <p:cNvPr id="182299" name="Metin kutusu 182298"/>
          <p:cNvSpPr txBox="1"/>
          <p:nvPr/>
        </p:nvSpPr>
        <p:spPr>
          <a:xfrm>
            <a:off x="2996342" y="3431847"/>
            <a:ext cx="1574593" cy="738664"/>
          </a:xfrm>
          <a:prstGeom prst="rect">
            <a:avLst/>
          </a:prstGeom>
          <a:solidFill>
            <a:srgbClr val="00B050"/>
          </a:solidFill>
        </p:spPr>
        <p:txBody>
          <a:bodyPr wrap="square" rtlCol="0">
            <a:spAutoFit/>
          </a:bodyPr>
          <a:lstStyle/>
          <a:p>
            <a:pPr algn="ctr"/>
            <a:r>
              <a:rPr lang="tr-TR" sz="1400" b="1" u="sng" dirty="0">
                <a:solidFill>
                  <a:schemeClr val="accent1"/>
                </a:solidFill>
              </a:rPr>
              <a:t>M</a:t>
            </a:r>
            <a:r>
              <a:rPr lang="tr-TR" sz="1400" b="1" baseline="-25000" dirty="0">
                <a:solidFill>
                  <a:schemeClr val="accent1"/>
                </a:solidFill>
              </a:rPr>
              <a:t>4</a:t>
            </a:r>
            <a:r>
              <a:rPr lang="tr-TR" sz="1400" b="1" dirty="0">
                <a:solidFill>
                  <a:schemeClr val="accent1"/>
                </a:solidFill>
              </a:rPr>
              <a:t> </a:t>
            </a:r>
            <a:r>
              <a:rPr lang="tr-TR" sz="1400" b="1" u="sng" dirty="0">
                <a:solidFill>
                  <a:schemeClr val="accent1"/>
                </a:solidFill>
              </a:rPr>
              <a:t>aktivasyonu ve </a:t>
            </a:r>
          </a:p>
          <a:p>
            <a:pPr algn="ctr"/>
            <a:r>
              <a:rPr lang="el-GR" sz="1400" b="1" u="sng" dirty="0">
                <a:solidFill>
                  <a:schemeClr val="accent1"/>
                </a:solidFill>
              </a:rPr>
              <a:t>α</a:t>
            </a:r>
            <a:r>
              <a:rPr lang="tr-TR" sz="1400" b="1" baseline="-25000" dirty="0">
                <a:solidFill>
                  <a:schemeClr val="accent1"/>
                </a:solidFill>
              </a:rPr>
              <a:t>2</a:t>
            </a:r>
            <a:r>
              <a:rPr lang="tr-TR" sz="1400" b="1" dirty="0">
                <a:solidFill>
                  <a:schemeClr val="accent1"/>
                </a:solidFill>
              </a:rPr>
              <a:t> </a:t>
            </a:r>
            <a:r>
              <a:rPr lang="tr-TR" sz="1400" b="1" u="sng" dirty="0">
                <a:solidFill>
                  <a:schemeClr val="accent1"/>
                </a:solidFill>
              </a:rPr>
              <a:t>antagonizmi</a:t>
            </a:r>
            <a:endParaRPr lang="tr-TR" sz="1400" b="1" dirty="0">
              <a:solidFill>
                <a:schemeClr val="accent1"/>
              </a:solidFill>
            </a:endParaRPr>
          </a:p>
        </p:txBody>
      </p:sp>
      <p:sp>
        <p:nvSpPr>
          <p:cNvPr id="2" name="Metin kutusu 1"/>
          <p:cNvSpPr txBox="1"/>
          <p:nvPr/>
        </p:nvSpPr>
        <p:spPr>
          <a:xfrm>
            <a:off x="83870" y="4341411"/>
            <a:ext cx="2122305" cy="523220"/>
          </a:xfrm>
          <a:prstGeom prst="rect">
            <a:avLst/>
          </a:prstGeom>
          <a:solidFill>
            <a:srgbClr val="FF99FF"/>
          </a:solidFill>
        </p:spPr>
        <p:txBody>
          <a:bodyPr wrap="square" rtlCol="0">
            <a:spAutoFit/>
          </a:bodyPr>
          <a:lstStyle/>
          <a:p>
            <a:r>
              <a:rPr lang="tr-TR" sz="1400" b="1" dirty="0">
                <a:solidFill>
                  <a:schemeClr val="bg1"/>
                </a:solidFill>
              </a:rPr>
              <a:t>H</a:t>
            </a:r>
            <a:r>
              <a:rPr lang="tr-TR" sz="1400" b="1" baseline="-25000" dirty="0">
                <a:solidFill>
                  <a:schemeClr val="bg1"/>
                </a:solidFill>
              </a:rPr>
              <a:t>1</a:t>
            </a:r>
            <a:r>
              <a:rPr lang="tr-TR" sz="1400" b="1" dirty="0">
                <a:solidFill>
                  <a:schemeClr val="bg1"/>
                </a:solidFill>
              </a:rPr>
              <a:t> blokajı ile birlikte</a:t>
            </a:r>
          </a:p>
          <a:p>
            <a:r>
              <a:rPr lang="tr-TR" sz="1400" b="1" dirty="0">
                <a:solidFill>
                  <a:schemeClr val="bg1"/>
                </a:solidFill>
              </a:rPr>
              <a:t> </a:t>
            </a:r>
            <a:r>
              <a:rPr lang="tr-TR" sz="1400" b="1" dirty="0" err="1">
                <a:solidFill>
                  <a:schemeClr val="bg1"/>
                </a:solidFill>
              </a:rPr>
              <a:t>metabolik</a:t>
            </a:r>
            <a:r>
              <a:rPr lang="tr-TR" sz="1400" b="1" dirty="0">
                <a:solidFill>
                  <a:schemeClr val="bg1"/>
                </a:solidFill>
              </a:rPr>
              <a:t> sendrom</a:t>
            </a:r>
          </a:p>
        </p:txBody>
      </p:sp>
      <p:cxnSp>
        <p:nvCxnSpPr>
          <p:cNvPr id="24" name="18 Düz Ok Bağlayıcısı"/>
          <p:cNvCxnSpPr>
            <a:cxnSpLocks noChangeShapeType="1"/>
          </p:cNvCxnSpPr>
          <p:nvPr/>
        </p:nvCxnSpPr>
        <p:spPr bwMode="auto">
          <a:xfrm flipH="1" flipV="1">
            <a:off x="2277607" y="4657198"/>
            <a:ext cx="709641" cy="1"/>
          </a:xfrm>
          <a:prstGeom prst="straightConnector1">
            <a:avLst/>
          </a:prstGeom>
          <a:noFill/>
          <a:ln w="38100" algn="ctr">
            <a:solidFill>
              <a:srgbClr val="FF99FF"/>
            </a:solidFill>
            <a:round/>
            <a:headEnd/>
            <a:tailEnd type="arrow" w="med" len="med"/>
          </a:ln>
          <a:extLst>
            <a:ext uri="{909E8E84-426E-40DD-AFC4-6F175D3DCCD1}">
              <a14:hiddenFill xmlns:a14="http://schemas.microsoft.com/office/drawing/2010/main">
                <a:noFill/>
              </a14:hiddenFill>
            </a:ext>
          </a:extLst>
        </p:spPr>
      </p:cxnSp>
      <p:sp>
        <p:nvSpPr>
          <p:cNvPr id="3" name="Metin kutusu 2">
            <a:extLst>
              <a:ext uri="{FF2B5EF4-FFF2-40B4-BE49-F238E27FC236}">
                <a16:creationId xmlns:a16="http://schemas.microsoft.com/office/drawing/2014/main" id="{599F4F2F-B55F-45F9-B0D4-2FD741B3D714}"/>
              </a:ext>
            </a:extLst>
          </p:cNvPr>
          <p:cNvSpPr txBox="1"/>
          <p:nvPr/>
        </p:nvSpPr>
        <p:spPr>
          <a:xfrm>
            <a:off x="4139952" y="5312160"/>
            <a:ext cx="1617446" cy="584775"/>
          </a:xfrm>
          <a:prstGeom prst="rect">
            <a:avLst/>
          </a:prstGeom>
          <a:solidFill>
            <a:srgbClr val="FF0000"/>
          </a:solidFill>
        </p:spPr>
        <p:txBody>
          <a:bodyPr wrap="square" rtlCol="0">
            <a:spAutoFit/>
          </a:bodyPr>
          <a:lstStyle/>
          <a:p>
            <a:pPr algn="ctr"/>
            <a:r>
              <a:rPr lang="tr-TR" sz="1600" b="1" dirty="0"/>
              <a:t>D</a:t>
            </a:r>
            <a:r>
              <a:rPr lang="tr-TR" sz="1600" b="1" baseline="-25000" dirty="0"/>
              <a:t>2</a:t>
            </a:r>
            <a:r>
              <a:rPr lang="tr-TR" sz="1600" b="1" dirty="0"/>
              <a:t> antagonizması</a:t>
            </a:r>
          </a:p>
        </p:txBody>
      </p:sp>
      <p:sp>
        <p:nvSpPr>
          <p:cNvPr id="4" name="Metin kutusu 3">
            <a:extLst>
              <a:ext uri="{FF2B5EF4-FFF2-40B4-BE49-F238E27FC236}">
                <a16:creationId xmlns:a16="http://schemas.microsoft.com/office/drawing/2014/main" id="{B1841B15-8226-42E8-9C52-F82A508C8E0A}"/>
              </a:ext>
            </a:extLst>
          </p:cNvPr>
          <p:cNvSpPr txBox="1"/>
          <p:nvPr/>
        </p:nvSpPr>
        <p:spPr>
          <a:xfrm>
            <a:off x="4644008" y="3000103"/>
            <a:ext cx="1482695" cy="615553"/>
          </a:xfrm>
          <a:prstGeom prst="rect">
            <a:avLst/>
          </a:prstGeom>
          <a:solidFill>
            <a:schemeClr val="tx1">
              <a:lumMod val="50000"/>
            </a:schemeClr>
          </a:solidFill>
        </p:spPr>
        <p:txBody>
          <a:bodyPr wrap="square" rtlCol="0">
            <a:spAutoFit/>
          </a:bodyPr>
          <a:lstStyle/>
          <a:p>
            <a:pPr algn="ctr"/>
            <a:r>
              <a:rPr lang="el-GR" sz="2000" b="1" dirty="0">
                <a:solidFill>
                  <a:schemeClr val="tx1"/>
                </a:solidFill>
              </a:rPr>
              <a:t>α</a:t>
            </a:r>
            <a:r>
              <a:rPr lang="tr-TR" sz="1200" b="1" baseline="-25000" dirty="0">
                <a:solidFill>
                  <a:schemeClr val="tx1"/>
                </a:solidFill>
              </a:rPr>
              <a:t>1</a:t>
            </a:r>
            <a:r>
              <a:rPr lang="tr-TR" sz="1200" b="1" dirty="0">
                <a:solidFill>
                  <a:schemeClr val="tx1"/>
                </a:solidFill>
              </a:rPr>
              <a:t> </a:t>
            </a:r>
            <a:r>
              <a:rPr lang="tr-TR" sz="1400" b="1" dirty="0">
                <a:solidFill>
                  <a:schemeClr val="tx1"/>
                </a:solidFill>
              </a:rPr>
              <a:t>antagonizması</a:t>
            </a:r>
            <a:endParaRPr lang="tr-TR" sz="1200" b="1" dirty="0">
              <a:solidFill>
                <a:schemeClr val="tx1"/>
              </a:solidFill>
            </a:endParaRPr>
          </a:p>
        </p:txBody>
      </p:sp>
      <p:sp>
        <p:nvSpPr>
          <p:cNvPr id="13" name="Metin kutusu 12">
            <a:extLst>
              <a:ext uri="{FF2B5EF4-FFF2-40B4-BE49-F238E27FC236}">
                <a16:creationId xmlns:a16="http://schemas.microsoft.com/office/drawing/2014/main" id="{34FA0E89-FE15-4CCC-87AE-251318684A4B}"/>
              </a:ext>
            </a:extLst>
          </p:cNvPr>
          <p:cNvSpPr txBox="1"/>
          <p:nvPr/>
        </p:nvSpPr>
        <p:spPr>
          <a:xfrm>
            <a:off x="4570936" y="1797038"/>
            <a:ext cx="1617446" cy="523220"/>
          </a:xfrm>
          <a:prstGeom prst="rect">
            <a:avLst/>
          </a:prstGeom>
          <a:solidFill>
            <a:srgbClr val="6C0000"/>
          </a:solidFill>
        </p:spPr>
        <p:txBody>
          <a:bodyPr wrap="square" rtlCol="0">
            <a:spAutoFit/>
          </a:bodyPr>
          <a:lstStyle/>
          <a:p>
            <a:pPr algn="ctr"/>
            <a:r>
              <a:rPr lang="tr-TR" sz="1400" b="1" dirty="0"/>
              <a:t>H</a:t>
            </a:r>
            <a:r>
              <a:rPr lang="tr-TR" sz="1400" b="1" baseline="-25000" dirty="0"/>
              <a:t>1</a:t>
            </a:r>
          </a:p>
          <a:p>
            <a:pPr algn="ctr"/>
            <a:r>
              <a:rPr lang="tr-TR" sz="1400" b="1" baseline="-25000" dirty="0"/>
              <a:t> </a:t>
            </a:r>
            <a:r>
              <a:rPr lang="tr-TR" sz="1400" b="1" dirty="0"/>
              <a:t>antagonizması</a:t>
            </a:r>
          </a:p>
        </p:txBody>
      </p:sp>
      <p:sp>
        <p:nvSpPr>
          <p:cNvPr id="16" name="Metin kutusu 15">
            <a:extLst>
              <a:ext uri="{FF2B5EF4-FFF2-40B4-BE49-F238E27FC236}">
                <a16:creationId xmlns:a16="http://schemas.microsoft.com/office/drawing/2014/main" id="{887F2CF4-8E21-4C9A-A605-1F8E0708A886}"/>
              </a:ext>
            </a:extLst>
          </p:cNvPr>
          <p:cNvSpPr txBox="1"/>
          <p:nvPr/>
        </p:nvSpPr>
        <p:spPr>
          <a:xfrm>
            <a:off x="3067872" y="4341411"/>
            <a:ext cx="1617446" cy="523220"/>
          </a:xfrm>
          <a:prstGeom prst="rect">
            <a:avLst/>
          </a:prstGeom>
          <a:solidFill>
            <a:srgbClr val="FF99FF"/>
          </a:solidFill>
        </p:spPr>
        <p:txBody>
          <a:bodyPr wrap="square" rtlCol="0">
            <a:spAutoFit/>
          </a:bodyPr>
          <a:lstStyle/>
          <a:p>
            <a:pPr algn="ctr"/>
            <a:r>
              <a:rPr lang="tr-TR" sz="1400" b="1" dirty="0">
                <a:solidFill>
                  <a:schemeClr val="bg1"/>
                </a:solidFill>
              </a:rPr>
              <a:t>5HT</a:t>
            </a:r>
            <a:r>
              <a:rPr lang="tr-TR" sz="1400" b="1" baseline="-25000" dirty="0">
                <a:solidFill>
                  <a:schemeClr val="bg1"/>
                </a:solidFill>
              </a:rPr>
              <a:t>2C </a:t>
            </a:r>
            <a:r>
              <a:rPr lang="tr-TR" sz="1400" b="1" dirty="0">
                <a:solidFill>
                  <a:schemeClr val="bg1"/>
                </a:solidFill>
              </a:rPr>
              <a:t>antagonizması</a:t>
            </a:r>
          </a:p>
        </p:txBody>
      </p:sp>
      <p:sp>
        <p:nvSpPr>
          <p:cNvPr id="17" name="Metin kutusu 16">
            <a:extLst>
              <a:ext uri="{FF2B5EF4-FFF2-40B4-BE49-F238E27FC236}">
                <a16:creationId xmlns:a16="http://schemas.microsoft.com/office/drawing/2014/main" id="{8A39384A-25A5-45AA-AA3A-EC18C75B6E6F}"/>
              </a:ext>
            </a:extLst>
          </p:cNvPr>
          <p:cNvSpPr txBox="1"/>
          <p:nvPr/>
        </p:nvSpPr>
        <p:spPr>
          <a:xfrm>
            <a:off x="928565" y="2589258"/>
            <a:ext cx="1482694" cy="523220"/>
          </a:xfrm>
          <a:prstGeom prst="rect">
            <a:avLst/>
          </a:prstGeom>
          <a:solidFill>
            <a:srgbClr val="00AAE6"/>
          </a:solidFill>
        </p:spPr>
        <p:txBody>
          <a:bodyPr wrap="square" rtlCol="0">
            <a:spAutoFit/>
          </a:bodyPr>
          <a:lstStyle/>
          <a:p>
            <a:pPr algn="ctr"/>
            <a:r>
              <a:rPr lang="tr-TR" sz="1400" b="1" dirty="0">
                <a:solidFill>
                  <a:schemeClr val="tx1"/>
                </a:solidFill>
              </a:rPr>
              <a:t>M</a:t>
            </a:r>
            <a:r>
              <a:rPr lang="tr-TR" sz="1400" b="1" baseline="-25000" dirty="0">
                <a:solidFill>
                  <a:schemeClr val="tx1"/>
                </a:solidFill>
              </a:rPr>
              <a:t>1 </a:t>
            </a:r>
            <a:r>
              <a:rPr lang="tr-TR" sz="1400" b="1" dirty="0">
                <a:solidFill>
                  <a:schemeClr val="tx1"/>
                </a:solidFill>
              </a:rPr>
              <a:t>antagonizması</a:t>
            </a:r>
          </a:p>
        </p:txBody>
      </p:sp>
      <p:cxnSp>
        <p:nvCxnSpPr>
          <p:cNvPr id="34" name="18 Düz Ok Bağlayıcısı">
            <a:extLst>
              <a:ext uri="{FF2B5EF4-FFF2-40B4-BE49-F238E27FC236}">
                <a16:creationId xmlns:a16="http://schemas.microsoft.com/office/drawing/2014/main" id="{651A2EB3-606D-4CF9-8298-410E77EC31A5}"/>
              </a:ext>
            </a:extLst>
          </p:cNvPr>
          <p:cNvCxnSpPr>
            <a:cxnSpLocks noChangeShapeType="1"/>
          </p:cNvCxnSpPr>
          <p:nvPr/>
        </p:nvCxnSpPr>
        <p:spPr bwMode="auto">
          <a:xfrm flipV="1">
            <a:off x="1728814" y="2049382"/>
            <a:ext cx="1" cy="366523"/>
          </a:xfrm>
          <a:prstGeom prst="straightConnector1">
            <a:avLst/>
          </a:prstGeom>
          <a:noFill/>
          <a:ln w="38100" algn="ctr">
            <a:solidFill>
              <a:srgbClr val="00AAE6"/>
            </a:solidFill>
            <a:round/>
            <a:headEnd/>
            <a:tailEnd type="arrow" w="med" len="med"/>
          </a:ln>
          <a:extLst>
            <a:ext uri="{909E8E84-426E-40DD-AFC4-6F175D3DCCD1}">
              <a14:hiddenFill xmlns:a14="http://schemas.microsoft.com/office/drawing/2010/main">
                <a:noFill/>
              </a14:hiddenFill>
            </a:ext>
          </a:extLst>
        </p:spPr>
      </p:cxnSp>
      <p:sp>
        <p:nvSpPr>
          <p:cNvPr id="26" name="Metin kutusu 25">
            <a:extLst>
              <a:ext uri="{FF2B5EF4-FFF2-40B4-BE49-F238E27FC236}">
                <a16:creationId xmlns:a16="http://schemas.microsoft.com/office/drawing/2014/main" id="{7863F497-90AD-42D3-B0A8-34A3398F2EC0}"/>
              </a:ext>
            </a:extLst>
          </p:cNvPr>
          <p:cNvSpPr txBox="1"/>
          <p:nvPr/>
        </p:nvSpPr>
        <p:spPr>
          <a:xfrm>
            <a:off x="91858" y="3708589"/>
            <a:ext cx="1722704" cy="307777"/>
          </a:xfrm>
          <a:prstGeom prst="rect">
            <a:avLst/>
          </a:prstGeom>
          <a:solidFill>
            <a:srgbClr val="00A808"/>
          </a:solidFill>
        </p:spPr>
        <p:txBody>
          <a:bodyPr wrap="square" rtlCol="0">
            <a:spAutoFit/>
          </a:bodyPr>
          <a:lstStyle/>
          <a:p>
            <a:r>
              <a:rPr lang="tr-TR" sz="1400" b="1" dirty="0" err="1"/>
              <a:t>Hipersalivasyon</a:t>
            </a:r>
            <a:endParaRPr lang="tr-TR" sz="1400" b="1" dirty="0"/>
          </a:p>
        </p:txBody>
      </p:sp>
      <p:cxnSp>
        <p:nvCxnSpPr>
          <p:cNvPr id="37" name="18 Düz Ok Bağlayıcısı">
            <a:extLst>
              <a:ext uri="{FF2B5EF4-FFF2-40B4-BE49-F238E27FC236}">
                <a16:creationId xmlns:a16="http://schemas.microsoft.com/office/drawing/2014/main" id="{68B981EB-9FCB-494D-AFB7-7D9319ECB5FE}"/>
              </a:ext>
            </a:extLst>
          </p:cNvPr>
          <p:cNvCxnSpPr>
            <a:cxnSpLocks noChangeShapeType="1"/>
          </p:cNvCxnSpPr>
          <p:nvPr/>
        </p:nvCxnSpPr>
        <p:spPr bwMode="auto">
          <a:xfrm flipH="1">
            <a:off x="1841996" y="3843739"/>
            <a:ext cx="1024047" cy="0"/>
          </a:xfrm>
          <a:prstGeom prst="straightConnector1">
            <a:avLst/>
          </a:prstGeom>
          <a:noFill/>
          <a:ln w="38100" algn="ctr">
            <a:solidFill>
              <a:srgbClr val="00A808"/>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30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30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30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30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30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3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2000" fill="hold"/>
                                        <p:tgtEl>
                                          <p:spTgt spid="4"/>
                                        </p:tgtEl>
                                        <p:attrNameLst>
                                          <p:attrName>ppt_x</p:attrName>
                                        </p:attrNameLst>
                                      </p:cBhvr>
                                      <p:tavLst>
                                        <p:tav tm="0">
                                          <p:val>
                                            <p:strVal val="0-#ppt_w/2"/>
                                          </p:val>
                                        </p:tav>
                                        <p:tav tm="100000">
                                          <p:val>
                                            <p:strVal val="#ppt_x"/>
                                          </p:val>
                                        </p:tav>
                                      </p:tavLst>
                                    </p:anim>
                                    <p:anim calcmode="lin" valueType="num">
                                      <p:cBhvr additive="base">
                                        <p:cTn id="31" dur="2000" fill="hold"/>
                                        <p:tgtEl>
                                          <p:spTgt spid="4"/>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2000" fill="hold"/>
                                        <p:tgtEl>
                                          <p:spTgt spid="25"/>
                                        </p:tgtEl>
                                        <p:attrNameLst>
                                          <p:attrName>ppt_x</p:attrName>
                                        </p:attrNameLst>
                                      </p:cBhvr>
                                      <p:tavLst>
                                        <p:tav tm="0">
                                          <p:val>
                                            <p:strVal val="0-#ppt_w/2"/>
                                          </p:val>
                                        </p:tav>
                                        <p:tav tm="100000">
                                          <p:val>
                                            <p:strVal val="#ppt_x"/>
                                          </p:val>
                                        </p:tav>
                                      </p:tavLst>
                                    </p:anim>
                                    <p:anim calcmode="lin" valueType="num">
                                      <p:cBhvr additive="base">
                                        <p:cTn id="35" dur="2000" fill="hold"/>
                                        <p:tgtEl>
                                          <p:spTgt spid="25"/>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2000" fill="hold"/>
                                        <p:tgtEl>
                                          <p:spTgt spid="8"/>
                                        </p:tgtEl>
                                        <p:attrNameLst>
                                          <p:attrName>ppt_x</p:attrName>
                                        </p:attrNameLst>
                                      </p:cBhvr>
                                      <p:tavLst>
                                        <p:tav tm="0">
                                          <p:val>
                                            <p:strVal val="0-#ppt_w/2"/>
                                          </p:val>
                                        </p:tav>
                                        <p:tav tm="100000">
                                          <p:val>
                                            <p:strVal val="#ppt_x"/>
                                          </p:val>
                                        </p:tav>
                                      </p:tavLst>
                                    </p:anim>
                                    <p:anim calcmode="lin" valueType="num">
                                      <p:cBhvr additive="base">
                                        <p:cTn id="39"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2000"/>
                                        <p:tgtEl>
                                          <p:spTgt spid="13"/>
                                        </p:tgtEl>
                                      </p:cBhvr>
                                    </p:animEffect>
                                  </p:childTnLst>
                                </p:cTn>
                              </p:par>
                              <p:par>
                                <p:cTn id="45" presetID="22" presetClass="entr" presetSubtype="4"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down)">
                                      <p:cBhvr>
                                        <p:cTn id="47" dur="2000"/>
                                        <p:tgtEl>
                                          <p:spTgt spid="3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20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randombar(horizontal)">
                                      <p:cBhvr>
                                        <p:cTn id="55" dur="3000"/>
                                        <p:tgtEl>
                                          <p:spTgt spid="10"/>
                                        </p:tgtEl>
                                      </p:cBhvr>
                                    </p:animEffect>
                                  </p:childTnLst>
                                </p:cTn>
                              </p:par>
                              <p:par>
                                <p:cTn id="56" presetID="14" presetClass="entr" presetSubtype="10" fill="hold"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randombar(horizontal)">
                                      <p:cBhvr>
                                        <p:cTn id="58" dur="3000"/>
                                        <p:tgtEl>
                                          <p:spTgt spid="34"/>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randombar(horizontal)">
                                      <p:cBhvr>
                                        <p:cTn id="61" dur="30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82299"/>
                                        </p:tgtEl>
                                        <p:attrNameLst>
                                          <p:attrName>style.visibility</p:attrName>
                                        </p:attrNameLst>
                                      </p:cBhvr>
                                      <p:to>
                                        <p:strVal val="visible"/>
                                      </p:to>
                                    </p:set>
                                    <p:anim calcmode="lin" valueType="num">
                                      <p:cBhvr additive="base">
                                        <p:cTn id="66" dur="2000" fill="hold"/>
                                        <p:tgtEl>
                                          <p:spTgt spid="182299"/>
                                        </p:tgtEl>
                                        <p:attrNameLst>
                                          <p:attrName>ppt_x</p:attrName>
                                        </p:attrNameLst>
                                      </p:cBhvr>
                                      <p:tavLst>
                                        <p:tav tm="0">
                                          <p:val>
                                            <p:strVal val="#ppt_x"/>
                                          </p:val>
                                        </p:tav>
                                        <p:tav tm="100000">
                                          <p:val>
                                            <p:strVal val="#ppt_x"/>
                                          </p:val>
                                        </p:tav>
                                      </p:tavLst>
                                    </p:anim>
                                    <p:anim calcmode="lin" valueType="num">
                                      <p:cBhvr additive="base">
                                        <p:cTn id="67" dur="2000" fill="hold"/>
                                        <p:tgtEl>
                                          <p:spTgt spid="182299"/>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additive="base">
                                        <p:cTn id="70" dur="2000" fill="hold"/>
                                        <p:tgtEl>
                                          <p:spTgt spid="37"/>
                                        </p:tgtEl>
                                        <p:attrNameLst>
                                          <p:attrName>ppt_x</p:attrName>
                                        </p:attrNameLst>
                                      </p:cBhvr>
                                      <p:tavLst>
                                        <p:tav tm="0">
                                          <p:val>
                                            <p:strVal val="#ppt_x"/>
                                          </p:val>
                                        </p:tav>
                                        <p:tav tm="100000">
                                          <p:val>
                                            <p:strVal val="#ppt_x"/>
                                          </p:val>
                                        </p:tav>
                                      </p:tavLst>
                                    </p:anim>
                                    <p:anim calcmode="lin" valueType="num">
                                      <p:cBhvr additive="base">
                                        <p:cTn id="71" dur="2000" fill="hold"/>
                                        <p:tgtEl>
                                          <p:spTgt spid="3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additive="base">
                                        <p:cTn id="74" dur="2000" fill="hold"/>
                                        <p:tgtEl>
                                          <p:spTgt spid="26"/>
                                        </p:tgtEl>
                                        <p:attrNameLst>
                                          <p:attrName>ppt_x</p:attrName>
                                        </p:attrNameLst>
                                      </p:cBhvr>
                                      <p:tavLst>
                                        <p:tav tm="0">
                                          <p:val>
                                            <p:strVal val="#ppt_x"/>
                                          </p:val>
                                        </p:tav>
                                        <p:tav tm="100000">
                                          <p:val>
                                            <p:strVal val="#ppt_x"/>
                                          </p:val>
                                        </p:tav>
                                      </p:tavLst>
                                    </p:anim>
                                    <p:anim calcmode="lin" valueType="num">
                                      <p:cBhvr additive="base">
                                        <p:cTn id="75" dur="20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wipe(right)">
                                      <p:cBhvr>
                                        <p:cTn id="80" dur="2000"/>
                                        <p:tgtEl>
                                          <p:spTgt spid="16"/>
                                        </p:tgtEl>
                                      </p:cBhvr>
                                    </p:animEffect>
                                  </p:childTnLst>
                                </p:cTn>
                              </p:par>
                              <p:par>
                                <p:cTn id="81" presetID="22" presetClass="entr" presetSubtype="2" fill="hold"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right)">
                                      <p:cBhvr>
                                        <p:cTn id="83" dur="2000"/>
                                        <p:tgtEl>
                                          <p:spTgt spid="24"/>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2"/>
                                        </p:tgtEl>
                                        <p:attrNameLst>
                                          <p:attrName>style.visibility</p:attrName>
                                        </p:attrNameLst>
                                      </p:cBhvr>
                                      <p:to>
                                        <p:strVal val="visible"/>
                                      </p:to>
                                    </p:set>
                                    <p:animEffect transition="in" filter="wipe(right)">
                                      <p:cBhvr>
                                        <p:cTn id="86" dur="2000"/>
                                        <p:tgtEl>
                                          <p:spTgt spid="2"/>
                                        </p:tgtEl>
                                      </p:cBhvr>
                                    </p:animEffect>
                                  </p:childTnLst>
                                </p:cTn>
                              </p:par>
                            </p:childTnLst>
                          </p:cTn>
                        </p:par>
                      </p:childTnLst>
                    </p:cTn>
                  </p:par>
                  <p:par>
                    <p:cTn id="87" fill="hold">
                      <p:stCondLst>
                        <p:cond delay="indefinite"/>
                      </p:stCondLst>
                      <p:childTnLst>
                        <p:par>
                          <p:cTn id="88" fill="hold">
                            <p:stCondLst>
                              <p:cond delay="0"/>
                            </p:stCondLst>
                            <p:childTnLst>
                              <p:par>
                                <p:cTn id="89" presetID="45" presetClass="entr" presetSubtype="0" fill="hold" grpId="0" nodeType="click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fade">
                                      <p:cBhvr>
                                        <p:cTn id="91" dur="2000"/>
                                        <p:tgtEl>
                                          <p:spTgt spid="11"/>
                                        </p:tgtEl>
                                      </p:cBhvr>
                                    </p:animEffect>
                                    <p:anim calcmode="lin" valueType="num">
                                      <p:cBhvr>
                                        <p:cTn id="92" dur="2000" fill="hold"/>
                                        <p:tgtEl>
                                          <p:spTgt spid="11"/>
                                        </p:tgtEl>
                                        <p:attrNameLst>
                                          <p:attrName>ppt_w</p:attrName>
                                        </p:attrNameLst>
                                      </p:cBhvr>
                                      <p:tavLst>
                                        <p:tav tm="0" fmla="#ppt_w*sin(2.5*pi*$)">
                                          <p:val>
                                            <p:fltVal val="0"/>
                                          </p:val>
                                        </p:tav>
                                        <p:tav tm="100000">
                                          <p:val>
                                            <p:fltVal val="1"/>
                                          </p:val>
                                        </p:tav>
                                      </p:tavLst>
                                    </p:anim>
                                    <p:anim calcmode="lin" valueType="num">
                                      <p:cBhvr>
                                        <p:cTn id="93"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2299" grpId="0" animBg="1"/>
      <p:bldP spid="2" grpId="0" animBg="1"/>
      <p:bldP spid="3" grpId="0" animBg="1"/>
      <p:bldP spid="4" grpId="0" animBg="1"/>
      <p:bldP spid="13" grpId="0" animBg="1"/>
      <p:bldP spid="16" grpId="0" animBg="1"/>
      <p:bldP spid="17"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1 Başlık"/>
          <p:cNvSpPr>
            <a:spLocks noGrp="1"/>
          </p:cNvSpPr>
          <p:nvPr>
            <p:ph type="title"/>
          </p:nvPr>
        </p:nvSpPr>
        <p:spPr/>
        <p:txBody>
          <a:bodyPr/>
          <a:lstStyle/>
          <a:p>
            <a:r>
              <a:rPr lang="tr-TR" altLang="tr-TR"/>
              <a:t>Metabolik Sendrom</a:t>
            </a:r>
          </a:p>
        </p:txBody>
      </p:sp>
      <p:sp>
        <p:nvSpPr>
          <p:cNvPr id="221187" name="2 İçerik Yer Tutucusu"/>
          <p:cNvSpPr>
            <a:spLocks noGrp="1"/>
          </p:cNvSpPr>
          <p:nvPr>
            <p:ph sz="half" idx="1"/>
          </p:nvPr>
        </p:nvSpPr>
        <p:spPr>
          <a:xfrm>
            <a:off x="142875" y="1643063"/>
            <a:ext cx="3686175" cy="4525962"/>
          </a:xfrm>
        </p:spPr>
        <p:txBody>
          <a:bodyPr/>
          <a:lstStyle/>
          <a:p>
            <a:r>
              <a:rPr lang="tr-TR" altLang="tr-TR"/>
              <a:t>Obezite </a:t>
            </a:r>
          </a:p>
          <a:p>
            <a:pPr lvl="1"/>
            <a:r>
              <a:rPr lang="tr-TR" altLang="tr-TR"/>
              <a:t>santral / abdominal</a:t>
            </a:r>
          </a:p>
          <a:p>
            <a:r>
              <a:rPr lang="tr-TR" altLang="tr-TR"/>
              <a:t>Dislipidemi</a:t>
            </a:r>
          </a:p>
          <a:p>
            <a:pPr lvl="1"/>
            <a:r>
              <a:rPr lang="tr-TR" altLang="tr-TR"/>
              <a:t>Hiperkolesterolemi</a:t>
            </a:r>
          </a:p>
          <a:p>
            <a:pPr lvl="1"/>
            <a:r>
              <a:rPr lang="tr-TR" altLang="tr-TR"/>
              <a:t>Hipertrigliseridemi</a:t>
            </a:r>
          </a:p>
          <a:p>
            <a:r>
              <a:rPr lang="tr-TR" altLang="tr-TR"/>
              <a:t>Glukoz intoleransı</a:t>
            </a:r>
          </a:p>
          <a:p>
            <a:r>
              <a:rPr lang="tr-TR" altLang="tr-TR"/>
              <a:t>İnsülin rezistansı</a:t>
            </a:r>
          </a:p>
          <a:p>
            <a:pPr lvl="1"/>
            <a:r>
              <a:rPr lang="tr-TR" altLang="tr-TR"/>
              <a:t>Hiperinsülinemi</a:t>
            </a:r>
          </a:p>
          <a:p>
            <a:r>
              <a:rPr lang="tr-TR" altLang="tr-TR"/>
              <a:t>Hipertansiyon</a:t>
            </a:r>
          </a:p>
          <a:p>
            <a:pPr lvl="1"/>
            <a:endParaRPr lang="tr-TR" altLang="tr-TR"/>
          </a:p>
        </p:txBody>
      </p:sp>
      <p:sp>
        <p:nvSpPr>
          <p:cNvPr id="221188" name="3 İçerik Yer Tutucusu"/>
          <p:cNvSpPr>
            <a:spLocks noGrp="1"/>
          </p:cNvSpPr>
          <p:nvPr>
            <p:ph sz="half" idx="2"/>
          </p:nvPr>
        </p:nvSpPr>
        <p:spPr>
          <a:xfrm>
            <a:off x="5143500" y="3500438"/>
            <a:ext cx="4000500" cy="2768600"/>
          </a:xfrm>
        </p:spPr>
        <p:txBody>
          <a:bodyPr/>
          <a:lstStyle/>
          <a:p>
            <a:r>
              <a:rPr lang="tr-TR" altLang="tr-TR" sz="2000" b="1"/>
              <a:t>Tip II diyabet</a:t>
            </a:r>
          </a:p>
          <a:p>
            <a:r>
              <a:rPr lang="tr-TR" altLang="tr-TR" sz="2000" b="1"/>
              <a:t>Kardiyovasküler hastalıklar</a:t>
            </a:r>
          </a:p>
        </p:txBody>
      </p:sp>
      <p:sp>
        <p:nvSpPr>
          <p:cNvPr id="221189" name="5 Sağ Ayraç"/>
          <p:cNvSpPr>
            <a:spLocks/>
          </p:cNvSpPr>
          <p:nvPr/>
        </p:nvSpPr>
        <p:spPr bwMode="auto">
          <a:xfrm>
            <a:off x="2714625" y="1500188"/>
            <a:ext cx="2214563" cy="4786312"/>
          </a:xfrm>
          <a:prstGeom prst="rightBrace">
            <a:avLst>
              <a:gd name="adj1" fmla="val 8335"/>
              <a:gd name="adj2" fmla="val 50000"/>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endParaRPr lang="tr-TR" altLang="tr-TR"/>
          </a:p>
        </p:txBody>
      </p:sp>
    </p:spTree>
    <p:extLst>
      <p:ext uri="{BB962C8B-B14F-4D97-AF65-F5344CB8AC3E}">
        <p14:creationId xmlns:p14="http://schemas.microsoft.com/office/powerpoint/2010/main" val="329321377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8 Başlık"/>
          <p:cNvSpPr>
            <a:spLocks noGrp="1"/>
          </p:cNvSpPr>
          <p:nvPr>
            <p:ph type="title"/>
          </p:nvPr>
        </p:nvSpPr>
        <p:spPr/>
        <p:txBody>
          <a:bodyPr/>
          <a:lstStyle/>
          <a:p>
            <a:r>
              <a:rPr lang="tr-TR" altLang="tr-TR"/>
              <a:t>Metabolik Sendrom</a:t>
            </a:r>
          </a:p>
        </p:txBody>
      </p:sp>
      <p:sp>
        <p:nvSpPr>
          <p:cNvPr id="227331" name="6 İçerik Yer Tutucusu"/>
          <p:cNvSpPr>
            <a:spLocks noGrp="1"/>
          </p:cNvSpPr>
          <p:nvPr>
            <p:ph idx="1"/>
          </p:nvPr>
        </p:nvSpPr>
        <p:spPr>
          <a:xfrm>
            <a:off x="468313" y="1916113"/>
            <a:ext cx="8229600" cy="4525962"/>
          </a:xfrm>
        </p:spPr>
        <p:txBody>
          <a:bodyPr/>
          <a:lstStyle/>
          <a:p>
            <a:r>
              <a:rPr lang="tr-TR" altLang="tr-TR" sz="2400"/>
              <a:t>Göbek çevresi</a:t>
            </a:r>
          </a:p>
          <a:p>
            <a:pPr lvl="1"/>
            <a:r>
              <a:rPr lang="tr-TR" altLang="tr-TR" sz="2000"/>
              <a:t>Erkeklerde				&gt;102 cm</a:t>
            </a:r>
          </a:p>
          <a:p>
            <a:pPr lvl="1"/>
            <a:r>
              <a:rPr lang="tr-TR" altLang="tr-TR" sz="2000"/>
              <a:t>Kadınlarda				&gt;88 cm</a:t>
            </a:r>
          </a:p>
          <a:p>
            <a:r>
              <a:rPr lang="tr-TR" altLang="tr-TR" sz="2400"/>
              <a:t>Trigliserid					≥150 mg/dL</a:t>
            </a:r>
          </a:p>
          <a:p>
            <a:r>
              <a:rPr lang="tr-TR" altLang="tr-TR" sz="2400"/>
              <a:t>HDL kolesterol</a:t>
            </a:r>
          </a:p>
          <a:p>
            <a:pPr lvl="1"/>
            <a:r>
              <a:rPr lang="tr-TR" altLang="tr-TR" sz="2000"/>
              <a:t>Erkeklerde				&lt;40 mg/dL</a:t>
            </a:r>
          </a:p>
          <a:p>
            <a:pPr lvl="1"/>
            <a:r>
              <a:rPr lang="tr-TR" altLang="tr-TR" sz="2000"/>
              <a:t>Kadınlarda				&lt;50 mg/dL</a:t>
            </a:r>
          </a:p>
          <a:p>
            <a:r>
              <a:rPr lang="tr-TR" altLang="tr-TR" sz="2400"/>
              <a:t>Kan basıncı				≥130/≥85 mm Hg</a:t>
            </a:r>
          </a:p>
          <a:p>
            <a:r>
              <a:rPr lang="tr-TR" altLang="tr-TR" sz="2400"/>
              <a:t>Açlık kan şekeri				≥110 mg/dL</a:t>
            </a:r>
          </a:p>
        </p:txBody>
      </p:sp>
      <p:sp>
        <p:nvSpPr>
          <p:cNvPr id="222212" name="5 Metin kutusu"/>
          <p:cNvSpPr txBox="1">
            <a:spLocks noChangeArrowheads="1"/>
          </p:cNvSpPr>
          <p:nvPr/>
        </p:nvSpPr>
        <p:spPr bwMode="auto">
          <a:xfrm>
            <a:off x="323850" y="3573463"/>
            <a:ext cx="9504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endParaRPr lang="tr-TR" altLang="tr-TR"/>
          </a:p>
        </p:txBody>
      </p:sp>
      <p:sp>
        <p:nvSpPr>
          <p:cNvPr id="222213" name="7 Metin kutusu"/>
          <p:cNvSpPr txBox="1">
            <a:spLocks noChangeArrowheads="1"/>
          </p:cNvSpPr>
          <p:nvPr/>
        </p:nvSpPr>
        <p:spPr bwMode="auto">
          <a:xfrm>
            <a:off x="611188" y="5300663"/>
            <a:ext cx="3889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endParaRPr lang="tr-TR" altLang="tr-TR"/>
          </a:p>
        </p:txBody>
      </p:sp>
      <p:sp>
        <p:nvSpPr>
          <p:cNvPr id="222214" name="8 Metin kutusu"/>
          <p:cNvSpPr txBox="1">
            <a:spLocks noChangeArrowheads="1"/>
          </p:cNvSpPr>
          <p:nvPr/>
        </p:nvSpPr>
        <p:spPr bwMode="auto">
          <a:xfrm>
            <a:off x="755650" y="5445125"/>
            <a:ext cx="698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endParaRPr lang="tr-TR" altLang="tr-TR"/>
          </a:p>
        </p:txBody>
      </p:sp>
    </p:spTree>
    <p:extLst>
      <p:ext uri="{BB962C8B-B14F-4D97-AF65-F5344CB8AC3E}">
        <p14:creationId xmlns:p14="http://schemas.microsoft.com/office/powerpoint/2010/main" val="37722341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anim calcmode="lin" valueType="num">
                                      <p:cBhvr additive="base">
                                        <p:cTn id="7" dur="2000" fill="hold"/>
                                        <p:tgtEl>
                                          <p:spTgt spid="227331">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2733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7331">
                                            <p:txEl>
                                              <p:pRg st="1" end="1"/>
                                            </p:txEl>
                                          </p:spTgt>
                                        </p:tgtEl>
                                        <p:attrNameLst>
                                          <p:attrName>style.visibility</p:attrName>
                                        </p:attrNameLst>
                                      </p:cBhvr>
                                      <p:to>
                                        <p:strVal val="visible"/>
                                      </p:to>
                                    </p:set>
                                    <p:anim calcmode="lin" valueType="num">
                                      <p:cBhvr additive="base">
                                        <p:cTn id="11" dur="2000" fill="hold"/>
                                        <p:tgtEl>
                                          <p:spTgt spid="227331">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2733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7331">
                                            <p:txEl>
                                              <p:pRg st="2" end="2"/>
                                            </p:txEl>
                                          </p:spTgt>
                                        </p:tgtEl>
                                        <p:attrNameLst>
                                          <p:attrName>style.visibility</p:attrName>
                                        </p:attrNameLst>
                                      </p:cBhvr>
                                      <p:to>
                                        <p:strVal val="visible"/>
                                      </p:to>
                                    </p:set>
                                    <p:anim calcmode="lin" valueType="num">
                                      <p:cBhvr additive="base">
                                        <p:cTn id="15" dur="2000" fill="hold"/>
                                        <p:tgtEl>
                                          <p:spTgt spid="227331">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2273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27331">
                                            <p:txEl>
                                              <p:pRg st="3" end="3"/>
                                            </p:txEl>
                                          </p:spTgt>
                                        </p:tgtEl>
                                        <p:attrNameLst>
                                          <p:attrName>style.visibility</p:attrName>
                                        </p:attrNameLst>
                                      </p:cBhvr>
                                      <p:to>
                                        <p:strVal val="visible"/>
                                      </p:to>
                                    </p:set>
                                    <p:anim calcmode="lin" valueType="num">
                                      <p:cBhvr additive="base">
                                        <p:cTn id="21" dur="2000" fill="hold"/>
                                        <p:tgtEl>
                                          <p:spTgt spid="227331">
                                            <p:txEl>
                                              <p:pRg st="3" end="3"/>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2273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7331">
                                            <p:txEl>
                                              <p:pRg st="4" end="4"/>
                                            </p:txEl>
                                          </p:spTgt>
                                        </p:tgtEl>
                                        <p:attrNameLst>
                                          <p:attrName>style.visibility</p:attrName>
                                        </p:attrNameLst>
                                      </p:cBhvr>
                                      <p:to>
                                        <p:strVal val="visible"/>
                                      </p:to>
                                    </p:set>
                                    <p:anim calcmode="lin" valueType="num">
                                      <p:cBhvr additive="base">
                                        <p:cTn id="27" dur="2000" fill="hold"/>
                                        <p:tgtEl>
                                          <p:spTgt spid="227331">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227331">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7331">
                                            <p:txEl>
                                              <p:pRg st="5" end="5"/>
                                            </p:txEl>
                                          </p:spTgt>
                                        </p:tgtEl>
                                        <p:attrNameLst>
                                          <p:attrName>style.visibility</p:attrName>
                                        </p:attrNameLst>
                                      </p:cBhvr>
                                      <p:to>
                                        <p:strVal val="visible"/>
                                      </p:to>
                                    </p:set>
                                    <p:anim calcmode="lin" valueType="num">
                                      <p:cBhvr additive="base">
                                        <p:cTn id="31" dur="2000" fill="hold"/>
                                        <p:tgtEl>
                                          <p:spTgt spid="227331">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27331">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7331">
                                            <p:txEl>
                                              <p:pRg st="6" end="6"/>
                                            </p:txEl>
                                          </p:spTgt>
                                        </p:tgtEl>
                                        <p:attrNameLst>
                                          <p:attrName>style.visibility</p:attrName>
                                        </p:attrNameLst>
                                      </p:cBhvr>
                                      <p:to>
                                        <p:strVal val="visible"/>
                                      </p:to>
                                    </p:set>
                                    <p:anim calcmode="lin" valueType="num">
                                      <p:cBhvr additive="base">
                                        <p:cTn id="35" dur="2000" fill="hold"/>
                                        <p:tgtEl>
                                          <p:spTgt spid="227331">
                                            <p:txEl>
                                              <p:pRg st="6" end="6"/>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22733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27331">
                                            <p:txEl>
                                              <p:pRg st="7" end="7"/>
                                            </p:txEl>
                                          </p:spTgt>
                                        </p:tgtEl>
                                        <p:attrNameLst>
                                          <p:attrName>style.visibility</p:attrName>
                                        </p:attrNameLst>
                                      </p:cBhvr>
                                      <p:to>
                                        <p:strVal val="visible"/>
                                      </p:to>
                                    </p:set>
                                    <p:anim calcmode="lin" valueType="num">
                                      <p:cBhvr additive="base">
                                        <p:cTn id="41" dur="2000" fill="hold"/>
                                        <p:tgtEl>
                                          <p:spTgt spid="227331">
                                            <p:txEl>
                                              <p:pRg st="7" end="7"/>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22733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27331">
                                            <p:txEl>
                                              <p:pRg st="8" end="8"/>
                                            </p:txEl>
                                          </p:spTgt>
                                        </p:tgtEl>
                                        <p:attrNameLst>
                                          <p:attrName>style.visibility</p:attrName>
                                        </p:attrNameLst>
                                      </p:cBhvr>
                                      <p:to>
                                        <p:strVal val="visible"/>
                                      </p:to>
                                    </p:set>
                                    <p:anim calcmode="lin" valueType="num">
                                      <p:cBhvr additive="base">
                                        <p:cTn id="47" dur="2000" fill="hold"/>
                                        <p:tgtEl>
                                          <p:spTgt spid="227331">
                                            <p:txEl>
                                              <p:pRg st="8" end="8"/>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22733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o Yer Tutucusu"/>
          <p:cNvGraphicFramePr>
            <a:graphicFrameLocks noGrp="1"/>
          </p:cNvGraphicFramePr>
          <p:nvPr>
            <p:ph type="tbl" idx="1"/>
          </p:nvPr>
        </p:nvGraphicFramePr>
        <p:xfrm>
          <a:off x="1143000" y="2928938"/>
          <a:ext cx="6572250" cy="2595565"/>
        </p:xfrm>
        <a:graphic>
          <a:graphicData uri="http://schemas.openxmlformats.org/drawingml/2006/table">
            <a:tbl>
              <a:tblPr firstRow="1" bandRow="1">
                <a:tableStyleId>{5C22544A-7EE6-4342-B048-85BDC9FD1C3A}</a:tableStyleId>
              </a:tblPr>
              <a:tblGrid>
                <a:gridCol w="3286125">
                  <a:extLst>
                    <a:ext uri="{9D8B030D-6E8A-4147-A177-3AD203B41FA5}">
                      <a16:colId xmlns:a16="http://schemas.microsoft.com/office/drawing/2014/main" val="20000"/>
                    </a:ext>
                  </a:extLst>
                </a:gridCol>
                <a:gridCol w="3286125">
                  <a:extLst>
                    <a:ext uri="{9D8B030D-6E8A-4147-A177-3AD203B41FA5}">
                      <a16:colId xmlns:a16="http://schemas.microsoft.com/office/drawing/2014/main" val="20001"/>
                    </a:ext>
                  </a:extLst>
                </a:gridCol>
              </a:tblGrid>
              <a:tr h="370795">
                <a:tc gridSpan="2">
                  <a:txBody>
                    <a:bodyPr/>
                    <a:lstStyle/>
                    <a:p>
                      <a:pPr algn="ctr"/>
                      <a:r>
                        <a:rPr lang="tr-TR" sz="1800" dirty="0">
                          <a:solidFill>
                            <a:schemeClr val="bg1"/>
                          </a:solidFill>
                        </a:rPr>
                        <a:t>1 Yıllık Tedavi döneminde Kilo Artış Miktarları</a:t>
                      </a:r>
                    </a:p>
                  </a:txBody>
                  <a:tcPr marL="91439" marR="91439" marT="45714" marB="4571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endParaRPr lang="tr-TR"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370795">
                <a:tc>
                  <a:txBody>
                    <a:bodyPr/>
                    <a:lstStyle/>
                    <a:p>
                      <a:pPr algn="l"/>
                      <a:r>
                        <a:rPr lang="tr-TR" sz="1800" b="1" dirty="0">
                          <a:solidFill>
                            <a:srgbClr val="C00000"/>
                          </a:solidFill>
                        </a:rPr>
                        <a:t>İlaç</a:t>
                      </a:r>
                    </a:p>
                  </a:txBody>
                  <a:tcPr marL="91439" marR="91439" marT="45714" marB="4571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7F763"/>
                    </a:solidFill>
                  </a:tcPr>
                </a:tc>
                <a:tc>
                  <a:txBody>
                    <a:bodyPr/>
                    <a:lstStyle/>
                    <a:p>
                      <a:pPr algn="l"/>
                      <a:r>
                        <a:rPr lang="tr-TR" sz="1800" b="1" dirty="0">
                          <a:solidFill>
                            <a:srgbClr val="C00000"/>
                          </a:solidFill>
                        </a:rPr>
                        <a:t>Kilo değişim miktarı  (kg)</a:t>
                      </a:r>
                    </a:p>
                  </a:txBody>
                  <a:tcPr marL="91439" marR="91439" marT="45714" marB="4571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7F763"/>
                    </a:solidFill>
                  </a:tcPr>
                </a:tc>
                <a:extLst>
                  <a:ext uri="{0D108BD9-81ED-4DB2-BD59-A6C34878D82A}">
                    <a16:rowId xmlns:a16="http://schemas.microsoft.com/office/drawing/2014/main" val="10001"/>
                  </a:ext>
                </a:extLst>
              </a:tr>
              <a:tr h="370795">
                <a:tc>
                  <a:txBody>
                    <a:bodyPr/>
                    <a:lstStyle/>
                    <a:p>
                      <a:r>
                        <a:rPr lang="tr-TR" sz="1800" dirty="0" err="1">
                          <a:solidFill>
                            <a:schemeClr val="bg1"/>
                          </a:solidFill>
                        </a:rPr>
                        <a:t>Aripiprazol</a:t>
                      </a:r>
                      <a:r>
                        <a:rPr lang="tr-TR" sz="1800" baseline="0" dirty="0">
                          <a:solidFill>
                            <a:schemeClr val="bg1"/>
                          </a:solidFill>
                        </a:rPr>
                        <a:t> ve </a:t>
                      </a:r>
                      <a:r>
                        <a:rPr lang="tr-TR" sz="1800" baseline="0" dirty="0" err="1">
                          <a:solidFill>
                            <a:schemeClr val="bg1"/>
                          </a:solidFill>
                        </a:rPr>
                        <a:t>Ziprasidon</a:t>
                      </a:r>
                      <a:endParaRPr lang="tr-TR" sz="1800" dirty="0">
                        <a:solidFill>
                          <a:schemeClr val="bg1"/>
                        </a:solidFill>
                      </a:endParaRPr>
                    </a:p>
                  </a:txBody>
                  <a:tcPr marL="91439" marR="91439" marT="45714" marB="4571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C95"/>
                    </a:solidFill>
                  </a:tcPr>
                </a:tc>
                <a:tc>
                  <a:txBody>
                    <a:bodyPr/>
                    <a:lstStyle/>
                    <a:p>
                      <a:r>
                        <a:rPr lang="tr-TR" sz="1800" dirty="0">
                          <a:solidFill>
                            <a:schemeClr val="bg1"/>
                          </a:solidFill>
                        </a:rPr>
                        <a:t>1</a:t>
                      </a:r>
                      <a:r>
                        <a:rPr lang="tr-TR" sz="1800" baseline="0" dirty="0">
                          <a:solidFill>
                            <a:schemeClr val="bg1"/>
                          </a:solidFill>
                        </a:rPr>
                        <a:t> kg/yıl</a:t>
                      </a:r>
                      <a:endParaRPr lang="tr-TR" sz="1800" dirty="0">
                        <a:solidFill>
                          <a:schemeClr val="bg1"/>
                        </a:solidFill>
                      </a:endParaRPr>
                    </a:p>
                  </a:txBody>
                  <a:tcPr marL="91439" marR="91439" marT="45714" marB="4571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C95"/>
                    </a:solidFill>
                  </a:tcPr>
                </a:tc>
                <a:extLst>
                  <a:ext uri="{0D108BD9-81ED-4DB2-BD59-A6C34878D82A}">
                    <a16:rowId xmlns:a16="http://schemas.microsoft.com/office/drawing/2014/main" val="10002"/>
                  </a:ext>
                </a:extLst>
              </a:tr>
              <a:tr h="370795">
                <a:tc>
                  <a:txBody>
                    <a:bodyPr/>
                    <a:lstStyle/>
                    <a:p>
                      <a:r>
                        <a:rPr lang="tr-TR" sz="1800" dirty="0" err="1">
                          <a:solidFill>
                            <a:schemeClr val="bg1"/>
                          </a:solidFill>
                        </a:rPr>
                        <a:t>Amisülprid</a:t>
                      </a:r>
                      <a:endParaRPr lang="tr-TR" sz="1800" dirty="0">
                        <a:solidFill>
                          <a:schemeClr val="bg1"/>
                        </a:solidFill>
                      </a:endParaRPr>
                    </a:p>
                  </a:txBody>
                  <a:tcPr marL="91439" marR="91439" marT="45714" marB="4571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C95"/>
                    </a:solidFill>
                  </a:tcPr>
                </a:tc>
                <a:tc>
                  <a:txBody>
                    <a:bodyPr/>
                    <a:lstStyle/>
                    <a:p>
                      <a:r>
                        <a:rPr lang="tr-TR" sz="1800" dirty="0">
                          <a:solidFill>
                            <a:schemeClr val="bg1"/>
                          </a:solidFill>
                        </a:rPr>
                        <a:t>1.5 kg/yıl</a:t>
                      </a:r>
                    </a:p>
                  </a:txBody>
                  <a:tcPr marL="91439" marR="91439" marT="45714" marB="4571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C95"/>
                    </a:solidFill>
                  </a:tcPr>
                </a:tc>
                <a:extLst>
                  <a:ext uri="{0D108BD9-81ED-4DB2-BD59-A6C34878D82A}">
                    <a16:rowId xmlns:a16="http://schemas.microsoft.com/office/drawing/2014/main" val="10003"/>
                  </a:ext>
                </a:extLst>
              </a:tr>
              <a:tr h="370795">
                <a:tc>
                  <a:txBody>
                    <a:bodyPr/>
                    <a:lstStyle/>
                    <a:p>
                      <a:r>
                        <a:rPr lang="tr-TR" sz="1800" dirty="0" err="1">
                          <a:solidFill>
                            <a:schemeClr val="bg1"/>
                          </a:solidFill>
                        </a:rPr>
                        <a:t>Risperidon</a:t>
                      </a:r>
                      <a:r>
                        <a:rPr lang="tr-TR" sz="1800" dirty="0">
                          <a:solidFill>
                            <a:schemeClr val="bg1"/>
                          </a:solidFill>
                        </a:rPr>
                        <a:t> ve </a:t>
                      </a:r>
                      <a:r>
                        <a:rPr lang="tr-TR" sz="1800" dirty="0" err="1">
                          <a:solidFill>
                            <a:schemeClr val="bg1"/>
                          </a:solidFill>
                        </a:rPr>
                        <a:t>ketiyapin</a:t>
                      </a:r>
                      <a:endParaRPr lang="tr-TR" sz="1800" dirty="0">
                        <a:solidFill>
                          <a:schemeClr val="bg1"/>
                        </a:solidFill>
                      </a:endParaRPr>
                    </a:p>
                  </a:txBody>
                  <a:tcPr marL="91439" marR="91439" marT="45714" marB="4571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C95"/>
                    </a:solidFill>
                  </a:tcPr>
                </a:tc>
                <a:tc>
                  <a:txBody>
                    <a:bodyPr/>
                    <a:lstStyle/>
                    <a:p>
                      <a:r>
                        <a:rPr lang="tr-TR" sz="1800" dirty="0">
                          <a:solidFill>
                            <a:schemeClr val="bg1"/>
                          </a:solidFill>
                        </a:rPr>
                        <a:t>2-3 kg/yıl</a:t>
                      </a:r>
                    </a:p>
                  </a:txBody>
                  <a:tcPr marL="91439" marR="91439" marT="45714" marB="4571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C95"/>
                    </a:solidFill>
                  </a:tcPr>
                </a:tc>
                <a:extLst>
                  <a:ext uri="{0D108BD9-81ED-4DB2-BD59-A6C34878D82A}">
                    <a16:rowId xmlns:a16="http://schemas.microsoft.com/office/drawing/2014/main" val="10004"/>
                  </a:ext>
                </a:extLst>
              </a:tr>
              <a:tr h="370795">
                <a:tc>
                  <a:txBody>
                    <a:bodyPr/>
                    <a:lstStyle/>
                    <a:p>
                      <a:r>
                        <a:rPr lang="tr-TR" sz="1800" dirty="0" err="1">
                          <a:solidFill>
                            <a:schemeClr val="bg1"/>
                          </a:solidFill>
                        </a:rPr>
                        <a:t>Olanzapin</a:t>
                      </a:r>
                      <a:r>
                        <a:rPr lang="tr-TR" sz="1800" baseline="0" dirty="0">
                          <a:solidFill>
                            <a:schemeClr val="bg1"/>
                          </a:solidFill>
                        </a:rPr>
                        <a:t> ve </a:t>
                      </a:r>
                      <a:r>
                        <a:rPr lang="tr-TR" sz="1800" baseline="0" dirty="0" err="1">
                          <a:solidFill>
                            <a:schemeClr val="bg1"/>
                          </a:solidFill>
                        </a:rPr>
                        <a:t>klozapin</a:t>
                      </a:r>
                      <a:endParaRPr lang="tr-TR" sz="1800" dirty="0">
                        <a:solidFill>
                          <a:schemeClr val="bg1"/>
                        </a:solidFill>
                      </a:endParaRPr>
                    </a:p>
                  </a:txBody>
                  <a:tcPr marL="91439" marR="91439" marT="45714" marB="4571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C95"/>
                    </a:solidFill>
                  </a:tcPr>
                </a:tc>
                <a:tc>
                  <a:txBody>
                    <a:bodyPr/>
                    <a:lstStyle/>
                    <a:p>
                      <a:r>
                        <a:rPr lang="tr-TR" sz="1800" dirty="0">
                          <a:solidFill>
                            <a:schemeClr val="bg1"/>
                          </a:solidFill>
                        </a:rPr>
                        <a:t>&gt;6</a:t>
                      </a:r>
                      <a:r>
                        <a:rPr lang="tr-TR" sz="1800" baseline="0" dirty="0">
                          <a:solidFill>
                            <a:schemeClr val="bg1"/>
                          </a:solidFill>
                        </a:rPr>
                        <a:t> kg/yıl</a:t>
                      </a:r>
                      <a:endParaRPr lang="tr-TR" sz="1800" dirty="0">
                        <a:solidFill>
                          <a:schemeClr val="bg1"/>
                        </a:solidFill>
                      </a:endParaRPr>
                    </a:p>
                  </a:txBody>
                  <a:tcPr marL="91439" marR="91439" marT="45714" marB="4571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C95"/>
                    </a:solidFill>
                  </a:tcPr>
                </a:tc>
                <a:extLst>
                  <a:ext uri="{0D108BD9-81ED-4DB2-BD59-A6C34878D82A}">
                    <a16:rowId xmlns:a16="http://schemas.microsoft.com/office/drawing/2014/main" val="10005"/>
                  </a:ext>
                </a:extLst>
              </a:tr>
              <a:tr h="370795">
                <a:tc>
                  <a:txBody>
                    <a:bodyPr/>
                    <a:lstStyle/>
                    <a:p>
                      <a:r>
                        <a:rPr lang="tr-TR" sz="1800" dirty="0" err="1">
                          <a:solidFill>
                            <a:schemeClr val="bg1"/>
                          </a:solidFill>
                        </a:rPr>
                        <a:t>Olanzapin</a:t>
                      </a:r>
                      <a:r>
                        <a:rPr lang="tr-TR" sz="1800" baseline="0" dirty="0">
                          <a:solidFill>
                            <a:schemeClr val="bg1"/>
                          </a:solidFill>
                        </a:rPr>
                        <a:t>  &gt;12.5 mg/gün</a:t>
                      </a:r>
                      <a:endParaRPr lang="tr-TR" sz="1800" dirty="0">
                        <a:solidFill>
                          <a:schemeClr val="bg1"/>
                        </a:solidFill>
                      </a:endParaRPr>
                    </a:p>
                  </a:txBody>
                  <a:tcPr marL="91439" marR="91439" marT="45714" marB="4571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C95"/>
                    </a:solidFill>
                  </a:tcPr>
                </a:tc>
                <a:tc>
                  <a:txBody>
                    <a:bodyPr/>
                    <a:lstStyle/>
                    <a:p>
                      <a:r>
                        <a:rPr lang="tr-TR" sz="1800" dirty="0">
                          <a:solidFill>
                            <a:schemeClr val="bg1"/>
                          </a:solidFill>
                        </a:rPr>
                        <a:t>10 kg/yıl</a:t>
                      </a:r>
                    </a:p>
                  </a:txBody>
                  <a:tcPr marL="91439" marR="91439" marT="45714" marB="4571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C95"/>
                    </a:solidFill>
                  </a:tcPr>
                </a:tc>
                <a:extLst>
                  <a:ext uri="{0D108BD9-81ED-4DB2-BD59-A6C34878D82A}">
                    <a16:rowId xmlns:a16="http://schemas.microsoft.com/office/drawing/2014/main" val="10006"/>
                  </a:ext>
                </a:extLst>
              </a:tr>
            </a:tbl>
          </a:graphicData>
        </a:graphic>
      </p:graphicFrame>
      <p:sp>
        <p:nvSpPr>
          <p:cNvPr id="219163" name="8 Başlık"/>
          <p:cNvSpPr>
            <a:spLocks noGrp="1"/>
          </p:cNvSpPr>
          <p:nvPr>
            <p:ph type="title"/>
          </p:nvPr>
        </p:nvSpPr>
        <p:spPr/>
        <p:txBody>
          <a:bodyPr/>
          <a:lstStyle/>
          <a:p>
            <a:r>
              <a:rPr lang="tr-TR" altLang="tr-TR"/>
              <a:t>Metabolik Yan Etkiler</a:t>
            </a:r>
          </a:p>
        </p:txBody>
      </p:sp>
    </p:spTree>
    <p:extLst>
      <p:ext uri="{BB962C8B-B14F-4D97-AF65-F5344CB8AC3E}">
        <p14:creationId xmlns:p14="http://schemas.microsoft.com/office/powerpoint/2010/main" val="143141461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1 Başlık"/>
          <p:cNvSpPr>
            <a:spLocks noGrp="1"/>
          </p:cNvSpPr>
          <p:nvPr>
            <p:ph type="title"/>
          </p:nvPr>
        </p:nvSpPr>
        <p:spPr>
          <a:xfrm>
            <a:off x="0" y="188913"/>
            <a:ext cx="8974138" cy="706437"/>
          </a:xfrm>
        </p:spPr>
        <p:txBody>
          <a:bodyPr/>
          <a:lstStyle/>
          <a:p>
            <a:pPr algn="l"/>
            <a:r>
              <a:rPr lang="tr-TR" altLang="tr-TR" sz="2800"/>
              <a:t>Antipsikotik İlaçlar</a:t>
            </a:r>
            <a:br>
              <a:rPr lang="tr-TR" altLang="tr-TR" sz="2800"/>
            </a:br>
            <a:r>
              <a:rPr lang="tr-TR" altLang="tr-TR" sz="2800"/>
              <a:t>			</a:t>
            </a:r>
            <a:r>
              <a:rPr lang="tr-TR" altLang="tr-TR" sz="4000"/>
              <a:t>Endikasyonları</a:t>
            </a:r>
            <a:endParaRPr lang="tr-TR" altLang="tr-TR" sz="2800"/>
          </a:p>
        </p:txBody>
      </p:sp>
      <p:sp>
        <p:nvSpPr>
          <p:cNvPr id="3" name="2 Metin kutusu"/>
          <p:cNvSpPr txBox="1">
            <a:spLocks noChangeArrowheads="1"/>
          </p:cNvSpPr>
          <p:nvPr/>
        </p:nvSpPr>
        <p:spPr bwMode="auto">
          <a:xfrm>
            <a:off x="179388" y="1268413"/>
            <a:ext cx="4680644" cy="206210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lnSpc>
                <a:spcPct val="80000"/>
              </a:lnSpc>
            </a:pPr>
            <a:r>
              <a:rPr lang="tr-TR" altLang="tr-TR" sz="1600" b="1" dirty="0">
                <a:solidFill>
                  <a:schemeClr val="tx1"/>
                </a:solidFill>
              </a:rPr>
              <a:t>Psikozun tanımlayıcı özellikte olduğu tanılar</a:t>
            </a:r>
          </a:p>
          <a:p>
            <a:pPr eaLnBrk="1" hangingPunct="1">
              <a:lnSpc>
                <a:spcPct val="80000"/>
              </a:lnSpc>
            </a:pPr>
            <a:endParaRPr lang="tr-TR" altLang="tr-TR" sz="1600" b="1" dirty="0">
              <a:solidFill>
                <a:schemeClr val="tx1"/>
              </a:solidFill>
            </a:endParaRPr>
          </a:p>
          <a:p>
            <a:pPr eaLnBrk="1" hangingPunct="1">
              <a:lnSpc>
                <a:spcPct val="80000"/>
              </a:lnSpc>
              <a:buFont typeface="Arial" panose="020B0604020202020204" pitchFamily="34" charset="0"/>
              <a:buChar char="•"/>
            </a:pPr>
            <a:r>
              <a:rPr lang="tr-TR" altLang="tr-TR" sz="1600" b="1" dirty="0">
                <a:solidFill>
                  <a:schemeClr val="tx1"/>
                </a:solidFill>
              </a:rPr>
              <a:t>Şizofreni</a:t>
            </a:r>
          </a:p>
          <a:p>
            <a:pPr eaLnBrk="1" hangingPunct="1">
              <a:lnSpc>
                <a:spcPct val="80000"/>
              </a:lnSpc>
              <a:buFont typeface="Arial" panose="020B0604020202020204" pitchFamily="34" charset="0"/>
              <a:buChar char="•"/>
            </a:pPr>
            <a:r>
              <a:rPr lang="tr-TR" altLang="tr-TR" sz="1600" b="1" dirty="0">
                <a:solidFill>
                  <a:schemeClr val="tx1"/>
                </a:solidFill>
              </a:rPr>
              <a:t>Kısa </a:t>
            </a:r>
            <a:r>
              <a:rPr lang="tr-TR" altLang="tr-TR" sz="1600" b="1" dirty="0" err="1">
                <a:solidFill>
                  <a:schemeClr val="tx1"/>
                </a:solidFill>
              </a:rPr>
              <a:t>psikotik</a:t>
            </a:r>
            <a:r>
              <a:rPr lang="tr-TR" altLang="tr-TR" sz="1600" b="1" dirty="0">
                <a:solidFill>
                  <a:schemeClr val="tx1"/>
                </a:solidFill>
              </a:rPr>
              <a:t> bozukluk</a:t>
            </a:r>
          </a:p>
          <a:p>
            <a:pPr eaLnBrk="1" hangingPunct="1">
              <a:lnSpc>
                <a:spcPct val="80000"/>
              </a:lnSpc>
              <a:buFont typeface="Arial" panose="020B0604020202020204" pitchFamily="34" charset="0"/>
              <a:buChar char="•"/>
            </a:pPr>
            <a:r>
              <a:rPr lang="tr-TR" altLang="tr-TR" sz="1600" b="1" dirty="0" err="1">
                <a:solidFill>
                  <a:schemeClr val="tx1"/>
                </a:solidFill>
              </a:rPr>
              <a:t>Şizofreniform</a:t>
            </a:r>
            <a:r>
              <a:rPr lang="tr-TR" altLang="tr-TR" sz="1600" b="1" dirty="0">
                <a:solidFill>
                  <a:schemeClr val="tx1"/>
                </a:solidFill>
              </a:rPr>
              <a:t> bozukluk</a:t>
            </a:r>
          </a:p>
          <a:p>
            <a:pPr eaLnBrk="1" hangingPunct="1">
              <a:lnSpc>
                <a:spcPct val="80000"/>
              </a:lnSpc>
              <a:buFont typeface="Arial" panose="020B0604020202020204" pitchFamily="34" charset="0"/>
              <a:buChar char="•"/>
            </a:pPr>
            <a:r>
              <a:rPr lang="tr-TR" altLang="tr-TR" sz="1600" b="1" dirty="0" err="1">
                <a:solidFill>
                  <a:schemeClr val="tx1"/>
                </a:solidFill>
              </a:rPr>
              <a:t>Şizoaffektif</a:t>
            </a:r>
            <a:r>
              <a:rPr lang="tr-TR" altLang="tr-TR" sz="1600" b="1" dirty="0">
                <a:solidFill>
                  <a:schemeClr val="tx1"/>
                </a:solidFill>
              </a:rPr>
              <a:t> bozukluk</a:t>
            </a:r>
          </a:p>
          <a:p>
            <a:pPr eaLnBrk="1" hangingPunct="1">
              <a:lnSpc>
                <a:spcPct val="80000"/>
              </a:lnSpc>
              <a:buFont typeface="Arial" panose="020B0604020202020204" pitchFamily="34" charset="0"/>
              <a:buChar char="•"/>
            </a:pPr>
            <a:r>
              <a:rPr lang="tr-TR" altLang="tr-TR" sz="1600" b="1" dirty="0">
                <a:solidFill>
                  <a:schemeClr val="tx1"/>
                </a:solidFill>
              </a:rPr>
              <a:t>Sanrılı bozukluk</a:t>
            </a:r>
          </a:p>
          <a:p>
            <a:pPr eaLnBrk="1" hangingPunct="1">
              <a:lnSpc>
                <a:spcPct val="80000"/>
              </a:lnSpc>
              <a:buFont typeface="Arial" panose="020B0604020202020204" pitchFamily="34" charset="0"/>
              <a:buChar char="•"/>
            </a:pPr>
            <a:r>
              <a:rPr lang="tr-TR" altLang="tr-TR" sz="1600" b="1" dirty="0">
                <a:solidFill>
                  <a:schemeClr val="tx1"/>
                </a:solidFill>
              </a:rPr>
              <a:t>Paylaşılmış </a:t>
            </a:r>
            <a:r>
              <a:rPr lang="tr-TR" altLang="tr-TR" sz="1600" b="1" dirty="0" err="1">
                <a:solidFill>
                  <a:schemeClr val="tx1"/>
                </a:solidFill>
              </a:rPr>
              <a:t>psikotik</a:t>
            </a:r>
            <a:r>
              <a:rPr lang="tr-TR" altLang="tr-TR" sz="1600" b="1" dirty="0">
                <a:solidFill>
                  <a:schemeClr val="tx1"/>
                </a:solidFill>
              </a:rPr>
              <a:t> bozukluk</a:t>
            </a:r>
          </a:p>
          <a:p>
            <a:pPr eaLnBrk="1" hangingPunct="1">
              <a:lnSpc>
                <a:spcPct val="80000"/>
              </a:lnSpc>
              <a:buFont typeface="Arial" panose="020B0604020202020204" pitchFamily="34" charset="0"/>
              <a:buChar char="•"/>
            </a:pPr>
            <a:r>
              <a:rPr lang="tr-TR" altLang="tr-TR" sz="1600" b="1" dirty="0">
                <a:solidFill>
                  <a:schemeClr val="tx1"/>
                </a:solidFill>
                <a:cs typeface="Andalus" pitchFamily="18" charset="0"/>
              </a:rPr>
              <a:t>İlaca bağlı </a:t>
            </a:r>
            <a:r>
              <a:rPr lang="tr-TR" altLang="tr-TR" sz="1600" b="1" dirty="0" err="1">
                <a:solidFill>
                  <a:schemeClr val="tx1"/>
                </a:solidFill>
                <a:cs typeface="Andalus" pitchFamily="18" charset="0"/>
              </a:rPr>
              <a:t>psikotik</a:t>
            </a:r>
            <a:r>
              <a:rPr lang="tr-TR" altLang="tr-TR" sz="1600" b="1" dirty="0">
                <a:solidFill>
                  <a:schemeClr val="tx1"/>
                </a:solidFill>
                <a:cs typeface="Andalus" pitchFamily="18" charset="0"/>
              </a:rPr>
              <a:t> bozukluk</a:t>
            </a:r>
          </a:p>
          <a:p>
            <a:pPr eaLnBrk="1" hangingPunct="1">
              <a:lnSpc>
                <a:spcPct val="80000"/>
              </a:lnSpc>
              <a:buFont typeface="Arial" panose="020B0604020202020204" pitchFamily="34" charset="0"/>
              <a:buChar char="•"/>
            </a:pPr>
            <a:r>
              <a:rPr lang="tr-TR" altLang="tr-TR" sz="1600" b="1" dirty="0">
                <a:solidFill>
                  <a:schemeClr val="tx1"/>
                </a:solidFill>
                <a:cs typeface="Andalus" pitchFamily="18" charset="0"/>
              </a:rPr>
              <a:t>Genel tıbbi durumlara bağlı </a:t>
            </a:r>
            <a:r>
              <a:rPr lang="tr-TR" altLang="tr-TR" sz="1600" b="1" dirty="0" err="1">
                <a:solidFill>
                  <a:schemeClr val="tx1"/>
                </a:solidFill>
                <a:cs typeface="Andalus" pitchFamily="18" charset="0"/>
              </a:rPr>
              <a:t>psikotik</a:t>
            </a:r>
            <a:r>
              <a:rPr lang="tr-TR" altLang="tr-TR" sz="1600" b="1" dirty="0">
                <a:solidFill>
                  <a:schemeClr val="tx1"/>
                </a:solidFill>
                <a:cs typeface="Andalus" pitchFamily="18" charset="0"/>
              </a:rPr>
              <a:t> bozukluk</a:t>
            </a:r>
          </a:p>
        </p:txBody>
      </p:sp>
      <p:sp>
        <p:nvSpPr>
          <p:cNvPr id="4" name="3 Metin kutusu"/>
          <p:cNvSpPr txBox="1">
            <a:spLocks noChangeArrowheads="1"/>
          </p:cNvSpPr>
          <p:nvPr/>
        </p:nvSpPr>
        <p:spPr bwMode="auto">
          <a:xfrm>
            <a:off x="179388" y="3500438"/>
            <a:ext cx="4680644" cy="1471172"/>
          </a:xfrm>
          <a:prstGeom prst="rect">
            <a:avLst/>
          </a:prstGeom>
          <a:solidFill>
            <a:srgbClr val="67F76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lnSpc>
                <a:spcPct val="80000"/>
              </a:lnSpc>
            </a:pPr>
            <a:r>
              <a:rPr lang="tr-TR" altLang="tr-TR" sz="1600" b="1" dirty="0">
                <a:solidFill>
                  <a:schemeClr val="bg1"/>
                </a:solidFill>
              </a:rPr>
              <a:t>Psikozun tanımlayıcı özellikte olmadığı tanılar</a:t>
            </a:r>
          </a:p>
          <a:p>
            <a:pPr eaLnBrk="1" hangingPunct="1">
              <a:lnSpc>
                <a:spcPct val="80000"/>
              </a:lnSpc>
            </a:pPr>
            <a:endParaRPr lang="tr-TR" altLang="tr-TR" sz="1600" b="1" dirty="0">
              <a:solidFill>
                <a:schemeClr val="bg1"/>
              </a:solidFill>
            </a:endParaRPr>
          </a:p>
          <a:p>
            <a:pPr eaLnBrk="1" hangingPunct="1">
              <a:lnSpc>
                <a:spcPct val="80000"/>
              </a:lnSpc>
              <a:buFont typeface="Arial" panose="020B0604020202020204" pitchFamily="34" charset="0"/>
              <a:buChar char="•"/>
            </a:pPr>
            <a:r>
              <a:rPr lang="tr-TR" altLang="tr-TR" sz="1600" b="1" dirty="0">
                <a:solidFill>
                  <a:schemeClr val="bg1"/>
                </a:solidFill>
              </a:rPr>
              <a:t>Mani</a:t>
            </a:r>
          </a:p>
          <a:p>
            <a:pPr eaLnBrk="1" hangingPunct="1">
              <a:lnSpc>
                <a:spcPct val="80000"/>
              </a:lnSpc>
              <a:buFont typeface="Arial" panose="020B0604020202020204" pitchFamily="34" charset="0"/>
              <a:buChar char="•"/>
            </a:pPr>
            <a:r>
              <a:rPr lang="tr-TR" altLang="tr-TR" sz="1600" b="1" dirty="0">
                <a:solidFill>
                  <a:schemeClr val="bg1"/>
                </a:solidFill>
              </a:rPr>
              <a:t>Depresyon</a:t>
            </a:r>
          </a:p>
          <a:p>
            <a:pPr eaLnBrk="1" hangingPunct="1">
              <a:lnSpc>
                <a:spcPct val="80000"/>
              </a:lnSpc>
              <a:buFont typeface="Arial" panose="020B0604020202020204" pitchFamily="34" charset="0"/>
              <a:buChar char="•"/>
            </a:pPr>
            <a:r>
              <a:rPr lang="tr-TR" altLang="tr-TR" sz="1600" b="1" dirty="0" err="1">
                <a:solidFill>
                  <a:schemeClr val="bg1"/>
                </a:solidFill>
              </a:rPr>
              <a:t>Deliryum</a:t>
            </a:r>
            <a:endParaRPr lang="tr-TR" altLang="tr-TR" sz="1600" b="1" dirty="0">
              <a:solidFill>
                <a:schemeClr val="bg1"/>
              </a:solidFill>
            </a:endParaRPr>
          </a:p>
          <a:p>
            <a:pPr eaLnBrk="1" hangingPunct="1">
              <a:lnSpc>
                <a:spcPct val="80000"/>
              </a:lnSpc>
              <a:buFont typeface="Arial" panose="020B0604020202020204" pitchFamily="34" charset="0"/>
              <a:buChar char="•"/>
            </a:pPr>
            <a:r>
              <a:rPr lang="tr-TR" altLang="tr-TR" sz="1600" b="1" dirty="0" err="1">
                <a:solidFill>
                  <a:schemeClr val="bg1"/>
                </a:solidFill>
              </a:rPr>
              <a:t>Demans</a:t>
            </a:r>
            <a:endParaRPr lang="tr-TR" altLang="tr-TR" sz="1600" b="1" dirty="0">
              <a:solidFill>
                <a:schemeClr val="bg1"/>
              </a:solidFill>
            </a:endParaRPr>
          </a:p>
          <a:p>
            <a:pPr eaLnBrk="1" hangingPunct="1">
              <a:lnSpc>
                <a:spcPct val="80000"/>
              </a:lnSpc>
              <a:buFont typeface="Arial" panose="020B0604020202020204" pitchFamily="34" charset="0"/>
              <a:buChar char="•"/>
            </a:pPr>
            <a:r>
              <a:rPr lang="tr-TR" altLang="tr-TR" sz="1600" b="1" dirty="0" err="1">
                <a:solidFill>
                  <a:schemeClr val="bg1"/>
                </a:solidFill>
              </a:rPr>
              <a:t>Mental</a:t>
            </a:r>
            <a:r>
              <a:rPr lang="tr-TR" altLang="tr-TR" sz="1600" b="1" dirty="0">
                <a:solidFill>
                  <a:schemeClr val="bg1"/>
                </a:solidFill>
              </a:rPr>
              <a:t> </a:t>
            </a:r>
            <a:r>
              <a:rPr lang="tr-TR" altLang="tr-TR" sz="1600" b="1" dirty="0" err="1">
                <a:solidFill>
                  <a:schemeClr val="bg1"/>
                </a:solidFill>
              </a:rPr>
              <a:t>retardasyon</a:t>
            </a:r>
            <a:endParaRPr lang="tr-TR" altLang="tr-TR" sz="1600" b="1" dirty="0">
              <a:solidFill>
                <a:schemeClr val="bg1"/>
              </a:solidFill>
            </a:endParaRPr>
          </a:p>
        </p:txBody>
      </p:sp>
      <p:sp>
        <p:nvSpPr>
          <p:cNvPr id="5" name="4 Metin kutusu"/>
          <p:cNvSpPr txBox="1">
            <a:spLocks noChangeArrowheads="1"/>
          </p:cNvSpPr>
          <p:nvPr/>
        </p:nvSpPr>
        <p:spPr bwMode="auto">
          <a:xfrm>
            <a:off x="179388" y="5516563"/>
            <a:ext cx="4680644" cy="1077218"/>
          </a:xfrm>
          <a:prstGeom prst="rect">
            <a:avLst/>
          </a:prstGeom>
          <a:solidFill>
            <a:srgbClr val="9FE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lnSpc>
                <a:spcPct val="80000"/>
              </a:lnSpc>
            </a:pPr>
            <a:r>
              <a:rPr lang="tr-TR" altLang="tr-TR" sz="1600" b="1" dirty="0">
                <a:solidFill>
                  <a:schemeClr val="bg1"/>
                </a:solidFill>
              </a:rPr>
              <a:t>Erişkin psikiyatrisinde diğer kullanım yerleri</a:t>
            </a:r>
          </a:p>
          <a:p>
            <a:pPr eaLnBrk="1" hangingPunct="1">
              <a:lnSpc>
                <a:spcPct val="80000"/>
              </a:lnSpc>
            </a:pPr>
            <a:endParaRPr lang="tr-TR" altLang="tr-TR" sz="1600" b="1" dirty="0">
              <a:solidFill>
                <a:schemeClr val="bg1"/>
              </a:solidFill>
            </a:endParaRPr>
          </a:p>
          <a:p>
            <a:pPr eaLnBrk="1" hangingPunct="1">
              <a:lnSpc>
                <a:spcPct val="80000"/>
              </a:lnSpc>
              <a:buFont typeface="Arial" panose="020B0604020202020204" pitchFamily="34" charset="0"/>
              <a:buChar char="•"/>
            </a:pPr>
            <a:r>
              <a:rPr lang="tr-TR" altLang="tr-TR" sz="1600" b="1" dirty="0">
                <a:solidFill>
                  <a:schemeClr val="bg1"/>
                </a:solidFill>
              </a:rPr>
              <a:t>Her türlü ajitasyon ve </a:t>
            </a:r>
            <a:r>
              <a:rPr lang="tr-TR" altLang="tr-TR" sz="1600" b="1" dirty="0" err="1">
                <a:solidFill>
                  <a:schemeClr val="bg1"/>
                </a:solidFill>
              </a:rPr>
              <a:t>eksitasyon</a:t>
            </a:r>
            <a:r>
              <a:rPr lang="tr-TR" altLang="tr-TR" sz="1600" b="1" dirty="0">
                <a:solidFill>
                  <a:schemeClr val="bg1"/>
                </a:solidFill>
              </a:rPr>
              <a:t> durumları.</a:t>
            </a:r>
          </a:p>
          <a:p>
            <a:pPr eaLnBrk="1" hangingPunct="1">
              <a:lnSpc>
                <a:spcPct val="80000"/>
              </a:lnSpc>
              <a:buFont typeface="Arial" panose="020B0604020202020204" pitchFamily="34" charset="0"/>
              <a:buChar char="•"/>
            </a:pPr>
            <a:r>
              <a:rPr lang="tr-TR" altLang="tr-TR" sz="1600" b="1" dirty="0" err="1">
                <a:solidFill>
                  <a:schemeClr val="bg1"/>
                </a:solidFill>
              </a:rPr>
              <a:t>Anksiyete</a:t>
            </a:r>
            <a:r>
              <a:rPr lang="tr-TR" altLang="tr-TR" sz="1600" b="1" dirty="0">
                <a:solidFill>
                  <a:schemeClr val="bg1"/>
                </a:solidFill>
              </a:rPr>
              <a:t> bozuklukları</a:t>
            </a:r>
          </a:p>
          <a:p>
            <a:pPr eaLnBrk="1" hangingPunct="1">
              <a:lnSpc>
                <a:spcPct val="80000"/>
              </a:lnSpc>
              <a:buFont typeface="Arial" panose="020B0604020202020204" pitchFamily="34" charset="0"/>
              <a:buChar char="•"/>
            </a:pPr>
            <a:r>
              <a:rPr lang="tr-TR" altLang="tr-TR" sz="1600" b="1" dirty="0">
                <a:solidFill>
                  <a:schemeClr val="bg1"/>
                </a:solidFill>
              </a:rPr>
              <a:t>Ağır kişilik bozuklukları</a:t>
            </a:r>
          </a:p>
        </p:txBody>
      </p:sp>
      <p:sp>
        <p:nvSpPr>
          <p:cNvPr id="6" name="5 Metin kutusu"/>
          <p:cNvSpPr txBox="1"/>
          <p:nvPr/>
        </p:nvSpPr>
        <p:spPr>
          <a:xfrm>
            <a:off x="5004048" y="1331880"/>
            <a:ext cx="3960564" cy="880241"/>
          </a:xfrm>
          <a:prstGeom prst="rect">
            <a:avLst/>
          </a:prstGeom>
          <a:solidFill>
            <a:schemeClr val="tx2">
              <a:lumMod val="20000"/>
              <a:lumOff val="80000"/>
            </a:schemeClr>
          </a:solidFill>
        </p:spPr>
        <p:txBody>
          <a:bodyPr wrap="square">
            <a:spAutoFit/>
          </a:bodyPr>
          <a:lstStyle/>
          <a:p>
            <a:pPr>
              <a:lnSpc>
                <a:spcPct val="80000"/>
              </a:lnSpc>
              <a:buFont typeface="Arial" pitchFamily="34" charset="0"/>
              <a:buChar char="•"/>
              <a:defRPr/>
            </a:pPr>
            <a:r>
              <a:rPr lang="tr-TR" sz="1600" b="1" dirty="0">
                <a:solidFill>
                  <a:schemeClr val="bg1"/>
                </a:solidFill>
                <a:latin typeface="Arial" charset="0"/>
              </a:rPr>
              <a:t>Çocuk psikiyatrisinde</a:t>
            </a:r>
          </a:p>
          <a:p>
            <a:pPr>
              <a:lnSpc>
                <a:spcPct val="80000"/>
              </a:lnSpc>
              <a:buFont typeface="Arial" pitchFamily="34" charset="0"/>
              <a:buChar char="•"/>
              <a:defRPr/>
            </a:pPr>
            <a:endParaRPr lang="tr-TR" sz="1600" b="1" dirty="0">
              <a:solidFill>
                <a:schemeClr val="bg1"/>
              </a:solidFill>
              <a:latin typeface="Arial" charset="0"/>
            </a:endParaRPr>
          </a:p>
          <a:p>
            <a:pPr>
              <a:lnSpc>
                <a:spcPct val="80000"/>
              </a:lnSpc>
              <a:buFont typeface="Arial" pitchFamily="34" charset="0"/>
              <a:buChar char="•"/>
              <a:defRPr/>
            </a:pPr>
            <a:r>
              <a:rPr lang="tr-TR" sz="1600" b="1" dirty="0">
                <a:solidFill>
                  <a:schemeClr val="bg1"/>
                </a:solidFill>
                <a:latin typeface="Arial" charset="0"/>
              </a:rPr>
              <a:t>Otizm (YGB)</a:t>
            </a:r>
          </a:p>
          <a:p>
            <a:pPr>
              <a:lnSpc>
                <a:spcPct val="80000"/>
              </a:lnSpc>
              <a:buFont typeface="Arial" pitchFamily="34" charset="0"/>
              <a:buChar char="•"/>
              <a:defRPr/>
            </a:pPr>
            <a:r>
              <a:rPr lang="tr-TR" sz="1600" b="1" dirty="0" err="1">
                <a:solidFill>
                  <a:schemeClr val="bg1"/>
                </a:solidFill>
                <a:latin typeface="Arial" charset="0"/>
              </a:rPr>
              <a:t>Gilles</a:t>
            </a:r>
            <a:r>
              <a:rPr lang="tr-TR" sz="1600" b="1" dirty="0">
                <a:solidFill>
                  <a:schemeClr val="bg1"/>
                </a:solidFill>
                <a:latin typeface="Arial" charset="0"/>
              </a:rPr>
              <a:t> de la </a:t>
            </a:r>
            <a:r>
              <a:rPr lang="tr-TR" sz="1600" b="1" dirty="0" err="1">
                <a:solidFill>
                  <a:schemeClr val="bg1"/>
                </a:solidFill>
                <a:latin typeface="Arial" charset="0"/>
              </a:rPr>
              <a:t>Tourette</a:t>
            </a:r>
            <a:r>
              <a:rPr lang="tr-TR" sz="1600" b="1" dirty="0">
                <a:solidFill>
                  <a:schemeClr val="bg1"/>
                </a:solidFill>
                <a:latin typeface="Arial" charset="0"/>
              </a:rPr>
              <a:t> sendromu</a:t>
            </a:r>
          </a:p>
        </p:txBody>
      </p:sp>
      <p:sp>
        <p:nvSpPr>
          <p:cNvPr id="8" name="7 Metin kutusu"/>
          <p:cNvSpPr txBox="1">
            <a:spLocks noChangeArrowheads="1"/>
          </p:cNvSpPr>
          <p:nvPr/>
        </p:nvSpPr>
        <p:spPr bwMode="auto">
          <a:xfrm>
            <a:off x="5435600" y="4076700"/>
            <a:ext cx="3096840" cy="142192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2"/>
                </a:solidFill>
                <a:latin typeface="Arial" panose="020B0604020202020204" pitchFamily="34" charset="0"/>
              </a:defRPr>
            </a:lvl1pPr>
            <a:lvl2pPr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lnSpc>
                <a:spcPct val="80000"/>
              </a:lnSpc>
            </a:pPr>
            <a:r>
              <a:rPr lang="tr-TR" altLang="tr-TR" sz="2000" b="1" dirty="0">
                <a:solidFill>
                  <a:schemeClr val="bg1"/>
                </a:solidFill>
              </a:rPr>
              <a:t>Psikiyatri dışında</a:t>
            </a:r>
          </a:p>
          <a:p>
            <a:pPr eaLnBrk="1" hangingPunct="1">
              <a:lnSpc>
                <a:spcPct val="80000"/>
              </a:lnSpc>
              <a:buFont typeface="Arial" panose="020B0604020202020204" pitchFamily="34" charset="0"/>
              <a:buChar char="•"/>
            </a:pPr>
            <a:endParaRPr lang="tr-TR" altLang="tr-TR" sz="2000" b="1" dirty="0">
              <a:solidFill>
                <a:schemeClr val="bg1"/>
              </a:solidFill>
            </a:endParaRPr>
          </a:p>
          <a:p>
            <a:pPr eaLnBrk="1" hangingPunct="1">
              <a:lnSpc>
                <a:spcPct val="80000"/>
              </a:lnSpc>
              <a:buFont typeface="Arial" panose="020B0604020202020204" pitchFamily="34" charset="0"/>
              <a:buChar char="•"/>
            </a:pPr>
            <a:r>
              <a:rPr lang="tr-TR" altLang="tr-TR" sz="2000" b="1" dirty="0">
                <a:solidFill>
                  <a:schemeClr val="bg1"/>
                </a:solidFill>
              </a:rPr>
              <a:t>inatçı </a:t>
            </a:r>
          </a:p>
          <a:p>
            <a:pPr lvl="1" eaLnBrk="1" hangingPunct="1">
              <a:lnSpc>
                <a:spcPct val="80000"/>
              </a:lnSpc>
              <a:buFont typeface="Arial" panose="020B0604020202020204" pitchFamily="34" charset="0"/>
              <a:buChar char="•"/>
            </a:pPr>
            <a:r>
              <a:rPr lang="tr-TR" altLang="tr-TR" sz="1600" b="1" dirty="0">
                <a:solidFill>
                  <a:schemeClr val="bg1"/>
                </a:solidFill>
              </a:rPr>
              <a:t>Bulantı, kusma, </a:t>
            </a:r>
          </a:p>
          <a:p>
            <a:pPr lvl="1" eaLnBrk="1" hangingPunct="1">
              <a:lnSpc>
                <a:spcPct val="80000"/>
              </a:lnSpc>
              <a:buFont typeface="Arial" panose="020B0604020202020204" pitchFamily="34" charset="0"/>
              <a:buChar char="•"/>
            </a:pPr>
            <a:r>
              <a:rPr lang="tr-TR" altLang="tr-TR" sz="1600" b="1" dirty="0">
                <a:solidFill>
                  <a:schemeClr val="bg1"/>
                </a:solidFill>
              </a:rPr>
              <a:t>Hıçkırık </a:t>
            </a:r>
          </a:p>
          <a:p>
            <a:pPr lvl="1" eaLnBrk="1" hangingPunct="1">
              <a:lnSpc>
                <a:spcPct val="80000"/>
              </a:lnSpc>
              <a:buFont typeface="Arial" panose="020B0604020202020204" pitchFamily="34" charset="0"/>
              <a:buChar char="•"/>
            </a:pPr>
            <a:r>
              <a:rPr lang="tr-TR" altLang="tr-TR" sz="1600" b="1" dirty="0">
                <a:solidFill>
                  <a:schemeClr val="bg1"/>
                </a:solidFill>
              </a:rPr>
              <a:t>Kaşıntı</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1 Başlık"/>
          <p:cNvSpPr>
            <a:spLocks noGrp="1"/>
          </p:cNvSpPr>
          <p:nvPr>
            <p:ph type="title"/>
          </p:nvPr>
        </p:nvSpPr>
        <p:spPr/>
        <p:txBody>
          <a:bodyPr/>
          <a:lstStyle/>
          <a:p>
            <a:r>
              <a:rPr lang="tr-TR" altLang="tr-TR"/>
              <a:t>Tip II Diyabet Riskleri</a:t>
            </a:r>
          </a:p>
        </p:txBody>
      </p:sp>
      <p:sp>
        <p:nvSpPr>
          <p:cNvPr id="223235" name="3 İçerik Yer Tutucusu"/>
          <p:cNvSpPr>
            <a:spLocks noGrp="1"/>
          </p:cNvSpPr>
          <p:nvPr>
            <p:ph sz="half" idx="1"/>
          </p:nvPr>
        </p:nvSpPr>
        <p:spPr>
          <a:xfrm>
            <a:off x="214313" y="1571625"/>
            <a:ext cx="4038600" cy="4525963"/>
          </a:xfrm>
          <a:ln>
            <a:solidFill>
              <a:schemeClr val="tx1"/>
            </a:solidFill>
            <a:miter lim="800000"/>
            <a:headEnd/>
            <a:tailEnd/>
          </a:ln>
        </p:spPr>
        <p:txBody>
          <a:bodyPr/>
          <a:lstStyle/>
          <a:p>
            <a:r>
              <a:rPr lang="tr-TR" altLang="tr-TR"/>
              <a:t>Kısa Dönem</a:t>
            </a:r>
          </a:p>
          <a:p>
            <a:endParaRPr lang="tr-TR" altLang="tr-TR"/>
          </a:p>
          <a:p>
            <a:pPr lvl="1"/>
            <a:r>
              <a:rPr lang="tr-TR" altLang="tr-TR" sz="2000"/>
              <a:t>Diyabetik ketoasidoz</a:t>
            </a:r>
          </a:p>
          <a:p>
            <a:pPr lvl="1"/>
            <a:r>
              <a:rPr lang="tr-TR" altLang="tr-TR" sz="2000"/>
              <a:t>Non-ketotik hiperosmolarite</a:t>
            </a:r>
          </a:p>
        </p:txBody>
      </p:sp>
      <p:sp>
        <p:nvSpPr>
          <p:cNvPr id="223236" name="4 İçerik Yer Tutucusu"/>
          <p:cNvSpPr>
            <a:spLocks noGrp="1"/>
          </p:cNvSpPr>
          <p:nvPr>
            <p:ph sz="half" idx="2"/>
          </p:nvPr>
        </p:nvSpPr>
        <p:spPr>
          <a:xfrm>
            <a:off x="4643438" y="1571625"/>
            <a:ext cx="4038600" cy="4525963"/>
          </a:xfrm>
          <a:ln>
            <a:solidFill>
              <a:schemeClr val="tx1"/>
            </a:solidFill>
            <a:miter lim="800000"/>
            <a:headEnd/>
            <a:tailEnd/>
          </a:ln>
        </p:spPr>
        <p:txBody>
          <a:bodyPr/>
          <a:lstStyle/>
          <a:p>
            <a:r>
              <a:rPr lang="tr-TR" altLang="tr-TR"/>
              <a:t>Uzun Dönem</a:t>
            </a:r>
          </a:p>
          <a:p>
            <a:pPr lvl="1"/>
            <a:r>
              <a:rPr lang="tr-TR" altLang="tr-TR" sz="2000"/>
              <a:t>Mikrovasküler hastalıklar</a:t>
            </a:r>
          </a:p>
          <a:p>
            <a:pPr lvl="2"/>
            <a:r>
              <a:rPr lang="tr-TR" altLang="tr-TR"/>
              <a:t>Retinopati</a:t>
            </a:r>
          </a:p>
          <a:p>
            <a:pPr lvl="2"/>
            <a:r>
              <a:rPr lang="tr-TR" altLang="tr-TR"/>
              <a:t>Nefropati</a:t>
            </a:r>
          </a:p>
          <a:p>
            <a:pPr lvl="2"/>
            <a:r>
              <a:rPr lang="tr-TR" altLang="tr-TR"/>
              <a:t>Nöropati</a:t>
            </a:r>
          </a:p>
          <a:p>
            <a:pPr lvl="1"/>
            <a:r>
              <a:rPr lang="tr-TR" altLang="tr-TR" sz="2000"/>
              <a:t>Makrovasküler hastalıklar</a:t>
            </a:r>
          </a:p>
          <a:p>
            <a:pPr lvl="2"/>
            <a:r>
              <a:rPr lang="tr-TR" altLang="tr-TR"/>
              <a:t>Kardiyovasküler hst.lar</a:t>
            </a:r>
          </a:p>
          <a:p>
            <a:pPr lvl="2"/>
            <a:r>
              <a:rPr lang="tr-TR" altLang="tr-TR"/>
              <a:t>Serebrovasküler hst.lar</a:t>
            </a:r>
          </a:p>
          <a:p>
            <a:pPr lvl="2"/>
            <a:r>
              <a:rPr lang="tr-TR" altLang="tr-TR"/>
              <a:t>Periferik vasküler hst.lar</a:t>
            </a:r>
          </a:p>
        </p:txBody>
      </p:sp>
    </p:spTree>
    <p:extLst>
      <p:ext uri="{BB962C8B-B14F-4D97-AF65-F5344CB8AC3E}">
        <p14:creationId xmlns:p14="http://schemas.microsoft.com/office/powerpoint/2010/main" val="149022845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1 Başlık"/>
          <p:cNvSpPr>
            <a:spLocks noGrp="1"/>
          </p:cNvSpPr>
          <p:nvPr>
            <p:ph type="title"/>
          </p:nvPr>
        </p:nvSpPr>
        <p:spPr>
          <a:xfrm>
            <a:off x="417537" y="110779"/>
            <a:ext cx="8291264" cy="562074"/>
          </a:xfrm>
        </p:spPr>
        <p:txBody>
          <a:bodyPr/>
          <a:lstStyle/>
          <a:p>
            <a:r>
              <a:rPr lang="tr-TR" altLang="tr-TR" dirty="0"/>
              <a:t>QT Mesafesi</a:t>
            </a:r>
          </a:p>
        </p:txBody>
      </p:sp>
      <p:graphicFrame>
        <p:nvGraphicFramePr>
          <p:cNvPr id="4" name="3 Tablo"/>
          <p:cNvGraphicFramePr>
            <a:graphicFrameLocks noGrp="1"/>
          </p:cNvGraphicFramePr>
          <p:nvPr>
            <p:extLst>
              <p:ext uri="{D42A27DB-BD31-4B8C-83A1-F6EECF244321}">
                <p14:modId xmlns:p14="http://schemas.microsoft.com/office/powerpoint/2010/main" val="1482415300"/>
              </p:ext>
            </p:extLst>
          </p:nvPr>
        </p:nvGraphicFramePr>
        <p:xfrm>
          <a:off x="843631" y="685887"/>
          <a:ext cx="7024690" cy="1112838"/>
        </p:xfrm>
        <a:graphic>
          <a:graphicData uri="http://schemas.openxmlformats.org/drawingml/2006/table">
            <a:tbl>
              <a:tblPr firstRow="1" bandRow="1">
                <a:tableStyleId>{5C22544A-7EE6-4342-B048-85BDC9FD1C3A}</a:tableStyleId>
              </a:tblPr>
              <a:tblGrid>
                <a:gridCol w="1404938">
                  <a:extLst>
                    <a:ext uri="{9D8B030D-6E8A-4147-A177-3AD203B41FA5}">
                      <a16:colId xmlns:a16="http://schemas.microsoft.com/office/drawing/2014/main" val="20000"/>
                    </a:ext>
                  </a:extLst>
                </a:gridCol>
                <a:gridCol w="1404938">
                  <a:extLst>
                    <a:ext uri="{9D8B030D-6E8A-4147-A177-3AD203B41FA5}">
                      <a16:colId xmlns:a16="http://schemas.microsoft.com/office/drawing/2014/main" val="20001"/>
                    </a:ext>
                  </a:extLst>
                </a:gridCol>
                <a:gridCol w="1404938">
                  <a:extLst>
                    <a:ext uri="{9D8B030D-6E8A-4147-A177-3AD203B41FA5}">
                      <a16:colId xmlns:a16="http://schemas.microsoft.com/office/drawing/2014/main" val="20002"/>
                    </a:ext>
                  </a:extLst>
                </a:gridCol>
                <a:gridCol w="1404938">
                  <a:extLst>
                    <a:ext uri="{9D8B030D-6E8A-4147-A177-3AD203B41FA5}">
                      <a16:colId xmlns:a16="http://schemas.microsoft.com/office/drawing/2014/main" val="20003"/>
                    </a:ext>
                  </a:extLst>
                </a:gridCol>
                <a:gridCol w="1404938">
                  <a:extLst>
                    <a:ext uri="{9D8B030D-6E8A-4147-A177-3AD203B41FA5}">
                      <a16:colId xmlns:a16="http://schemas.microsoft.com/office/drawing/2014/main" val="20004"/>
                    </a:ext>
                  </a:extLst>
                </a:gridCol>
              </a:tblGrid>
              <a:tr h="370946">
                <a:tc>
                  <a:txBody>
                    <a:bodyPr/>
                    <a:lstStyle/>
                    <a:p>
                      <a:endParaRPr lang="tr-TR" sz="1800" dirty="0">
                        <a:solidFill>
                          <a:schemeClr val="bg1"/>
                        </a:solidFill>
                      </a:endParaRPr>
                    </a:p>
                  </a:txBody>
                  <a:tcPr marT="45733" marB="4573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tr-TR" sz="1800" dirty="0">
                          <a:solidFill>
                            <a:schemeClr val="bg1"/>
                          </a:solidFill>
                        </a:rPr>
                        <a:t>Normal</a:t>
                      </a:r>
                    </a:p>
                  </a:txBody>
                  <a:tcPr marT="45733" marB="4573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tr-TR" sz="1800" dirty="0">
                          <a:solidFill>
                            <a:schemeClr val="bg1"/>
                          </a:solidFill>
                        </a:rPr>
                        <a:t>Sınır</a:t>
                      </a:r>
                    </a:p>
                  </a:txBody>
                  <a:tcPr marT="45733" marB="4573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tr-TR" sz="1800" dirty="0">
                          <a:solidFill>
                            <a:schemeClr val="bg1"/>
                          </a:solidFill>
                        </a:rPr>
                        <a:t>Uzama</a:t>
                      </a:r>
                    </a:p>
                  </a:txBody>
                  <a:tcPr marT="45733" marB="4573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tr-TR" sz="1800" dirty="0">
                          <a:solidFill>
                            <a:schemeClr val="bg1"/>
                          </a:solidFill>
                        </a:rPr>
                        <a:t>Tehlike</a:t>
                      </a:r>
                    </a:p>
                  </a:txBody>
                  <a:tcPr marT="45733" marB="4573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370946">
                <a:tc>
                  <a:txBody>
                    <a:bodyPr/>
                    <a:lstStyle/>
                    <a:p>
                      <a:r>
                        <a:rPr lang="tr-TR" sz="1800" dirty="0">
                          <a:solidFill>
                            <a:schemeClr val="bg1"/>
                          </a:solidFill>
                        </a:rPr>
                        <a:t>Erkeklerde</a:t>
                      </a:r>
                    </a:p>
                  </a:txBody>
                  <a:tcPr marT="45733" marB="4573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tr-TR" sz="1800" dirty="0">
                          <a:solidFill>
                            <a:schemeClr val="bg1"/>
                          </a:solidFill>
                        </a:rPr>
                        <a:t>&lt; 430 </a:t>
                      </a:r>
                      <a:r>
                        <a:rPr lang="tr-TR" sz="1800" dirty="0" err="1">
                          <a:solidFill>
                            <a:schemeClr val="bg1"/>
                          </a:solidFill>
                        </a:rPr>
                        <a:t>ms</a:t>
                      </a:r>
                      <a:endParaRPr lang="tr-TR" sz="1800" dirty="0">
                        <a:solidFill>
                          <a:schemeClr val="bg1"/>
                        </a:solidFill>
                      </a:endParaRPr>
                    </a:p>
                  </a:txBody>
                  <a:tcPr marT="45733" marB="4573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tr-TR" sz="1800" dirty="0">
                          <a:solidFill>
                            <a:schemeClr val="bg1"/>
                          </a:solidFill>
                        </a:rPr>
                        <a:t>431-450 </a:t>
                      </a:r>
                      <a:r>
                        <a:rPr lang="tr-TR" sz="1800" dirty="0" err="1">
                          <a:solidFill>
                            <a:schemeClr val="bg1"/>
                          </a:solidFill>
                        </a:rPr>
                        <a:t>ms</a:t>
                      </a:r>
                      <a:endParaRPr lang="tr-TR" sz="1800" dirty="0">
                        <a:solidFill>
                          <a:schemeClr val="bg1"/>
                        </a:solidFill>
                      </a:endParaRPr>
                    </a:p>
                  </a:txBody>
                  <a:tcPr marT="45733" marB="4573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tr-TR" sz="1800" dirty="0">
                          <a:solidFill>
                            <a:schemeClr val="bg1"/>
                          </a:solidFill>
                        </a:rPr>
                        <a:t>&gt;450 </a:t>
                      </a:r>
                      <a:r>
                        <a:rPr lang="tr-TR" sz="1800" dirty="0" err="1">
                          <a:solidFill>
                            <a:schemeClr val="bg1"/>
                          </a:solidFill>
                        </a:rPr>
                        <a:t>ms</a:t>
                      </a:r>
                      <a:endParaRPr lang="tr-TR" sz="1800" dirty="0">
                        <a:solidFill>
                          <a:schemeClr val="bg1"/>
                        </a:solidFill>
                      </a:endParaRPr>
                    </a:p>
                  </a:txBody>
                  <a:tcPr marT="45733" marB="4573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tr-TR" sz="1800" dirty="0">
                          <a:solidFill>
                            <a:schemeClr val="bg1"/>
                          </a:solidFill>
                        </a:rPr>
                        <a:t>&gt;500 </a:t>
                      </a:r>
                      <a:r>
                        <a:rPr lang="tr-TR" sz="1800" dirty="0" err="1">
                          <a:solidFill>
                            <a:schemeClr val="bg1"/>
                          </a:solidFill>
                        </a:rPr>
                        <a:t>ms</a:t>
                      </a:r>
                      <a:endParaRPr lang="tr-TR" sz="1800" dirty="0">
                        <a:solidFill>
                          <a:schemeClr val="bg1"/>
                        </a:solidFill>
                      </a:endParaRPr>
                    </a:p>
                  </a:txBody>
                  <a:tcPr marT="45733" marB="4573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370946">
                <a:tc>
                  <a:txBody>
                    <a:bodyPr/>
                    <a:lstStyle/>
                    <a:p>
                      <a:r>
                        <a:rPr lang="tr-TR" sz="1800" dirty="0">
                          <a:solidFill>
                            <a:schemeClr val="bg1"/>
                          </a:solidFill>
                        </a:rPr>
                        <a:t>Kadınlarda</a:t>
                      </a:r>
                    </a:p>
                  </a:txBody>
                  <a:tcPr marT="45733" marB="4573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tr-TR" sz="1800" dirty="0">
                          <a:solidFill>
                            <a:schemeClr val="bg1"/>
                          </a:solidFill>
                        </a:rPr>
                        <a:t>&lt; 450 </a:t>
                      </a:r>
                      <a:r>
                        <a:rPr lang="tr-TR" sz="1800" dirty="0" err="1">
                          <a:solidFill>
                            <a:schemeClr val="bg1"/>
                          </a:solidFill>
                        </a:rPr>
                        <a:t>ms</a:t>
                      </a:r>
                      <a:endParaRPr lang="tr-TR" sz="1800" dirty="0">
                        <a:solidFill>
                          <a:schemeClr val="bg1"/>
                        </a:solidFill>
                      </a:endParaRPr>
                    </a:p>
                  </a:txBody>
                  <a:tcPr marT="45733" marB="4573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tr-TR" sz="1800" dirty="0">
                          <a:solidFill>
                            <a:schemeClr val="bg1"/>
                          </a:solidFill>
                        </a:rPr>
                        <a:t>451-470 </a:t>
                      </a:r>
                      <a:r>
                        <a:rPr lang="tr-TR" sz="1800" dirty="0" err="1">
                          <a:solidFill>
                            <a:schemeClr val="bg1"/>
                          </a:solidFill>
                        </a:rPr>
                        <a:t>ms</a:t>
                      </a:r>
                      <a:endParaRPr lang="tr-TR" sz="1800" dirty="0">
                        <a:solidFill>
                          <a:schemeClr val="bg1"/>
                        </a:solidFill>
                      </a:endParaRPr>
                    </a:p>
                  </a:txBody>
                  <a:tcPr marT="45733" marB="4573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tr-TR" sz="1800" dirty="0">
                          <a:solidFill>
                            <a:schemeClr val="bg1"/>
                          </a:solidFill>
                        </a:rPr>
                        <a:t>&gt;470 </a:t>
                      </a:r>
                      <a:r>
                        <a:rPr lang="tr-TR" sz="1800" dirty="0" err="1">
                          <a:solidFill>
                            <a:schemeClr val="bg1"/>
                          </a:solidFill>
                        </a:rPr>
                        <a:t>ms</a:t>
                      </a:r>
                      <a:endParaRPr lang="tr-TR" sz="1800" dirty="0">
                        <a:solidFill>
                          <a:schemeClr val="bg1"/>
                        </a:solidFill>
                      </a:endParaRPr>
                    </a:p>
                  </a:txBody>
                  <a:tcPr marT="45733" marB="4573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tr-TR" sz="1800" dirty="0">
                          <a:solidFill>
                            <a:schemeClr val="bg1"/>
                          </a:solidFill>
                        </a:rPr>
                        <a:t>&gt;500 </a:t>
                      </a:r>
                      <a:r>
                        <a:rPr lang="tr-TR" sz="1800" dirty="0" err="1">
                          <a:solidFill>
                            <a:schemeClr val="bg1"/>
                          </a:solidFill>
                        </a:rPr>
                        <a:t>ms</a:t>
                      </a:r>
                      <a:endParaRPr lang="tr-TR" sz="1800" dirty="0">
                        <a:solidFill>
                          <a:schemeClr val="bg1"/>
                        </a:solidFill>
                      </a:endParaRPr>
                    </a:p>
                  </a:txBody>
                  <a:tcPr marT="45733" marB="4573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2"/>
                  </a:ext>
                </a:extLst>
              </a:tr>
            </a:tbl>
          </a:graphicData>
        </a:graphic>
      </p:graphicFrame>
      <p:pic>
        <p:nvPicPr>
          <p:cNvPr id="5" name="Picture 2" descr="C:\Users\Ali Kemal\Pictures\i1523-5998-5-5-205-f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811759"/>
            <a:ext cx="5166914" cy="502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p:cNvSpPr txBox="1"/>
          <p:nvPr/>
        </p:nvSpPr>
        <p:spPr>
          <a:xfrm>
            <a:off x="82375" y="2780928"/>
            <a:ext cx="1897337" cy="707886"/>
          </a:xfrm>
          <a:prstGeom prst="rect">
            <a:avLst/>
          </a:prstGeom>
          <a:solidFill>
            <a:srgbClr val="FF0000"/>
          </a:solidFill>
        </p:spPr>
        <p:txBody>
          <a:bodyPr wrap="square" rtlCol="0">
            <a:spAutoFit/>
          </a:bodyPr>
          <a:lstStyle/>
          <a:p>
            <a:pPr algn="ctr"/>
            <a:r>
              <a:rPr lang="tr-TR" sz="1000" b="1" dirty="0">
                <a:solidFill>
                  <a:schemeClr val="tx1"/>
                </a:solidFill>
              </a:rPr>
              <a:t>Sağ ve sol </a:t>
            </a:r>
            <a:r>
              <a:rPr lang="tr-TR" sz="1000" b="1" dirty="0" err="1">
                <a:solidFill>
                  <a:schemeClr val="tx1"/>
                </a:solidFill>
              </a:rPr>
              <a:t>atrium</a:t>
            </a:r>
            <a:r>
              <a:rPr lang="tr-TR" sz="1000" b="1" dirty="0">
                <a:solidFill>
                  <a:schemeClr val="tx1"/>
                </a:solidFill>
              </a:rPr>
              <a:t> </a:t>
            </a:r>
            <a:r>
              <a:rPr lang="tr-TR" sz="1000" b="1" dirty="0" err="1">
                <a:solidFill>
                  <a:schemeClr val="tx1"/>
                </a:solidFill>
              </a:rPr>
              <a:t>kontraksiyonunun</a:t>
            </a:r>
            <a:r>
              <a:rPr lang="tr-TR" sz="1000" b="1" dirty="0">
                <a:solidFill>
                  <a:schemeClr val="tx1"/>
                </a:solidFill>
              </a:rPr>
              <a:t> hemen öncesindeki </a:t>
            </a:r>
            <a:r>
              <a:rPr lang="tr-TR" sz="1000" b="1" dirty="0" err="1">
                <a:solidFill>
                  <a:schemeClr val="tx1"/>
                </a:solidFill>
              </a:rPr>
              <a:t>atrial</a:t>
            </a:r>
            <a:r>
              <a:rPr lang="tr-TR" sz="1000" b="1" dirty="0">
                <a:solidFill>
                  <a:schemeClr val="tx1"/>
                </a:solidFill>
              </a:rPr>
              <a:t> elektriksel </a:t>
            </a:r>
            <a:r>
              <a:rPr lang="tr-TR" sz="1000" b="1" dirty="0" err="1">
                <a:solidFill>
                  <a:schemeClr val="tx1"/>
                </a:solidFill>
              </a:rPr>
              <a:t>depolarizasyon</a:t>
            </a:r>
            <a:r>
              <a:rPr lang="tr-TR" sz="1000" b="1" dirty="0">
                <a:solidFill>
                  <a:schemeClr val="tx1"/>
                </a:solidFill>
              </a:rPr>
              <a:t>..</a:t>
            </a:r>
          </a:p>
        </p:txBody>
      </p:sp>
      <p:cxnSp>
        <p:nvCxnSpPr>
          <p:cNvPr id="6" name="Düz Ok Bağlayıcısı 5"/>
          <p:cNvCxnSpPr>
            <a:stCxn id="2" idx="3"/>
          </p:cNvCxnSpPr>
          <p:nvPr/>
        </p:nvCxnSpPr>
        <p:spPr bwMode="auto">
          <a:xfrm>
            <a:off x="1979712" y="3134871"/>
            <a:ext cx="1368152" cy="366977"/>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0" name="Metin kutusu 9"/>
          <p:cNvSpPr txBox="1"/>
          <p:nvPr/>
        </p:nvSpPr>
        <p:spPr>
          <a:xfrm>
            <a:off x="7146626" y="2716997"/>
            <a:ext cx="1889870" cy="707886"/>
          </a:xfrm>
          <a:prstGeom prst="rect">
            <a:avLst/>
          </a:prstGeom>
          <a:solidFill>
            <a:srgbClr val="FF0000"/>
          </a:solidFill>
        </p:spPr>
        <p:txBody>
          <a:bodyPr wrap="square" rtlCol="0">
            <a:spAutoFit/>
          </a:bodyPr>
          <a:lstStyle/>
          <a:p>
            <a:pPr algn="ctr"/>
            <a:r>
              <a:rPr lang="tr-TR" sz="1000" b="1" dirty="0">
                <a:solidFill>
                  <a:schemeClr val="tx1"/>
                </a:solidFill>
              </a:rPr>
              <a:t>Sağ ve sol </a:t>
            </a:r>
            <a:r>
              <a:rPr lang="tr-TR" sz="1000" b="1" dirty="0" err="1">
                <a:solidFill>
                  <a:schemeClr val="tx1"/>
                </a:solidFill>
              </a:rPr>
              <a:t>ventriküler</a:t>
            </a:r>
            <a:r>
              <a:rPr lang="tr-TR" sz="1000" b="1" dirty="0">
                <a:solidFill>
                  <a:schemeClr val="tx1"/>
                </a:solidFill>
              </a:rPr>
              <a:t> </a:t>
            </a:r>
            <a:r>
              <a:rPr lang="tr-TR" sz="1000" b="1" dirty="0" err="1">
                <a:solidFill>
                  <a:schemeClr val="tx1"/>
                </a:solidFill>
              </a:rPr>
              <a:t>kontraksiyonunun</a:t>
            </a:r>
            <a:r>
              <a:rPr lang="tr-TR" sz="1000" b="1" dirty="0">
                <a:solidFill>
                  <a:schemeClr val="tx1"/>
                </a:solidFill>
              </a:rPr>
              <a:t> hemen öncesindeki </a:t>
            </a:r>
            <a:r>
              <a:rPr lang="tr-TR" sz="1000" b="1" dirty="0" err="1">
                <a:solidFill>
                  <a:schemeClr val="tx1"/>
                </a:solidFill>
              </a:rPr>
              <a:t>ventriküler</a:t>
            </a:r>
            <a:r>
              <a:rPr lang="tr-TR" sz="1000" b="1" dirty="0">
                <a:solidFill>
                  <a:schemeClr val="tx1"/>
                </a:solidFill>
              </a:rPr>
              <a:t>  elektriksel </a:t>
            </a:r>
            <a:r>
              <a:rPr lang="tr-TR" sz="1000" b="1" dirty="0" err="1">
                <a:solidFill>
                  <a:schemeClr val="tx1"/>
                </a:solidFill>
              </a:rPr>
              <a:t>depolarizasyon</a:t>
            </a:r>
            <a:r>
              <a:rPr lang="tr-TR" sz="1000" b="1" dirty="0">
                <a:solidFill>
                  <a:schemeClr val="tx1"/>
                </a:solidFill>
              </a:rPr>
              <a:t>..</a:t>
            </a:r>
          </a:p>
        </p:txBody>
      </p:sp>
      <p:cxnSp>
        <p:nvCxnSpPr>
          <p:cNvPr id="11" name="Düz Ok Bağlayıcısı 10"/>
          <p:cNvCxnSpPr>
            <a:stCxn id="10" idx="1"/>
          </p:cNvCxnSpPr>
          <p:nvPr/>
        </p:nvCxnSpPr>
        <p:spPr bwMode="auto">
          <a:xfrm flipH="1" flipV="1">
            <a:off x="4355976" y="2852936"/>
            <a:ext cx="2790650" cy="218004"/>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20" name="Metin kutusu 19"/>
          <p:cNvSpPr txBox="1"/>
          <p:nvPr/>
        </p:nvSpPr>
        <p:spPr>
          <a:xfrm>
            <a:off x="7154093" y="3975453"/>
            <a:ext cx="1889870" cy="707886"/>
          </a:xfrm>
          <a:prstGeom prst="rect">
            <a:avLst/>
          </a:prstGeom>
          <a:solidFill>
            <a:srgbClr val="FF0000"/>
          </a:solidFill>
        </p:spPr>
        <p:txBody>
          <a:bodyPr wrap="square" rtlCol="0">
            <a:spAutoFit/>
          </a:bodyPr>
          <a:lstStyle/>
          <a:p>
            <a:pPr algn="ctr"/>
            <a:r>
              <a:rPr lang="tr-TR" sz="1000" b="1" dirty="0">
                <a:solidFill>
                  <a:schemeClr val="tx1"/>
                </a:solidFill>
              </a:rPr>
              <a:t>Sağ ve sol </a:t>
            </a:r>
            <a:r>
              <a:rPr lang="tr-TR" sz="1000" b="1" dirty="0" err="1">
                <a:solidFill>
                  <a:schemeClr val="tx1"/>
                </a:solidFill>
              </a:rPr>
              <a:t>ventriküler</a:t>
            </a:r>
            <a:r>
              <a:rPr lang="tr-TR" sz="1000" b="1" dirty="0">
                <a:solidFill>
                  <a:schemeClr val="tx1"/>
                </a:solidFill>
              </a:rPr>
              <a:t> </a:t>
            </a:r>
            <a:r>
              <a:rPr lang="tr-TR" sz="1000" b="1" dirty="0" err="1">
                <a:solidFill>
                  <a:schemeClr val="tx1"/>
                </a:solidFill>
              </a:rPr>
              <a:t>kontraksiyonunun</a:t>
            </a:r>
            <a:r>
              <a:rPr lang="tr-TR" sz="1000" b="1" dirty="0">
                <a:solidFill>
                  <a:schemeClr val="tx1"/>
                </a:solidFill>
              </a:rPr>
              <a:t> hemen sonrasındaki </a:t>
            </a:r>
            <a:r>
              <a:rPr lang="tr-TR" sz="1000" b="1" dirty="0" err="1">
                <a:solidFill>
                  <a:schemeClr val="tx1"/>
                </a:solidFill>
              </a:rPr>
              <a:t>ventriküler</a:t>
            </a:r>
            <a:r>
              <a:rPr lang="tr-TR" sz="1000" b="1" dirty="0">
                <a:solidFill>
                  <a:schemeClr val="tx1"/>
                </a:solidFill>
              </a:rPr>
              <a:t> </a:t>
            </a:r>
            <a:r>
              <a:rPr lang="tr-TR" sz="1000" b="1" dirty="0" err="1">
                <a:solidFill>
                  <a:schemeClr val="tx1"/>
                </a:solidFill>
              </a:rPr>
              <a:t>repolarizasyon</a:t>
            </a:r>
            <a:r>
              <a:rPr lang="tr-TR" sz="1000" b="1" dirty="0">
                <a:solidFill>
                  <a:schemeClr val="tx1"/>
                </a:solidFill>
              </a:rPr>
              <a:t>..</a:t>
            </a:r>
          </a:p>
        </p:txBody>
      </p:sp>
      <p:cxnSp>
        <p:nvCxnSpPr>
          <p:cNvPr id="21" name="Düz Ok Bağlayıcısı 20"/>
          <p:cNvCxnSpPr/>
          <p:nvPr/>
        </p:nvCxnSpPr>
        <p:spPr bwMode="auto">
          <a:xfrm flipH="1">
            <a:off x="5508104" y="4438398"/>
            <a:ext cx="1638522" cy="24494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23" name="Metin kutusu 22"/>
          <p:cNvSpPr txBox="1"/>
          <p:nvPr/>
        </p:nvSpPr>
        <p:spPr>
          <a:xfrm>
            <a:off x="7154093" y="5028169"/>
            <a:ext cx="1889870" cy="553998"/>
          </a:xfrm>
          <a:prstGeom prst="rect">
            <a:avLst/>
          </a:prstGeom>
          <a:solidFill>
            <a:srgbClr val="FF0000"/>
          </a:solidFill>
        </p:spPr>
        <p:txBody>
          <a:bodyPr wrap="square" rtlCol="0">
            <a:spAutoFit/>
          </a:bodyPr>
          <a:lstStyle/>
          <a:p>
            <a:pPr algn="ctr"/>
            <a:r>
              <a:rPr lang="tr-TR" sz="1000" b="1" dirty="0" err="1">
                <a:solidFill>
                  <a:schemeClr val="tx1"/>
                </a:solidFill>
              </a:rPr>
              <a:t>Ventriküler</a:t>
            </a:r>
            <a:r>
              <a:rPr lang="tr-TR" sz="1000" b="1" dirty="0">
                <a:solidFill>
                  <a:schemeClr val="tx1"/>
                </a:solidFill>
              </a:rPr>
              <a:t> </a:t>
            </a:r>
            <a:r>
              <a:rPr lang="tr-TR" sz="1000" b="1" dirty="0" err="1">
                <a:solidFill>
                  <a:schemeClr val="tx1"/>
                </a:solidFill>
              </a:rPr>
              <a:t>depolarizasyon</a:t>
            </a:r>
            <a:r>
              <a:rPr lang="tr-TR" sz="1000" b="1" dirty="0">
                <a:solidFill>
                  <a:schemeClr val="tx1"/>
                </a:solidFill>
              </a:rPr>
              <a:t> ve </a:t>
            </a:r>
            <a:r>
              <a:rPr lang="tr-TR" sz="1000" b="1" dirty="0" err="1">
                <a:solidFill>
                  <a:schemeClr val="tx1"/>
                </a:solidFill>
              </a:rPr>
              <a:t>repolarizasyonun</a:t>
            </a:r>
            <a:r>
              <a:rPr lang="tr-TR" sz="1000" b="1" dirty="0">
                <a:solidFill>
                  <a:schemeClr val="tx1"/>
                </a:solidFill>
              </a:rPr>
              <a:t> toplam süresi.</a:t>
            </a:r>
          </a:p>
        </p:txBody>
      </p:sp>
      <p:cxnSp>
        <p:nvCxnSpPr>
          <p:cNvPr id="25" name="Düz Ok Bağlayıcısı 24"/>
          <p:cNvCxnSpPr/>
          <p:nvPr/>
        </p:nvCxnSpPr>
        <p:spPr bwMode="auto">
          <a:xfrm flipV="1">
            <a:off x="4892855" y="5028170"/>
            <a:ext cx="0" cy="20103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31" name="Düz Bağlayıcı 30"/>
          <p:cNvCxnSpPr/>
          <p:nvPr/>
        </p:nvCxnSpPr>
        <p:spPr bwMode="auto">
          <a:xfrm flipH="1">
            <a:off x="4870973" y="5229200"/>
            <a:ext cx="2286595" cy="13034"/>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17545834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1 Başlık"/>
          <p:cNvSpPr>
            <a:spLocks noGrp="1"/>
          </p:cNvSpPr>
          <p:nvPr>
            <p:ph type="title"/>
          </p:nvPr>
        </p:nvSpPr>
        <p:spPr/>
        <p:txBody>
          <a:bodyPr/>
          <a:lstStyle/>
          <a:p>
            <a:endParaRPr lang="tr-TR" altLang="tr-TR"/>
          </a:p>
        </p:txBody>
      </p:sp>
      <p:sp>
        <p:nvSpPr>
          <p:cNvPr id="216067" name="2 İçerik Yer Tutucusu"/>
          <p:cNvSpPr>
            <a:spLocks noGrp="1"/>
          </p:cNvSpPr>
          <p:nvPr>
            <p:ph idx="1"/>
          </p:nvPr>
        </p:nvSpPr>
        <p:spPr>
          <a:xfrm>
            <a:off x="457200" y="2214563"/>
            <a:ext cx="8229600" cy="3911600"/>
          </a:xfrm>
        </p:spPr>
        <p:txBody>
          <a:bodyPr/>
          <a:lstStyle/>
          <a:p>
            <a:r>
              <a:rPr lang="tr-TR" altLang="tr-TR"/>
              <a:t>QTc </a:t>
            </a:r>
          </a:p>
          <a:p>
            <a:pPr lvl="1"/>
            <a:r>
              <a:rPr lang="tr-TR" altLang="tr-TR"/>
              <a:t>&gt;450 ms ise AP başlama</a:t>
            </a:r>
          </a:p>
          <a:p>
            <a:pPr lvl="1"/>
            <a:r>
              <a:rPr lang="tr-TR" altLang="tr-TR"/>
              <a:t>&gt;25 ms uzarsa AP ilacı kes ya da doz düşür</a:t>
            </a:r>
          </a:p>
          <a:p>
            <a:r>
              <a:rPr lang="tr-TR" altLang="tr-TR"/>
              <a:t>Hipomagnesemi, hipokalsemi ya da hipopotasemi varsa düzelt</a:t>
            </a:r>
          </a:p>
          <a:p>
            <a:endParaRPr lang="tr-TR" altLang="tr-TR"/>
          </a:p>
          <a:p>
            <a:pPr>
              <a:buFontTx/>
              <a:buNone/>
            </a:pPr>
            <a:endParaRPr lang="tr-TR" altLang="tr-TR"/>
          </a:p>
        </p:txBody>
      </p:sp>
    </p:spTree>
    <p:extLst>
      <p:ext uri="{BB962C8B-B14F-4D97-AF65-F5344CB8AC3E}">
        <p14:creationId xmlns:p14="http://schemas.microsoft.com/office/powerpoint/2010/main" val="175327552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o Yer Tutucusu"/>
          <p:cNvGraphicFramePr>
            <a:graphicFrameLocks noGrp="1"/>
          </p:cNvGraphicFramePr>
          <p:nvPr>
            <p:ph type="tbl" idx="1"/>
          </p:nvPr>
        </p:nvGraphicFramePr>
        <p:xfrm>
          <a:off x="1619250" y="1916113"/>
          <a:ext cx="5832475" cy="2595565"/>
        </p:xfrm>
        <a:graphic>
          <a:graphicData uri="http://schemas.openxmlformats.org/drawingml/2006/table">
            <a:tbl>
              <a:tblPr firstRow="1" bandRow="1">
                <a:tableStyleId>{5C22544A-7EE6-4342-B048-85BDC9FD1C3A}</a:tableStyleId>
              </a:tblPr>
              <a:tblGrid>
                <a:gridCol w="2736223">
                  <a:extLst>
                    <a:ext uri="{9D8B030D-6E8A-4147-A177-3AD203B41FA5}">
                      <a16:colId xmlns:a16="http://schemas.microsoft.com/office/drawing/2014/main" val="20000"/>
                    </a:ext>
                  </a:extLst>
                </a:gridCol>
                <a:gridCol w="3096252">
                  <a:extLst>
                    <a:ext uri="{9D8B030D-6E8A-4147-A177-3AD203B41FA5}">
                      <a16:colId xmlns:a16="http://schemas.microsoft.com/office/drawing/2014/main" val="20001"/>
                    </a:ext>
                  </a:extLst>
                </a:gridCol>
              </a:tblGrid>
              <a:tr h="370795">
                <a:tc>
                  <a:txBody>
                    <a:bodyPr/>
                    <a:lstStyle/>
                    <a:p>
                      <a:pPr algn="l"/>
                      <a:r>
                        <a:rPr lang="tr-TR" sz="1800" b="1" dirty="0">
                          <a:solidFill>
                            <a:srgbClr val="C00000"/>
                          </a:solidFill>
                        </a:rPr>
                        <a:t>İlaç</a:t>
                      </a:r>
                    </a:p>
                  </a:txBody>
                  <a:tcPr marL="91437" marR="91437" marT="45714" marB="4571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a:r>
                        <a:rPr lang="tr-TR" sz="1800" b="1" dirty="0" err="1">
                          <a:solidFill>
                            <a:srgbClr val="C00000"/>
                          </a:solidFill>
                        </a:rPr>
                        <a:t>QTc</a:t>
                      </a:r>
                      <a:r>
                        <a:rPr lang="tr-TR" sz="1800" b="1" baseline="0" dirty="0">
                          <a:solidFill>
                            <a:srgbClr val="C00000"/>
                          </a:solidFill>
                        </a:rPr>
                        <a:t> uzaması (</a:t>
                      </a:r>
                      <a:r>
                        <a:rPr lang="tr-TR" sz="1800" b="1" baseline="0" dirty="0" err="1">
                          <a:solidFill>
                            <a:srgbClr val="C00000"/>
                          </a:solidFill>
                        </a:rPr>
                        <a:t>ms</a:t>
                      </a:r>
                      <a:r>
                        <a:rPr lang="tr-TR" sz="1800" b="1" baseline="0" dirty="0">
                          <a:solidFill>
                            <a:srgbClr val="C00000"/>
                          </a:solidFill>
                        </a:rPr>
                        <a:t>)</a:t>
                      </a:r>
                      <a:endParaRPr lang="tr-TR" sz="1800" b="1" dirty="0">
                        <a:solidFill>
                          <a:srgbClr val="C00000"/>
                        </a:solidFill>
                      </a:endParaRPr>
                    </a:p>
                  </a:txBody>
                  <a:tcPr marL="91437" marR="91437" marT="45714" marB="4571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0795">
                <a:tc>
                  <a:txBody>
                    <a:bodyPr/>
                    <a:lstStyle/>
                    <a:p>
                      <a:r>
                        <a:rPr lang="tr-TR" sz="1800" dirty="0" err="1">
                          <a:solidFill>
                            <a:schemeClr val="bg1"/>
                          </a:solidFill>
                        </a:rPr>
                        <a:t>Olanzapin</a:t>
                      </a:r>
                      <a:endParaRPr lang="tr-TR" sz="1800" dirty="0">
                        <a:solidFill>
                          <a:schemeClr val="bg1"/>
                        </a:solidFill>
                      </a:endParaRPr>
                    </a:p>
                  </a:txBody>
                  <a:tcPr marL="91437" marR="91437" marT="45714" marB="4571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7F763"/>
                    </a:solidFill>
                  </a:tcPr>
                </a:tc>
                <a:tc>
                  <a:txBody>
                    <a:bodyPr/>
                    <a:lstStyle/>
                    <a:p>
                      <a:r>
                        <a:rPr lang="tr-TR" sz="1800" dirty="0">
                          <a:solidFill>
                            <a:schemeClr val="bg1"/>
                          </a:solidFill>
                        </a:rPr>
                        <a:t>6.8</a:t>
                      </a:r>
                    </a:p>
                  </a:txBody>
                  <a:tcPr marL="91437" marR="91437" marT="45714" marB="4571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7F763"/>
                    </a:solidFill>
                  </a:tcPr>
                </a:tc>
                <a:extLst>
                  <a:ext uri="{0D108BD9-81ED-4DB2-BD59-A6C34878D82A}">
                    <a16:rowId xmlns:a16="http://schemas.microsoft.com/office/drawing/2014/main" val="10001"/>
                  </a:ext>
                </a:extLst>
              </a:tr>
              <a:tr h="370795">
                <a:tc>
                  <a:txBody>
                    <a:bodyPr/>
                    <a:lstStyle/>
                    <a:p>
                      <a:r>
                        <a:rPr lang="tr-TR" sz="1800" dirty="0" err="1">
                          <a:solidFill>
                            <a:schemeClr val="bg1"/>
                          </a:solidFill>
                        </a:rPr>
                        <a:t>Risperidon</a:t>
                      </a:r>
                      <a:endParaRPr lang="tr-TR" sz="1800" dirty="0">
                        <a:solidFill>
                          <a:schemeClr val="bg1"/>
                        </a:solidFill>
                      </a:endParaRPr>
                    </a:p>
                  </a:txBody>
                  <a:tcPr marL="91437" marR="91437" marT="45714" marB="4571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7F763"/>
                    </a:solidFill>
                  </a:tcPr>
                </a:tc>
                <a:tc>
                  <a:txBody>
                    <a:bodyPr/>
                    <a:lstStyle/>
                    <a:p>
                      <a:r>
                        <a:rPr lang="tr-TR" sz="1800" dirty="0">
                          <a:solidFill>
                            <a:schemeClr val="bg1"/>
                          </a:solidFill>
                        </a:rPr>
                        <a:t>11.6</a:t>
                      </a:r>
                    </a:p>
                  </a:txBody>
                  <a:tcPr marL="91437" marR="91437" marT="45714" marB="4571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7F763"/>
                    </a:solidFill>
                  </a:tcPr>
                </a:tc>
                <a:extLst>
                  <a:ext uri="{0D108BD9-81ED-4DB2-BD59-A6C34878D82A}">
                    <a16:rowId xmlns:a16="http://schemas.microsoft.com/office/drawing/2014/main" val="10002"/>
                  </a:ext>
                </a:extLst>
              </a:tr>
              <a:tr h="370795">
                <a:tc>
                  <a:txBody>
                    <a:bodyPr/>
                    <a:lstStyle/>
                    <a:p>
                      <a:r>
                        <a:rPr lang="tr-TR" sz="1800" dirty="0" err="1">
                          <a:solidFill>
                            <a:schemeClr val="bg1"/>
                          </a:solidFill>
                        </a:rPr>
                        <a:t>Ketiyapin</a:t>
                      </a:r>
                      <a:endParaRPr lang="tr-TR" sz="1800" dirty="0">
                        <a:solidFill>
                          <a:schemeClr val="bg1"/>
                        </a:solidFill>
                      </a:endParaRPr>
                    </a:p>
                  </a:txBody>
                  <a:tcPr marL="91437" marR="91437" marT="45714" marB="4571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7F763"/>
                    </a:solidFill>
                  </a:tcPr>
                </a:tc>
                <a:tc>
                  <a:txBody>
                    <a:bodyPr/>
                    <a:lstStyle/>
                    <a:p>
                      <a:r>
                        <a:rPr lang="tr-TR" sz="1800" dirty="0">
                          <a:solidFill>
                            <a:schemeClr val="bg1"/>
                          </a:solidFill>
                        </a:rPr>
                        <a:t>14.5</a:t>
                      </a:r>
                    </a:p>
                  </a:txBody>
                  <a:tcPr marL="91437" marR="91437" marT="45714" marB="4571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7F763"/>
                    </a:solidFill>
                  </a:tcPr>
                </a:tc>
                <a:extLst>
                  <a:ext uri="{0D108BD9-81ED-4DB2-BD59-A6C34878D82A}">
                    <a16:rowId xmlns:a16="http://schemas.microsoft.com/office/drawing/2014/main" val="10003"/>
                  </a:ext>
                </a:extLst>
              </a:tr>
              <a:tr h="370795">
                <a:tc>
                  <a:txBody>
                    <a:bodyPr/>
                    <a:lstStyle/>
                    <a:p>
                      <a:r>
                        <a:rPr lang="tr-TR" sz="1800" dirty="0" err="1">
                          <a:solidFill>
                            <a:schemeClr val="bg1"/>
                          </a:solidFill>
                        </a:rPr>
                        <a:t>Sertindol</a:t>
                      </a:r>
                      <a:endParaRPr lang="tr-TR" sz="1800" dirty="0">
                        <a:solidFill>
                          <a:schemeClr val="bg1"/>
                        </a:solidFill>
                      </a:endParaRPr>
                    </a:p>
                  </a:txBody>
                  <a:tcPr marL="91437" marR="91437" marT="45714" marB="4571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7F763"/>
                    </a:solidFill>
                  </a:tcPr>
                </a:tc>
                <a:tc>
                  <a:txBody>
                    <a:bodyPr/>
                    <a:lstStyle/>
                    <a:p>
                      <a:r>
                        <a:rPr lang="tr-TR" sz="1800" dirty="0">
                          <a:solidFill>
                            <a:schemeClr val="bg1"/>
                          </a:solidFill>
                        </a:rPr>
                        <a:t>22</a:t>
                      </a:r>
                    </a:p>
                  </a:txBody>
                  <a:tcPr marL="91437" marR="91437" marT="45714" marB="4571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7F763"/>
                    </a:solidFill>
                  </a:tcPr>
                </a:tc>
                <a:extLst>
                  <a:ext uri="{0D108BD9-81ED-4DB2-BD59-A6C34878D82A}">
                    <a16:rowId xmlns:a16="http://schemas.microsoft.com/office/drawing/2014/main" val="10004"/>
                  </a:ext>
                </a:extLst>
              </a:tr>
              <a:tr h="370795">
                <a:tc>
                  <a:txBody>
                    <a:bodyPr/>
                    <a:lstStyle/>
                    <a:p>
                      <a:r>
                        <a:rPr lang="tr-TR" sz="1800" dirty="0" err="1">
                          <a:solidFill>
                            <a:schemeClr val="bg1"/>
                          </a:solidFill>
                        </a:rPr>
                        <a:t>Ziprasidon</a:t>
                      </a:r>
                      <a:endParaRPr lang="tr-TR" sz="1800" dirty="0">
                        <a:solidFill>
                          <a:schemeClr val="bg1"/>
                        </a:solidFill>
                      </a:endParaRPr>
                    </a:p>
                  </a:txBody>
                  <a:tcPr marL="91437" marR="91437" marT="45714" marB="4571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7F763"/>
                    </a:solidFill>
                  </a:tcPr>
                </a:tc>
                <a:tc>
                  <a:txBody>
                    <a:bodyPr/>
                    <a:lstStyle/>
                    <a:p>
                      <a:r>
                        <a:rPr lang="tr-TR" sz="1800" dirty="0">
                          <a:solidFill>
                            <a:schemeClr val="bg1"/>
                          </a:solidFill>
                        </a:rPr>
                        <a:t>20.3</a:t>
                      </a:r>
                    </a:p>
                  </a:txBody>
                  <a:tcPr marL="91437" marR="91437" marT="45714" marB="4571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7F763"/>
                    </a:solidFill>
                  </a:tcPr>
                </a:tc>
                <a:extLst>
                  <a:ext uri="{0D108BD9-81ED-4DB2-BD59-A6C34878D82A}">
                    <a16:rowId xmlns:a16="http://schemas.microsoft.com/office/drawing/2014/main" val="10005"/>
                  </a:ext>
                </a:extLst>
              </a:tr>
              <a:tr h="370795">
                <a:tc>
                  <a:txBody>
                    <a:bodyPr/>
                    <a:lstStyle/>
                    <a:p>
                      <a:r>
                        <a:rPr lang="tr-TR" sz="1800" dirty="0" err="1">
                          <a:solidFill>
                            <a:schemeClr val="bg1"/>
                          </a:solidFill>
                        </a:rPr>
                        <a:t>Haloperidol</a:t>
                      </a:r>
                      <a:endParaRPr lang="tr-TR" sz="1800" dirty="0">
                        <a:solidFill>
                          <a:schemeClr val="bg1"/>
                        </a:solidFill>
                      </a:endParaRPr>
                    </a:p>
                  </a:txBody>
                  <a:tcPr marL="91437" marR="91437" marT="45714" marB="4571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7F763"/>
                    </a:solidFill>
                  </a:tcPr>
                </a:tc>
                <a:tc>
                  <a:txBody>
                    <a:bodyPr/>
                    <a:lstStyle/>
                    <a:p>
                      <a:r>
                        <a:rPr lang="tr-TR" sz="1800" dirty="0">
                          <a:solidFill>
                            <a:schemeClr val="bg1"/>
                          </a:solidFill>
                        </a:rPr>
                        <a:t>4.7</a:t>
                      </a:r>
                    </a:p>
                  </a:txBody>
                  <a:tcPr marL="91437" marR="91437" marT="45714" marB="4571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7F763"/>
                    </a:solidFill>
                  </a:tcPr>
                </a:tc>
                <a:extLst>
                  <a:ext uri="{0D108BD9-81ED-4DB2-BD59-A6C34878D82A}">
                    <a16:rowId xmlns:a16="http://schemas.microsoft.com/office/drawing/2014/main" val="10006"/>
                  </a:ext>
                </a:extLst>
              </a:tr>
            </a:tbl>
          </a:graphicData>
        </a:graphic>
      </p:graphicFrame>
      <p:sp>
        <p:nvSpPr>
          <p:cNvPr id="218140" name="8 Başlık"/>
          <p:cNvSpPr>
            <a:spLocks noGrp="1"/>
          </p:cNvSpPr>
          <p:nvPr>
            <p:ph type="title"/>
          </p:nvPr>
        </p:nvSpPr>
        <p:spPr/>
        <p:txBody>
          <a:bodyPr/>
          <a:lstStyle/>
          <a:p>
            <a:r>
              <a:rPr lang="tr-TR" altLang="tr-TR"/>
              <a:t>QTc Uzaması</a:t>
            </a:r>
          </a:p>
        </p:txBody>
      </p:sp>
      <p:sp>
        <p:nvSpPr>
          <p:cNvPr id="2" name="Yıldız: 5 Nokta 1"/>
          <p:cNvSpPr/>
          <p:nvPr/>
        </p:nvSpPr>
        <p:spPr bwMode="auto">
          <a:xfrm>
            <a:off x="2643382" y="3429000"/>
            <a:ext cx="272434" cy="216024"/>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2"/>
              </a:solidFill>
              <a:effectLst/>
              <a:latin typeface="Arial" charset="0"/>
            </a:endParaRPr>
          </a:p>
        </p:txBody>
      </p:sp>
      <p:sp>
        <p:nvSpPr>
          <p:cNvPr id="5" name="Yıldız: 5 Nokta 4"/>
          <p:cNvSpPr/>
          <p:nvPr/>
        </p:nvSpPr>
        <p:spPr bwMode="auto">
          <a:xfrm>
            <a:off x="2781648" y="3789039"/>
            <a:ext cx="278184" cy="216025"/>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166232245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1 Başlık"/>
          <p:cNvSpPr>
            <a:spLocks noGrp="1"/>
          </p:cNvSpPr>
          <p:nvPr>
            <p:ph type="title"/>
          </p:nvPr>
        </p:nvSpPr>
        <p:spPr/>
        <p:txBody>
          <a:bodyPr/>
          <a:lstStyle/>
          <a:p>
            <a:pPr algn="l"/>
            <a:r>
              <a:rPr lang="tr-TR" altLang="tr-TR" sz="1600"/>
              <a:t>Konvansiyonel Antipsikotikler</a:t>
            </a:r>
            <a:r>
              <a:rPr lang="tr-TR" altLang="tr-TR"/>
              <a:t/>
            </a:r>
            <a:br>
              <a:rPr lang="tr-TR" altLang="tr-TR"/>
            </a:br>
            <a:r>
              <a:rPr lang="tr-TR" altLang="tr-TR"/>
              <a:t>			Yan Etkiler</a:t>
            </a:r>
          </a:p>
        </p:txBody>
      </p:sp>
      <p:sp>
        <p:nvSpPr>
          <p:cNvPr id="4" name="3 İçerik Yer Tutucusu"/>
          <p:cNvSpPr>
            <a:spLocks noGrp="1"/>
          </p:cNvSpPr>
          <p:nvPr>
            <p:ph sz="half" idx="1"/>
          </p:nvPr>
        </p:nvSpPr>
        <p:spPr>
          <a:xfrm>
            <a:off x="142875" y="1600200"/>
            <a:ext cx="4352925" cy="4525963"/>
          </a:xfrm>
        </p:spPr>
        <p:txBody>
          <a:bodyPr/>
          <a:lstStyle/>
          <a:p>
            <a:pPr>
              <a:defRPr/>
            </a:pPr>
            <a:r>
              <a:rPr lang="tr-TR" sz="2400" dirty="0"/>
              <a:t>Nörolojik (SSS) Yan Etkiler</a:t>
            </a:r>
          </a:p>
          <a:p>
            <a:pPr lvl="1">
              <a:defRPr/>
            </a:pPr>
            <a:r>
              <a:rPr lang="tr-TR" sz="1800" dirty="0"/>
              <a:t>Bilişsel yan etkiler</a:t>
            </a:r>
          </a:p>
          <a:p>
            <a:pPr lvl="2">
              <a:defRPr/>
            </a:pPr>
            <a:r>
              <a:rPr lang="tr-TR" sz="1400" dirty="0" err="1"/>
              <a:t>Sedasyon</a:t>
            </a:r>
            <a:endParaRPr lang="tr-TR" sz="1400" dirty="0"/>
          </a:p>
          <a:p>
            <a:pPr lvl="2">
              <a:defRPr/>
            </a:pPr>
            <a:r>
              <a:rPr lang="tr-TR" sz="1400" dirty="0" err="1"/>
              <a:t>Konfüzyon</a:t>
            </a:r>
            <a:endParaRPr lang="tr-TR" sz="1400" dirty="0"/>
          </a:p>
          <a:p>
            <a:pPr lvl="2">
              <a:defRPr/>
            </a:pPr>
            <a:r>
              <a:rPr lang="tr-TR" sz="1400" dirty="0"/>
              <a:t>Bellek bozukluğu</a:t>
            </a:r>
          </a:p>
          <a:p>
            <a:pPr lvl="2">
              <a:defRPr/>
            </a:pPr>
            <a:r>
              <a:rPr lang="tr-TR" sz="1400" dirty="0"/>
              <a:t>Konsantrasyon güçlüğü</a:t>
            </a:r>
          </a:p>
          <a:p>
            <a:pPr lvl="2">
              <a:defRPr/>
            </a:pPr>
            <a:r>
              <a:rPr lang="tr-TR" sz="1400" dirty="0" err="1"/>
              <a:t>Ataraksi</a:t>
            </a:r>
            <a:endParaRPr lang="tr-TR" sz="1400" dirty="0"/>
          </a:p>
          <a:p>
            <a:pPr lvl="2">
              <a:defRPr/>
            </a:pPr>
            <a:r>
              <a:rPr lang="tr-TR" sz="1400" dirty="0" err="1"/>
              <a:t>Deliryum</a:t>
            </a:r>
            <a:endParaRPr lang="tr-TR" sz="1400" dirty="0"/>
          </a:p>
          <a:p>
            <a:pPr lvl="1">
              <a:defRPr/>
            </a:pPr>
            <a:r>
              <a:rPr lang="tr-TR" sz="1800" dirty="0" err="1"/>
              <a:t>Nöromüsküler</a:t>
            </a:r>
            <a:r>
              <a:rPr lang="tr-TR" sz="1800" dirty="0"/>
              <a:t> yan etkiler</a:t>
            </a:r>
          </a:p>
          <a:p>
            <a:pPr lvl="2">
              <a:defRPr/>
            </a:pPr>
            <a:r>
              <a:rPr lang="tr-TR" sz="1400" dirty="0" err="1"/>
              <a:t>Ekstrapiramidal</a:t>
            </a:r>
            <a:r>
              <a:rPr lang="tr-TR" sz="1400" dirty="0"/>
              <a:t> yan etkiler</a:t>
            </a:r>
          </a:p>
          <a:p>
            <a:pPr lvl="3">
              <a:defRPr/>
            </a:pPr>
            <a:r>
              <a:rPr lang="tr-TR" sz="1050" dirty="0"/>
              <a:t>Akut </a:t>
            </a:r>
            <a:r>
              <a:rPr lang="tr-TR" sz="1050" dirty="0" err="1"/>
              <a:t>distoni</a:t>
            </a:r>
            <a:endParaRPr lang="tr-TR" sz="1050" dirty="0"/>
          </a:p>
          <a:p>
            <a:pPr lvl="3">
              <a:defRPr/>
            </a:pPr>
            <a:r>
              <a:rPr lang="tr-TR" sz="1050" dirty="0" err="1"/>
              <a:t>Parkinsonizm</a:t>
            </a:r>
            <a:endParaRPr lang="tr-TR" sz="1050" dirty="0"/>
          </a:p>
          <a:p>
            <a:pPr lvl="3">
              <a:defRPr/>
            </a:pPr>
            <a:r>
              <a:rPr lang="tr-TR" sz="1050" dirty="0" err="1"/>
              <a:t>Akatizi</a:t>
            </a:r>
            <a:endParaRPr lang="tr-TR" sz="1050" dirty="0"/>
          </a:p>
          <a:p>
            <a:pPr lvl="3">
              <a:defRPr/>
            </a:pPr>
            <a:r>
              <a:rPr lang="tr-TR" sz="1050" dirty="0" err="1"/>
              <a:t>Tardiv</a:t>
            </a:r>
            <a:r>
              <a:rPr lang="tr-TR" sz="1050" dirty="0"/>
              <a:t> </a:t>
            </a:r>
            <a:r>
              <a:rPr lang="tr-TR" sz="1050" dirty="0" err="1"/>
              <a:t>diskinezi</a:t>
            </a:r>
            <a:endParaRPr lang="tr-TR" sz="1050" dirty="0"/>
          </a:p>
          <a:p>
            <a:pPr lvl="3">
              <a:defRPr/>
            </a:pPr>
            <a:r>
              <a:rPr lang="tr-TR" sz="1050" dirty="0" err="1"/>
              <a:t>Tardiv</a:t>
            </a:r>
            <a:r>
              <a:rPr lang="tr-TR" sz="1050" dirty="0"/>
              <a:t> </a:t>
            </a:r>
            <a:r>
              <a:rPr lang="tr-TR" sz="1050" dirty="0" err="1"/>
              <a:t>distoni</a:t>
            </a:r>
            <a:endParaRPr lang="tr-TR" sz="1050" dirty="0"/>
          </a:p>
          <a:p>
            <a:pPr lvl="2">
              <a:defRPr/>
            </a:pPr>
            <a:r>
              <a:rPr lang="tr-TR" sz="1250" dirty="0" err="1"/>
              <a:t>Nöroleptik</a:t>
            </a:r>
            <a:r>
              <a:rPr lang="tr-TR" sz="1250" dirty="0"/>
              <a:t> malin sendrom</a:t>
            </a:r>
          </a:p>
          <a:p>
            <a:pPr lvl="1">
              <a:defRPr/>
            </a:pPr>
            <a:r>
              <a:rPr lang="tr-TR" sz="1650" dirty="0" err="1"/>
              <a:t>Epileptiform</a:t>
            </a:r>
            <a:r>
              <a:rPr lang="tr-TR" sz="1650" dirty="0"/>
              <a:t> nöbet</a:t>
            </a:r>
          </a:p>
          <a:p>
            <a:pPr lvl="3">
              <a:defRPr/>
            </a:pPr>
            <a:endParaRPr lang="tr-TR" sz="1050" dirty="0"/>
          </a:p>
          <a:p>
            <a:pPr lvl="3">
              <a:defRPr/>
            </a:pPr>
            <a:endParaRPr lang="tr-TR" sz="1050" dirty="0"/>
          </a:p>
        </p:txBody>
      </p:sp>
      <p:sp>
        <p:nvSpPr>
          <p:cNvPr id="183300" name="4 İçerik Yer Tutucusu"/>
          <p:cNvSpPr>
            <a:spLocks noGrp="1"/>
          </p:cNvSpPr>
          <p:nvPr>
            <p:ph sz="half" idx="2"/>
          </p:nvPr>
        </p:nvSpPr>
        <p:spPr>
          <a:xfrm>
            <a:off x="4648200" y="1600200"/>
            <a:ext cx="4281488" cy="4525963"/>
          </a:xfrm>
        </p:spPr>
        <p:txBody>
          <a:bodyPr/>
          <a:lstStyle/>
          <a:p>
            <a:r>
              <a:rPr lang="tr-TR" altLang="tr-TR" sz="2400"/>
              <a:t>Non-nörolojik yan etkiler</a:t>
            </a:r>
          </a:p>
          <a:p>
            <a:pPr lvl="1"/>
            <a:r>
              <a:rPr lang="tr-TR" altLang="tr-TR" sz="2000"/>
              <a:t>Kardiyak</a:t>
            </a:r>
          </a:p>
          <a:p>
            <a:pPr lvl="1"/>
            <a:r>
              <a:rPr lang="tr-TR" altLang="tr-TR" sz="2000"/>
              <a:t>Gastrointestinal</a:t>
            </a:r>
          </a:p>
          <a:p>
            <a:pPr lvl="1"/>
            <a:r>
              <a:rPr lang="tr-TR" altLang="tr-TR" sz="2000"/>
              <a:t>Genitoüriner </a:t>
            </a:r>
          </a:p>
          <a:p>
            <a:pPr lvl="1"/>
            <a:r>
              <a:rPr lang="tr-TR" altLang="tr-TR" sz="2000"/>
              <a:t>Endokrin</a:t>
            </a:r>
          </a:p>
          <a:p>
            <a:pPr lvl="1"/>
            <a:r>
              <a:rPr lang="tr-TR" altLang="tr-TR" sz="2000"/>
              <a:t>Hematolojik</a:t>
            </a:r>
          </a:p>
          <a:p>
            <a:pPr lvl="1"/>
            <a:r>
              <a:rPr lang="tr-TR" altLang="tr-TR" sz="2000"/>
              <a:t>Oküler</a:t>
            </a:r>
          </a:p>
          <a:p>
            <a:pPr lvl="1"/>
            <a:r>
              <a:rPr lang="tr-TR" altLang="tr-TR" sz="2000"/>
              <a:t>Dermatolojik</a:t>
            </a:r>
          </a:p>
          <a:p>
            <a:pPr lvl="1"/>
            <a:endParaRPr lang="tr-TR" altLang="tr-TR" sz="2000"/>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4" descr="mso99EE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4025" y="115888"/>
            <a:ext cx="5694363"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0" y="274638"/>
            <a:ext cx="9144000" cy="1143000"/>
          </a:xfrm>
        </p:spPr>
        <p:txBody>
          <a:bodyPr/>
          <a:lstStyle/>
          <a:p>
            <a:pPr eaLnBrk="1" hangingPunct="1"/>
            <a:r>
              <a:rPr lang="tr-TR" altLang="tr-TR" sz="2400" b="1"/>
              <a:t>Ekstrapiramidal Semptomların Tedavisinde Kullanılan İlaçlar</a:t>
            </a:r>
          </a:p>
        </p:txBody>
      </p:sp>
      <p:sp>
        <p:nvSpPr>
          <p:cNvPr id="187395" name="Rectangle 3"/>
          <p:cNvSpPr>
            <a:spLocks noGrp="1" noChangeArrowheads="1"/>
          </p:cNvSpPr>
          <p:nvPr>
            <p:ph type="body" idx="1"/>
          </p:nvPr>
        </p:nvSpPr>
        <p:spPr/>
        <p:txBody>
          <a:bodyPr/>
          <a:lstStyle/>
          <a:p>
            <a:pPr eaLnBrk="1" hangingPunct="1"/>
            <a:endParaRPr lang="fr-FR" altLang="tr-TR"/>
          </a:p>
        </p:txBody>
      </p:sp>
      <p:pic>
        <p:nvPicPr>
          <p:cNvPr id="187396" name="Picture 5" descr="msoA97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1628775"/>
            <a:ext cx="856932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5" descr="mso69E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8856662"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algn="l" eaLnBrk="1" hangingPunct="1"/>
            <a:r>
              <a:rPr lang="tr-TR" altLang="tr-TR" sz="2000" dirty="0" err="1"/>
              <a:t>Antipsikotik</a:t>
            </a:r>
            <a:r>
              <a:rPr lang="tr-TR" altLang="tr-TR" sz="2000" dirty="0"/>
              <a:t> İlaçlar</a:t>
            </a:r>
            <a:br>
              <a:rPr lang="tr-TR" altLang="tr-TR" sz="2000" dirty="0"/>
            </a:br>
            <a:r>
              <a:rPr lang="tr-TR" altLang="tr-TR" sz="2000" dirty="0"/>
              <a:t>        </a:t>
            </a:r>
            <a:r>
              <a:rPr lang="tr-TR" altLang="tr-TR" sz="3600" dirty="0"/>
              <a:t>Tipik  (Konvansiyonel) </a:t>
            </a:r>
            <a:r>
              <a:rPr lang="tr-TR" altLang="tr-TR" sz="3600" dirty="0" err="1"/>
              <a:t>Antipsikotikler</a:t>
            </a:r>
            <a:r>
              <a:rPr lang="tr-TR" altLang="tr-TR" sz="3600" dirty="0"/>
              <a:t/>
            </a:r>
            <a:br>
              <a:rPr lang="tr-TR" altLang="tr-TR" sz="3600" dirty="0"/>
            </a:br>
            <a:r>
              <a:rPr lang="tr-TR" altLang="tr-TR" sz="2800" dirty="0"/>
              <a:t>		      Ticari Ad ve Şekilleri</a:t>
            </a:r>
            <a:endParaRPr lang="tr-TR" altLang="tr-TR" sz="3600" dirty="0"/>
          </a:p>
        </p:txBody>
      </p:sp>
      <p:sp>
        <p:nvSpPr>
          <p:cNvPr id="189443" name="Rectangle 3"/>
          <p:cNvSpPr>
            <a:spLocks noGrp="1" noChangeArrowheads="1"/>
          </p:cNvSpPr>
          <p:nvPr>
            <p:ph type="body" idx="1"/>
          </p:nvPr>
        </p:nvSpPr>
        <p:spPr>
          <a:xfrm>
            <a:off x="250825" y="1571625"/>
            <a:ext cx="8893175" cy="4525963"/>
          </a:xfrm>
        </p:spPr>
        <p:txBody>
          <a:bodyPr/>
          <a:lstStyle/>
          <a:p>
            <a:pPr eaLnBrk="1" hangingPunct="1">
              <a:buFontTx/>
              <a:buNone/>
            </a:pPr>
            <a:endParaRPr lang="tr-TR" altLang="tr-TR" sz="2000" dirty="0"/>
          </a:p>
          <a:p>
            <a:pPr eaLnBrk="1" hangingPunct="1">
              <a:buFontTx/>
              <a:buNone/>
            </a:pPr>
            <a:r>
              <a:rPr lang="tr-TR" altLang="tr-TR" sz="2000" dirty="0"/>
              <a:t>Jenerik adı	Ticari adı 	Preparat şekli</a:t>
            </a:r>
          </a:p>
          <a:p>
            <a:pPr eaLnBrk="1" hangingPunct="1">
              <a:buFontTx/>
              <a:buNone/>
            </a:pPr>
            <a:endParaRPr lang="tr-TR" altLang="tr-TR" sz="2000" dirty="0"/>
          </a:p>
          <a:p>
            <a:pPr eaLnBrk="1" hangingPunct="1">
              <a:buFontTx/>
              <a:buNone/>
            </a:pPr>
            <a:r>
              <a:rPr lang="tr-TR" altLang="tr-TR" sz="1800" dirty="0" err="1">
                <a:solidFill>
                  <a:schemeClr val="accent1"/>
                </a:solidFill>
              </a:rPr>
              <a:t>Klorpromazin</a:t>
            </a:r>
            <a:r>
              <a:rPr lang="tr-TR" altLang="tr-TR" sz="1800" dirty="0">
                <a:solidFill>
                  <a:schemeClr val="accent1"/>
                </a:solidFill>
              </a:rPr>
              <a:t>	LARGACTİL	100 mg </a:t>
            </a:r>
            <a:r>
              <a:rPr lang="tr-TR" altLang="tr-TR" sz="1800" dirty="0" err="1">
                <a:solidFill>
                  <a:schemeClr val="accent1"/>
                </a:solidFill>
              </a:rPr>
              <a:t>tab</a:t>
            </a:r>
            <a:r>
              <a:rPr lang="tr-TR" altLang="tr-TR" sz="1800" dirty="0">
                <a:solidFill>
                  <a:schemeClr val="accent1"/>
                </a:solidFill>
              </a:rPr>
              <a:t> ve </a:t>
            </a:r>
          </a:p>
          <a:p>
            <a:pPr eaLnBrk="1" hangingPunct="1">
              <a:buFontTx/>
              <a:buNone/>
            </a:pPr>
            <a:r>
              <a:rPr lang="tr-TR" altLang="tr-TR" sz="1800" dirty="0" err="1">
                <a:solidFill>
                  <a:schemeClr val="accent1"/>
                </a:solidFill>
              </a:rPr>
              <a:t>Trifluoperazin</a:t>
            </a:r>
            <a:r>
              <a:rPr lang="tr-TR" altLang="tr-TR" sz="1800" dirty="0">
                <a:solidFill>
                  <a:schemeClr val="accent1"/>
                </a:solidFill>
              </a:rPr>
              <a:t>	STİLİZAN	1, 2 ve 5 mg </a:t>
            </a:r>
            <a:r>
              <a:rPr lang="tr-TR" altLang="tr-TR" sz="1800" dirty="0" err="1">
                <a:solidFill>
                  <a:schemeClr val="accent1"/>
                </a:solidFill>
              </a:rPr>
              <a:t>tab</a:t>
            </a:r>
            <a:r>
              <a:rPr lang="tr-TR" altLang="tr-TR" sz="1800" dirty="0">
                <a:solidFill>
                  <a:schemeClr val="accent1"/>
                </a:solidFill>
              </a:rPr>
              <a:t> ve,</a:t>
            </a:r>
          </a:p>
          <a:p>
            <a:pPr eaLnBrk="1" hangingPunct="1">
              <a:buFontTx/>
              <a:buNone/>
            </a:pPr>
            <a:r>
              <a:rPr lang="tr-TR" altLang="tr-TR" sz="1800" dirty="0" err="1">
                <a:solidFill>
                  <a:schemeClr val="accent1"/>
                </a:solidFill>
              </a:rPr>
              <a:t>Flufenazin</a:t>
            </a:r>
            <a:r>
              <a:rPr lang="tr-TR" altLang="tr-TR" sz="1800" dirty="0">
                <a:solidFill>
                  <a:schemeClr val="accent1"/>
                </a:solidFill>
              </a:rPr>
              <a:t>	PROLIXIN	</a:t>
            </a:r>
            <a:endParaRPr lang="tr-TR" altLang="tr-TR" sz="1800" i="1" u="sng" dirty="0">
              <a:solidFill>
                <a:schemeClr val="accent1"/>
              </a:solidFill>
            </a:endParaRPr>
          </a:p>
          <a:p>
            <a:pPr eaLnBrk="1" hangingPunct="1">
              <a:buFontTx/>
              <a:buNone/>
            </a:pPr>
            <a:endParaRPr lang="tr-TR" altLang="tr-TR" sz="1800" dirty="0">
              <a:solidFill>
                <a:srgbClr val="FF99FF"/>
              </a:solidFill>
            </a:endParaRPr>
          </a:p>
          <a:p>
            <a:pPr eaLnBrk="1" hangingPunct="1">
              <a:buFontTx/>
              <a:buNone/>
            </a:pPr>
            <a:r>
              <a:rPr lang="tr-TR" altLang="tr-TR" sz="1800" dirty="0" err="1">
                <a:solidFill>
                  <a:srgbClr val="FF99FF"/>
                </a:solidFill>
              </a:rPr>
              <a:t>Haloperidol</a:t>
            </a:r>
            <a:r>
              <a:rPr lang="tr-TR" altLang="tr-TR" sz="1800" dirty="0">
                <a:solidFill>
                  <a:srgbClr val="FF99FF"/>
                </a:solidFill>
              </a:rPr>
              <a:t>	NORODOL	5, 10 ve 20 mg </a:t>
            </a:r>
            <a:r>
              <a:rPr lang="tr-TR" altLang="tr-TR" sz="1800" dirty="0" err="1">
                <a:solidFill>
                  <a:srgbClr val="FF99FF"/>
                </a:solidFill>
              </a:rPr>
              <a:t>tab</a:t>
            </a:r>
            <a:r>
              <a:rPr lang="tr-TR" altLang="tr-TR" sz="1800" dirty="0">
                <a:solidFill>
                  <a:srgbClr val="FF99FF"/>
                </a:solidFill>
              </a:rPr>
              <a:t>,                             </a:t>
            </a:r>
            <a:endParaRPr lang="tr-TR" altLang="tr-TR" sz="1800" b="1" i="1" dirty="0">
              <a:solidFill>
                <a:srgbClr val="FF99FF"/>
              </a:solidFill>
            </a:endParaRPr>
          </a:p>
          <a:p>
            <a:pPr eaLnBrk="1" hangingPunct="1">
              <a:buFontTx/>
              <a:buNone/>
            </a:pPr>
            <a:endParaRPr lang="tr-TR" altLang="tr-TR" sz="1800" dirty="0">
              <a:solidFill>
                <a:srgbClr val="13FF13"/>
              </a:solidFill>
            </a:endParaRPr>
          </a:p>
          <a:p>
            <a:pPr eaLnBrk="1" hangingPunct="1">
              <a:buFontTx/>
              <a:buNone/>
            </a:pPr>
            <a:endParaRPr lang="tr-TR" altLang="tr-TR" sz="1800" dirty="0">
              <a:solidFill>
                <a:srgbClr val="00CCFF"/>
              </a:solidFill>
            </a:endParaRPr>
          </a:p>
          <a:p>
            <a:pPr eaLnBrk="1" hangingPunct="1">
              <a:buFontTx/>
              <a:buNone/>
            </a:pPr>
            <a:r>
              <a:rPr lang="tr-TR" altLang="tr-TR" sz="1800" dirty="0" err="1">
                <a:solidFill>
                  <a:srgbClr val="00CCFF"/>
                </a:solidFill>
              </a:rPr>
              <a:t>Zuklopentiksol</a:t>
            </a:r>
            <a:r>
              <a:rPr lang="tr-TR" altLang="tr-TR" sz="1800" dirty="0">
                <a:solidFill>
                  <a:srgbClr val="00CCFF"/>
                </a:solidFill>
              </a:rPr>
              <a:t>	CLOPIXOL	</a:t>
            </a:r>
            <a:r>
              <a:rPr lang="tr-TR" altLang="tr-TR" sz="1600" dirty="0">
                <a:solidFill>
                  <a:srgbClr val="00CCFF"/>
                </a:solidFill>
              </a:rPr>
              <a:t>2, 10 ve 25 mg </a:t>
            </a:r>
            <a:r>
              <a:rPr lang="tr-TR" altLang="tr-TR" sz="1600" dirty="0" err="1">
                <a:solidFill>
                  <a:srgbClr val="00CCFF"/>
                </a:solidFill>
              </a:rPr>
              <a:t>tab</a:t>
            </a:r>
            <a:r>
              <a:rPr lang="tr-TR" altLang="tr-TR" sz="1600" dirty="0">
                <a:solidFill>
                  <a:srgbClr val="00CCFF"/>
                </a:solidFill>
              </a:rPr>
              <a:t>,                            </a:t>
            </a:r>
            <a:endParaRPr lang="tr-TR" altLang="tr-TR" sz="1800" b="1" i="1" dirty="0">
              <a:solidFill>
                <a:srgbClr val="00CCFF"/>
              </a:solidFill>
            </a:endParaRPr>
          </a:p>
          <a:p>
            <a:pPr eaLnBrk="1" hangingPunct="1">
              <a:buFontTx/>
              <a:buNone/>
            </a:pPr>
            <a:r>
              <a:rPr lang="tr-TR" altLang="tr-TR" sz="1800" dirty="0" err="1">
                <a:solidFill>
                  <a:srgbClr val="00CCFF"/>
                </a:solidFill>
              </a:rPr>
              <a:t>Flupentiksol</a:t>
            </a:r>
            <a:r>
              <a:rPr lang="tr-TR" altLang="tr-TR" sz="1800" dirty="0">
                <a:solidFill>
                  <a:srgbClr val="00CCFF"/>
                </a:solidFill>
              </a:rPr>
              <a:t>	FLUANXOL	3 mg </a:t>
            </a:r>
            <a:r>
              <a:rPr lang="tr-TR" altLang="tr-TR" sz="1800" dirty="0" err="1">
                <a:solidFill>
                  <a:srgbClr val="00CCFF"/>
                </a:solidFill>
              </a:rPr>
              <a:t>tab</a:t>
            </a:r>
            <a:r>
              <a:rPr lang="tr-TR" altLang="tr-TR" sz="1800" dirty="0">
                <a:solidFill>
                  <a:srgbClr val="00CCFF"/>
                </a:solidFill>
              </a:rPr>
              <a:t>  </a:t>
            </a:r>
            <a:endParaRPr lang="tr-TR" altLang="tr-TR" sz="1800" i="1" u="sng" dirty="0">
              <a:solidFill>
                <a:srgbClr val="00CCFF"/>
              </a:solidFill>
            </a:endParaRPr>
          </a:p>
          <a:p>
            <a:pPr eaLnBrk="1" hangingPunct="1">
              <a:buFontTx/>
              <a:buNone/>
            </a:pPr>
            <a:endParaRPr lang="tr-TR" altLang="tr-TR" sz="1800" dirty="0">
              <a:solidFill>
                <a:srgbClr val="00CCFF"/>
              </a:solidFill>
            </a:endParaRPr>
          </a:p>
          <a:p>
            <a:pPr eaLnBrk="1" hangingPunct="1">
              <a:buFontTx/>
              <a:buNone/>
            </a:pPr>
            <a:endParaRPr lang="tr-TR" altLang="tr-TR" sz="1800" dirty="0">
              <a:solidFill>
                <a:srgbClr val="00CCFF"/>
              </a:solidFill>
            </a:endParaRPr>
          </a:p>
        </p:txBody>
      </p:sp>
      <p:sp>
        <p:nvSpPr>
          <p:cNvPr id="189444" name="Line 4"/>
          <p:cNvSpPr>
            <a:spLocks noChangeShapeType="1"/>
          </p:cNvSpPr>
          <p:nvPr/>
        </p:nvSpPr>
        <p:spPr bwMode="auto">
          <a:xfrm>
            <a:off x="285750" y="2357438"/>
            <a:ext cx="813593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89445" name="Line 5"/>
          <p:cNvSpPr>
            <a:spLocks noChangeShapeType="1"/>
          </p:cNvSpPr>
          <p:nvPr/>
        </p:nvSpPr>
        <p:spPr bwMode="auto">
          <a:xfrm>
            <a:off x="342216" y="6115061"/>
            <a:ext cx="835183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 name="5 Metin kutusu"/>
          <p:cNvSpPr txBox="1">
            <a:spLocks noChangeArrowheads="1"/>
          </p:cNvSpPr>
          <p:nvPr/>
        </p:nvSpPr>
        <p:spPr bwMode="auto">
          <a:xfrm>
            <a:off x="3924300" y="3357563"/>
            <a:ext cx="1115663" cy="307777"/>
          </a:xfrm>
          <a:prstGeom prst="rect">
            <a:avLst/>
          </a:prstGeom>
          <a:solidFill>
            <a:srgbClr val="FFFF00"/>
          </a:solidFill>
          <a:ln w="9525">
            <a:solidFill>
              <a:srgbClr val="FFFF00"/>
            </a:solidFill>
            <a:miter lim="800000"/>
            <a:headEnd/>
            <a:tailEnd/>
          </a:ln>
        </p:spPr>
        <p:txBody>
          <a:bodyPr wrap="square">
            <a:spAutoFit/>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r>
              <a:rPr lang="tr-TR" altLang="tr-TR" sz="1400" dirty="0">
                <a:solidFill>
                  <a:schemeClr val="bg1"/>
                </a:solidFill>
              </a:rPr>
              <a:t>25 mg </a:t>
            </a:r>
            <a:r>
              <a:rPr lang="tr-TR" altLang="tr-TR" sz="1400" dirty="0" err="1">
                <a:solidFill>
                  <a:schemeClr val="bg1"/>
                </a:solidFill>
              </a:rPr>
              <a:t>amp</a:t>
            </a:r>
            <a:endParaRPr lang="tr-TR" altLang="tr-TR" sz="1400" dirty="0">
              <a:solidFill>
                <a:schemeClr val="bg1"/>
              </a:solidFill>
            </a:endParaRPr>
          </a:p>
        </p:txBody>
      </p:sp>
      <p:sp>
        <p:nvSpPr>
          <p:cNvPr id="7" name="6 Metin kutusu"/>
          <p:cNvSpPr txBox="1">
            <a:spLocks noChangeArrowheads="1"/>
          </p:cNvSpPr>
          <p:nvPr/>
        </p:nvSpPr>
        <p:spPr bwMode="auto">
          <a:xfrm>
            <a:off x="6860886" y="4943871"/>
            <a:ext cx="1223724" cy="307777"/>
          </a:xfrm>
          <a:prstGeom prst="rect">
            <a:avLst/>
          </a:prstGeom>
          <a:solidFill>
            <a:srgbClr val="3FCDFF"/>
          </a:solidFill>
          <a:ln w="9525">
            <a:solidFill>
              <a:srgbClr val="3FCDFF"/>
            </a:solidFill>
            <a:miter lim="800000"/>
            <a:headEnd/>
            <a:tailEnd/>
          </a:ln>
        </p:spPr>
        <p:txBody>
          <a:bodyPr wrap="square">
            <a:spAutoFit/>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r>
              <a:rPr lang="tr-TR" altLang="tr-TR" sz="1400" dirty="0">
                <a:solidFill>
                  <a:schemeClr val="bg1"/>
                </a:solidFill>
              </a:rPr>
              <a:t>200 mg </a:t>
            </a:r>
            <a:r>
              <a:rPr lang="tr-TR" altLang="tr-TR" sz="1400" dirty="0" err="1">
                <a:solidFill>
                  <a:schemeClr val="bg1"/>
                </a:solidFill>
              </a:rPr>
              <a:t>amp</a:t>
            </a:r>
            <a:endParaRPr lang="tr-TR" altLang="tr-TR" sz="1400" dirty="0">
              <a:solidFill>
                <a:schemeClr val="bg1"/>
              </a:solidFill>
            </a:endParaRPr>
          </a:p>
        </p:txBody>
      </p:sp>
      <p:sp>
        <p:nvSpPr>
          <p:cNvPr id="9" name="8 Metin kutusu"/>
          <p:cNvSpPr txBox="1">
            <a:spLocks noChangeArrowheads="1"/>
          </p:cNvSpPr>
          <p:nvPr/>
        </p:nvSpPr>
        <p:spPr bwMode="auto">
          <a:xfrm>
            <a:off x="8140019" y="3965621"/>
            <a:ext cx="936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r>
              <a:rPr lang="tr-TR" altLang="tr-TR" sz="2000" dirty="0">
                <a:solidFill>
                  <a:srgbClr val="FF99FF"/>
                </a:solidFill>
              </a:rPr>
              <a:t>damla</a:t>
            </a:r>
          </a:p>
        </p:txBody>
      </p:sp>
      <p:sp>
        <p:nvSpPr>
          <p:cNvPr id="10" name="9 Metin kutusu"/>
          <p:cNvSpPr txBox="1">
            <a:spLocks noChangeArrowheads="1"/>
          </p:cNvSpPr>
          <p:nvPr/>
        </p:nvSpPr>
        <p:spPr bwMode="auto">
          <a:xfrm>
            <a:off x="8199370" y="4851598"/>
            <a:ext cx="900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r>
              <a:rPr lang="tr-TR" altLang="tr-TR" sz="2000" dirty="0">
                <a:solidFill>
                  <a:srgbClr val="3FCDFF"/>
                </a:solidFill>
              </a:rPr>
              <a:t>damla</a:t>
            </a:r>
          </a:p>
        </p:txBody>
      </p:sp>
      <p:sp>
        <p:nvSpPr>
          <p:cNvPr id="11" name="10 Metin kutusu"/>
          <p:cNvSpPr txBox="1">
            <a:spLocks noChangeArrowheads="1"/>
          </p:cNvSpPr>
          <p:nvPr/>
        </p:nvSpPr>
        <p:spPr bwMode="auto">
          <a:xfrm>
            <a:off x="5508624" y="2622549"/>
            <a:ext cx="1439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r>
              <a:rPr lang="tr-TR" altLang="tr-TR" b="1" i="1" u="sng" dirty="0">
                <a:solidFill>
                  <a:srgbClr val="FFFF00"/>
                </a:solidFill>
              </a:rPr>
              <a:t>25 mg </a:t>
            </a:r>
            <a:r>
              <a:rPr lang="tr-TR" altLang="tr-TR" b="1" i="1" u="sng" dirty="0" err="1">
                <a:solidFill>
                  <a:srgbClr val="FFFF00"/>
                </a:solidFill>
              </a:rPr>
              <a:t>amp</a:t>
            </a:r>
            <a:endParaRPr lang="tr-TR" altLang="tr-TR" b="1" i="1" u="sng" dirty="0">
              <a:solidFill>
                <a:srgbClr val="FFFF00"/>
              </a:solidFill>
            </a:endParaRPr>
          </a:p>
        </p:txBody>
      </p:sp>
      <p:sp>
        <p:nvSpPr>
          <p:cNvPr id="12" name="11 Metin kutusu"/>
          <p:cNvSpPr txBox="1">
            <a:spLocks noChangeArrowheads="1"/>
          </p:cNvSpPr>
          <p:nvPr/>
        </p:nvSpPr>
        <p:spPr bwMode="auto">
          <a:xfrm>
            <a:off x="6050932" y="3958802"/>
            <a:ext cx="2016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r>
              <a:rPr lang="tr-TR" altLang="tr-TR" b="1" i="1" u="sng" dirty="0">
                <a:solidFill>
                  <a:srgbClr val="FF99FF"/>
                </a:solidFill>
              </a:rPr>
              <a:t>5 ve 10 mg </a:t>
            </a:r>
            <a:r>
              <a:rPr lang="tr-TR" altLang="tr-TR" b="1" i="1" u="sng" dirty="0" err="1">
                <a:solidFill>
                  <a:srgbClr val="FF99FF"/>
                </a:solidFill>
              </a:rPr>
              <a:t>amp</a:t>
            </a:r>
            <a:endParaRPr lang="tr-TR" altLang="tr-TR" b="1" i="1" u="sng" dirty="0">
              <a:solidFill>
                <a:srgbClr val="FF99FF"/>
              </a:solidFill>
            </a:endParaRPr>
          </a:p>
        </p:txBody>
      </p:sp>
      <p:sp>
        <p:nvSpPr>
          <p:cNvPr id="14" name="13 Metin kutusu"/>
          <p:cNvSpPr txBox="1">
            <a:spLocks noChangeArrowheads="1"/>
          </p:cNvSpPr>
          <p:nvPr/>
        </p:nvSpPr>
        <p:spPr bwMode="auto">
          <a:xfrm>
            <a:off x="3960304" y="4401463"/>
            <a:ext cx="1115663" cy="307777"/>
          </a:xfrm>
          <a:prstGeom prst="rect">
            <a:avLst/>
          </a:prstGeom>
          <a:solidFill>
            <a:srgbClr val="FF99FF"/>
          </a:solidFill>
          <a:ln>
            <a:noFill/>
          </a:ln>
        </p:spPr>
        <p:txBody>
          <a:bodyPr wrap="square">
            <a:spAutoFit/>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r>
              <a:rPr lang="tr-TR" altLang="tr-TR" sz="1400">
                <a:solidFill>
                  <a:schemeClr val="bg1"/>
                </a:solidFill>
              </a:rPr>
              <a:t>50 mg amp</a:t>
            </a:r>
          </a:p>
        </p:txBody>
      </p:sp>
      <p:sp>
        <p:nvSpPr>
          <p:cNvPr id="15" name="10 Metin kutusu"/>
          <p:cNvSpPr txBox="1">
            <a:spLocks noChangeArrowheads="1"/>
          </p:cNvSpPr>
          <p:nvPr/>
        </p:nvSpPr>
        <p:spPr bwMode="auto">
          <a:xfrm>
            <a:off x="6084093" y="2960688"/>
            <a:ext cx="1439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r>
              <a:rPr lang="tr-TR" altLang="tr-TR" b="1" i="1" u="sng" dirty="0">
                <a:solidFill>
                  <a:srgbClr val="FFFF00"/>
                </a:solidFill>
              </a:rPr>
              <a:t>1 mg </a:t>
            </a:r>
            <a:r>
              <a:rPr lang="tr-TR" altLang="tr-TR" b="1" i="1" u="sng" dirty="0" err="1">
                <a:solidFill>
                  <a:srgbClr val="FFFF00"/>
                </a:solidFill>
              </a:rPr>
              <a:t>amp</a:t>
            </a:r>
            <a:endParaRPr lang="tr-TR" altLang="tr-TR" b="1" i="1" u="sng" dirty="0">
              <a:solidFill>
                <a:srgbClr val="FFFF00"/>
              </a:solidFill>
            </a:endParaRPr>
          </a:p>
        </p:txBody>
      </p:sp>
      <p:sp>
        <p:nvSpPr>
          <p:cNvPr id="2" name="Oval 1"/>
          <p:cNvSpPr/>
          <p:nvPr/>
        </p:nvSpPr>
        <p:spPr bwMode="auto">
          <a:xfrm>
            <a:off x="5795267" y="4920144"/>
            <a:ext cx="1008757" cy="355748"/>
          </a:xfrm>
          <a:prstGeom prst="ellipse">
            <a:avLst/>
          </a:prstGeom>
          <a:solidFill>
            <a:srgbClr val="3FCD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2"/>
              </a:solidFill>
              <a:effectLst/>
              <a:latin typeface="Arial" charset="0"/>
            </a:endParaRPr>
          </a:p>
        </p:txBody>
      </p:sp>
      <p:sp>
        <p:nvSpPr>
          <p:cNvPr id="3" name="Metin kutusu 2"/>
          <p:cNvSpPr txBox="1"/>
          <p:nvPr/>
        </p:nvSpPr>
        <p:spPr>
          <a:xfrm>
            <a:off x="5903601" y="4974650"/>
            <a:ext cx="792088" cy="246221"/>
          </a:xfrm>
          <a:prstGeom prst="rect">
            <a:avLst/>
          </a:prstGeom>
          <a:noFill/>
        </p:spPr>
        <p:txBody>
          <a:bodyPr wrap="square" rtlCol="0">
            <a:spAutoFit/>
          </a:bodyPr>
          <a:lstStyle/>
          <a:p>
            <a:pPr lvl="0"/>
            <a:r>
              <a:rPr lang="tr-TR" altLang="tr-TR" sz="1000" b="1" dirty="0">
                <a:solidFill>
                  <a:srgbClr val="000072"/>
                </a:solidFill>
                <a:latin typeface="Calibri" panose="020F0502020204030204" pitchFamily="34" charset="0"/>
              </a:rPr>
              <a:t>50 mg </a:t>
            </a:r>
            <a:r>
              <a:rPr lang="tr-TR" altLang="tr-TR" sz="1000" b="1" dirty="0" err="1">
                <a:solidFill>
                  <a:srgbClr val="000072"/>
                </a:solidFill>
                <a:latin typeface="Calibri" panose="020F0502020204030204" pitchFamily="34" charset="0"/>
              </a:rPr>
              <a:t>amp</a:t>
            </a:r>
            <a:endParaRPr lang="tr-TR" altLang="tr-TR" sz="1000" b="1" dirty="0">
              <a:solidFill>
                <a:srgbClr val="000072"/>
              </a:solidFill>
              <a:latin typeface="Calibri" panose="020F0502020204030204" pitchFamily="34" charset="0"/>
            </a:endParaRPr>
          </a:p>
        </p:txBody>
      </p:sp>
      <p:sp>
        <p:nvSpPr>
          <p:cNvPr id="16" name="5 Metin kutusu"/>
          <p:cNvSpPr txBox="1">
            <a:spLocks noChangeArrowheads="1"/>
          </p:cNvSpPr>
          <p:nvPr/>
        </p:nvSpPr>
        <p:spPr bwMode="auto">
          <a:xfrm>
            <a:off x="5075967" y="5373636"/>
            <a:ext cx="1116213" cy="307777"/>
          </a:xfrm>
          <a:prstGeom prst="rect">
            <a:avLst/>
          </a:prstGeom>
          <a:solidFill>
            <a:srgbClr val="3FCDFF"/>
          </a:solidFill>
          <a:ln w="9525">
            <a:noFill/>
            <a:miter lim="800000"/>
            <a:headEnd/>
            <a:tailEnd/>
          </a:ln>
        </p:spPr>
        <p:txBody>
          <a:bodyPr wrap="square">
            <a:spAutoFit/>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r>
              <a:rPr lang="tr-TR" altLang="tr-TR" sz="1400" dirty="0">
                <a:solidFill>
                  <a:schemeClr val="bg1"/>
                </a:solidFill>
              </a:rPr>
              <a:t>20 mg </a:t>
            </a:r>
            <a:r>
              <a:rPr lang="tr-TR" altLang="tr-TR" sz="1400" dirty="0" err="1">
                <a:solidFill>
                  <a:schemeClr val="bg1"/>
                </a:solidFill>
              </a:rPr>
              <a:t>amp</a:t>
            </a:r>
            <a:endParaRPr lang="tr-TR" altLang="tr-TR" sz="1400" dirty="0">
              <a:solidFill>
                <a:schemeClr val="bg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ppt_x"/>
                                          </p:val>
                                        </p:tav>
                                        <p:tav tm="100000">
                                          <p:val>
                                            <p:strVal val="#ppt_x"/>
                                          </p:val>
                                        </p:tav>
                                      </p:tavLst>
                                    </p:anim>
                                    <p:anim calcmode="lin" valueType="num">
                                      <p:cBhvr additive="base">
                                        <p:cTn id="8"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2000" fill="hold"/>
                                        <p:tgtEl>
                                          <p:spTgt spid="15"/>
                                        </p:tgtEl>
                                        <p:attrNameLst>
                                          <p:attrName>ppt_x</p:attrName>
                                        </p:attrNameLst>
                                      </p:cBhvr>
                                      <p:tavLst>
                                        <p:tav tm="0">
                                          <p:val>
                                            <p:strVal val="#ppt_x"/>
                                          </p:val>
                                        </p:tav>
                                        <p:tav tm="100000">
                                          <p:val>
                                            <p:strVal val="#ppt_x"/>
                                          </p:val>
                                        </p:tav>
                                      </p:tavLst>
                                    </p:anim>
                                    <p:anim calcmode="lin" valueType="num">
                                      <p:cBhvr additive="base">
                                        <p:cTn id="14"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2000" fill="hold"/>
                                        <p:tgtEl>
                                          <p:spTgt spid="12"/>
                                        </p:tgtEl>
                                        <p:attrNameLst>
                                          <p:attrName>ppt_x</p:attrName>
                                        </p:attrNameLst>
                                      </p:cBhvr>
                                      <p:tavLst>
                                        <p:tav tm="0">
                                          <p:val>
                                            <p:strVal val="#ppt_x"/>
                                          </p:val>
                                        </p:tav>
                                        <p:tav tm="100000">
                                          <p:val>
                                            <p:strVal val="#ppt_x"/>
                                          </p:val>
                                        </p:tav>
                                      </p:tavLst>
                                    </p:anim>
                                    <p:anim calcmode="lin" valueType="num">
                                      <p:cBhvr additive="base">
                                        <p:cTn id="20"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2000" fill="hold"/>
                                        <p:tgtEl>
                                          <p:spTgt spid="6"/>
                                        </p:tgtEl>
                                        <p:attrNameLst>
                                          <p:attrName>ppt_x</p:attrName>
                                        </p:attrNameLst>
                                      </p:cBhvr>
                                      <p:tavLst>
                                        <p:tav tm="0">
                                          <p:val>
                                            <p:strVal val="1+#ppt_w/2"/>
                                          </p:val>
                                        </p:tav>
                                        <p:tav tm="100000">
                                          <p:val>
                                            <p:strVal val="#ppt_x"/>
                                          </p:val>
                                        </p:tav>
                                      </p:tavLst>
                                    </p:anim>
                                    <p:anim calcmode="lin" valueType="num">
                                      <p:cBhvr additive="base">
                                        <p:cTn id="26"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000" fill="hold"/>
                                        <p:tgtEl>
                                          <p:spTgt spid="14"/>
                                        </p:tgtEl>
                                        <p:attrNameLst>
                                          <p:attrName>ppt_x</p:attrName>
                                        </p:attrNameLst>
                                      </p:cBhvr>
                                      <p:tavLst>
                                        <p:tav tm="0">
                                          <p:val>
                                            <p:strVal val="#ppt_x"/>
                                          </p:val>
                                        </p:tav>
                                        <p:tav tm="100000">
                                          <p:val>
                                            <p:strVal val="#ppt_x"/>
                                          </p:val>
                                        </p:tav>
                                      </p:tavLst>
                                    </p:anim>
                                    <p:anim calcmode="lin" valueType="num">
                                      <p:cBhvr additive="base">
                                        <p:cTn id="32"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2000" fill="hold"/>
                                        <p:tgtEl>
                                          <p:spTgt spid="7"/>
                                        </p:tgtEl>
                                        <p:attrNameLst>
                                          <p:attrName>ppt_x</p:attrName>
                                        </p:attrNameLst>
                                      </p:cBhvr>
                                      <p:tavLst>
                                        <p:tav tm="0">
                                          <p:val>
                                            <p:strVal val="#ppt_x"/>
                                          </p:val>
                                        </p:tav>
                                        <p:tav tm="100000">
                                          <p:val>
                                            <p:strVal val="#ppt_x"/>
                                          </p:val>
                                        </p:tav>
                                      </p:tavLst>
                                    </p:anim>
                                    <p:anim calcmode="lin" valueType="num">
                                      <p:cBhvr additive="base">
                                        <p:cTn id="38"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2000" fill="hold"/>
                                        <p:tgtEl>
                                          <p:spTgt spid="16"/>
                                        </p:tgtEl>
                                        <p:attrNameLst>
                                          <p:attrName>ppt_x</p:attrName>
                                        </p:attrNameLst>
                                      </p:cBhvr>
                                      <p:tavLst>
                                        <p:tav tm="0">
                                          <p:val>
                                            <p:strVal val="#ppt_x"/>
                                          </p:val>
                                        </p:tav>
                                        <p:tav tm="100000">
                                          <p:val>
                                            <p:strVal val="#ppt_x"/>
                                          </p:val>
                                        </p:tav>
                                      </p:tavLst>
                                    </p:anim>
                                    <p:anim calcmode="lin" valueType="num">
                                      <p:cBhvr additive="base">
                                        <p:cTn id="44"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2000" fill="hold"/>
                                        <p:tgtEl>
                                          <p:spTgt spid="3"/>
                                        </p:tgtEl>
                                        <p:attrNameLst>
                                          <p:attrName>ppt_x</p:attrName>
                                        </p:attrNameLst>
                                      </p:cBhvr>
                                      <p:tavLst>
                                        <p:tav tm="0">
                                          <p:val>
                                            <p:strVal val="#ppt_x"/>
                                          </p:val>
                                        </p:tav>
                                        <p:tav tm="100000">
                                          <p:val>
                                            <p:strVal val="#ppt_x"/>
                                          </p:val>
                                        </p:tav>
                                      </p:tavLst>
                                    </p:anim>
                                    <p:anim calcmode="lin" valueType="num">
                                      <p:cBhvr additive="base">
                                        <p:cTn id="50" dur="2000" fill="hold"/>
                                        <p:tgtEl>
                                          <p:spTgt spid="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2000" fill="hold"/>
                                        <p:tgtEl>
                                          <p:spTgt spid="2"/>
                                        </p:tgtEl>
                                        <p:attrNameLst>
                                          <p:attrName>ppt_x</p:attrName>
                                        </p:attrNameLst>
                                      </p:cBhvr>
                                      <p:tavLst>
                                        <p:tav tm="0">
                                          <p:val>
                                            <p:strVal val="#ppt_x"/>
                                          </p:val>
                                        </p:tav>
                                        <p:tav tm="100000">
                                          <p:val>
                                            <p:strVal val="#ppt_x"/>
                                          </p:val>
                                        </p:tav>
                                      </p:tavLst>
                                    </p:anim>
                                    <p:anim calcmode="lin" valueType="num">
                                      <p:cBhvr additive="base">
                                        <p:cTn id="54"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2000" fill="hold"/>
                                        <p:tgtEl>
                                          <p:spTgt spid="9"/>
                                        </p:tgtEl>
                                        <p:attrNameLst>
                                          <p:attrName>ppt_x</p:attrName>
                                        </p:attrNameLst>
                                      </p:cBhvr>
                                      <p:tavLst>
                                        <p:tav tm="0">
                                          <p:val>
                                            <p:strVal val="#ppt_x"/>
                                          </p:val>
                                        </p:tav>
                                        <p:tav tm="100000">
                                          <p:val>
                                            <p:strVal val="#ppt_x"/>
                                          </p:val>
                                        </p:tav>
                                      </p:tavLst>
                                    </p:anim>
                                    <p:anim calcmode="lin" valueType="num">
                                      <p:cBhvr additive="base">
                                        <p:cTn id="60"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2000" fill="hold"/>
                                        <p:tgtEl>
                                          <p:spTgt spid="10"/>
                                        </p:tgtEl>
                                        <p:attrNameLst>
                                          <p:attrName>ppt_x</p:attrName>
                                        </p:attrNameLst>
                                      </p:cBhvr>
                                      <p:tavLst>
                                        <p:tav tm="0">
                                          <p:val>
                                            <p:strVal val="#ppt_x"/>
                                          </p:val>
                                        </p:tav>
                                        <p:tav tm="100000">
                                          <p:val>
                                            <p:strVal val="#ppt_x"/>
                                          </p:val>
                                        </p:tav>
                                      </p:tavLst>
                                    </p:anim>
                                    <p:anim calcmode="lin" valueType="num">
                                      <p:cBhvr additive="base">
                                        <p:cTn id="66"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P spid="11" grpId="0"/>
      <p:bldP spid="12" grpId="0"/>
      <p:bldP spid="14" grpId="0" animBg="1"/>
      <p:bldP spid="15" grpId="0"/>
      <p:bldP spid="2" grpId="0" animBg="1"/>
      <p:bldP spid="3" grpId="0"/>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6" descr="DSC005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9604"/>
            <a:ext cx="4273833" cy="287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67" name="Picture 7" descr="Amsterdam 2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60350"/>
            <a:ext cx="4048988" cy="280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68" name="Picture 14" descr="http://www.farmacep.com/img/200/Prolixin.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5424" y="3842773"/>
            <a:ext cx="19050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sanaleczanemiz.com.tr/ilacresim/norodol-dekanoat-im-enjeksiyon-icin-cozelti-50-mg-ml-1ml-1x1ml-ampul-852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629" y="3361151"/>
            <a:ext cx="2475975" cy="33330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6" descr="http://www.lundbeck.com/upload/cl/files/images/fluanxol_depot.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09565" y="4019561"/>
            <a:ext cx="3204766"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4" descr="http://dissurat.net/drug/photo/1269490239_Fluanxol%20depot_resize.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76056" y="3996278"/>
            <a:ext cx="1152128" cy="203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6"/>
          <p:cNvSpPr>
            <a:spLocks noGrp="1" noChangeArrowheads="1"/>
          </p:cNvSpPr>
          <p:nvPr>
            <p:ph type="title"/>
          </p:nvPr>
        </p:nvSpPr>
        <p:spPr>
          <a:xfrm>
            <a:off x="457200" y="260350"/>
            <a:ext cx="8229600" cy="936625"/>
          </a:xfrm>
        </p:spPr>
        <p:txBody>
          <a:bodyPr/>
          <a:lstStyle/>
          <a:p>
            <a:pPr eaLnBrk="1" hangingPunct="1"/>
            <a:r>
              <a:rPr lang="tr-TR" altLang="tr-TR" sz="4000"/>
              <a:t>Pozitif Psikotik Semptomatoloji</a:t>
            </a:r>
            <a:br>
              <a:rPr lang="tr-TR" altLang="tr-TR" sz="4000"/>
            </a:br>
            <a:r>
              <a:rPr lang="tr-TR" altLang="tr-TR" sz="2000">
                <a:solidFill>
                  <a:schemeClr val="tx1"/>
                </a:solidFill>
              </a:rPr>
              <a:t>Ruhsal işlevlerin aşırılığı ile karakterize semptomlar</a:t>
            </a:r>
            <a:endParaRPr lang="tr-TR" altLang="tr-TR" sz="4000">
              <a:solidFill>
                <a:schemeClr val="tx1"/>
              </a:solidFill>
            </a:endParaRPr>
          </a:p>
        </p:txBody>
      </p:sp>
      <p:sp>
        <p:nvSpPr>
          <p:cNvPr id="168964" name="Rectangle 8"/>
          <p:cNvSpPr>
            <a:spLocks noGrp="1" noChangeArrowheads="1"/>
          </p:cNvSpPr>
          <p:nvPr>
            <p:ph type="body" sz="half" idx="2"/>
          </p:nvPr>
        </p:nvSpPr>
        <p:spPr>
          <a:xfrm>
            <a:off x="2555776" y="2492896"/>
            <a:ext cx="3673475" cy="1944737"/>
          </a:xfrm>
        </p:spPr>
        <p:txBody>
          <a:bodyPr/>
          <a:lstStyle/>
          <a:p>
            <a:pPr eaLnBrk="1" hangingPunct="1"/>
            <a:r>
              <a:rPr lang="tr-TR" altLang="tr-TR" sz="2400" dirty="0"/>
              <a:t>Sanrılar</a:t>
            </a:r>
          </a:p>
          <a:p>
            <a:pPr eaLnBrk="1" hangingPunct="1"/>
            <a:r>
              <a:rPr lang="tr-TR" altLang="tr-TR" sz="2400" dirty="0" err="1"/>
              <a:t>Varsanılar</a:t>
            </a:r>
            <a:endParaRPr lang="tr-TR" altLang="tr-TR" sz="2400" dirty="0"/>
          </a:p>
          <a:p>
            <a:pPr eaLnBrk="1" hangingPunct="1"/>
            <a:r>
              <a:rPr lang="tr-TR" altLang="tr-TR" sz="2400" dirty="0" err="1"/>
              <a:t>Dezorganize</a:t>
            </a:r>
            <a:r>
              <a:rPr lang="tr-TR" altLang="tr-TR" sz="2400" dirty="0"/>
              <a:t> konuşma</a:t>
            </a:r>
          </a:p>
          <a:p>
            <a:pPr eaLnBrk="1" hangingPunct="1"/>
            <a:r>
              <a:rPr lang="tr-TR" altLang="tr-TR" sz="2400" dirty="0" err="1"/>
              <a:t>Dezorganize</a:t>
            </a:r>
            <a:r>
              <a:rPr lang="tr-TR" altLang="tr-TR" sz="2400" dirty="0"/>
              <a:t> davranış</a:t>
            </a:r>
          </a:p>
          <a:p>
            <a:pPr eaLnBrk="1" hangingPunct="1">
              <a:buFontTx/>
              <a:buNone/>
            </a:pPr>
            <a:endParaRPr lang="tr-TR" altLang="tr-TR" sz="24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964">
                                            <p:txEl>
                                              <p:pRg st="0" end="0"/>
                                            </p:txEl>
                                          </p:spTgt>
                                        </p:tgtEl>
                                        <p:attrNameLst>
                                          <p:attrName>style.visibility</p:attrName>
                                        </p:attrNameLst>
                                      </p:cBhvr>
                                      <p:to>
                                        <p:strVal val="visible"/>
                                      </p:to>
                                    </p:set>
                                    <p:anim calcmode="lin" valueType="num">
                                      <p:cBhvr additive="base">
                                        <p:cTn id="7" dur="500" fill="hold"/>
                                        <p:tgtEl>
                                          <p:spTgt spid="1689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89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8964">
                                            <p:txEl>
                                              <p:pRg st="1" end="1"/>
                                            </p:txEl>
                                          </p:spTgt>
                                        </p:tgtEl>
                                        <p:attrNameLst>
                                          <p:attrName>style.visibility</p:attrName>
                                        </p:attrNameLst>
                                      </p:cBhvr>
                                      <p:to>
                                        <p:strVal val="visible"/>
                                      </p:to>
                                    </p:set>
                                    <p:anim calcmode="lin" valueType="num">
                                      <p:cBhvr additive="base">
                                        <p:cTn id="13" dur="500" fill="hold"/>
                                        <p:tgtEl>
                                          <p:spTgt spid="16896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896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8964">
                                            <p:txEl>
                                              <p:pRg st="2" end="2"/>
                                            </p:txEl>
                                          </p:spTgt>
                                        </p:tgtEl>
                                        <p:attrNameLst>
                                          <p:attrName>style.visibility</p:attrName>
                                        </p:attrNameLst>
                                      </p:cBhvr>
                                      <p:to>
                                        <p:strVal val="visible"/>
                                      </p:to>
                                    </p:set>
                                    <p:anim calcmode="lin" valueType="num">
                                      <p:cBhvr additive="base">
                                        <p:cTn id="19" dur="500" fill="hold"/>
                                        <p:tgtEl>
                                          <p:spTgt spid="16896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896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8964">
                                            <p:txEl>
                                              <p:pRg st="3" end="3"/>
                                            </p:txEl>
                                          </p:spTgt>
                                        </p:tgtEl>
                                        <p:attrNameLst>
                                          <p:attrName>style.visibility</p:attrName>
                                        </p:attrNameLst>
                                      </p:cBhvr>
                                      <p:to>
                                        <p:strVal val="visible"/>
                                      </p:to>
                                    </p:set>
                                    <p:anim calcmode="lin" valueType="num">
                                      <p:cBhvr additive="base">
                                        <p:cTn id="25" dur="500" fill="hold"/>
                                        <p:tgtEl>
                                          <p:spTgt spid="16896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896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descr="http://www.psikofarma.info/wp-content/uploads/2009/03/largacti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19446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1" name="Picture 4" descr="http://www.farmacep.com/img/200/stilizan-1-mg-5-ampul_resim_vw3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260350"/>
            <a:ext cx="11128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2" name="Picture 6" descr="http://www.farmacep.com/img/125/stilizan_1mg.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188913"/>
            <a:ext cx="936625"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3" name="Picture 10" descr="Stilizan 2 m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2725" y="188913"/>
            <a:ext cx="995363"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4" name="Picture 12" descr="Stilizan 5 m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88125" y="188913"/>
            <a:ext cx="1062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5" name="Picture 14" descr="http://www.farmacep.com/img/200/Prolixin.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85113" y="115888"/>
            <a:ext cx="1039812"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6" name="Picture 16" descr="http://t0.gstatic.com/images?q=tbn:ANd9GcS9fQJP5fgx9uf4iIFPBqanBvVochWkgMA0NvguIVI7UQ-9-uYyQA">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850" y="2420938"/>
            <a:ext cx="1619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7" name="Picture 18" descr="http://www.farmacep.com/img/200/Norodol_Damla.jp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68538" y="2349500"/>
            <a:ext cx="1619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8" name="Picture 20" descr="http://www.psikofarma.info/wp-content/uploads/2012/07/Norodol.jpg">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72000" y="2420938"/>
            <a:ext cx="1619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9" name="Picture 22" descr="http://www.psikofarma.info/wp-content/uploads/2009/03/norodol-150x150.jpg">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43663" y="2492375"/>
            <a:ext cx="10699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00" name="Picture 24" descr="http://www.farmacep.com/img/200/Norodol_20mg_20tb.jpg">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596188" y="2492375"/>
            <a:ext cx="14160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501" name="AutoShape 26" descr="data:image/jpeg;base64,/9j/4AAQSkZJRgABAQAAAQABAAD/2wCEAAkGBxQTEhQUEhQUFBQUGBcXFxcXFRQcFxUUFBQXFxUXHBQYHCggGBwlHBQUITEhJSkrLi4uFx8zODMsNygtLisBCgoKDg0OGBAQGiwcHBwsLCwsLCwsLCwsLCwsLCwsLCwsLCwsLCwsLCwsLCwsLCwsLCwsNywsLCwsLCwsLCwsN//AABEIAJwBRAMBIgACEQEDEQH/xAAbAAACAwEBAQAAAAAAAAAAAAAAAQMEBQIGB//EAEsQAAIBAgMEBQcHCQcDBQEAAAECAAMRBBIhBTFBUQYTInGRFFJTYYGx0SMyQoKSocEVJHJzk7LC0vAHMzRig6LhQ2PxRFSj0/IW/8QAGQEBAQEBAQEAAAAAAAAAAAAAAAECBQQD/8QALhEBAAIBAQUECgMAAAAAAAAAAAERAhIDITEyUUFhgZEEIjNScaGx0eHwBRMU/9oADAMBAAIRAxEAPwD6HCEIURxRyghCEBwijkBCOEoIRTlagNwCDbfqNO/lCO4RZhzhmEWpwizCBcRaOoSE4gXAFze+oFwLczwkmeLU4SCriMpF1OXW7XUBbc7m+vqBkNPalJmKrUVmG8Agkd4G6SxchIfK0vbMt+WYX8JU/LdHrHplwrUwC+bQAEXHaOh3iLGjFM7E7bpI1Fb5uvNkK2KkggfOv/mE6q7ZoqWBqLdNGtc5TyNt3tixfhMw7ap9ctDtF2XOLKcpXgc3s37poZotHcJxmMMxi1dwkd4ryahLCQ3njemTOtVSGYBk3Am11Jvp3ERqYzy0xb285LDmPGfKGqsfpHxM4aTW+P8Ao7n1h6yjeyjvIkLY6mN9RPtr8Z4rpF21oVvSUwD+ku/3nwmNPXs9hGeMZXxbnaVL6dSxtNjZaiMTwDAnwBk4nzTZeI6uor8j/QnudlbRFV663v1bLb9FkUj8Zja7LRLWGWppQgYT5PoIQhAkihHICZe19rikURRmqVGCqOWY7z3b5pz5/s9ziNp3+jSzP6rnsqP93+2SR7wvxJnndmdIcRVU1PJiaYYr2W+U01vkYDMNRuPObtd1Ckscq21N7WHE34SFXpNms17b7OdLnLwPNSO8H1yDJwe36zvXPUVOqpgZB1bio5JtuYgG1iTacJtjEkU/knYs3aCqysFPBs6hVt6mO+bRelr2uf0mPfx752gQ6Djv+drlsN/t++BSXFVqlSrT6gLTXQPUZrVL77KF1G/jIBj8SM4XDZAmiDRg4G7UOoTcOc2GoKd6g+zu+AnaKALAWAged2kuOqpRChaJZvlsjg5VuPpXBOhOi8t8uUaGJWrlU0xQC/PsTUZ+OhYnjxvumvCBjV6WMztlemKduxYdoniWzAgeydVcLiyKIFZFsT1pCi7LcWC3W17ZtdN4mxCQZ2EwlZazs1bPRI7KEDMraXOYAf5tPXLGOou62RkU83TP4LmAv3yzecmoOJHiIGdsjZPUM7XQs+rEIwYm/G7kAeoAS51LekN7D6K77EE29ZIPsnTYpBvdPtL8ZGcfS9LT+2vxlsS0UIGrZjztaVMHslKVatWUsWrWzXIsLbrC3rk35QpeevsN/dDy+nzJ7kc+4SWKNXo9SfLnNR8r51LPqGG7W17eqT1Ni0S9R8rZqwyuQ7jMtgLWB0FhJ/Ll5VP2VT+WPysebU/Zv+IlsQLsagBSApgCiSadiewSQSd+uovrJF2bSDMyoFZ9WK3GY8zbeZ0cWeFOofYo97CLypuFKp40/wCeSx1UwVNmDlFLqLBiBmA5A75PK3Xv6JvayfgYutqejX21PgsWLUUq9ZV82kP9Rv5IZqvOkPtH4RYtQlQmp59IfUY/xxfKekT2Uz/OYFozzXTejenTfzWI9jD4qJtMr+lPsRfxvMjpTRPk1Q9Y5ygMAVp2uGHJb8ecWztIvGXiyYSgcQef3CcGufOPgJi3OuHrqXymBI40al/qt/8Ao+Ex7yXo52qeLBLG1IsO0RqAbEgHX2zHD9/iZ0vQ5mcJrsffVFRLSE3ehrkYuoPo1KQb2qQCP65zyOaep6CVCa9tNEbh61n19IwynD4NbPKNT30IQnPeoQhCB3HFCQDDQz590Hzl8U6dXmLhTnLblF9LesmfQZ8/6IMEx2PocnzjuJt+MzPEetIrn6VH7Dn+KNVreko/s3/nlbbe1Uw1Fq1QMVUgEKAT2iANCRxIlLo70poYwstPMrrrlcAMV84WJuL+EitgLV9KnspH8XgVqem8KY/GY/SnpIuCWmWps4qFgMpAsVAPHvhjduP5B5VQpF2ZFdUNzbMQDfLqcoJOnKQbApP6Z/YlP8Vh1B41qp9lMe5Z4zEdKMZ5DTrph/lWqFW+TcgINzinfNYnT/yJ67ZVd6lGm9VOrqMilk81iNRY6juloTHD83qn69vdaLyVfOq/tqn4NJo5BB5InEMe+pUPvMPI6Xo1Pfr75PPn39rO1KtNaNJGKpUDs9iQWylQFvy1OnHSWh7pcJS4Uqf2V+EkGHThTpj6omB0O2GuCosOtDioVc3AUKxQAga7tJuPjKYALVEAY2W7KATusCTqfVFCVVA3Ko+qJ0G/q0qY/adGgAa1WnTvuzsBfuB3wwG0qNcE0atOoBvyMDbvA3Qi4HMMx5+6ZT9IsKrsjV6YdM2YFtVyatfutINm9K8JXqdXSrAudwKuua3IsBfcYG5nPOLN65l09qE1cmXs3IzX5HL7Tc6jgJNtHatCgAa9WnSzXtmYC9t9hxilXLwkODxaVUD0nV1O5lII037uMmtALTkiVNp7RSgoZw5BOUZKbub2J+agJA03yjsrpPQxLBaIrMCSM/U1BTBC3sahFgfiOcI2bQMcw+ju3/KeuzqtPqqzUR275su46gWJ5awNqBmI+2mG0BhMq5DR63Nrmvci1t1tJpflGj1nVdbT630edc/2L3hVgiZfSYfmtb9E/cRIdm9JqNfEVaCkZqdgpzKRV0JbJbzbWMsdIx+a1/0DEs58svl0UZitPm5Le6KfNxf6hvxmOs2eiP8A6n9Q0xhOp6Byy9EckeJ2np+gX+IP6De9Z5ien6Aj84P6De9Z69t7PJrZ80PoMIoTkPaLwiMIEsJzHIHMtsIi12cKodxYtYXO7efZNO8p4r56/wBc5MiGD09p5sBX9QU/ZqKfwnyjZeErrTOLoE/IOAxHzkuoOYjipuQfv0n2LpTSL4PEqASTSqW7wpI09k8n/ZTSZVxK1EZQerPaUgNcOG3jXcPGTHtJZHS7pCmNwVFtFq06oFROWam/aHNTl9m6bWG6SnC7JwzoA1Rr00vuBVmux5gBd3rExumfQp6T9ZhUZ6Tn5igs1NuQA1y8uW7lNLB9GKuI2VTpMppVqVSoyCoCt7s2huNAQ2/mBHYKdKttepR8qWqcli4HyYJQbyKeWxGnfNLAdLquIwGKN8mIoIGzppdb6MBwPZIPDxmbhsTtalQ8lGHa1igbJcqpvoKgbJxNiZq9Heh1Wjg8WHA67EUmRUBHZsrZQW3XLHnYWESMTYJ2lj6bqmJKIjdpy7BizAWXMgvYAXtoO1xljpNtTE4nGDBU6hpqGWnoxAZ8oLsxGpG/T1euei/s62LXwtOstdMhd1ZRmU/Rsfmk23CV+lvQp61bynCuEq9kkMSAWWwDq4Bs1gNPVwjdY81t7ZeK2WaVSniS4ckfSAzAXs1MsQwIvIunlPrBh8bf/FUwSnBGREBsb6318JsVOhm0MU6+W11yLxDBmANr5VVQtzzP3zf6U9D/ACijQo0WWmtDQZgT2coUDTjoJR5nafRxMPsmpUR2fr/JqhBC2U3G636z7oug3RBMTRSvVq1B1bkU1XLZQj5je4O9iTYWntcb0eNXZ64M1AGFOknWZSRekVN8twdcnPjJeiWwzg6HUmoKnaZswXL862lsx5c4sfLs1XEbSqk0BiqgeoBSd8ihabFQLkjRR9Hjvmxs3YmKpY6nWWhSwozKGpivTsUY2cBcxJuNbcwJ6jb3QeliKvXpUehWOpZNxPnW0Ib1gicbD6CUqNYV6tWpiKo1DPuB3Bt5JPeTFjxtTAJV221KqMyNWclefyZcDuvaHS3AU8NtKiKKimvyFSw3ButINuXzRPff/wAjR8s8sz1eszZst0yXyZN2W+71yTbXRShiaq1aufOgCjK1hZWLDS3MmLKbAoLmLZVzc7C/jKG3doU6FPO6h2PYppYFqjtuRR67C/qFzNIzJ2z0dw+KKtXQsUBC2d1ADHXRSOUyM/odszyLCv1pGZi1aoq6in2R2QBvsE8ZsNtRBcEOCNNQN4KC2/8A7iG+6x36G0Gy+jmGw61Fo08q1QA4zOcwAI4k8GO7nLdfAIwYWsWvc875Q2/SxCKD3QJMNWzqGAIDDcbX+4kTw/8AZ5XWngMUz3KU6lUsBvyrSQm1uNgZ7nDUcihQSbX3+sk+Gug4CR4XBU6QK06aIGJLBVABJ0JIG87tYHzbZWKTy7A1KIp0lr5wyJUZmy2IXrSTYuTra3DeZlY1KHVbQ6y3X+UsKF73JFbthOBNjrbW2X1T67SwFJbZKdNbEkWRRYm1yLDQ6DwkvVL5o333Dfz7/XLY8NRWoNp4XP8A3pwIDE+ks97/AFhMno5gEKpRxNSvTxFPECpkWjdmqZhap1uQkqdbm9uPIz6jCLHj9hg09qY0OjqK3Vmm2Rshypdu2BlG/id+m+b3SEfmtf8AVv7poGUdu64av+rf90ySmXCXym8DFHafNyW/0P34j9Q/vExgZsdDvn1/1D+9ZiidT+P5cnojkjxd3npugR/OD+g3vWeYnpugX+IP6De9Z69t7PJdnzQ+hQhAzkPcIQhA7hCEgJUxo1U+v8ZclTaG4HkZJ4EAzJobXuod0ZQUDgAElgQCVANtQXQX1BvNcjgeOkjOHQ2uoOUWGm4XU+9V8BMqortZSbZGBuQAcouQagOt9w6lzf1CNtqC2YghNDm03ZDUII5hVue8a8rhwqHei/ZHrP8AE3ieca4ZASQi3O85RqTcG/ifGBToY261WchAr5Raxt2EuN2rZmItz01nOJx706StlDuVZiAbCyIzcL3OirppdpoCitrZVtysLeE6A5QM1NosaioQoJZgdd4ViDbdr2fXfloZqyI0VLZiBcce69vC58TJYQCOAhABC0YhCkYQMICgYzEYQojCEAijihRCOEIURjiMBQjhCuSJS20Pzet+rf8AcMvSptYfIVv1b/uGGZ4PkkLRCE+bk29B0LHylb9RU/eWYqza6Ff31T9Q/vSYq7hOp/H8Mnox5I8Tnp+gf+I+o3vWeXvPT9Aj8v8AUb8J69t7PL4NYc0PoUULxFpyHtOEWaECWEWaLNIO5W2gOz7fwk2eQ4s3UyTwCWE5pbh3CdzKiEBAQHCKMQCMQhAYhARwFHC0IAIjOrRGEKBgIoChGYoCtGYRQoAgYQhCgYQMBRToxGFKVtoD5Kr+g/7plm8gxovTf9Fv3TCS+PgxR00J3AmSjC1DuRz3KfhPm5FNroT/AH7j/s1PesxUGk9D0MwdRa5LI6jq3FyjAXuulyJmU9kVyP7mr9hvhOl6BlERlb0YxOiFO09F0JPy5/Rb8JnrsLEH/ov7QB7zN/opsatTqF6iZVCkald5twBnr220x0TFw3hjlqjc9XeMmKE5T2Og0UIQJ44hCZUCc1vmmdCJ9xgR4c9kSSRYbd4++QYvaKU3RHzDrL5TlJW6qzEEjdopPKYFyOZ2D2zSqU2qLmsmXMCpzWdVdTYbwVdT/wCDJq+0EUgak3AICtcBg5By2uwJQjSBbjEoptWnexO8gLbXMCtNgwsN3yqeMs4TECoiuAQHANjvF+coljiMZgEBCEBwijgEIXjhCijMUAMRjigK0IzCBzAxxQpQhEYDMUIjAIETh6qjeyjvIEi8vpekQnkGBPgJalE9oGQDFDgHPcj+8i076wnchH6RX8CYqRJEYhfjYeJ++AEKJIo7JnInY+a0QIRHaAjm0K0JKtOOAQvJGWRkTILwMICFQ4bj3/CQY/Za1WRnLWpnMFAWxOu9rZra6gEA8ZxUwCVGJbPp5tSoo8FYAzobFo8VY99Sqfe0kaev75pvc4HYtOlTemuchwASTqFVAiAG3BVA9952Nn0wS12zEg3zWNwWIPi7b+dtwAnP5FoeiU99z7zH+RMOP+hS+wsvq9Z8vybzp4eiliCFItY57aBUW2/dammnqndPGUEGUVaYA3A1F08TuguyqA3UaX7NPhJkwdMbqaDuVfhHq96b1c7Zw/p6X7RfjF+W8Pwqqe6590urTA3AD2CdiPV6T5/g3s/8tUfOY91OqfcsX5Yp8FrHuoVv5ZoiEt49Pn+DeoDao4Uq5/0mHvtF+Um4YeufZTHveaAhFx0KnqzxtCpww1X2tRH8cfltbhhz7atP8CZoQjVHT6/crvZ5xOI4UE9tf4IZya2K9FRHfWf8Kc0iYpNUdI+f3K72eGxR+jhx9aof4REVxXPDj6tQ/wAQmjCNfdBTNNLFeloD/Rf/AO2IYbEca9P2UPi5mlC0uue7ygpnDCVv/ceFKn+N4HAVeOJq+xKI/gne2KZai6qXBIsMhGbeN1yB94nnqOzcQaWU0+wKisUzlWrUwpBB7bBdcptcXn0wjVFzMR4QzO5uHZrccTX/APiHupxNs8Wua1e3PrbDxAEwk2HVJcCn1dN61FurNQH5JM2cHU8wbfCT1uj73cKqGkKy1EpE2RlCWZSAOzrrutNTjHvfRLnov4nD4emuepVqZToCa9YgnkAG1PqEkw+Dw73sma1r5g5+coYfP36GZadHKhKk5aY64VMlNiBTULlOVrfOO/SwmxgsAyVa7k3WqUKgXuMqWN7+uTKYiOaZlYvoiWrhFbKOoD3C5R1ebMTYDvlhdo0bKRUSzkqtuLLvHs4zIXo9UC0qeenko1BUU5D1jWYmxN7cTrx0kzbAp9dUqM3YdXsm7I1QBajg8yBExs/emSJy6L1La9Fr2qDsgsSbgZRvYEjtD1iQNt+jldgWJRDUylWUsvArmAuPXM+jsamqshr0yMjUwcq5wGFt+bX2AS3V2bTe3bc2oGh2VJurCxa9t8Tjs4nt/fAvJIm3aZAY3CmkapvvAUgEZbXPHXdLWz8eKwzKGA0sTl1B7ifvlZdlLdCDUBSl1IPY+bprYjfpytJdm7KWiWZSSz2zE5dbbrBQAPCZy/rqa4rGrtXpKg7LSOS0txnybR5Z3TSO0mAm0ICEcIVzeJheOKRETC05zSZhIKgtIMTYG3OuxGKolMpoMBe+jAswvbgezPQzx3Rijlx2KPnZ/blqAj98z2EwpwhFKHC8V4swvv1/rhA6EYinFWsqqWYhVGpJNgBzJMIkjnCOCAQbg2IPAg+udQHaEIQC0ISpgNoLV6zLf5NyjXFu0u+2u6Wp4i3EI5l7I2wK7V1yleoqtSNzfNlAOYcr33SK1ITjOOYiNVeY8RA6hIjiU84eInBxqeeviIRPOWpg7wDIDj6fnCcnaCcye5WPuECU4ZPNE58kTkftN8ZEdopyc/6dT4RHaI4JVP8Apt+IluRL5EnI/af4znyCn5t+8n4yL8pcqVX7IHvMPLn4Uanin80t5G53+TqXo0PeoPvkgwlMbqaDuVfhIfKanCi3tZPjEa1b0Q9rj8BFyVC4BbdpC8zDVxXCjT9tVv5J2Dij9CiPruf4ZKLaEUqJSxHE0h3BjA4fEefTH1G/mlotcnW4H+uMpeSV/Sp7KZ/mktDB1L9qpccgoAP4xpVdpCSTmO80h2jnF4QFaE6haQcTiolxJYCB57DYA0sQ1QAsGDAgcCxBv/tE1BWbzG+74y7adWk0ij1r+jPivxjzv5n3iXY7RUKo/Keav2v+Jm47Z9V8RQqgIOqzgi51Drbfab5itFQzMWphKv8Ak++V9pbPqVaT0yygOpW+U6X9s1RCKhexnYLB1EREzqcqhb5fNFucnGHfz/Bf+ZaEctEKvkreefAQ8jPpH/2/CW4ooVfIv87+P/Eq4XYiIXKlxnYs3bbVjvO+asJUUzs9P8323+Mr0Ng0VLFUsXN21PabmddTNSIyKqDZlPzB4fGdrgaY+gv2RLEIEQwyD6I8BOurHITqAgLIIWjilQWitGRAwFaKMxQovERHFCACF4RQpxkxQgO8LxQgBgIGEAEICKB//9k="/>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endParaRPr lang="tr-TR" altLang="tr-TR"/>
          </a:p>
        </p:txBody>
      </p:sp>
      <p:pic>
        <p:nvPicPr>
          <p:cNvPr id="191502" name="Picture 30" descr="http://depresion.h1.ru/another/clopixol.jpg">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23850" y="5229225"/>
            <a:ext cx="208121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03" name="Picture 7" descr="Amsterdam 28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643438" y="5373688"/>
            <a:ext cx="18684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04" name="Picture 6" descr="DSC0056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732588" y="3644900"/>
            <a:ext cx="21590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05" name="Picture 32" descr="http://www.hkapi.hk/images/drugs_images/Fluanxol%20tablet.JPG">
            <a:hlinkClick r:id="rId26"/>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843213" y="5300663"/>
            <a:ext cx="160655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07" name="Picture 36" descr="http://www.lundbeck.com/upload/cl/files/images/fluanxol_depot.jpg">
            <a:hlinkClick r:id="rId28"/>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235825" y="5445125"/>
            <a:ext cx="17764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508" name="23 Metin kutusu"/>
          <p:cNvSpPr txBox="1">
            <a:spLocks noChangeArrowheads="1"/>
          </p:cNvSpPr>
          <p:nvPr/>
        </p:nvSpPr>
        <p:spPr bwMode="auto">
          <a:xfrm>
            <a:off x="2339975" y="4149725"/>
            <a:ext cx="4248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algn="ctr" eaLnBrk="1" hangingPunct="1"/>
            <a:r>
              <a:rPr lang="tr-TR" altLang="tr-TR"/>
              <a:t>Türkiyede mevcut tipik antipsikotiklerler</a:t>
            </a:r>
          </a:p>
        </p:txBody>
      </p:sp>
      <p:pic>
        <p:nvPicPr>
          <p:cNvPr id="22" name="Picture 34" descr="http://dissurat.net/drug/photo/1269490239_Fluanxol%20depot_resize.JPG">
            <a:hlinkClick r:id="rId30"/>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773971" y="5445126"/>
            <a:ext cx="739667"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179388" y="0"/>
            <a:ext cx="8424862" cy="765175"/>
          </a:xfrm>
        </p:spPr>
        <p:txBody>
          <a:bodyPr/>
          <a:lstStyle/>
          <a:p>
            <a:pPr algn="l" eaLnBrk="1" hangingPunct="1"/>
            <a:r>
              <a:rPr lang="tr-TR" altLang="tr-TR" sz="1400"/>
              <a:t>Antipsikotik İlaçlar</a:t>
            </a:r>
            <a:br>
              <a:rPr lang="tr-TR" altLang="tr-TR" sz="1400"/>
            </a:br>
            <a:r>
              <a:rPr lang="tr-TR" altLang="tr-TR" sz="1400"/>
              <a:t>       		 </a:t>
            </a:r>
            <a:r>
              <a:rPr lang="tr-TR" altLang="tr-TR" sz="2400"/>
              <a:t>Atipik  (yeni / ikinci nesil) Antipsikotikler</a:t>
            </a:r>
          </a:p>
        </p:txBody>
      </p:sp>
      <p:sp>
        <p:nvSpPr>
          <p:cNvPr id="223235" name="Rectangle 3"/>
          <p:cNvSpPr>
            <a:spLocks noGrp="1" noChangeArrowheads="1"/>
          </p:cNvSpPr>
          <p:nvPr>
            <p:ph type="body" idx="1"/>
          </p:nvPr>
        </p:nvSpPr>
        <p:spPr>
          <a:xfrm>
            <a:off x="250825" y="692150"/>
            <a:ext cx="8893175" cy="6165850"/>
          </a:xfrm>
        </p:spPr>
        <p:txBody>
          <a:bodyPr/>
          <a:lstStyle/>
          <a:p>
            <a:pPr eaLnBrk="1" hangingPunct="1">
              <a:buFontTx/>
              <a:buNone/>
              <a:defRPr/>
            </a:pPr>
            <a:r>
              <a:rPr lang="tr-TR" sz="1600" dirty="0"/>
              <a:t>Jenerik adı	Ticari adı			Ticari şekli		Dozu (mg/gün)</a:t>
            </a:r>
          </a:p>
          <a:p>
            <a:pPr eaLnBrk="1" hangingPunct="1">
              <a:buFontTx/>
              <a:buNone/>
              <a:defRPr/>
            </a:pPr>
            <a:endParaRPr lang="tr-TR" sz="1400" dirty="0"/>
          </a:p>
          <a:p>
            <a:pPr eaLnBrk="1" hangingPunct="1">
              <a:buFontTx/>
              <a:buNone/>
              <a:defRPr/>
            </a:pPr>
            <a:r>
              <a:rPr lang="tr-TR" sz="1400" dirty="0" err="1"/>
              <a:t>Risperidon</a:t>
            </a:r>
            <a:r>
              <a:rPr lang="tr-TR" sz="1400" dirty="0"/>
              <a:t>		RİSPERDAL		1, 2, 3 ve 4 mg </a:t>
            </a:r>
            <a:r>
              <a:rPr lang="tr-TR" sz="1400" dirty="0" err="1"/>
              <a:t>tab</a:t>
            </a:r>
            <a:r>
              <a:rPr lang="tr-TR" sz="1400" dirty="0"/>
              <a:t>		2-16</a:t>
            </a:r>
          </a:p>
          <a:p>
            <a:pPr eaLnBrk="1" hangingPunct="1">
              <a:buFontTx/>
              <a:buNone/>
              <a:defRPr/>
            </a:pPr>
            <a:r>
              <a:rPr lang="tr-TR" sz="1400" dirty="0"/>
              <a:t>									  			</a:t>
            </a:r>
            <a:r>
              <a:rPr lang="tr-TR" sz="1400" dirty="0">
                <a:solidFill>
                  <a:srgbClr val="67F763"/>
                </a:solidFill>
              </a:rPr>
              <a:t>RİSPERDAL CONSTA</a:t>
            </a:r>
            <a:r>
              <a:rPr lang="tr-TR" sz="1400" dirty="0"/>
              <a:t>					</a:t>
            </a:r>
            <a:r>
              <a:rPr lang="tr-TR" sz="1400" dirty="0">
                <a:solidFill>
                  <a:srgbClr val="7DF951"/>
                </a:solidFill>
              </a:rPr>
              <a:t>2 haftada bir</a:t>
            </a:r>
          </a:p>
          <a:p>
            <a:pPr eaLnBrk="1" hangingPunct="1">
              <a:buFontTx/>
              <a:buNone/>
              <a:defRPr/>
            </a:pPr>
            <a:r>
              <a:rPr lang="tr-TR" sz="1400" dirty="0" err="1"/>
              <a:t>Paliperidon</a:t>
            </a:r>
            <a:r>
              <a:rPr lang="tr-TR" sz="1400" dirty="0"/>
              <a:t>		İNVEGA			3, 6 ve 9 mg </a:t>
            </a:r>
            <a:r>
              <a:rPr lang="tr-TR" sz="1400" dirty="0" err="1"/>
              <a:t>tab</a:t>
            </a:r>
            <a:r>
              <a:rPr lang="tr-TR" sz="1400" dirty="0"/>
              <a:t>.		3-9 mg/gün</a:t>
            </a:r>
          </a:p>
          <a:p>
            <a:pPr eaLnBrk="1" hangingPunct="1">
              <a:buFontTx/>
              <a:buNone/>
              <a:defRPr/>
            </a:pPr>
            <a:r>
              <a:rPr lang="tr-TR" sz="1400" dirty="0"/>
              <a:t>			</a:t>
            </a:r>
            <a:r>
              <a:rPr lang="tr-TR" sz="1400" dirty="0">
                <a:solidFill>
                  <a:srgbClr val="67F763"/>
                </a:solidFill>
              </a:rPr>
              <a:t>XEPLION						1/1 ay</a:t>
            </a:r>
          </a:p>
          <a:p>
            <a:pPr eaLnBrk="1" hangingPunct="1">
              <a:buFontTx/>
              <a:buNone/>
              <a:defRPr/>
            </a:pPr>
            <a:r>
              <a:rPr lang="tr-TR" sz="1400" dirty="0">
                <a:solidFill>
                  <a:srgbClr val="67F763"/>
                </a:solidFill>
              </a:rPr>
              <a:t>			TREVİCTA						1/3 ay	</a:t>
            </a:r>
          </a:p>
          <a:p>
            <a:pPr eaLnBrk="1" hangingPunct="1">
              <a:buFontTx/>
              <a:buNone/>
              <a:defRPr/>
            </a:pPr>
            <a:r>
              <a:rPr lang="tr-TR" sz="1400" dirty="0" err="1"/>
              <a:t>Olanzapin</a:t>
            </a:r>
            <a:r>
              <a:rPr lang="tr-TR" sz="1400" dirty="0"/>
              <a:t>		ZYPREXA			5 ve 10 mg </a:t>
            </a:r>
            <a:r>
              <a:rPr lang="tr-TR" sz="1400" dirty="0" err="1"/>
              <a:t>tab</a:t>
            </a:r>
            <a:r>
              <a:rPr lang="tr-TR" sz="1400" dirty="0"/>
              <a:t>, 		5-20</a:t>
            </a:r>
          </a:p>
          <a:p>
            <a:pPr eaLnBrk="1" hangingPunct="1">
              <a:buFontTx/>
              <a:buNone/>
              <a:defRPr/>
            </a:pPr>
            <a:r>
              <a:rPr lang="tr-TR" sz="1400" dirty="0" err="1"/>
              <a:t>Ketiyapin</a:t>
            </a:r>
            <a:r>
              <a:rPr lang="tr-TR" sz="1400" dirty="0"/>
              <a:t>		SEROQUEL		25, 50, 100,200,300 ve 	400-800</a:t>
            </a:r>
          </a:p>
          <a:p>
            <a:pPr eaLnBrk="1" hangingPunct="1">
              <a:buFontTx/>
              <a:buNone/>
              <a:defRPr/>
            </a:pPr>
            <a:r>
              <a:rPr lang="tr-TR" sz="1400" dirty="0"/>
              <a:t>						400 mg </a:t>
            </a:r>
            <a:r>
              <a:rPr lang="tr-TR" sz="1400" dirty="0" err="1"/>
              <a:t>tab</a:t>
            </a:r>
            <a:endParaRPr lang="tr-TR" sz="1400" dirty="0"/>
          </a:p>
          <a:p>
            <a:pPr eaLnBrk="1" hangingPunct="1">
              <a:buFontTx/>
              <a:buNone/>
              <a:defRPr/>
            </a:pPr>
            <a:r>
              <a:rPr lang="tr-TR" sz="1400" dirty="0" err="1"/>
              <a:t>Sülpirid</a:t>
            </a:r>
            <a:r>
              <a:rPr lang="tr-TR" sz="1400" dirty="0"/>
              <a:t>		SÜLPİR			50 mg </a:t>
            </a:r>
            <a:r>
              <a:rPr lang="tr-TR" sz="1400" dirty="0" err="1"/>
              <a:t>tab</a:t>
            </a:r>
            <a:r>
              <a:rPr lang="tr-TR" sz="1400" dirty="0"/>
              <a:t>		</a:t>
            </a:r>
          </a:p>
          <a:p>
            <a:pPr eaLnBrk="1" hangingPunct="1">
              <a:buFontTx/>
              <a:buNone/>
              <a:defRPr/>
            </a:pPr>
            <a:r>
              <a:rPr lang="tr-TR" sz="1400" dirty="0"/>
              <a:t>			DOGMATİL		200 mg </a:t>
            </a:r>
            <a:r>
              <a:rPr lang="tr-TR" sz="1400" dirty="0" err="1"/>
              <a:t>tab</a:t>
            </a:r>
            <a:r>
              <a:rPr lang="tr-TR" sz="1400" dirty="0"/>
              <a:t>			600-1800</a:t>
            </a:r>
          </a:p>
          <a:p>
            <a:pPr eaLnBrk="1" hangingPunct="1">
              <a:buFontTx/>
              <a:buNone/>
              <a:defRPr/>
            </a:pPr>
            <a:r>
              <a:rPr lang="tr-TR" sz="1400" dirty="0" err="1"/>
              <a:t>Amisülpirid</a:t>
            </a:r>
            <a:r>
              <a:rPr lang="tr-TR" sz="1400" dirty="0"/>
              <a:t>		SOLİAN			200 ve 400 mg </a:t>
            </a:r>
            <a:r>
              <a:rPr lang="tr-TR" sz="1400" dirty="0" err="1"/>
              <a:t>tab</a:t>
            </a:r>
            <a:r>
              <a:rPr lang="tr-TR" sz="1400" dirty="0"/>
              <a:t>		400-800</a:t>
            </a:r>
          </a:p>
          <a:p>
            <a:pPr eaLnBrk="1" hangingPunct="1">
              <a:buFontTx/>
              <a:buNone/>
              <a:defRPr/>
            </a:pPr>
            <a:r>
              <a:rPr lang="tr-TR" sz="1400" dirty="0"/>
              <a:t>						</a:t>
            </a:r>
            <a:endParaRPr lang="tr-TR" sz="1400" dirty="0">
              <a:solidFill>
                <a:srgbClr val="FF99FF"/>
              </a:solidFill>
            </a:endParaRPr>
          </a:p>
          <a:p>
            <a:pPr eaLnBrk="1" hangingPunct="1">
              <a:buFontTx/>
              <a:buNone/>
              <a:defRPr/>
            </a:pPr>
            <a:r>
              <a:rPr lang="tr-TR" sz="1400" dirty="0" err="1"/>
              <a:t>Ziprasidon</a:t>
            </a:r>
            <a:r>
              <a:rPr lang="tr-TR" sz="1400" dirty="0"/>
              <a:t>		ZELDOX			</a:t>
            </a:r>
            <a:r>
              <a:rPr lang="tr-TR" sz="1200" dirty="0"/>
              <a:t>20, 40, 60 ve 80 mg </a:t>
            </a:r>
            <a:r>
              <a:rPr lang="tr-TR" sz="1200" dirty="0" err="1"/>
              <a:t>cap</a:t>
            </a:r>
            <a:r>
              <a:rPr lang="tr-TR" sz="1200" dirty="0"/>
              <a:t>		4</a:t>
            </a:r>
            <a:r>
              <a:rPr lang="tr-TR" sz="1400" dirty="0"/>
              <a:t>0-160</a:t>
            </a:r>
            <a:r>
              <a:rPr lang="tr-TR" sz="1400" dirty="0">
                <a:solidFill>
                  <a:srgbClr val="FFFC95"/>
                </a:solidFill>
              </a:rPr>
              <a:t> 				</a:t>
            </a:r>
            <a:endParaRPr lang="tr-TR" sz="1400" dirty="0">
              <a:solidFill>
                <a:srgbClr val="3FCDFF"/>
              </a:solidFill>
            </a:endParaRPr>
          </a:p>
          <a:p>
            <a:pPr eaLnBrk="1" hangingPunct="1">
              <a:buFontTx/>
              <a:buNone/>
              <a:defRPr/>
            </a:pPr>
            <a:r>
              <a:rPr lang="tr-TR" sz="1400" dirty="0" err="1"/>
              <a:t>Aripiprazol</a:t>
            </a:r>
            <a:r>
              <a:rPr lang="tr-TR" sz="1400" dirty="0"/>
              <a:t>		ABILIFY			5, 10, 15 ve 30 mg </a:t>
            </a:r>
            <a:r>
              <a:rPr lang="tr-TR" sz="1400" dirty="0" err="1"/>
              <a:t>tab</a:t>
            </a:r>
            <a:r>
              <a:rPr lang="tr-TR" sz="1400" dirty="0"/>
              <a:t>		10-30</a:t>
            </a:r>
          </a:p>
          <a:p>
            <a:pPr eaLnBrk="1" hangingPunct="1">
              <a:buFontTx/>
              <a:buNone/>
              <a:defRPr/>
            </a:pPr>
            <a:endParaRPr lang="tr-TR" sz="1400" dirty="0"/>
          </a:p>
          <a:p>
            <a:pPr eaLnBrk="1" hangingPunct="1">
              <a:buFontTx/>
              <a:buNone/>
              <a:defRPr/>
            </a:pPr>
            <a:endParaRPr lang="tr-TR" sz="1400" dirty="0"/>
          </a:p>
          <a:p>
            <a:pPr eaLnBrk="1" hangingPunct="1">
              <a:buFontTx/>
              <a:buNone/>
              <a:defRPr/>
            </a:pPr>
            <a:r>
              <a:rPr lang="tr-TR" sz="1400" dirty="0"/>
              <a:t>									</a:t>
            </a:r>
            <a:r>
              <a:rPr lang="tr-TR" sz="1400" dirty="0">
                <a:solidFill>
                  <a:srgbClr val="00B050"/>
                </a:solidFill>
              </a:rPr>
              <a:t>1/1 ay</a:t>
            </a:r>
            <a:r>
              <a:rPr lang="tr-TR" sz="1400" dirty="0"/>
              <a:t>			</a:t>
            </a:r>
            <a:r>
              <a:rPr lang="tr-TR" sz="1400" dirty="0">
                <a:solidFill>
                  <a:srgbClr val="3FCDFF"/>
                </a:solidFill>
              </a:rPr>
              <a:t>						</a:t>
            </a:r>
            <a:endParaRPr lang="tr-TR" sz="1400" dirty="0">
              <a:solidFill>
                <a:srgbClr val="FF99FF"/>
              </a:solidFill>
            </a:endParaRPr>
          </a:p>
          <a:p>
            <a:pPr eaLnBrk="1" hangingPunct="1">
              <a:buFontTx/>
              <a:buNone/>
              <a:defRPr/>
            </a:pPr>
            <a:r>
              <a:rPr lang="tr-TR" sz="1400" dirty="0" err="1"/>
              <a:t>Sertindol</a:t>
            </a:r>
            <a:r>
              <a:rPr lang="tr-TR" sz="1400" dirty="0"/>
              <a:t>		SERDOLECT		4, 12, 16 ve 20 mg </a:t>
            </a:r>
            <a:r>
              <a:rPr lang="tr-TR" sz="1400" dirty="0" err="1"/>
              <a:t>tab</a:t>
            </a:r>
            <a:r>
              <a:rPr lang="tr-TR" sz="1400" dirty="0"/>
              <a:t>		20-24</a:t>
            </a:r>
          </a:p>
          <a:p>
            <a:pPr eaLnBrk="1" hangingPunct="1">
              <a:buFontTx/>
              <a:buNone/>
              <a:defRPr/>
            </a:pPr>
            <a:endParaRPr lang="tr-TR" sz="1400" dirty="0">
              <a:solidFill>
                <a:schemeClr val="accent1">
                  <a:lumMod val="40000"/>
                  <a:lumOff val="60000"/>
                </a:schemeClr>
              </a:solidFill>
            </a:endParaRPr>
          </a:p>
          <a:p>
            <a:pPr eaLnBrk="1" hangingPunct="1">
              <a:buFontTx/>
              <a:buNone/>
              <a:defRPr/>
            </a:pPr>
            <a:endParaRPr lang="tr-TR" sz="1600" dirty="0">
              <a:solidFill>
                <a:srgbClr val="F6F000"/>
              </a:solidFill>
            </a:endParaRPr>
          </a:p>
        </p:txBody>
      </p:sp>
      <p:sp>
        <p:nvSpPr>
          <p:cNvPr id="207876" name="Line 4"/>
          <p:cNvSpPr>
            <a:spLocks noChangeShapeType="1"/>
          </p:cNvSpPr>
          <p:nvPr/>
        </p:nvSpPr>
        <p:spPr bwMode="auto">
          <a:xfrm>
            <a:off x="323850" y="981075"/>
            <a:ext cx="85693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07877" name="Line 5"/>
          <p:cNvSpPr>
            <a:spLocks noChangeShapeType="1"/>
          </p:cNvSpPr>
          <p:nvPr/>
        </p:nvSpPr>
        <p:spPr bwMode="auto">
          <a:xfrm>
            <a:off x="179388" y="6669088"/>
            <a:ext cx="86423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 name="5 Metin kutusu"/>
          <p:cNvSpPr txBox="1">
            <a:spLocks noChangeArrowheads="1"/>
          </p:cNvSpPr>
          <p:nvPr/>
        </p:nvSpPr>
        <p:spPr bwMode="auto">
          <a:xfrm>
            <a:off x="4787900" y="1700213"/>
            <a:ext cx="2305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r>
              <a:rPr lang="tr-TR" altLang="tr-TR" sz="1400" b="1">
                <a:solidFill>
                  <a:srgbClr val="7DF951"/>
                </a:solidFill>
              </a:rPr>
              <a:t>25, 37.5 ve 50 mg amp</a:t>
            </a:r>
            <a:endParaRPr lang="tr-TR" altLang="tr-TR" sz="1400" b="1"/>
          </a:p>
        </p:txBody>
      </p:sp>
      <p:sp>
        <p:nvSpPr>
          <p:cNvPr id="7" name="6 Metin kutusu"/>
          <p:cNvSpPr txBox="1">
            <a:spLocks noChangeArrowheads="1"/>
          </p:cNvSpPr>
          <p:nvPr/>
        </p:nvSpPr>
        <p:spPr bwMode="auto">
          <a:xfrm>
            <a:off x="4787900" y="2205038"/>
            <a:ext cx="2520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r>
              <a:rPr lang="tr-TR" altLang="tr-TR" sz="1400" b="1" dirty="0">
                <a:solidFill>
                  <a:srgbClr val="67F763"/>
                </a:solidFill>
              </a:rPr>
              <a:t>50, 75, 100 ve 150 mg </a:t>
            </a:r>
            <a:r>
              <a:rPr lang="tr-TR" altLang="tr-TR" sz="1400" b="1" dirty="0" err="1">
                <a:solidFill>
                  <a:srgbClr val="67F763"/>
                </a:solidFill>
              </a:rPr>
              <a:t>amp</a:t>
            </a:r>
            <a:endParaRPr lang="tr-TR" altLang="tr-TR" sz="1400" b="1" dirty="0"/>
          </a:p>
        </p:txBody>
      </p:sp>
      <p:sp>
        <p:nvSpPr>
          <p:cNvPr id="207880" name="7 Metin kutusu"/>
          <p:cNvSpPr txBox="1">
            <a:spLocks noChangeArrowheads="1"/>
          </p:cNvSpPr>
          <p:nvPr/>
        </p:nvSpPr>
        <p:spPr bwMode="auto">
          <a:xfrm>
            <a:off x="5003800" y="702945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endParaRPr lang="tr-TR" altLang="tr-TR"/>
          </a:p>
        </p:txBody>
      </p:sp>
      <p:sp>
        <p:nvSpPr>
          <p:cNvPr id="9" name="8 Metin kutusu"/>
          <p:cNvSpPr txBox="1">
            <a:spLocks noChangeArrowheads="1"/>
          </p:cNvSpPr>
          <p:nvPr/>
        </p:nvSpPr>
        <p:spPr bwMode="auto">
          <a:xfrm>
            <a:off x="4787900" y="1484313"/>
            <a:ext cx="1619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r>
              <a:rPr lang="tr-TR" altLang="tr-TR" sz="1400" b="1">
                <a:solidFill>
                  <a:srgbClr val="FF99FF"/>
                </a:solidFill>
              </a:rPr>
              <a:t>1ml=1 mg sol</a:t>
            </a:r>
            <a:endParaRPr lang="tr-TR" altLang="tr-TR" sz="1400" b="1"/>
          </a:p>
        </p:txBody>
      </p:sp>
      <p:sp>
        <p:nvSpPr>
          <p:cNvPr id="10" name="9 Metin kutusu"/>
          <p:cNvSpPr txBox="1">
            <a:spLocks noChangeArrowheads="1"/>
          </p:cNvSpPr>
          <p:nvPr/>
        </p:nvSpPr>
        <p:spPr bwMode="auto">
          <a:xfrm>
            <a:off x="4805361" y="4240684"/>
            <a:ext cx="158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r>
              <a:rPr lang="tr-TR" altLang="tr-TR" sz="1400" b="1" dirty="0">
                <a:solidFill>
                  <a:srgbClr val="FF99FF"/>
                </a:solidFill>
              </a:rPr>
              <a:t>Sol. 100 mg/ml </a:t>
            </a:r>
            <a:endParaRPr lang="tr-TR" altLang="tr-TR" sz="1400" b="1" dirty="0"/>
          </a:p>
        </p:txBody>
      </p:sp>
      <p:sp>
        <p:nvSpPr>
          <p:cNvPr id="11" name="10 Metin kutusu"/>
          <p:cNvSpPr txBox="1">
            <a:spLocks noChangeArrowheads="1"/>
          </p:cNvSpPr>
          <p:nvPr/>
        </p:nvSpPr>
        <p:spPr bwMode="auto">
          <a:xfrm>
            <a:off x="4805361" y="5537609"/>
            <a:ext cx="1439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r>
              <a:rPr lang="tr-TR" altLang="tr-TR" sz="1400" b="1" dirty="0">
                <a:solidFill>
                  <a:srgbClr val="FF99FF"/>
                </a:solidFill>
              </a:rPr>
              <a:t>1mg/ml/150 ml</a:t>
            </a:r>
            <a:endParaRPr lang="tr-TR" altLang="tr-TR" sz="1400" b="1" dirty="0"/>
          </a:p>
        </p:txBody>
      </p:sp>
      <p:sp>
        <p:nvSpPr>
          <p:cNvPr id="13" name="12 Metin kutusu"/>
          <p:cNvSpPr txBox="1">
            <a:spLocks noChangeArrowheads="1"/>
          </p:cNvSpPr>
          <p:nvPr/>
        </p:nvSpPr>
        <p:spPr bwMode="auto">
          <a:xfrm>
            <a:off x="4838459" y="5261671"/>
            <a:ext cx="1655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r>
              <a:rPr lang="tr-TR" altLang="tr-TR" sz="1400" b="1" dirty="0">
                <a:solidFill>
                  <a:srgbClr val="3FCDFF"/>
                </a:solidFill>
              </a:rPr>
              <a:t>9.75mg/1.3ml </a:t>
            </a:r>
            <a:r>
              <a:rPr lang="tr-TR" altLang="tr-TR" sz="1400" b="1" dirty="0" err="1">
                <a:solidFill>
                  <a:srgbClr val="3FCDFF"/>
                </a:solidFill>
              </a:rPr>
              <a:t>vial</a:t>
            </a:r>
            <a:endParaRPr lang="tr-TR" altLang="tr-TR" sz="1400" b="1" dirty="0"/>
          </a:p>
        </p:txBody>
      </p:sp>
      <p:sp>
        <p:nvSpPr>
          <p:cNvPr id="15" name="14 Metin kutusu"/>
          <p:cNvSpPr txBox="1">
            <a:spLocks noChangeArrowheads="1"/>
          </p:cNvSpPr>
          <p:nvPr/>
        </p:nvSpPr>
        <p:spPr bwMode="auto">
          <a:xfrm>
            <a:off x="250825" y="981075"/>
            <a:ext cx="8424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r>
              <a:rPr lang="tr-TR" altLang="tr-TR" sz="1400" b="1" i="1">
                <a:solidFill>
                  <a:srgbClr val="FFC000"/>
                </a:solidFill>
              </a:rPr>
              <a:t>Klozapin                      LEPONEX	                                     25 ve 100 mg tab	                 450-900</a:t>
            </a:r>
          </a:p>
        </p:txBody>
      </p:sp>
      <p:sp>
        <p:nvSpPr>
          <p:cNvPr id="16" name="12 Metin kutusu"/>
          <p:cNvSpPr txBox="1">
            <a:spLocks noChangeArrowheads="1"/>
          </p:cNvSpPr>
          <p:nvPr/>
        </p:nvSpPr>
        <p:spPr bwMode="auto">
          <a:xfrm>
            <a:off x="4838459" y="5786052"/>
            <a:ext cx="133744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r>
              <a:rPr lang="tr-TR" altLang="tr-TR" sz="1400" b="1" dirty="0">
                <a:solidFill>
                  <a:srgbClr val="00B050"/>
                </a:solidFill>
              </a:rPr>
              <a:t>400 mg </a:t>
            </a:r>
            <a:r>
              <a:rPr lang="tr-TR" altLang="tr-TR" sz="1400" b="1" dirty="0" err="1">
                <a:solidFill>
                  <a:srgbClr val="00B050"/>
                </a:solidFill>
              </a:rPr>
              <a:t>amp</a:t>
            </a:r>
            <a:endParaRPr lang="tr-TR" altLang="tr-TR" sz="1400" b="1" dirty="0">
              <a:solidFill>
                <a:srgbClr val="00B050"/>
              </a:solidFill>
            </a:endParaRPr>
          </a:p>
        </p:txBody>
      </p:sp>
      <p:sp>
        <p:nvSpPr>
          <p:cNvPr id="2" name="Metin kutusu 1">
            <a:extLst>
              <a:ext uri="{FF2B5EF4-FFF2-40B4-BE49-F238E27FC236}">
                <a16:creationId xmlns:a16="http://schemas.microsoft.com/office/drawing/2014/main" id="{2BC58B38-600B-4C8A-95B5-23537E9A4A9D}"/>
              </a:ext>
            </a:extLst>
          </p:cNvPr>
          <p:cNvSpPr txBox="1"/>
          <p:nvPr/>
        </p:nvSpPr>
        <p:spPr>
          <a:xfrm>
            <a:off x="4139967" y="3242345"/>
            <a:ext cx="914400" cy="914400"/>
          </a:xfrm>
          <a:prstGeom prst="rect">
            <a:avLst/>
          </a:prstGeom>
          <a:noFill/>
        </p:spPr>
        <p:txBody>
          <a:bodyPr wrap="square" rtlCol="0">
            <a:spAutoFit/>
          </a:bodyPr>
          <a:lstStyle/>
          <a:p>
            <a:endParaRPr lang="tr-TR" dirty="0"/>
          </a:p>
        </p:txBody>
      </p:sp>
      <p:sp>
        <p:nvSpPr>
          <p:cNvPr id="3" name="Metin kutusu 2">
            <a:extLst>
              <a:ext uri="{FF2B5EF4-FFF2-40B4-BE49-F238E27FC236}">
                <a16:creationId xmlns:a16="http://schemas.microsoft.com/office/drawing/2014/main" id="{B2F69228-A97A-4B72-B563-187637C22795}"/>
              </a:ext>
            </a:extLst>
          </p:cNvPr>
          <p:cNvSpPr txBox="1"/>
          <p:nvPr/>
        </p:nvSpPr>
        <p:spPr>
          <a:xfrm>
            <a:off x="4139967" y="3242345"/>
            <a:ext cx="914400" cy="914400"/>
          </a:xfrm>
          <a:prstGeom prst="rect">
            <a:avLst/>
          </a:prstGeom>
          <a:noFill/>
        </p:spPr>
        <p:txBody>
          <a:bodyPr wrap="square" rtlCol="0">
            <a:spAutoFit/>
          </a:bodyPr>
          <a:lstStyle/>
          <a:p>
            <a:endParaRPr lang="tr-TR" dirty="0"/>
          </a:p>
        </p:txBody>
      </p:sp>
      <p:sp>
        <p:nvSpPr>
          <p:cNvPr id="4" name="Metin kutusu 3">
            <a:extLst>
              <a:ext uri="{FF2B5EF4-FFF2-40B4-BE49-F238E27FC236}">
                <a16:creationId xmlns:a16="http://schemas.microsoft.com/office/drawing/2014/main" id="{7F3771F6-A9E0-4D73-AA92-A78257D0FE81}"/>
              </a:ext>
            </a:extLst>
          </p:cNvPr>
          <p:cNvSpPr txBox="1"/>
          <p:nvPr/>
        </p:nvSpPr>
        <p:spPr>
          <a:xfrm>
            <a:off x="4787106" y="2428429"/>
            <a:ext cx="2710979" cy="307777"/>
          </a:xfrm>
          <a:prstGeom prst="rect">
            <a:avLst/>
          </a:prstGeom>
          <a:noFill/>
        </p:spPr>
        <p:txBody>
          <a:bodyPr wrap="square" rtlCol="0">
            <a:spAutoFit/>
          </a:bodyPr>
          <a:lstStyle/>
          <a:p>
            <a:r>
              <a:rPr lang="tr-TR" sz="1400" b="1" dirty="0">
                <a:solidFill>
                  <a:srgbClr val="67F763"/>
                </a:solidFill>
              </a:rPr>
              <a:t>175, 263, 350 ve 525 mg </a:t>
            </a:r>
            <a:r>
              <a:rPr lang="tr-TR" sz="1400" b="1" dirty="0" err="1">
                <a:solidFill>
                  <a:srgbClr val="67F763"/>
                </a:solidFill>
              </a:rPr>
              <a:t>amp</a:t>
            </a:r>
            <a:endParaRPr lang="tr-TR" sz="14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vertical)">
                                      <p:cBhvr>
                                        <p:cTn id="7" dur="2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0-#ppt_w/2"/>
                                          </p:val>
                                        </p:tav>
                                        <p:tav tm="100000">
                                          <p:val>
                                            <p:strVal val="#ppt_x"/>
                                          </p:val>
                                        </p:tav>
                                      </p:tavLst>
                                    </p:anim>
                                    <p:anim calcmode="lin" valueType="num">
                                      <p:cBhvr additive="base">
                                        <p:cTn id="13"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000" fill="hold"/>
                                        <p:tgtEl>
                                          <p:spTgt spid="7"/>
                                        </p:tgtEl>
                                        <p:attrNameLst>
                                          <p:attrName>ppt_x</p:attrName>
                                        </p:attrNameLst>
                                      </p:cBhvr>
                                      <p:tavLst>
                                        <p:tav tm="0">
                                          <p:val>
                                            <p:strVal val="0-#ppt_w/2"/>
                                          </p:val>
                                        </p:tav>
                                        <p:tav tm="100000">
                                          <p:val>
                                            <p:strVal val="#ppt_x"/>
                                          </p:val>
                                        </p:tav>
                                      </p:tavLst>
                                    </p:anim>
                                    <p:anim calcmode="lin" valueType="num">
                                      <p:cBhvr additive="base">
                                        <p:cTn id="19" dur="20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9"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9"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2000" fill="hold"/>
                                        <p:tgtEl>
                                          <p:spTgt spid="16"/>
                                        </p:tgtEl>
                                        <p:attrNameLst>
                                          <p:attrName>ppt_x</p:attrName>
                                        </p:attrNameLst>
                                      </p:cBhvr>
                                      <p:tavLst>
                                        <p:tav tm="0">
                                          <p:val>
                                            <p:strVal val="0-#ppt_w/2"/>
                                          </p:val>
                                        </p:tav>
                                        <p:tav tm="100000">
                                          <p:val>
                                            <p:strVal val="#ppt_x"/>
                                          </p:val>
                                        </p:tav>
                                      </p:tavLst>
                                    </p:anim>
                                    <p:anim calcmode="lin" valueType="num">
                                      <p:cBhvr additive="base">
                                        <p:cTn id="29" dur="2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2000" fill="hold"/>
                                        <p:tgtEl>
                                          <p:spTgt spid="9"/>
                                        </p:tgtEl>
                                        <p:attrNameLst>
                                          <p:attrName>ppt_x</p:attrName>
                                        </p:attrNameLst>
                                      </p:cBhvr>
                                      <p:tavLst>
                                        <p:tav tm="0">
                                          <p:val>
                                            <p:strVal val="#ppt_x"/>
                                          </p:val>
                                        </p:tav>
                                        <p:tav tm="100000">
                                          <p:val>
                                            <p:strVal val="#ppt_x"/>
                                          </p:val>
                                        </p:tav>
                                      </p:tavLst>
                                    </p:anim>
                                    <p:anim calcmode="lin" valueType="num">
                                      <p:cBhvr additive="base">
                                        <p:cTn id="35"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2000" fill="hold"/>
                                        <p:tgtEl>
                                          <p:spTgt spid="10"/>
                                        </p:tgtEl>
                                        <p:attrNameLst>
                                          <p:attrName>ppt_x</p:attrName>
                                        </p:attrNameLst>
                                      </p:cBhvr>
                                      <p:tavLst>
                                        <p:tav tm="0">
                                          <p:val>
                                            <p:strVal val="#ppt_x"/>
                                          </p:val>
                                        </p:tav>
                                        <p:tav tm="100000">
                                          <p:val>
                                            <p:strVal val="#ppt_x"/>
                                          </p:val>
                                        </p:tav>
                                      </p:tavLst>
                                    </p:anim>
                                    <p:anim calcmode="lin" valueType="num">
                                      <p:cBhvr additive="base">
                                        <p:cTn id="41"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2000" fill="hold"/>
                                        <p:tgtEl>
                                          <p:spTgt spid="11"/>
                                        </p:tgtEl>
                                        <p:attrNameLst>
                                          <p:attrName>ppt_x</p:attrName>
                                        </p:attrNameLst>
                                      </p:cBhvr>
                                      <p:tavLst>
                                        <p:tav tm="0">
                                          <p:val>
                                            <p:strVal val="#ppt_x"/>
                                          </p:val>
                                        </p:tav>
                                        <p:tav tm="100000">
                                          <p:val>
                                            <p:strVal val="#ppt_x"/>
                                          </p:val>
                                        </p:tav>
                                      </p:tavLst>
                                    </p:anim>
                                    <p:anim calcmode="lin" valueType="num">
                                      <p:cBhvr additive="base">
                                        <p:cTn id="47"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2000" fill="hold"/>
                                        <p:tgtEl>
                                          <p:spTgt spid="13"/>
                                        </p:tgtEl>
                                        <p:attrNameLst>
                                          <p:attrName>ppt_x</p:attrName>
                                        </p:attrNameLst>
                                      </p:cBhvr>
                                      <p:tavLst>
                                        <p:tav tm="0">
                                          <p:val>
                                            <p:strVal val="0-#ppt_w/2"/>
                                          </p:val>
                                        </p:tav>
                                        <p:tav tm="100000">
                                          <p:val>
                                            <p:strVal val="#ppt_x"/>
                                          </p:val>
                                        </p:tav>
                                      </p:tavLst>
                                    </p:anim>
                                    <p:anim calcmode="lin" valueType="num">
                                      <p:cBhvr additive="base">
                                        <p:cTn id="53"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3" grpId="0"/>
      <p:bldP spid="15" grpId="0"/>
      <p:bldP spid="16"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2" descr="http://www.lekarna-doktorka.cz/pharmdata/obrazek.php?pdk=859405058437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04664"/>
            <a:ext cx="6768752"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4625292"/>
      </p:ext>
    </p:extLst>
  </p:cSld>
  <p:clrMapOvr>
    <a:masterClrMapping/>
  </p:clrMapOvr>
  <p:transition spd="slow">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10" name="Picture 40" descr="http://pharmacycheckerblog.com/wp-content/uploads/2013/09/Invega-Pic.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652" y="332656"/>
            <a:ext cx="3456384" cy="189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11" name="Picture 42" descr="http://www.buckadaypharmacy.com/i/product/large/INVEGA_9MG.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52" y="4672150"/>
            <a:ext cx="3561511" cy="1766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12" name="Picture 44" descr="http://www.sanaleczanemiz.com.tr/resimler/Invega_6mg_28t._06.03.2012.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0916" y="2583080"/>
            <a:ext cx="3597247" cy="1754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13" name="Picture 46" descr="http://www.psikofarma.info/wp-content/uploads/2011/08/Xeplion.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5936" y="260648"/>
            <a:ext cx="4902698" cy="2910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Image result for trevicta">
            <a:extLst>
              <a:ext uri="{FF2B5EF4-FFF2-40B4-BE49-F238E27FC236}">
                <a16:creationId xmlns:a16="http://schemas.microsoft.com/office/drawing/2014/main" id="{0F65F5A8-7EA0-41CF-AF63-743C176698E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5936" y="3424346"/>
            <a:ext cx="4902697" cy="34069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02" name="Picture 8" descr="Amsterdam 2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19171"/>
            <a:ext cx="4752528" cy="3043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Image result for zyprexa 20 mg">
            <a:extLst>
              <a:ext uri="{FF2B5EF4-FFF2-40B4-BE49-F238E27FC236}">
                <a16:creationId xmlns:a16="http://schemas.microsoft.com/office/drawing/2014/main" id="{86D8B8C5-3A72-43E5-BF92-868D35D24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3359872"/>
            <a:ext cx="4987788" cy="3391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043700"/>
      </p:ext>
    </p:extLst>
  </p:cSld>
  <p:clrMapOvr>
    <a:masterClrMapping/>
  </p:clrMapOvr>
  <p:transition spd="slow">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05" name="Picture 30" descr="http://www.expressbuypharma.com/img/uploads/11822-zeldox.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700" y="3861048"/>
            <a:ext cx="4369291" cy="2683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6" name="Picture 32" descr="http://www.psicofarmacos.info/images/farmacos/zeldox.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8814" y="3861049"/>
            <a:ext cx="4266488" cy="268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8" name="Picture 36" descr="http://www.ilacrehberi.com/cgi-bin/..%5Cimages%5CVademecum%5Cfirma_142%5C4102.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5570" y="99607"/>
            <a:ext cx="4258646" cy="239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9" name="Picture 38" descr="http://upload.wikimedia.org/wikipedia/commons/b/be/Zeldox_(ziprasidone).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503" y="188640"/>
            <a:ext cx="4413641"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1339849"/>
      </p:ext>
    </p:extLst>
  </p:cSld>
  <p:clrMapOvr>
    <a:masterClrMapping/>
  </p:clrMapOvr>
  <p:transition spd="slow">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04" name="Picture 18" descr="Amsterdam 2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826780"/>
            <a:ext cx="7560840" cy="5022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815032"/>
      </p:ext>
    </p:extLst>
  </p:cSld>
  <p:clrMapOvr>
    <a:masterClrMapping/>
  </p:clrMapOvr>
  <p:transition spd="slow">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14" name="Picture 48" descr="http://www.lundbeck.com/upload/es/productos/serdolect/Serdolect%20blister%20-%20medi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71386"/>
            <a:ext cx="7704856" cy="620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4414502"/>
      </p:ext>
    </p:extLst>
  </p:cSld>
  <p:clrMapOvr>
    <a:masterClrMapping/>
  </p:clrMapOvr>
  <p:transition spd="slow">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4" descr="http://www.buckadaypharmacy.com/i/product/large/SEROQUEL_100M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482484"/>
            <a:ext cx="3085183" cy="1515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3" name="Picture 6" descr="http://www.buckadaypharmacy.com/i/product/large/SEROQUEL_XR_200MG.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4019" y="3513078"/>
            <a:ext cx="3139155" cy="150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4" name="Picture 8" descr="http://www.salient-news.com/wp-content/uploads/2010/04/seroquel_xr.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4020" y="1762338"/>
            <a:ext cx="3199005" cy="1706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5" name="Picture 10" descr="http://www.openapotheek.nl/media/catalog/product/cache/1/image/5e06319eda06f020e43594a9c230972d/s/e/seroquel_tablet_filmomhuld_25mg_1/seroquel-tablet-filmomhuld--25mg-1st-openapotheek.nl.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5084762"/>
            <a:ext cx="3068289" cy="172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6" name="Picture 12" descr="http://static.imt.ie/wp-content/uploads/2008/04/seroquel_pack_web_image1.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174485"/>
            <a:ext cx="308518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7" name="Picture 14" descr="http://www.buckadaypharmacy.com/i/product/large/SEROQUEL_XR_400MG.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54021" y="36225"/>
            <a:ext cx="3323162" cy="167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8" name="Picture 16" descr="http://www.sanaleczanemiz.com.tr/resimler/Seroquel_XR_50_mg_30_tablet_08072010.pn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92080" y="4869160"/>
            <a:ext cx="4380221" cy="2163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9" name="Picture 18" descr="http://qualityseroquel.com/wp-content/uploads/2014/03/seroquel-9.jpg">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0825" y="1965986"/>
            <a:ext cx="3085183"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34" name="AutoShape 2" descr="Image result for abilify sol"/>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endParaRPr lang="tr-TR" altLang="tr-TR"/>
          </a:p>
        </p:txBody>
      </p:sp>
      <p:sp>
        <p:nvSpPr>
          <p:cNvPr id="209935" name="AutoShape 4" descr="Image result for abilify sol"/>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endParaRPr lang="tr-TR" altLang="tr-TR"/>
          </a:p>
        </p:txBody>
      </p:sp>
    </p:spTree>
  </p:cSld>
  <p:clrMapOvr>
    <a:masterClrMapping/>
  </p:clrMapOvr>
  <p:transition spd="slow">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30" name="Picture 20" descr="http://www.nettesaglik.com/wp-content/uploads/2014/03/abilif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9144" y="217045"/>
            <a:ext cx="2787352" cy="1951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31" name="Picture 22" descr="http://farmaveraltd.en.ecplaza.net/4.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973" y="116631"/>
            <a:ext cx="3366330" cy="205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32" name="Picture 24" descr="http://img.alibaba.com/photo/106285975/Abilify_10_mg_Tablets.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0544" y="171454"/>
            <a:ext cx="2592387" cy="194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33" name="Picture 26" descr="https://espanol.kaiserpermanente.org/static/drugency/images/BMS00161.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3928" y="4254199"/>
            <a:ext cx="2232248" cy="23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34" name="AutoShape 2" descr="Image result for abilify sol"/>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endParaRPr lang="tr-TR" altLang="tr-TR"/>
          </a:p>
        </p:txBody>
      </p:sp>
      <p:sp>
        <p:nvSpPr>
          <p:cNvPr id="209935" name="AutoShape 4" descr="Image result for abilify sol"/>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endParaRPr lang="tr-TR" altLang="tr-TR"/>
          </a:p>
        </p:txBody>
      </p:sp>
      <p:pic>
        <p:nvPicPr>
          <p:cNvPr id="209936" name="Picture 6" descr="https://encrypted-tbn0.gstatic.com/images?q=tbn:ANd9GcSQIMhXGxv7ODo5uILTWqbgGVS5mhCKixHkBqrlv8hpsGKSrzY0">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00192" y="3573016"/>
            <a:ext cx="2691409" cy="306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0800000">
            <a:off x="152399" y="2705775"/>
            <a:ext cx="3699520" cy="2341363"/>
          </a:xfrm>
          <a:prstGeom prst="rect">
            <a:avLst/>
          </a:prstGeom>
        </p:spPr>
      </p:pic>
    </p:spTree>
    <p:extLst>
      <p:ext uri="{BB962C8B-B14F-4D97-AF65-F5344CB8AC3E}">
        <p14:creationId xmlns:p14="http://schemas.microsoft.com/office/powerpoint/2010/main" val="1446450218"/>
      </p:ext>
    </p:extLst>
  </p:cSld>
  <p:clrMapOvr>
    <a:masterClrMapping/>
  </p:clrMapOvr>
  <p:transition spd="slow">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r>
              <a:rPr lang="tr-TR" altLang="tr-TR" sz="4000"/>
              <a:t>Negatif Psikotik Semptomatoloji</a:t>
            </a:r>
            <a:br>
              <a:rPr lang="tr-TR" altLang="tr-TR" sz="4000"/>
            </a:br>
            <a:r>
              <a:rPr lang="tr-TR" altLang="tr-TR" sz="2000">
                <a:solidFill>
                  <a:schemeClr val="tx1"/>
                </a:solidFill>
              </a:rPr>
              <a:t>Ruhsal işlevlerin azlığı / yokluğu ile karakterize semptomlar</a:t>
            </a:r>
          </a:p>
        </p:txBody>
      </p:sp>
      <p:sp>
        <p:nvSpPr>
          <p:cNvPr id="169988" name="Rectangle 5"/>
          <p:cNvSpPr>
            <a:spLocks noGrp="1" noChangeArrowheads="1"/>
          </p:cNvSpPr>
          <p:nvPr>
            <p:ph type="body" sz="half" idx="2"/>
          </p:nvPr>
        </p:nvSpPr>
        <p:spPr>
          <a:xfrm>
            <a:off x="2699543" y="2204864"/>
            <a:ext cx="3744913" cy="3240087"/>
          </a:xfrm>
        </p:spPr>
        <p:txBody>
          <a:bodyPr/>
          <a:lstStyle/>
          <a:p>
            <a:pPr eaLnBrk="1" hangingPunct="1">
              <a:lnSpc>
                <a:spcPct val="90000"/>
              </a:lnSpc>
            </a:pPr>
            <a:r>
              <a:rPr lang="tr-TR" altLang="tr-TR" sz="2400" dirty="0"/>
              <a:t>Dikkat bozukluğu</a:t>
            </a:r>
          </a:p>
          <a:p>
            <a:pPr eaLnBrk="1" hangingPunct="1">
              <a:lnSpc>
                <a:spcPct val="90000"/>
              </a:lnSpc>
            </a:pPr>
            <a:r>
              <a:rPr lang="tr-TR" altLang="tr-TR" sz="2400" dirty="0" err="1"/>
              <a:t>Aloji</a:t>
            </a:r>
            <a:endParaRPr lang="tr-TR" altLang="tr-TR" sz="2400" dirty="0"/>
          </a:p>
          <a:p>
            <a:pPr eaLnBrk="1" hangingPunct="1">
              <a:lnSpc>
                <a:spcPct val="90000"/>
              </a:lnSpc>
            </a:pPr>
            <a:r>
              <a:rPr lang="tr-TR" altLang="tr-TR" sz="2400" dirty="0" err="1"/>
              <a:t>Affekte</a:t>
            </a:r>
            <a:r>
              <a:rPr lang="tr-TR" altLang="tr-TR" sz="2400" dirty="0"/>
              <a:t> sığlaşma</a:t>
            </a:r>
          </a:p>
          <a:p>
            <a:pPr eaLnBrk="1" hangingPunct="1">
              <a:lnSpc>
                <a:spcPct val="90000"/>
              </a:lnSpc>
            </a:pPr>
            <a:r>
              <a:rPr lang="tr-TR" altLang="tr-TR" sz="2400" dirty="0" err="1"/>
              <a:t>Anhedoni</a:t>
            </a:r>
            <a:endParaRPr lang="tr-TR" altLang="tr-TR" sz="2400" dirty="0"/>
          </a:p>
          <a:p>
            <a:pPr eaLnBrk="1" hangingPunct="1">
              <a:lnSpc>
                <a:spcPct val="90000"/>
              </a:lnSpc>
            </a:pPr>
            <a:r>
              <a:rPr lang="tr-TR" altLang="tr-TR" sz="2400" dirty="0" err="1"/>
              <a:t>Avolisyon</a:t>
            </a:r>
            <a:endParaRPr lang="tr-TR" altLang="tr-TR" sz="2400" dirty="0"/>
          </a:p>
          <a:p>
            <a:pPr eaLnBrk="1" hangingPunct="1">
              <a:lnSpc>
                <a:spcPct val="90000"/>
              </a:lnSpc>
            </a:pPr>
            <a:r>
              <a:rPr lang="tr-TR" altLang="tr-TR" sz="2400" dirty="0"/>
              <a:t>Sosyal içe çekilme</a:t>
            </a:r>
          </a:p>
          <a:p>
            <a:pPr eaLnBrk="1" hangingPunct="1">
              <a:lnSpc>
                <a:spcPct val="90000"/>
              </a:lnSpc>
            </a:pPr>
            <a:r>
              <a:rPr lang="tr-TR" altLang="tr-TR" sz="2400" dirty="0" err="1"/>
              <a:t>Emosyonel</a:t>
            </a:r>
            <a:r>
              <a:rPr lang="tr-TR" altLang="tr-TR" sz="2400" dirty="0"/>
              <a:t> içe çekilme</a:t>
            </a:r>
          </a:p>
          <a:p>
            <a:pPr eaLnBrk="1" hangingPunct="1">
              <a:lnSpc>
                <a:spcPct val="90000"/>
              </a:lnSpc>
            </a:pPr>
            <a:r>
              <a:rPr lang="tr-TR" altLang="tr-TR" sz="2400" dirty="0" err="1"/>
              <a:t>Özbakım</a:t>
            </a:r>
            <a:r>
              <a:rPr lang="tr-TR" altLang="tr-TR" sz="2400" dirty="0"/>
              <a:t> azalması</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9988">
                                            <p:txEl>
                                              <p:pRg st="0" end="0"/>
                                            </p:txEl>
                                          </p:spTgt>
                                        </p:tgtEl>
                                        <p:attrNameLst>
                                          <p:attrName>style.visibility</p:attrName>
                                        </p:attrNameLst>
                                      </p:cBhvr>
                                      <p:to>
                                        <p:strVal val="visible"/>
                                      </p:to>
                                    </p:set>
                                    <p:anim calcmode="lin" valueType="num">
                                      <p:cBhvr additive="base">
                                        <p:cTn id="7" dur="2000" fill="hold"/>
                                        <p:tgtEl>
                                          <p:spTgt spid="169988">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699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9988">
                                            <p:txEl>
                                              <p:pRg st="1" end="1"/>
                                            </p:txEl>
                                          </p:spTgt>
                                        </p:tgtEl>
                                        <p:attrNameLst>
                                          <p:attrName>style.visibility</p:attrName>
                                        </p:attrNameLst>
                                      </p:cBhvr>
                                      <p:to>
                                        <p:strVal val="visible"/>
                                      </p:to>
                                    </p:set>
                                    <p:anim calcmode="lin" valueType="num">
                                      <p:cBhvr additive="base">
                                        <p:cTn id="13" dur="2000" fill="hold"/>
                                        <p:tgtEl>
                                          <p:spTgt spid="169988">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699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9988">
                                            <p:txEl>
                                              <p:pRg st="2" end="2"/>
                                            </p:txEl>
                                          </p:spTgt>
                                        </p:tgtEl>
                                        <p:attrNameLst>
                                          <p:attrName>style.visibility</p:attrName>
                                        </p:attrNameLst>
                                      </p:cBhvr>
                                      <p:to>
                                        <p:strVal val="visible"/>
                                      </p:to>
                                    </p:set>
                                    <p:anim calcmode="lin" valueType="num">
                                      <p:cBhvr additive="base">
                                        <p:cTn id="19" dur="2000" fill="hold"/>
                                        <p:tgtEl>
                                          <p:spTgt spid="169988">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6998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9988">
                                            <p:txEl>
                                              <p:pRg st="3" end="3"/>
                                            </p:txEl>
                                          </p:spTgt>
                                        </p:tgtEl>
                                        <p:attrNameLst>
                                          <p:attrName>style.visibility</p:attrName>
                                        </p:attrNameLst>
                                      </p:cBhvr>
                                      <p:to>
                                        <p:strVal val="visible"/>
                                      </p:to>
                                    </p:set>
                                    <p:anim calcmode="lin" valueType="num">
                                      <p:cBhvr additive="base">
                                        <p:cTn id="25" dur="2000" fill="hold"/>
                                        <p:tgtEl>
                                          <p:spTgt spid="169988">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6998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9988">
                                            <p:txEl>
                                              <p:pRg st="4" end="4"/>
                                            </p:txEl>
                                          </p:spTgt>
                                        </p:tgtEl>
                                        <p:attrNameLst>
                                          <p:attrName>style.visibility</p:attrName>
                                        </p:attrNameLst>
                                      </p:cBhvr>
                                      <p:to>
                                        <p:strVal val="visible"/>
                                      </p:to>
                                    </p:set>
                                    <p:anim calcmode="lin" valueType="num">
                                      <p:cBhvr additive="base">
                                        <p:cTn id="31" dur="2000" fill="hold"/>
                                        <p:tgtEl>
                                          <p:spTgt spid="169988">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6998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nodeType="after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9988">
                                            <p:txEl>
                                              <p:pRg st="5" end="5"/>
                                            </p:txEl>
                                          </p:spTgt>
                                        </p:tgtEl>
                                        <p:attrNameLst>
                                          <p:attrName>style.visibility</p:attrName>
                                        </p:attrNameLst>
                                      </p:cBhvr>
                                      <p:to>
                                        <p:strVal val="visible"/>
                                      </p:to>
                                    </p:set>
                                    <p:anim calcmode="lin" valueType="num">
                                      <p:cBhvr additive="base">
                                        <p:cTn id="37" dur="2000" fill="hold"/>
                                        <p:tgtEl>
                                          <p:spTgt spid="169988">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16998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nodeType="after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9988">
                                            <p:txEl>
                                              <p:pRg st="6" end="6"/>
                                            </p:txEl>
                                          </p:spTgt>
                                        </p:tgtEl>
                                        <p:attrNameLst>
                                          <p:attrName>style.visibility</p:attrName>
                                        </p:attrNameLst>
                                      </p:cBhvr>
                                      <p:to>
                                        <p:strVal val="visible"/>
                                      </p:to>
                                    </p:set>
                                    <p:anim calcmode="lin" valueType="num">
                                      <p:cBhvr additive="base">
                                        <p:cTn id="43" dur="2000" fill="hold"/>
                                        <p:tgtEl>
                                          <p:spTgt spid="169988">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16998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nodeType="after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9988">
                                            <p:txEl>
                                              <p:pRg st="7" end="7"/>
                                            </p:txEl>
                                          </p:spTgt>
                                        </p:tgtEl>
                                        <p:attrNameLst>
                                          <p:attrName>style.visibility</p:attrName>
                                        </p:attrNameLst>
                                      </p:cBhvr>
                                      <p:to>
                                        <p:strVal val="visible"/>
                                      </p:to>
                                    </p:set>
                                    <p:anim calcmode="lin" valueType="num">
                                      <p:cBhvr additive="base">
                                        <p:cTn id="49" dur="2000" fill="hold"/>
                                        <p:tgtEl>
                                          <p:spTgt spid="169988">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16998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1 Başlık"/>
          <p:cNvSpPr>
            <a:spLocks noGrp="1"/>
          </p:cNvSpPr>
          <p:nvPr>
            <p:ph type="title"/>
          </p:nvPr>
        </p:nvSpPr>
        <p:spPr>
          <a:xfrm>
            <a:off x="428625" y="142875"/>
            <a:ext cx="8229600" cy="1000125"/>
          </a:xfrm>
        </p:spPr>
        <p:txBody>
          <a:bodyPr/>
          <a:lstStyle/>
          <a:p>
            <a:r>
              <a:rPr lang="tr-TR" altLang="tr-TR"/>
              <a:t>İzlem Zorunluluğu Olanlar</a:t>
            </a:r>
          </a:p>
        </p:txBody>
      </p:sp>
      <p:sp>
        <p:nvSpPr>
          <p:cNvPr id="5" name="4 Metin kutusu"/>
          <p:cNvSpPr txBox="1">
            <a:spLocks noChangeArrowheads="1"/>
          </p:cNvSpPr>
          <p:nvPr/>
        </p:nvSpPr>
        <p:spPr bwMode="auto">
          <a:xfrm>
            <a:off x="250825" y="1989138"/>
            <a:ext cx="8281988" cy="1600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2"/>
                </a:solidFill>
                <a:latin typeface="Arial" panose="020B0604020202020204" pitchFamily="34" charset="0"/>
              </a:defRPr>
            </a:lvl1pPr>
            <a:lvl2pPr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r>
              <a:rPr lang="tr-TR" altLang="tr-TR">
                <a:solidFill>
                  <a:schemeClr val="tx1"/>
                </a:solidFill>
              </a:rPr>
              <a:t>Klozapin</a:t>
            </a:r>
          </a:p>
          <a:p>
            <a:pPr lvl="1" eaLnBrk="1" hangingPunct="1"/>
            <a:r>
              <a:rPr lang="tr-TR" altLang="tr-TR" sz="2000">
                <a:solidFill>
                  <a:schemeClr val="tx1"/>
                </a:solidFill>
              </a:rPr>
              <a:t>18 hafta boyunca haftada bir</a:t>
            </a:r>
          </a:p>
          <a:p>
            <a:pPr lvl="1" eaLnBrk="1" hangingPunct="1"/>
            <a:r>
              <a:rPr lang="tr-TR" altLang="tr-TR" sz="2000">
                <a:solidFill>
                  <a:schemeClr val="tx1"/>
                </a:solidFill>
              </a:rPr>
              <a:t>Daha sonra sürekli ayda bir  </a:t>
            </a:r>
            <a:r>
              <a:rPr lang="tr-TR" altLang="tr-TR" sz="2000" b="1" i="1" u="sng">
                <a:solidFill>
                  <a:schemeClr val="tx1"/>
                </a:solidFill>
              </a:rPr>
              <a:t>lökosit (WBC) takibi</a:t>
            </a:r>
          </a:p>
          <a:p>
            <a:pPr lvl="1" eaLnBrk="1" hangingPunct="1"/>
            <a:r>
              <a:rPr lang="tr-TR" altLang="tr-TR" sz="2000">
                <a:solidFill>
                  <a:schemeClr val="tx1"/>
                </a:solidFill>
              </a:rPr>
              <a:t>WBC&lt;3000 : ilaç kesilmeli, düzeldikten sonra tekrar başlanabilir</a:t>
            </a:r>
          </a:p>
          <a:p>
            <a:pPr lvl="1" eaLnBrk="1" hangingPunct="1"/>
            <a:r>
              <a:rPr lang="tr-TR" altLang="tr-TR" sz="2000">
                <a:solidFill>
                  <a:schemeClr val="tx1"/>
                </a:solidFill>
              </a:rPr>
              <a:t>WBC&lt;2000 : ilaç kesilir ve  bir daha başlanmaz</a:t>
            </a:r>
          </a:p>
        </p:txBody>
      </p:sp>
      <p:sp>
        <p:nvSpPr>
          <p:cNvPr id="7" name="6 Metin kutusu"/>
          <p:cNvSpPr txBox="1">
            <a:spLocks noChangeArrowheads="1"/>
          </p:cNvSpPr>
          <p:nvPr/>
        </p:nvSpPr>
        <p:spPr bwMode="auto">
          <a:xfrm>
            <a:off x="250825" y="4437063"/>
            <a:ext cx="8353425" cy="1600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2"/>
                </a:solidFill>
                <a:latin typeface="Arial" panose="020B0604020202020204" pitchFamily="34" charset="0"/>
              </a:defRPr>
            </a:lvl1pPr>
            <a:lvl2pPr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r>
              <a:rPr lang="tr-TR" altLang="tr-TR">
                <a:solidFill>
                  <a:schemeClr val="tx1"/>
                </a:solidFill>
              </a:rPr>
              <a:t>Sertindol</a:t>
            </a:r>
          </a:p>
          <a:p>
            <a:pPr lvl="1" eaLnBrk="1" hangingPunct="1"/>
            <a:r>
              <a:rPr lang="tr-TR" altLang="tr-TR" sz="2000">
                <a:solidFill>
                  <a:schemeClr val="tx1"/>
                </a:solidFill>
              </a:rPr>
              <a:t>Başlangıçta, </a:t>
            </a:r>
          </a:p>
          <a:p>
            <a:pPr lvl="1" eaLnBrk="1" hangingPunct="1"/>
            <a:r>
              <a:rPr lang="tr-TR" altLang="tr-TR" sz="2000">
                <a:solidFill>
                  <a:schemeClr val="tx1"/>
                </a:solidFill>
              </a:rPr>
              <a:t>3 hafta sonra ya da, 16 mg doza ulaşıldığında</a:t>
            </a:r>
          </a:p>
          <a:p>
            <a:pPr lvl="1" eaLnBrk="1" hangingPunct="1"/>
            <a:r>
              <a:rPr lang="tr-TR" altLang="tr-TR" sz="2000">
                <a:solidFill>
                  <a:schemeClr val="tx1"/>
                </a:solidFill>
              </a:rPr>
              <a:t>Her 3 ayda bir	</a:t>
            </a:r>
            <a:r>
              <a:rPr lang="tr-TR" altLang="tr-TR" sz="2000" b="1" i="1">
                <a:solidFill>
                  <a:schemeClr val="tx1"/>
                </a:solidFill>
              </a:rPr>
              <a:t>EKG (QTc) takibi</a:t>
            </a:r>
          </a:p>
          <a:p>
            <a:pPr lvl="1" eaLnBrk="1" hangingPunct="1"/>
            <a:r>
              <a:rPr lang="tr-TR" altLang="tr-TR" sz="2000">
                <a:solidFill>
                  <a:schemeClr val="tx1"/>
                </a:solidFill>
              </a:rPr>
              <a:t>QTc&gt;500ms görüldüğünde ilaç kesilir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250825" y="274638"/>
            <a:ext cx="8642350" cy="1143000"/>
          </a:xfrm>
        </p:spPr>
        <p:txBody>
          <a:bodyPr/>
          <a:lstStyle/>
          <a:p>
            <a:pPr algn="l" eaLnBrk="1" hangingPunct="1"/>
            <a:r>
              <a:rPr lang="tr-TR" altLang="tr-TR" sz="2000"/>
              <a:t>Antipsikotik İlaçlar</a:t>
            </a:r>
            <a:br>
              <a:rPr lang="tr-TR" altLang="tr-TR" sz="2000"/>
            </a:br>
            <a:r>
              <a:rPr lang="tr-TR" altLang="tr-TR" sz="2000"/>
              <a:t>       </a:t>
            </a:r>
            <a:r>
              <a:rPr lang="tr-TR" altLang="tr-TR" sz="3200"/>
              <a:t>Antipsikotik Medikal Tedavinin Temel İlkeleri</a:t>
            </a:r>
            <a:endParaRPr lang="tr-TR" altLang="tr-TR" sz="4800"/>
          </a:p>
        </p:txBody>
      </p:sp>
      <p:sp>
        <p:nvSpPr>
          <p:cNvPr id="224259" name="Rectangle 3"/>
          <p:cNvSpPr>
            <a:spLocks noGrp="1" noChangeArrowheads="1"/>
          </p:cNvSpPr>
          <p:nvPr>
            <p:ph type="body" sz="half" idx="1"/>
          </p:nvPr>
        </p:nvSpPr>
        <p:spPr/>
        <p:txBody>
          <a:bodyPr/>
          <a:lstStyle/>
          <a:p>
            <a:pPr eaLnBrk="1" hangingPunct="1"/>
            <a:endParaRPr lang="tr-TR" altLang="tr-TR"/>
          </a:p>
          <a:p>
            <a:pPr eaLnBrk="1" hangingPunct="1"/>
            <a:r>
              <a:rPr lang="tr-TR" altLang="tr-TR"/>
              <a:t>Klozapin dışında antipsikotik ilaçların tedavi edici etki bakımından birbirlerine üstünlükleri yoktur.</a:t>
            </a:r>
          </a:p>
        </p:txBody>
      </p:sp>
      <p:pic>
        <p:nvPicPr>
          <p:cNvPr id="224260" name="Picture 6" descr="DCZ500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27538" y="1628775"/>
            <a:ext cx="4465637" cy="4679950"/>
          </a:xfrm>
          <a:noFill/>
        </p:spPr>
      </p:pic>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250825" y="274638"/>
            <a:ext cx="8893175" cy="1143000"/>
          </a:xfrm>
        </p:spPr>
        <p:txBody>
          <a:bodyPr/>
          <a:lstStyle/>
          <a:p>
            <a:pPr algn="l" eaLnBrk="1" hangingPunct="1"/>
            <a:r>
              <a:rPr lang="tr-TR" altLang="tr-TR" sz="2000"/>
              <a:t>Antipsikotik İlaçlar</a:t>
            </a:r>
            <a:br>
              <a:rPr lang="tr-TR" altLang="tr-TR" sz="2000"/>
            </a:br>
            <a:r>
              <a:rPr lang="tr-TR" altLang="tr-TR" sz="2000"/>
              <a:t>       </a:t>
            </a:r>
            <a:r>
              <a:rPr lang="tr-TR" altLang="tr-TR" sz="3200"/>
              <a:t>Antipsikotik Medikal Tedavinin Temel İlkeleri</a:t>
            </a:r>
            <a:endParaRPr lang="tr-TR" altLang="tr-TR" sz="4800"/>
          </a:p>
        </p:txBody>
      </p:sp>
      <p:sp>
        <p:nvSpPr>
          <p:cNvPr id="225283" name="Rectangle 3"/>
          <p:cNvSpPr>
            <a:spLocks noGrp="1" noChangeArrowheads="1"/>
          </p:cNvSpPr>
          <p:nvPr>
            <p:ph type="body" sz="half" idx="1"/>
          </p:nvPr>
        </p:nvSpPr>
        <p:spPr/>
        <p:txBody>
          <a:bodyPr/>
          <a:lstStyle/>
          <a:p>
            <a:pPr eaLnBrk="1" hangingPunct="1"/>
            <a:endParaRPr lang="tr-TR" altLang="tr-TR"/>
          </a:p>
          <a:p>
            <a:pPr eaLnBrk="1" hangingPunct="1"/>
            <a:endParaRPr lang="tr-TR" altLang="tr-TR"/>
          </a:p>
          <a:p>
            <a:pPr eaLnBrk="1" hangingPunct="1"/>
            <a:r>
              <a:rPr lang="tr-TR" altLang="tr-TR"/>
              <a:t>İlaç seçimi yan etki profilleri dikkate alınarak yapılır.</a:t>
            </a:r>
          </a:p>
        </p:txBody>
      </p:sp>
      <p:pic>
        <p:nvPicPr>
          <p:cNvPr id="225284" name="Picture 5" descr="BMO0001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87900" y="1773238"/>
            <a:ext cx="3960813" cy="4103687"/>
          </a:xfrm>
          <a:noFill/>
        </p:spPr>
      </p:pic>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250825" y="274638"/>
            <a:ext cx="8642350" cy="1143000"/>
          </a:xfrm>
        </p:spPr>
        <p:txBody>
          <a:bodyPr/>
          <a:lstStyle/>
          <a:p>
            <a:pPr algn="l" eaLnBrk="1" hangingPunct="1"/>
            <a:r>
              <a:rPr lang="tr-TR" altLang="tr-TR" sz="2000"/>
              <a:t>Antipsikotik İlaçlar</a:t>
            </a:r>
            <a:br>
              <a:rPr lang="tr-TR" altLang="tr-TR" sz="2000"/>
            </a:br>
            <a:r>
              <a:rPr lang="tr-TR" altLang="tr-TR" sz="2000"/>
              <a:t>       </a:t>
            </a:r>
            <a:r>
              <a:rPr lang="tr-TR" altLang="tr-TR" sz="3200"/>
              <a:t>Antipsikotik Medikal Tedavinin Temel İlkeleri</a:t>
            </a:r>
            <a:endParaRPr lang="tr-TR" altLang="tr-TR" sz="4800"/>
          </a:p>
        </p:txBody>
      </p:sp>
      <p:sp>
        <p:nvSpPr>
          <p:cNvPr id="226307" name="Rectangle 3"/>
          <p:cNvSpPr>
            <a:spLocks noGrp="1" noChangeArrowheads="1"/>
          </p:cNvSpPr>
          <p:nvPr>
            <p:ph type="body" sz="half" idx="1"/>
          </p:nvPr>
        </p:nvSpPr>
        <p:spPr>
          <a:xfrm>
            <a:off x="468313" y="1557338"/>
            <a:ext cx="8435975" cy="4525962"/>
          </a:xfrm>
        </p:spPr>
        <p:txBody>
          <a:bodyPr/>
          <a:lstStyle/>
          <a:p>
            <a:pPr eaLnBrk="1" hangingPunct="1">
              <a:buFontTx/>
              <a:buNone/>
            </a:pPr>
            <a:endParaRPr lang="tr-TR" altLang="tr-TR" sz="2000"/>
          </a:p>
          <a:p>
            <a:pPr eaLnBrk="1" hangingPunct="1">
              <a:buFontTx/>
              <a:buNone/>
            </a:pPr>
            <a:endParaRPr lang="tr-TR" altLang="tr-TR" sz="2000"/>
          </a:p>
          <a:p>
            <a:pPr eaLnBrk="1" hangingPunct="1">
              <a:buFontTx/>
              <a:buNone/>
            </a:pPr>
            <a:r>
              <a:rPr lang="tr-TR" altLang="tr-TR" sz="2000"/>
              <a:t>İlk ataktan sonra en az bir yıl,nüks halinde sürekli ilaç kullanmak gerekir.</a:t>
            </a:r>
          </a:p>
        </p:txBody>
      </p:sp>
      <p:pic>
        <p:nvPicPr>
          <p:cNvPr id="231428" name="Picture 8" descr="CIW5050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68313" y="3644900"/>
            <a:ext cx="2197100" cy="2474913"/>
          </a:xfrm>
          <a:noFill/>
        </p:spPr>
      </p:pic>
      <p:pic>
        <p:nvPicPr>
          <p:cNvPr id="231429" name="Picture 10" descr="CKB5005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443663" y="3573463"/>
            <a:ext cx="2305050" cy="2592387"/>
          </a:xfrm>
          <a:noFill/>
        </p:spPr>
      </p:pic>
      <p:pic>
        <p:nvPicPr>
          <p:cNvPr id="231430" name="Picture 12" descr="CKB500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3573463"/>
            <a:ext cx="2303463"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31428"/>
                                        </p:tgtEl>
                                        <p:attrNameLst>
                                          <p:attrName>style.visibility</p:attrName>
                                        </p:attrNameLst>
                                      </p:cBhvr>
                                      <p:to>
                                        <p:strVal val="visible"/>
                                      </p:to>
                                    </p:set>
                                    <p:animEffect transition="in" filter="checkerboard(across)">
                                      <p:cBhvr>
                                        <p:cTn id="7" dur="3000"/>
                                        <p:tgtEl>
                                          <p:spTgt spid="231428"/>
                                        </p:tgtEl>
                                      </p:cBhvr>
                                    </p:animEffect>
                                  </p:childTnLst>
                                </p:cTn>
                              </p:par>
                            </p:childTnLst>
                          </p:cTn>
                        </p:par>
                        <p:par>
                          <p:cTn id="8" fill="hold" nodeType="afterGroup">
                            <p:stCondLst>
                              <p:cond delay="3000"/>
                            </p:stCondLst>
                            <p:childTnLst>
                              <p:par>
                                <p:cTn id="9" presetID="5" presetClass="entr" presetSubtype="10" fill="hold" nodeType="afterEffect">
                                  <p:stCondLst>
                                    <p:cond delay="0"/>
                                  </p:stCondLst>
                                  <p:childTnLst>
                                    <p:set>
                                      <p:cBhvr>
                                        <p:cTn id="10" dur="1" fill="hold">
                                          <p:stCondLst>
                                            <p:cond delay="0"/>
                                          </p:stCondLst>
                                        </p:cTn>
                                        <p:tgtEl>
                                          <p:spTgt spid="231430"/>
                                        </p:tgtEl>
                                        <p:attrNameLst>
                                          <p:attrName>style.visibility</p:attrName>
                                        </p:attrNameLst>
                                      </p:cBhvr>
                                      <p:to>
                                        <p:strVal val="visible"/>
                                      </p:to>
                                    </p:set>
                                    <p:animEffect transition="in" filter="checkerboard(across)">
                                      <p:cBhvr>
                                        <p:cTn id="11" dur="2000"/>
                                        <p:tgtEl>
                                          <p:spTgt spid="231430"/>
                                        </p:tgtEl>
                                      </p:cBhvr>
                                    </p:animEffect>
                                  </p:childTnLst>
                                </p:cTn>
                              </p:par>
                            </p:childTnLst>
                          </p:cTn>
                        </p:par>
                        <p:par>
                          <p:cTn id="12" fill="hold" nodeType="afterGroup">
                            <p:stCondLst>
                              <p:cond delay="5000"/>
                            </p:stCondLst>
                            <p:childTnLst>
                              <p:par>
                                <p:cTn id="13" presetID="5" presetClass="entr" presetSubtype="10" fill="hold" nodeType="afterEffect">
                                  <p:stCondLst>
                                    <p:cond delay="0"/>
                                  </p:stCondLst>
                                  <p:childTnLst>
                                    <p:set>
                                      <p:cBhvr>
                                        <p:cTn id="14" dur="1" fill="hold">
                                          <p:stCondLst>
                                            <p:cond delay="0"/>
                                          </p:stCondLst>
                                        </p:cTn>
                                        <p:tgtEl>
                                          <p:spTgt spid="231429"/>
                                        </p:tgtEl>
                                        <p:attrNameLst>
                                          <p:attrName>style.visibility</p:attrName>
                                        </p:attrNameLst>
                                      </p:cBhvr>
                                      <p:to>
                                        <p:strVal val="visible"/>
                                      </p:to>
                                    </p:set>
                                    <p:animEffect transition="in" filter="checkerboard(across)">
                                      <p:cBhvr>
                                        <p:cTn id="15" dur="2000"/>
                                        <p:tgtEl>
                                          <p:spTgt spid="231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250825" y="274638"/>
            <a:ext cx="8893175" cy="1143000"/>
          </a:xfrm>
        </p:spPr>
        <p:txBody>
          <a:bodyPr/>
          <a:lstStyle/>
          <a:p>
            <a:pPr algn="l" eaLnBrk="1" hangingPunct="1"/>
            <a:r>
              <a:rPr lang="tr-TR" altLang="tr-TR" sz="2000"/>
              <a:t>Antipsikotik İlaçlar</a:t>
            </a:r>
            <a:br>
              <a:rPr lang="tr-TR" altLang="tr-TR" sz="2000"/>
            </a:br>
            <a:r>
              <a:rPr lang="tr-TR" altLang="tr-TR" sz="2000"/>
              <a:t>       </a:t>
            </a:r>
            <a:r>
              <a:rPr lang="tr-TR" altLang="tr-TR" sz="3200"/>
              <a:t>Antipsikotik Medikal Tedavinin Temel İlkeleri</a:t>
            </a:r>
            <a:endParaRPr lang="tr-TR" altLang="tr-TR" sz="4800"/>
          </a:p>
        </p:txBody>
      </p:sp>
      <p:sp>
        <p:nvSpPr>
          <p:cNvPr id="227331" name="Rectangle 3"/>
          <p:cNvSpPr>
            <a:spLocks noGrp="1" noChangeArrowheads="1"/>
          </p:cNvSpPr>
          <p:nvPr>
            <p:ph type="body" sz="half" idx="1"/>
          </p:nvPr>
        </p:nvSpPr>
        <p:spPr>
          <a:xfrm>
            <a:off x="468313" y="1628775"/>
            <a:ext cx="4038600" cy="4525963"/>
          </a:xfrm>
        </p:spPr>
        <p:txBody>
          <a:bodyPr/>
          <a:lstStyle/>
          <a:p>
            <a:pPr eaLnBrk="1" hangingPunct="1"/>
            <a:endParaRPr lang="tr-TR" altLang="tr-TR" sz="2000"/>
          </a:p>
          <a:p>
            <a:pPr eaLnBrk="1" hangingPunct="1"/>
            <a:endParaRPr lang="tr-TR" altLang="tr-TR" sz="2000"/>
          </a:p>
          <a:p>
            <a:pPr eaLnBrk="1" hangingPunct="1"/>
            <a:endParaRPr lang="tr-TR" altLang="tr-TR" sz="2000"/>
          </a:p>
          <a:p>
            <a:pPr eaLnBrk="1" hangingPunct="1"/>
            <a:endParaRPr lang="tr-TR" altLang="tr-TR" sz="2000"/>
          </a:p>
          <a:p>
            <a:pPr eaLnBrk="1" hangingPunct="1">
              <a:buFontTx/>
              <a:buNone/>
            </a:pPr>
            <a:r>
              <a:rPr lang="tr-TR" altLang="tr-TR" sz="2400" b="1"/>
              <a:t>İlaclar etkili minimum </a:t>
            </a:r>
          </a:p>
          <a:p>
            <a:pPr eaLnBrk="1" hangingPunct="1">
              <a:buFontTx/>
              <a:buNone/>
            </a:pPr>
            <a:r>
              <a:rPr lang="tr-TR" altLang="tr-TR" sz="2400" b="1"/>
              <a:t>dozlarında kullanılmalıdır</a:t>
            </a:r>
            <a:r>
              <a:rPr lang="tr-TR" altLang="tr-TR" sz="2400"/>
              <a:t>.</a:t>
            </a:r>
          </a:p>
        </p:txBody>
      </p:sp>
      <p:pic>
        <p:nvPicPr>
          <p:cNvPr id="227332" name="Picture 5" descr="CAU000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16463" y="1773238"/>
            <a:ext cx="4103687" cy="4392612"/>
          </a:xfrm>
          <a:noFill/>
        </p:spPr>
      </p:pic>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250825" y="274638"/>
            <a:ext cx="8893175" cy="1143000"/>
          </a:xfrm>
        </p:spPr>
        <p:txBody>
          <a:bodyPr/>
          <a:lstStyle/>
          <a:p>
            <a:pPr algn="l" eaLnBrk="1" hangingPunct="1"/>
            <a:r>
              <a:rPr lang="tr-TR" altLang="tr-TR" sz="2000"/>
              <a:t>Antipsikotik İlaçlar</a:t>
            </a:r>
            <a:br>
              <a:rPr lang="tr-TR" altLang="tr-TR" sz="2000"/>
            </a:br>
            <a:r>
              <a:rPr lang="tr-TR" altLang="tr-TR" sz="2000"/>
              <a:t>       </a:t>
            </a:r>
            <a:r>
              <a:rPr lang="tr-TR" altLang="tr-TR" sz="3200"/>
              <a:t>Antipsikotik Medikal Tedavinin Temel İlkeleri</a:t>
            </a:r>
            <a:endParaRPr lang="tr-TR" altLang="tr-TR" sz="4800"/>
          </a:p>
        </p:txBody>
      </p:sp>
      <p:sp>
        <p:nvSpPr>
          <p:cNvPr id="228355" name="Rectangle 3"/>
          <p:cNvSpPr>
            <a:spLocks noGrp="1" noChangeArrowheads="1"/>
          </p:cNvSpPr>
          <p:nvPr>
            <p:ph type="body" sz="half" idx="1"/>
          </p:nvPr>
        </p:nvSpPr>
        <p:spPr/>
        <p:txBody>
          <a:bodyPr/>
          <a:lstStyle/>
          <a:p>
            <a:pPr eaLnBrk="1" hangingPunct="1">
              <a:buFontTx/>
              <a:buNone/>
            </a:pPr>
            <a:endParaRPr lang="tr-TR" altLang="tr-TR" sz="2800"/>
          </a:p>
          <a:p>
            <a:pPr eaLnBrk="1" hangingPunct="1">
              <a:buFontTx/>
              <a:buNone/>
            </a:pPr>
            <a:endParaRPr lang="tr-TR" altLang="tr-TR" sz="2800"/>
          </a:p>
          <a:p>
            <a:pPr eaLnBrk="1" hangingPunct="1">
              <a:buFontTx/>
              <a:buNone/>
            </a:pPr>
            <a:r>
              <a:rPr lang="tr-TR" altLang="tr-TR" sz="2800"/>
              <a:t>Tedaviye uyum </a:t>
            </a:r>
          </a:p>
          <a:p>
            <a:pPr eaLnBrk="1" hangingPunct="1">
              <a:buFontTx/>
              <a:buNone/>
            </a:pPr>
            <a:r>
              <a:rPr lang="tr-TR" altLang="tr-TR" sz="2800"/>
              <a:t>göstermeyen</a:t>
            </a:r>
          </a:p>
          <a:p>
            <a:pPr eaLnBrk="1" hangingPunct="1">
              <a:buFontTx/>
              <a:buNone/>
            </a:pPr>
            <a:r>
              <a:rPr lang="tr-TR" altLang="tr-TR" sz="2800"/>
              <a:t>hastalarda depo</a:t>
            </a:r>
          </a:p>
          <a:p>
            <a:pPr eaLnBrk="1" hangingPunct="1">
              <a:buFontTx/>
              <a:buNone/>
            </a:pPr>
            <a:r>
              <a:rPr lang="tr-TR" altLang="tr-TR" sz="2800"/>
              <a:t>İlaçlar yeğlenmelidir. </a:t>
            </a:r>
          </a:p>
        </p:txBody>
      </p:sp>
      <p:pic>
        <p:nvPicPr>
          <p:cNvPr id="228356" name="Picture 17" descr="BMM5000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16463" y="1628775"/>
            <a:ext cx="4103687" cy="4968875"/>
          </a:xfrm>
          <a:noFill/>
        </p:spPr>
      </p:pic>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250825" y="274638"/>
            <a:ext cx="8642350" cy="1143000"/>
          </a:xfrm>
        </p:spPr>
        <p:txBody>
          <a:bodyPr/>
          <a:lstStyle/>
          <a:p>
            <a:pPr algn="l" eaLnBrk="1" hangingPunct="1"/>
            <a:r>
              <a:rPr lang="tr-TR" altLang="tr-TR" sz="2000"/>
              <a:t>Antipsikotik İlaçlar</a:t>
            </a:r>
            <a:br>
              <a:rPr lang="tr-TR" altLang="tr-TR" sz="2000"/>
            </a:br>
            <a:r>
              <a:rPr lang="tr-TR" altLang="tr-TR" sz="2000"/>
              <a:t>       </a:t>
            </a:r>
            <a:r>
              <a:rPr lang="tr-TR" altLang="tr-TR" sz="3200"/>
              <a:t>Antipsikotik Medikal Tedavinin Temel İlkeleri</a:t>
            </a:r>
            <a:endParaRPr lang="tr-TR" altLang="tr-TR" sz="4800"/>
          </a:p>
        </p:txBody>
      </p:sp>
      <p:sp>
        <p:nvSpPr>
          <p:cNvPr id="229379" name="Rectangle 3"/>
          <p:cNvSpPr>
            <a:spLocks noGrp="1" noChangeArrowheads="1"/>
          </p:cNvSpPr>
          <p:nvPr>
            <p:ph type="body" idx="1"/>
          </p:nvPr>
        </p:nvSpPr>
        <p:spPr/>
        <p:txBody>
          <a:bodyPr/>
          <a:lstStyle/>
          <a:p>
            <a:pPr eaLnBrk="1" hangingPunct="1">
              <a:buFontTx/>
              <a:buNone/>
            </a:pPr>
            <a:r>
              <a:rPr lang="tr-TR" altLang="tr-TR" sz="2400" dirty="0"/>
              <a:t>			İlaç değişiklikleri tedrici yapılmalıdır.</a:t>
            </a:r>
          </a:p>
          <a:p>
            <a:pPr eaLnBrk="1" hangingPunct="1">
              <a:buFontTx/>
              <a:buNone/>
            </a:pPr>
            <a:endParaRPr lang="tr-TR" altLang="tr-TR" sz="2400" dirty="0"/>
          </a:p>
          <a:p>
            <a:pPr algn="ctr" eaLnBrk="1" hangingPunct="1">
              <a:buFontTx/>
              <a:buNone/>
            </a:pPr>
            <a:r>
              <a:rPr lang="tr-TR" altLang="tr-TR" sz="2400" dirty="0"/>
              <a:t>Çapraz </a:t>
            </a:r>
            <a:r>
              <a:rPr lang="tr-TR" altLang="tr-TR" sz="2400" dirty="0" err="1"/>
              <a:t>titrasyon</a:t>
            </a:r>
            <a:endParaRPr lang="tr-TR" altLang="tr-TR" sz="2400" dirty="0"/>
          </a:p>
          <a:p>
            <a:pPr algn="ctr" eaLnBrk="1" hangingPunct="1">
              <a:buFontTx/>
              <a:buNone/>
            </a:pPr>
            <a:endParaRPr lang="tr-TR" altLang="tr-TR" sz="2400" dirty="0"/>
          </a:p>
          <a:p>
            <a:pPr eaLnBrk="1" hangingPunct="1"/>
            <a:r>
              <a:rPr lang="tr-TR" altLang="tr-TR" sz="2400" dirty="0"/>
              <a:t>Almakta olduğu ilaç(</a:t>
            </a:r>
            <a:r>
              <a:rPr lang="tr-TR" altLang="tr-TR" sz="2400" dirty="0" err="1"/>
              <a:t>lar</a:t>
            </a:r>
            <a:r>
              <a:rPr lang="tr-TR" altLang="tr-TR" sz="2400" dirty="0"/>
              <a:t>)a devam ederken yeni ilaç(</a:t>
            </a:r>
            <a:r>
              <a:rPr lang="tr-TR" altLang="tr-TR" sz="2400" dirty="0" err="1"/>
              <a:t>lar</a:t>
            </a:r>
            <a:r>
              <a:rPr lang="tr-TR" altLang="tr-TR" sz="2400" dirty="0"/>
              <a:t>) başlanır. Bir iki hafta kadar ortak kullandıktan sonra ilk ilaç(</a:t>
            </a:r>
            <a:r>
              <a:rPr lang="tr-TR" altLang="tr-TR" sz="2400" dirty="0" err="1"/>
              <a:t>lar</a:t>
            </a:r>
            <a:r>
              <a:rPr lang="tr-TR" altLang="tr-TR" sz="2400" dirty="0"/>
              <a:t>) tedricen kesilir.</a:t>
            </a: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1 Başlık"/>
          <p:cNvSpPr>
            <a:spLocks noGrp="1"/>
          </p:cNvSpPr>
          <p:nvPr>
            <p:ph type="title"/>
          </p:nvPr>
        </p:nvSpPr>
        <p:spPr>
          <a:xfrm>
            <a:off x="323850" y="188913"/>
            <a:ext cx="8229600" cy="1143000"/>
          </a:xfrm>
        </p:spPr>
        <p:txBody>
          <a:bodyPr/>
          <a:lstStyle/>
          <a:p>
            <a:r>
              <a:rPr lang="tr-TR" altLang="tr-TR"/>
              <a:t>Elektrokonvulzif Tedavi</a:t>
            </a:r>
          </a:p>
        </p:txBody>
      </p:sp>
      <p:sp>
        <p:nvSpPr>
          <p:cNvPr id="265219" name="2 İçerik Yer Tutucusu"/>
          <p:cNvSpPr>
            <a:spLocks noGrp="1"/>
          </p:cNvSpPr>
          <p:nvPr>
            <p:ph idx="1"/>
          </p:nvPr>
        </p:nvSpPr>
        <p:spPr/>
        <p:txBody>
          <a:bodyPr/>
          <a:lstStyle/>
          <a:p>
            <a:endParaRPr lang="tr-TR" altLang="tr-TR"/>
          </a:p>
        </p:txBody>
      </p:sp>
      <p:pic>
        <p:nvPicPr>
          <p:cNvPr id="265220" name="Picture 4" descr="https://encrypted-tbn0.google.com/images?q=tbn:ANd9GcR94f9uu675LWb4YlNVbqQuVuUuBqtoped0JA8tYnf331A996wGW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341438"/>
            <a:ext cx="6985000" cy="527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1 Başlık"/>
          <p:cNvSpPr>
            <a:spLocks noGrp="1"/>
          </p:cNvSpPr>
          <p:nvPr>
            <p:ph type="title"/>
          </p:nvPr>
        </p:nvSpPr>
        <p:spPr/>
        <p:txBody>
          <a:bodyPr/>
          <a:lstStyle/>
          <a:p>
            <a:r>
              <a:rPr lang="tr-TR" altLang="tr-TR"/>
              <a:t>EKT Endikasyonları</a:t>
            </a:r>
          </a:p>
        </p:txBody>
      </p:sp>
      <p:sp>
        <p:nvSpPr>
          <p:cNvPr id="266243" name="2 İçerik Yer Tutucusu"/>
          <p:cNvSpPr>
            <a:spLocks noGrp="1"/>
          </p:cNvSpPr>
          <p:nvPr>
            <p:ph sz="half" idx="1"/>
          </p:nvPr>
        </p:nvSpPr>
        <p:spPr>
          <a:xfrm>
            <a:off x="0" y="1484313"/>
            <a:ext cx="4038600" cy="4525962"/>
          </a:xfrm>
        </p:spPr>
        <p:txBody>
          <a:bodyPr/>
          <a:lstStyle/>
          <a:p>
            <a:r>
              <a:rPr lang="tr-TR" altLang="tr-TR" sz="2400"/>
              <a:t>Tanısal  </a:t>
            </a:r>
          </a:p>
          <a:p>
            <a:pPr lvl="1"/>
            <a:r>
              <a:rPr lang="tr-TR" altLang="tr-TR" sz="2000"/>
              <a:t>Majör  depresyon</a:t>
            </a:r>
          </a:p>
          <a:p>
            <a:pPr lvl="2"/>
            <a:r>
              <a:rPr lang="tr-TR" altLang="tr-TR" sz="1800"/>
              <a:t>Unipolar</a:t>
            </a:r>
          </a:p>
          <a:p>
            <a:pPr lvl="2"/>
            <a:r>
              <a:rPr lang="tr-TR" altLang="tr-TR" sz="1800"/>
              <a:t>Bipolar</a:t>
            </a:r>
          </a:p>
          <a:p>
            <a:pPr lvl="2"/>
            <a:r>
              <a:rPr lang="tr-TR" altLang="tr-TR" sz="1800"/>
              <a:t>Psikotik semptomlu</a:t>
            </a:r>
          </a:p>
          <a:p>
            <a:pPr lvl="1"/>
            <a:r>
              <a:rPr lang="tr-TR" altLang="tr-TR" sz="2000"/>
              <a:t>Mani</a:t>
            </a:r>
          </a:p>
          <a:p>
            <a:pPr lvl="1"/>
            <a:r>
              <a:rPr lang="tr-TR" altLang="tr-TR" sz="2000"/>
              <a:t>Katatonik şizofreni </a:t>
            </a:r>
          </a:p>
          <a:p>
            <a:pPr lvl="1"/>
            <a:r>
              <a:rPr lang="tr-TR" altLang="tr-TR" sz="2000"/>
              <a:t>Şizoaffektif bozukluk</a:t>
            </a:r>
          </a:p>
          <a:p>
            <a:pPr lvl="1"/>
            <a:r>
              <a:rPr lang="tr-TR" altLang="tr-TR" sz="2000"/>
              <a:t>Nörolojik  bozukluklar</a:t>
            </a:r>
          </a:p>
          <a:p>
            <a:pPr lvl="2"/>
            <a:r>
              <a:rPr lang="tr-TR" altLang="tr-TR" sz="1800"/>
              <a:t>Parkinson Hastalığı</a:t>
            </a:r>
          </a:p>
          <a:p>
            <a:pPr lvl="2"/>
            <a:r>
              <a:rPr lang="tr-TR" altLang="tr-TR" sz="1800"/>
              <a:t>Nöroleptik malin Sendrom</a:t>
            </a:r>
          </a:p>
        </p:txBody>
      </p:sp>
      <p:sp>
        <p:nvSpPr>
          <p:cNvPr id="266244" name="3 İçerik Yer Tutucusu"/>
          <p:cNvSpPr>
            <a:spLocks noGrp="1"/>
          </p:cNvSpPr>
          <p:nvPr>
            <p:ph sz="half" idx="2"/>
          </p:nvPr>
        </p:nvSpPr>
        <p:spPr>
          <a:xfrm>
            <a:off x="4284663" y="1557338"/>
            <a:ext cx="4608512" cy="4525962"/>
          </a:xfrm>
        </p:spPr>
        <p:txBody>
          <a:bodyPr/>
          <a:lstStyle/>
          <a:p>
            <a:r>
              <a:rPr lang="tr-TR" altLang="tr-TR" sz="2400"/>
              <a:t>Klinik</a:t>
            </a:r>
          </a:p>
          <a:p>
            <a:pPr lvl="1"/>
            <a:r>
              <a:rPr lang="tr-TR" altLang="tr-TR" sz="1800"/>
              <a:t>Hızlı yanıt gereksinimi</a:t>
            </a:r>
          </a:p>
          <a:p>
            <a:pPr lvl="1"/>
            <a:r>
              <a:rPr lang="tr-TR" altLang="tr-TR" sz="1800"/>
              <a:t>Tedaviye yanıtsızlık</a:t>
            </a:r>
          </a:p>
          <a:p>
            <a:pPr lvl="1"/>
            <a:r>
              <a:rPr lang="tr-TR" altLang="tr-TR" sz="1800"/>
              <a:t>Seçenek tedavilerin risk taşıması</a:t>
            </a:r>
          </a:p>
          <a:p>
            <a:pPr lvl="1"/>
            <a:r>
              <a:rPr lang="tr-TR" altLang="tr-TR" sz="1800"/>
              <a:t>Psikopatolojinin şiddeti</a:t>
            </a:r>
          </a:p>
          <a:p>
            <a:pPr lvl="1"/>
            <a:r>
              <a:rPr lang="tr-TR" altLang="tr-TR" sz="1800"/>
              <a:t>Daha önce EKT yanıtının iyi olması</a:t>
            </a:r>
          </a:p>
          <a:p>
            <a:pPr lvl="1"/>
            <a:r>
              <a:rPr lang="tr-TR" altLang="tr-TR" sz="1800"/>
              <a:t>Hastanın tercihi</a:t>
            </a: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1 Başlık"/>
          <p:cNvSpPr>
            <a:spLocks noGrp="1"/>
          </p:cNvSpPr>
          <p:nvPr>
            <p:ph type="title"/>
          </p:nvPr>
        </p:nvSpPr>
        <p:spPr/>
        <p:txBody>
          <a:bodyPr/>
          <a:lstStyle/>
          <a:p>
            <a:r>
              <a:rPr lang="tr-TR" altLang="tr-TR"/>
              <a:t>Kontrendikasyonları</a:t>
            </a:r>
          </a:p>
        </p:txBody>
      </p:sp>
      <p:sp>
        <p:nvSpPr>
          <p:cNvPr id="267267" name="2 İçerik Yer Tutucusu"/>
          <p:cNvSpPr>
            <a:spLocks noGrp="1"/>
          </p:cNvSpPr>
          <p:nvPr>
            <p:ph idx="1"/>
          </p:nvPr>
        </p:nvSpPr>
        <p:spPr/>
        <p:txBody>
          <a:bodyPr/>
          <a:lstStyle/>
          <a:p>
            <a:r>
              <a:rPr lang="tr-TR" altLang="tr-TR"/>
              <a:t>Kafa içi basınç artışı</a:t>
            </a:r>
          </a:p>
          <a:p>
            <a:r>
              <a:rPr lang="tr-TR" altLang="tr-TR"/>
              <a:t>Serebrovasküler kanama</a:t>
            </a:r>
          </a:p>
          <a:p>
            <a:r>
              <a:rPr lang="tr-TR" altLang="tr-TR"/>
              <a:t>Yeni geçirilmiş miyokart enfarktüsü</a:t>
            </a:r>
          </a:p>
          <a:p>
            <a:r>
              <a:rPr lang="tr-TR" altLang="tr-TR"/>
              <a:t>Feokromasitoma</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1 Başlık"/>
          <p:cNvSpPr>
            <a:spLocks noGrp="1"/>
          </p:cNvSpPr>
          <p:nvPr>
            <p:ph type="title"/>
          </p:nvPr>
        </p:nvSpPr>
        <p:spPr>
          <a:xfrm>
            <a:off x="395288" y="188913"/>
            <a:ext cx="8229600" cy="849312"/>
          </a:xfrm>
        </p:spPr>
        <p:txBody>
          <a:bodyPr/>
          <a:lstStyle/>
          <a:p>
            <a:r>
              <a:rPr lang="tr-TR" altLang="tr-TR"/>
              <a:t>Klorpromazin</a:t>
            </a:r>
          </a:p>
        </p:txBody>
      </p:sp>
      <p:sp>
        <p:nvSpPr>
          <p:cNvPr id="167939" name="2 İçerik Yer Tutucusu"/>
          <p:cNvSpPr>
            <a:spLocks noGrp="1"/>
          </p:cNvSpPr>
          <p:nvPr>
            <p:ph idx="1"/>
          </p:nvPr>
        </p:nvSpPr>
        <p:spPr>
          <a:xfrm>
            <a:off x="395288" y="1125538"/>
            <a:ext cx="8229600" cy="4525962"/>
          </a:xfrm>
        </p:spPr>
        <p:txBody>
          <a:bodyPr/>
          <a:lstStyle/>
          <a:p>
            <a:r>
              <a:rPr lang="en-US" altLang="tr-TR" sz="2400"/>
              <a:t>1964</a:t>
            </a:r>
            <a:r>
              <a:rPr lang="tr-TR" altLang="tr-TR" sz="2400"/>
              <a:t>:</a:t>
            </a:r>
            <a:r>
              <a:rPr lang="en-US" altLang="tr-TR" sz="2400"/>
              <a:t> 50 mil</a:t>
            </a:r>
            <a:r>
              <a:rPr lang="tr-TR" altLang="tr-TR" sz="2400"/>
              <a:t>yon hastada kullanılmış </a:t>
            </a:r>
          </a:p>
          <a:p>
            <a:r>
              <a:rPr lang="tr-TR" altLang="tr-TR" sz="2400"/>
              <a:t>Deinstitutionalization </a:t>
            </a:r>
          </a:p>
          <a:p>
            <a:r>
              <a:rPr lang="tr-TR" altLang="tr-TR" sz="2400"/>
              <a:t>Yatan hasta sayısında dramatik düşme</a:t>
            </a:r>
          </a:p>
          <a:p>
            <a:pPr lvl="1"/>
            <a:r>
              <a:rPr lang="tr-TR" altLang="tr-TR" sz="2000"/>
              <a:t>1</a:t>
            </a:r>
            <a:r>
              <a:rPr lang="en-US" altLang="tr-TR" sz="2000"/>
              <a:t>955</a:t>
            </a:r>
            <a:r>
              <a:rPr lang="tr-TR" altLang="tr-TR" sz="2000"/>
              <a:t>:</a:t>
            </a:r>
            <a:r>
              <a:rPr lang="en-US" altLang="tr-TR" sz="2000"/>
              <a:t> 558,922 </a:t>
            </a:r>
            <a:endParaRPr lang="tr-TR" altLang="tr-TR" sz="2000"/>
          </a:p>
          <a:p>
            <a:pPr lvl="1"/>
            <a:r>
              <a:rPr lang="en-US" altLang="tr-TR" sz="2000"/>
              <a:t>1970</a:t>
            </a:r>
            <a:r>
              <a:rPr lang="tr-TR" altLang="tr-TR" sz="2000"/>
              <a:t>: </a:t>
            </a:r>
            <a:r>
              <a:rPr lang="en-US" altLang="tr-TR" sz="2000"/>
              <a:t>337,619</a:t>
            </a:r>
            <a:endParaRPr lang="tr-TR" altLang="tr-TR" sz="2000"/>
          </a:p>
          <a:p>
            <a:pPr lvl="1"/>
            <a:r>
              <a:rPr lang="tr-TR" altLang="tr-TR" sz="2000"/>
              <a:t>1</a:t>
            </a:r>
            <a:r>
              <a:rPr lang="en-US" altLang="tr-TR" sz="2000"/>
              <a:t>980</a:t>
            </a:r>
            <a:r>
              <a:rPr lang="tr-TR" altLang="tr-TR" sz="2000"/>
              <a:t>: </a:t>
            </a:r>
            <a:r>
              <a:rPr lang="en-US" altLang="tr-TR" sz="2000"/>
              <a:t>150,00</a:t>
            </a:r>
            <a:r>
              <a:rPr lang="tr-TR" altLang="tr-TR" sz="2000"/>
              <a:t>0</a:t>
            </a:r>
          </a:p>
          <a:p>
            <a:pPr lvl="1"/>
            <a:r>
              <a:rPr lang="en-US" altLang="tr-TR" sz="2000"/>
              <a:t>1990</a:t>
            </a:r>
            <a:r>
              <a:rPr lang="tr-TR" altLang="tr-TR" sz="2000"/>
              <a:t>: </a:t>
            </a:r>
            <a:r>
              <a:rPr lang="en-US" altLang="tr-TR" sz="2000"/>
              <a:t>110,000</a:t>
            </a:r>
            <a:endParaRPr lang="tr-TR" altLang="tr-TR" sz="2000"/>
          </a:p>
        </p:txBody>
      </p:sp>
      <p:sp>
        <p:nvSpPr>
          <p:cNvPr id="16794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2"/>
                </a:solidFill>
                <a:latin typeface="Arial" panose="020B0604020202020204" pitchFamily="34" charset="0"/>
              </a:defRPr>
            </a:lvl1pPr>
            <a:lvl2pPr marL="742950" indent="-285750" eaLnBrk="0" hangingPunct="0">
              <a:defRPr>
                <a:solidFill>
                  <a:schemeClr val="tx2"/>
                </a:solidFill>
                <a:latin typeface="Arial" panose="020B0604020202020204" pitchFamily="34" charset="0"/>
              </a:defRPr>
            </a:lvl2pPr>
            <a:lvl3pPr marL="1143000" indent="-228600" eaLnBrk="0" hangingPunct="0">
              <a:defRPr>
                <a:solidFill>
                  <a:schemeClr val="tx2"/>
                </a:solidFill>
                <a:latin typeface="Arial" panose="020B0604020202020204" pitchFamily="34" charset="0"/>
              </a:defRPr>
            </a:lvl3pPr>
            <a:lvl4pPr marL="1600200" indent="-228600" eaLnBrk="0" hangingPunct="0">
              <a:defRPr>
                <a:solidFill>
                  <a:schemeClr val="tx2"/>
                </a:solidFill>
                <a:latin typeface="Arial" panose="020B0604020202020204" pitchFamily="34" charset="0"/>
              </a:defRPr>
            </a:lvl4pPr>
            <a:lvl5pPr marL="2057400" indent="-228600" eaLnBrk="0" hangingPunct="0">
              <a:defRPr>
                <a:solidFill>
                  <a:schemeClr val="tx2"/>
                </a:solidFill>
                <a:latin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defRPr>
            </a:lvl9pPr>
          </a:lstStyle>
          <a:p>
            <a:pPr eaLnBrk="1" hangingPunct="1"/>
            <a:endParaRPr lang="tr-TR" altLang="tr-TR"/>
          </a:p>
        </p:txBody>
      </p:sp>
      <p:pic>
        <p:nvPicPr>
          <p:cNvPr id="167941" name="Picture 4" descr="msoF758E"/>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3924300" y="4811713"/>
            <a:ext cx="5219700" cy="2046287"/>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7942" name="Picture 6" descr="mso5F85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1951" y="2496344"/>
            <a:ext cx="5219700" cy="2217737"/>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1 Başlık"/>
          <p:cNvSpPr>
            <a:spLocks noGrp="1"/>
          </p:cNvSpPr>
          <p:nvPr>
            <p:ph type="title"/>
          </p:nvPr>
        </p:nvSpPr>
        <p:spPr>
          <a:xfrm>
            <a:off x="468313" y="0"/>
            <a:ext cx="8229600" cy="1143000"/>
          </a:xfrm>
        </p:spPr>
        <p:txBody>
          <a:bodyPr/>
          <a:lstStyle/>
          <a:p>
            <a:r>
              <a:rPr lang="tr-TR" altLang="tr-TR"/>
              <a:t>Etki mekanizması</a:t>
            </a:r>
          </a:p>
        </p:txBody>
      </p:sp>
      <p:graphicFrame>
        <p:nvGraphicFramePr>
          <p:cNvPr id="4" name="3 İçerik Yer Tutucusu"/>
          <p:cNvGraphicFramePr>
            <a:graphicFrameLocks noGrp="1"/>
          </p:cNvGraphicFramePr>
          <p:nvPr>
            <p:ph idx="1"/>
          </p:nvPr>
        </p:nvGraphicFramePr>
        <p:xfrm>
          <a:off x="323850" y="1412875"/>
          <a:ext cx="8229600" cy="4924426"/>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a:ln>
                            <a:noFill/>
                          </a:ln>
                          <a:solidFill>
                            <a:schemeClr val="tx1"/>
                          </a:solidFill>
                          <a:effectLst/>
                          <a:latin typeface="Arial" pitchFamily="34" charset="0"/>
                        </a:rPr>
                        <a:t>Nöropsikolojik Hipotez</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Arial" pitchFamily="34" charset="0"/>
                          <a:cs typeface="Times New Roman" pitchFamily="18" charset="0"/>
                        </a:rPr>
                        <a:t>Cezalandırılma, korku, regresyon, ağrı</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2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1" i="0" u="none" strike="noStrike" cap="none" normalizeH="0" baseline="0">
                          <a:ln>
                            <a:noFill/>
                          </a:ln>
                          <a:solidFill>
                            <a:schemeClr val="tx1"/>
                          </a:solidFill>
                          <a:effectLst/>
                          <a:latin typeface="Arial" pitchFamily="34" charset="0"/>
                        </a:rPr>
                        <a:t>Nörotransmitter Hipotezi</a:t>
                      </a:r>
                      <a:endParaRPr kumimoji="0" lang="tr-TR" sz="1800" b="1" i="0" u="none" strike="noStrike" cap="none" normalizeH="0" baseline="0">
                        <a:ln>
                          <a:noFill/>
                        </a:ln>
                        <a:solidFill>
                          <a:schemeClr val="tx1"/>
                        </a:solidFill>
                        <a:effectLst/>
                        <a:latin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Arial" pitchFamily="34" charset="0"/>
                          <a:cs typeface="Times New Roman" pitchFamily="18" charset="0"/>
                        </a:rPr>
                        <a:t>Antidepressan medikal tedavide olduğu gibi EKT tedavisinin de serotonerjik ve noradrenerjik transmisyonu arttırdığına dair bulgular vardır. </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a:ln>
                            <a:noFill/>
                          </a:ln>
                          <a:solidFill>
                            <a:schemeClr val="tx1"/>
                          </a:solidFill>
                          <a:effectLst/>
                          <a:latin typeface="Arial" pitchFamily="34" charset="0"/>
                        </a:rPr>
                        <a:t>Nöroendokrin Hipotez</a:t>
                      </a:r>
                    </a:p>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1" i="0" u="none" strike="noStrike" cap="none" normalizeH="0" baseline="0">
                          <a:ln>
                            <a:noFill/>
                          </a:ln>
                          <a:solidFill>
                            <a:schemeClr val="tx1"/>
                          </a:solidFill>
                          <a:effectLst/>
                          <a:latin typeface="Arial" pitchFamily="34" charset="0"/>
                        </a:rPr>
                        <a:t>(Diansefalik Hipotez)</a:t>
                      </a:r>
                      <a:endParaRPr kumimoji="0" lang="tr-TR" sz="1800" b="1" i="0" u="none" strike="noStrike" cap="none" normalizeH="0" baseline="0">
                        <a:ln>
                          <a:noFill/>
                        </a:ln>
                        <a:solidFill>
                          <a:schemeClr val="tx1"/>
                        </a:solidFill>
                        <a:effectLst/>
                        <a:latin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a:ln>
                            <a:noFill/>
                          </a:ln>
                          <a:solidFill>
                            <a:schemeClr val="tx1"/>
                          </a:solidFill>
                          <a:effectLst/>
                          <a:latin typeface="Arial" pitchFamily="34" charset="0"/>
                        </a:rPr>
                        <a:t>EKT sırasında hipatolamus-hipofiz-adrenal aksın uyarıldığı ve mevcut nöroendokrin disfonksiyonun düzeldiği düşünülmektedir.</a:t>
                      </a:r>
                      <a:endParaRPr kumimoji="0" lang="tr-TR" sz="1400" b="1" i="0" u="none" strike="noStrike" cap="none" normalizeH="0" baseline="0">
                        <a:ln>
                          <a:noFill/>
                        </a:ln>
                        <a:solidFill>
                          <a:schemeClr val="tx1"/>
                        </a:solidFill>
                        <a:effectLst/>
                        <a:latin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8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1" i="0" u="none" strike="noStrike" cap="none" normalizeH="0" baseline="0">
                          <a:ln>
                            <a:noFill/>
                          </a:ln>
                          <a:solidFill>
                            <a:schemeClr val="tx1"/>
                          </a:solidFill>
                          <a:effectLst/>
                          <a:latin typeface="Arial" pitchFamily="34" charset="0"/>
                        </a:rPr>
                        <a:t>Nörofizyolojik Hipotez</a:t>
                      </a:r>
                      <a:endParaRPr kumimoji="0" lang="tr-TR" sz="1800" b="1" i="0" u="none" strike="noStrike" cap="none" normalizeH="0" baseline="0">
                        <a:ln>
                          <a:noFill/>
                        </a:ln>
                        <a:solidFill>
                          <a:schemeClr val="tx1"/>
                        </a:solidFill>
                        <a:effectLst/>
                        <a:latin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chemeClr val="tx1"/>
                          </a:solidFill>
                          <a:effectLst/>
                          <a:latin typeface="Arial" pitchFamily="34" charset="0"/>
                          <a:cs typeface="Times New Roman" pitchFamily="18" charset="0"/>
                        </a:rPr>
                        <a:t>Konvulziyon eşiği yükselir. EEG’de yavaşlama olur (delta artışı). Serebral kan akımı ve glukoz metabolizmasında yavaşlama/azalma -özellikle prefrontal bölgede- gerçekleşir. </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684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a:ln>
                            <a:noFill/>
                          </a:ln>
                          <a:solidFill>
                            <a:schemeClr val="tx1"/>
                          </a:solidFill>
                          <a:effectLst/>
                          <a:latin typeface="Arial" pitchFamily="34" charset="0"/>
                        </a:rPr>
                        <a:t>Nörogenezis Hipotezi</a:t>
                      </a:r>
                    </a:p>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1" i="0" u="none" strike="noStrike" cap="none" normalizeH="0" baseline="0">
                          <a:ln>
                            <a:noFill/>
                          </a:ln>
                          <a:solidFill>
                            <a:schemeClr val="tx1"/>
                          </a:solidFill>
                          <a:effectLst/>
                          <a:latin typeface="Arial" pitchFamily="34" charset="0"/>
                        </a:rPr>
                        <a:t>(Nörotropik Faktör Hipotezi)</a:t>
                      </a:r>
                      <a:endParaRPr kumimoji="0" lang="tr-TR" sz="1800" b="1" i="0" u="none" strike="noStrike" cap="none" normalizeH="0" baseline="0">
                        <a:ln>
                          <a:noFill/>
                        </a:ln>
                        <a:solidFill>
                          <a:schemeClr val="tx1"/>
                        </a:solidFill>
                        <a:effectLst/>
                        <a:latin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Arial" pitchFamily="34" charset="0"/>
                          <a:cs typeface="Times New Roman" pitchFamily="18" charset="0"/>
                        </a:rPr>
                        <a:t>Antidepressan medikal tedavide olduğu gibi EKT sonrasında da özellikle hipokampal bölgede nöronal bağlantılarda artma (nörogenezis artışı) saptanmıştır. Bu durum EKT’nin   nörotropik faktörlerde artış sağladığı şeklinde yorumlanabilir. </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1 Başlık"/>
          <p:cNvSpPr>
            <a:spLocks noGrp="1"/>
          </p:cNvSpPr>
          <p:nvPr>
            <p:ph type="title"/>
          </p:nvPr>
        </p:nvSpPr>
        <p:spPr/>
        <p:txBody>
          <a:bodyPr/>
          <a:lstStyle/>
          <a:p>
            <a:r>
              <a:rPr lang="tr-TR" altLang="tr-TR"/>
              <a:t>Advers Etkiler</a:t>
            </a:r>
          </a:p>
        </p:txBody>
      </p:sp>
      <p:sp>
        <p:nvSpPr>
          <p:cNvPr id="269315" name="2 İçerik Yer Tutucusu"/>
          <p:cNvSpPr>
            <a:spLocks noGrp="1"/>
          </p:cNvSpPr>
          <p:nvPr>
            <p:ph idx="1"/>
          </p:nvPr>
        </p:nvSpPr>
        <p:spPr/>
        <p:txBody>
          <a:bodyPr/>
          <a:lstStyle/>
          <a:p>
            <a:r>
              <a:rPr lang="tr-TR" altLang="tr-TR"/>
              <a:t>Kas ağrıları</a:t>
            </a:r>
          </a:p>
          <a:p>
            <a:r>
              <a:rPr lang="tr-TR" altLang="tr-TR"/>
              <a:t>Kardiyak komplikasyonlar</a:t>
            </a:r>
          </a:p>
          <a:p>
            <a:pPr lvl="1"/>
            <a:r>
              <a:rPr lang="tr-TR" altLang="tr-TR"/>
              <a:t>Hipertansiyon</a:t>
            </a:r>
          </a:p>
          <a:p>
            <a:pPr lvl="1"/>
            <a:r>
              <a:rPr lang="tr-TR" altLang="tr-TR"/>
              <a:t>Aritmiler</a:t>
            </a:r>
          </a:p>
          <a:p>
            <a:r>
              <a:rPr lang="tr-TR" altLang="tr-TR"/>
              <a:t>Başağrısı</a:t>
            </a:r>
          </a:p>
          <a:p>
            <a:r>
              <a:rPr lang="tr-TR" altLang="tr-TR"/>
              <a:t>Konfüzyon</a:t>
            </a:r>
          </a:p>
          <a:p>
            <a:r>
              <a:rPr lang="tr-TR" altLang="tr-TR"/>
              <a:t>Bellek bozukluğu</a:t>
            </a:r>
          </a:p>
          <a:p>
            <a:r>
              <a:rPr lang="tr-TR" altLang="tr-TR"/>
              <a:t>Mortalite. 2-10/100 000 tedavi</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1 Başlık"/>
          <p:cNvSpPr>
            <a:spLocks noGrp="1"/>
          </p:cNvSpPr>
          <p:nvPr>
            <p:ph type="title" idx="4294967295"/>
          </p:nvPr>
        </p:nvSpPr>
        <p:spPr>
          <a:xfrm>
            <a:off x="0" y="749364"/>
            <a:ext cx="9144000" cy="2934454"/>
          </a:xfrm>
          <a:solidFill>
            <a:schemeClr val="accent1"/>
          </a:solidFill>
        </p:spPr>
        <p:txBody>
          <a:bodyPr/>
          <a:lstStyle/>
          <a:p>
            <a:pPr algn="just"/>
            <a:r>
              <a:rPr lang="tr-TR" altLang="tr-TR" sz="2000" b="1" dirty="0">
                <a:solidFill>
                  <a:srgbClr val="FF0000"/>
                </a:solidFill>
              </a:rPr>
              <a:t/>
            </a:r>
            <a:br>
              <a:rPr lang="tr-TR" altLang="tr-TR" sz="2000" b="1" dirty="0">
                <a:solidFill>
                  <a:srgbClr val="FF0000"/>
                </a:solidFill>
              </a:rPr>
            </a:br>
            <a:r>
              <a:rPr lang="tr-TR" altLang="tr-TR" sz="2000" b="1" dirty="0">
                <a:solidFill>
                  <a:srgbClr val="FF0000"/>
                </a:solidFill>
              </a:rPr>
              <a:t/>
            </a:r>
            <a:br>
              <a:rPr lang="tr-TR" altLang="tr-TR" sz="2000" b="1" dirty="0">
                <a:solidFill>
                  <a:srgbClr val="FF0000"/>
                </a:solidFill>
              </a:rPr>
            </a:br>
            <a:r>
              <a:rPr lang="tr-TR" altLang="tr-TR" sz="2800" b="1" dirty="0">
                <a:solidFill>
                  <a:srgbClr val="FF0000"/>
                </a:solidFill>
              </a:rPr>
              <a:t>1960’ların başında </a:t>
            </a:r>
            <a:r>
              <a:rPr lang="tr-TR" altLang="tr-TR" sz="2800" b="1" dirty="0" err="1">
                <a:solidFill>
                  <a:srgbClr val="FF0000"/>
                </a:solidFill>
              </a:rPr>
              <a:t>Carlsson</a:t>
            </a:r>
            <a:r>
              <a:rPr lang="tr-TR" altLang="tr-TR" sz="2800" b="1" dirty="0">
                <a:solidFill>
                  <a:srgbClr val="FF0000"/>
                </a:solidFill>
              </a:rPr>
              <a:t> ve </a:t>
            </a:r>
            <a:r>
              <a:rPr lang="tr-TR" altLang="tr-TR" sz="2800" b="1" dirty="0" err="1">
                <a:solidFill>
                  <a:srgbClr val="FF0000"/>
                </a:solidFill>
              </a:rPr>
              <a:t>Lindqvist</a:t>
            </a:r>
            <a:r>
              <a:rPr lang="tr-TR" altLang="tr-TR" sz="2800" b="1" dirty="0">
                <a:solidFill>
                  <a:srgbClr val="FF0000"/>
                </a:solidFill>
              </a:rPr>
              <a:t>  AP verilen fare beyinlerinde </a:t>
            </a:r>
            <a:r>
              <a:rPr lang="tr-TR" altLang="tr-TR" sz="2800" b="1" dirty="0" err="1">
                <a:solidFill>
                  <a:srgbClr val="FF0000"/>
                </a:solidFill>
              </a:rPr>
              <a:t>katekolamin</a:t>
            </a:r>
            <a:r>
              <a:rPr lang="tr-TR" altLang="tr-TR" sz="2800" b="1" dirty="0">
                <a:solidFill>
                  <a:srgbClr val="FF0000"/>
                </a:solidFill>
              </a:rPr>
              <a:t> döngüsünün (</a:t>
            </a:r>
            <a:r>
              <a:rPr lang="tr-TR" altLang="tr-TR" sz="2800" b="1" dirty="0" err="1">
                <a:solidFill>
                  <a:srgbClr val="FF0000"/>
                </a:solidFill>
              </a:rPr>
              <a:t>turnover</a:t>
            </a:r>
            <a:r>
              <a:rPr lang="tr-TR" altLang="tr-TR" sz="2800" b="1" dirty="0">
                <a:solidFill>
                  <a:srgbClr val="FF0000"/>
                </a:solidFill>
              </a:rPr>
              <a:t>) arttığını göstermişler. Bunu </a:t>
            </a:r>
            <a:r>
              <a:rPr lang="tr-TR" altLang="tr-TR" sz="2800" b="1" dirty="0" err="1">
                <a:solidFill>
                  <a:srgbClr val="FF0000"/>
                </a:solidFill>
              </a:rPr>
              <a:t>tirozin</a:t>
            </a:r>
            <a:r>
              <a:rPr lang="tr-TR" altLang="tr-TR" sz="2800" b="1" dirty="0">
                <a:solidFill>
                  <a:srgbClr val="FF0000"/>
                </a:solidFill>
              </a:rPr>
              <a:t> </a:t>
            </a:r>
            <a:r>
              <a:rPr lang="tr-TR" altLang="tr-TR" sz="2800" b="1" dirty="0" err="1">
                <a:solidFill>
                  <a:srgbClr val="FF0000"/>
                </a:solidFill>
              </a:rPr>
              <a:t>hidroksilaz</a:t>
            </a:r>
            <a:r>
              <a:rPr lang="tr-TR" altLang="tr-TR" sz="2800" b="1" dirty="0">
                <a:solidFill>
                  <a:srgbClr val="FF0000"/>
                </a:solidFill>
              </a:rPr>
              <a:t> aktivitesinin dengeleyici artışına bağlamışlar ve AP ilaçların  muhtemelen DA reseptör antagonizması yaptıklarını ileri sürmüşler.</a:t>
            </a:r>
            <a:r>
              <a:rPr lang="tr-TR" altLang="tr-TR" sz="2000" b="1" dirty="0">
                <a:solidFill>
                  <a:srgbClr val="FF0000"/>
                </a:solidFill>
              </a:rPr>
              <a:t/>
            </a:r>
            <a:br>
              <a:rPr lang="tr-TR" altLang="tr-TR" sz="2000" b="1" dirty="0">
                <a:solidFill>
                  <a:srgbClr val="FF0000"/>
                </a:solidFill>
              </a:rPr>
            </a:br>
            <a:endParaRPr lang="tr-TR" altLang="tr-TR" b="1" dirty="0">
              <a:solidFill>
                <a:srgbClr val="FF0000"/>
              </a:solidFill>
            </a:endParaRPr>
          </a:p>
        </p:txBody>
      </p:sp>
      <p:sp>
        <p:nvSpPr>
          <p:cNvPr id="470019" name="2 İçerik Yer Tutucusu"/>
          <p:cNvSpPr>
            <a:spLocks noGrp="1"/>
          </p:cNvSpPr>
          <p:nvPr>
            <p:ph idx="4294967295"/>
          </p:nvPr>
        </p:nvSpPr>
        <p:spPr>
          <a:xfrm>
            <a:off x="0" y="3795826"/>
            <a:ext cx="9144000" cy="647700"/>
          </a:xfrm>
          <a:solidFill>
            <a:srgbClr val="FF0000"/>
          </a:solidFill>
        </p:spPr>
        <p:txBody>
          <a:bodyPr/>
          <a:lstStyle/>
          <a:p>
            <a:pPr>
              <a:buFontTx/>
              <a:buNone/>
            </a:pPr>
            <a:r>
              <a:rPr lang="tr-TR" altLang="tr-TR" sz="1100" b="1">
                <a:solidFill>
                  <a:schemeClr val="accent1"/>
                </a:solidFill>
              </a:rPr>
              <a:t>Carlsson A, Lindqvist M.   Effect of chlorpromazine and haloperidol on  formation of 3-methoxytyramine and normetanephrine on</a:t>
            </a:r>
          </a:p>
          <a:p>
            <a:pPr>
              <a:buFontTx/>
              <a:buNone/>
            </a:pPr>
            <a:r>
              <a:rPr lang="tr-TR" altLang="tr-TR" sz="1100" b="1">
                <a:solidFill>
                  <a:schemeClr val="accent1"/>
                </a:solidFill>
              </a:rPr>
              <a:t>mouse brain. Acta Pharmacologica et Toxicologica. 1963;20:140–4.</a:t>
            </a:r>
          </a:p>
        </p:txBody>
      </p:sp>
      <p:pic>
        <p:nvPicPr>
          <p:cNvPr id="463876" name="Picture 6" descr="File:Arvid Carlsson 2011a.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4772110"/>
            <a:ext cx="1619552" cy="111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0021" name="8 Metin kutusu"/>
          <p:cNvSpPr txBox="1">
            <a:spLocks noChangeArrowheads="1"/>
          </p:cNvSpPr>
          <p:nvPr/>
        </p:nvSpPr>
        <p:spPr bwMode="auto">
          <a:xfrm>
            <a:off x="4859163" y="6108636"/>
            <a:ext cx="3889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2"/>
                </a:solidFill>
                <a:latin typeface="Arial" panose="020B0604020202020204" pitchFamily="34" charset="0"/>
                <a:cs typeface="Arial" panose="020B0604020202020204" pitchFamily="34" charset="0"/>
              </a:defRPr>
            </a:lvl1pPr>
            <a:lvl2pPr marL="742950" indent="-285750" eaLnBrk="0" hangingPunct="0">
              <a:defRPr>
                <a:solidFill>
                  <a:schemeClr val="tx2"/>
                </a:solidFill>
                <a:latin typeface="Arial" panose="020B0604020202020204" pitchFamily="34" charset="0"/>
                <a:cs typeface="Arial" panose="020B0604020202020204" pitchFamily="34" charset="0"/>
              </a:defRPr>
            </a:lvl2pPr>
            <a:lvl3pPr marL="1143000" indent="-228600" eaLnBrk="0" hangingPunct="0">
              <a:defRPr>
                <a:solidFill>
                  <a:schemeClr val="tx2"/>
                </a:solidFill>
                <a:latin typeface="Arial" panose="020B0604020202020204" pitchFamily="34" charset="0"/>
                <a:cs typeface="Arial" panose="020B0604020202020204" pitchFamily="34" charset="0"/>
              </a:defRPr>
            </a:lvl3pPr>
            <a:lvl4pPr marL="1600200" indent="-228600" eaLnBrk="0" hangingPunct="0">
              <a:defRPr>
                <a:solidFill>
                  <a:schemeClr val="tx2"/>
                </a:solidFill>
                <a:latin typeface="Arial" panose="020B0604020202020204" pitchFamily="34" charset="0"/>
                <a:cs typeface="Arial" panose="020B0604020202020204" pitchFamily="34" charset="0"/>
              </a:defRPr>
            </a:lvl4pPr>
            <a:lvl5pPr marL="2057400" indent="-228600" eaLnBrk="0" hangingPunct="0">
              <a:defRPr>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9pPr>
          </a:lstStyle>
          <a:p>
            <a:pPr algn="ctr" eaLnBrk="1" hangingPunct="1"/>
            <a:r>
              <a:rPr lang="tr-TR" altLang="tr-TR" dirty="0" err="1"/>
              <a:t>Arvid</a:t>
            </a:r>
            <a:r>
              <a:rPr lang="tr-TR" altLang="tr-TR" dirty="0"/>
              <a:t> </a:t>
            </a:r>
            <a:r>
              <a:rPr lang="tr-TR" altLang="tr-TR" dirty="0" err="1"/>
              <a:t>Carlsson</a:t>
            </a:r>
            <a:r>
              <a:rPr lang="tr-TR" altLang="tr-TR" dirty="0"/>
              <a:t>  </a:t>
            </a:r>
          </a:p>
          <a:p>
            <a:pPr algn="ctr" eaLnBrk="1" hangingPunct="1"/>
            <a:r>
              <a:rPr lang="tr-TR" altLang="tr-TR" dirty="0"/>
              <a:t>2000 Nobel Tıp ödülü</a:t>
            </a:r>
          </a:p>
        </p:txBody>
      </p:sp>
      <p:pic>
        <p:nvPicPr>
          <p:cNvPr id="7" name="Picture 2" descr="http://examinedexistence.com/wp-content/uploads/2014/05/dopamine.gif">
            <a:extLst>
              <a:ext uri="{FF2B5EF4-FFF2-40B4-BE49-F238E27FC236}">
                <a16:creationId xmlns:a16="http://schemas.microsoft.com/office/drawing/2014/main" id="{3F1EFFF4-8607-435C-9541-A004A57AE0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847225"/>
            <a:ext cx="2600325" cy="1647825"/>
          </a:xfrm>
          <a:prstGeom prst="rect">
            <a:avLst/>
          </a:prstGeom>
          <a:noFill/>
          <a:extLst>
            <a:ext uri="{909E8E84-426E-40DD-AFC4-6F175D3DCCD1}">
              <a14:hiddenFill xmlns:a14="http://schemas.microsoft.com/office/drawing/2010/main">
                <a:solidFill>
                  <a:srgbClr val="FFFFFF"/>
                </a:solidFill>
              </a14:hiddenFill>
            </a:ext>
          </a:extLst>
        </p:spPr>
      </p:pic>
      <p:sp>
        <p:nvSpPr>
          <p:cNvPr id="8" name="3 Başlık">
            <a:extLst>
              <a:ext uri="{FF2B5EF4-FFF2-40B4-BE49-F238E27FC236}">
                <a16:creationId xmlns:a16="http://schemas.microsoft.com/office/drawing/2014/main" id="{F56E78D4-C8B8-46EE-AB20-12634D285773}"/>
              </a:ext>
            </a:extLst>
          </p:cNvPr>
          <p:cNvSpPr txBox="1">
            <a:spLocks/>
          </p:cNvSpPr>
          <p:nvPr/>
        </p:nvSpPr>
        <p:spPr>
          <a:xfrm>
            <a:off x="468313" y="0"/>
            <a:ext cx="7920111" cy="6206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tr-TR" altLang="tr-TR" kern="0" dirty="0"/>
              <a:t>Şizofreni </a:t>
            </a:r>
            <a:r>
              <a:rPr lang="tr-TR" altLang="tr-TR" kern="0" dirty="0" err="1"/>
              <a:t>Etyopatogenezi</a:t>
            </a:r>
            <a:r>
              <a:rPr lang="tr-TR" altLang="tr-TR" kern="0" dirty="0"/>
              <a:t>  DA</a:t>
            </a:r>
          </a:p>
        </p:txBody>
      </p:sp>
      <p:sp>
        <p:nvSpPr>
          <p:cNvPr id="9" name="3 Başlık">
            <a:extLst>
              <a:ext uri="{FF2B5EF4-FFF2-40B4-BE49-F238E27FC236}">
                <a16:creationId xmlns:a16="http://schemas.microsoft.com/office/drawing/2014/main" id="{9F96F591-FE8F-432B-9014-FCBA26B478F9}"/>
              </a:ext>
            </a:extLst>
          </p:cNvPr>
          <p:cNvSpPr txBox="1">
            <a:spLocks/>
          </p:cNvSpPr>
          <p:nvPr/>
        </p:nvSpPr>
        <p:spPr>
          <a:xfrm>
            <a:off x="467544" y="0"/>
            <a:ext cx="7920111" cy="6206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tr-TR" altLang="tr-TR" kern="0" dirty="0"/>
              <a:t>Şizofreni </a:t>
            </a:r>
            <a:r>
              <a:rPr lang="tr-TR" altLang="tr-TR" kern="0" dirty="0" err="1"/>
              <a:t>Etyopatogenezi</a:t>
            </a:r>
            <a:r>
              <a:rPr lang="tr-TR" altLang="tr-TR" kern="0" dirty="0"/>
              <a:t>  DA</a:t>
            </a:r>
          </a:p>
        </p:txBody>
      </p:sp>
    </p:spTree>
    <p:extLst>
      <p:ext uri="{BB962C8B-B14F-4D97-AF65-F5344CB8AC3E}">
        <p14:creationId xmlns:p14="http://schemas.microsoft.com/office/powerpoint/2010/main" val="250671781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0"/>
                                  </p:stCondLst>
                                  <p:childTnLst>
                                    <p:animScale>
                                      <p:cBhvr>
                                        <p:cTn id="6" dur="2000" fill="hold"/>
                                        <p:tgtEl>
                                          <p:spTgt spid="46387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1 Başlık"/>
          <p:cNvSpPr>
            <a:spLocks noGrp="1"/>
          </p:cNvSpPr>
          <p:nvPr>
            <p:ph type="title"/>
          </p:nvPr>
        </p:nvSpPr>
        <p:spPr/>
        <p:txBody>
          <a:bodyPr/>
          <a:lstStyle/>
          <a:p>
            <a:r>
              <a:rPr lang="tr-TR" altLang="tr-TR"/>
              <a:t>Dopamin</a:t>
            </a:r>
          </a:p>
        </p:txBody>
      </p:sp>
      <p:sp>
        <p:nvSpPr>
          <p:cNvPr id="171011" name="2 İçerik Yer Tutucusu"/>
          <p:cNvSpPr>
            <a:spLocks noGrp="1"/>
          </p:cNvSpPr>
          <p:nvPr>
            <p:ph idx="1"/>
          </p:nvPr>
        </p:nvSpPr>
        <p:spPr>
          <a:xfrm>
            <a:off x="179388" y="1412875"/>
            <a:ext cx="8785225" cy="4525963"/>
          </a:xfrm>
        </p:spPr>
        <p:txBody>
          <a:bodyPr/>
          <a:lstStyle/>
          <a:p>
            <a:r>
              <a:rPr lang="tr-TR" altLang="tr-TR" sz="2800"/>
              <a:t>1974 Solomon Snyder Johns Hopkins University,  </a:t>
            </a:r>
          </a:p>
          <a:p>
            <a:pPr lvl="1"/>
            <a:r>
              <a:rPr lang="tr-TR" altLang="tr-TR" sz="2400"/>
              <a:t>klorpromazin ve diğer AP’ler dopamin antagonisti</a:t>
            </a:r>
          </a:p>
          <a:p>
            <a:pPr>
              <a:buFontTx/>
              <a:buNone/>
            </a:pPr>
            <a:r>
              <a:rPr lang="en-US" altLang="tr-TR" sz="2800">
                <a:hlinkClick r:id="rId2" action="ppaction://hlinkfile" tooltip="Nobel Prize in Physiology or Medicine"/>
              </a:rPr>
              <a:t> </a:t>
            </a:r>
            <a:endParaRPr lang="tr-TR" altLang="tr-TR" sz="2800"/>
          </a:p>
          <a:p>
            <a:r>
              <a:rPr lang="tr-TR" altLang="tr-TR" sz="2800"/>
              <a:t> </a:t>
            </a:r>
          </a:p>
          <a:p>
            <a:endParaRPr lang="tr-TR" altLang="tr-TR" sz="2800"/>
          </a:p>
        </p:txBody>
      </p:sp>
      <p:pic>
        <p:nvPicPr>
          <p:cNvPr id="171012" name="Picture 2" descr="http://www.felipedia.org/~felipedi/wiki/images/b/b9/Dopamin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3284538"/>
            <a:ext cx="51435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3" name="Picture 4" descr="http://www.laskerfoundation.org/awards/images/1978_basic_snyd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3141663"/>
            <a:ext cx="2592387"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idx="4294967295"/>
          </p:nvPr>
        </p:nvSpPr>
        <p:spPr>
          <a:xfrm>
            <a:off x="364509" y="112085"/>
            <a:ext cx="8167932" cy="533781"/>
          </a:xfrm>
        </p:spPr>
        <p:txBody>
          <a:bodyPr/>
          <a:lstStyle/>
          <a:p>
            <a:pPr eaLnBrk="1" hangingPunct="1"/>
            <a:r>
              <a:rPr lang="tr-TR" altLang="tr-TR" sz="3600" dirty="0"/>
              <a:t>Sınıflandırma</a:t>
            </a:r>
            <a:r>
              <a:rPr lang="tr-TR" altLang="tr-TR" sz="2400" dirty="0"/>
              <a:t> </a:t>
            </a:r>
            <a:endParaRPr lang="tr-TR" altLang="tr-TR" sz="3600" dirty="0"/>
          </a:p>
        </p:txBody>
      </p:sp>
      <p:sp>
        <p:nvSpPr>
          <p:cNvPr id="391173" name="4 Metin kutusu"/>
          <p:cNvSpPr txBox="1">
            <a:spLocks noChangeArrowheads="1"/>
          </p:cNvSpPr>
          <p:nvPr/>
        </p:nvSpPr>
        <p:spPr bwMode="auto">
          <a:xfrm>
            <a:off x="4870597" y="4707799"/>
            <a:ext cx="3960812" cy="83099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2"/>
                </a:solidFill>
                <a:latin typeface="Arial" panose="020B0604020202020204" pitchFamily="34" charset="0"/>
                <a:cs typeface="Arial" panose="020B0604020202020204" pitchFamily="34" charset="0"/>
              </a:defRPr>
            </a:lvl1pPr>
            <a:lvl2pPr marL="742950" indent="-285750" eaLnBrk="0" hangingPunct="0">
              <a:defRPr>
                <a:solidFill>
                  <a:schemeClr val="tx2"/>
                </a:solidFill>
                <a:latin typeface="Arial" panose="020B0604020202020204" pitchFamily="34" charset="0"/>
                <a:cs typeface="Arial" panose="020B0604020202020204" pitchFamily="34" charset="0"/>
              </a:defRPr>
            </a:lvl2pPr>
            <a:lvl3pPr marL="1143000" indent="-228600" eaLnBrk="0" hangingPunct="0">
              <a:defRPr>
                <a:solidFill>
                  <a:schemeClr val="tx2"/>
                </a:solidFill>
                <a:latin typeface="Arial" panose="020B0604020202020204" pitchFamily="34" charset="0"/>
                <a:cs typeface="Arial" panose="020B0604020202020204" pitchFamily="34" charset="0"/>
              </a:defRPr>
            </a:lvl3pPr>
            <a:lvl4pPr marL="1600200" indent="-228600" eaLnBrk="0" hangingPunct="0">
              <a:defRPr>
                <a:solidFill>
                  <a:schemeClr val="tx2"/>
                </a:solidFill>
                <a:latin typeface="Arial" panose="020B0604020202020204" pitchFamily="34" charset="0"/>
                <a:cs typeface="Arial" panose="020B0604020202020204" pitchFamily="34" charset="0"/>
              </a:defRPr>
            </a:lvl4pPr>
            <a:lvl5pPr marL="2057400" indent="-228600" eaLnBrk="0" hangingPunct="0">
              <a:defRPr>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tr-TR" altLang="tr-TR" sz="1200" dirty="0"/>
              <a:t>MARTA (</a:t>
            </a:r>
            <a:r>
              <a:rPr lang="tr-TR" altLang="tr-TR" sz="1200" b="1" dirty="0"/>
              <a:t>M</a:t>
            </a:r>
            <a:r>
              <a:rPr lang="tr-TR" altLang="tr-TR" sz="1200" dirty="0"/>
              <a:t>ulti-</a:t>
            </a:r>
            <a:r>
              <a:rPr lang="tr-TR" altLang="tr-TR" sz="1200" b="1" dirty="0" err="1"/>
              <a:t>A</a:t>
            </a:r>
            <a:r>
              <a:rPr lang="tr-TR" altLang="tr-TR" sz="1200" dirty="0" err="1"/>
              <a:t>cting</a:t>
            </a:r>
            <a:r>
              <a:rPr lang="tr-TR" altLang="tr-TR" sz="1200" dirty="0"/>
              <a:t> </a:t>
            </a:r>
            <a:r>
              <a:rPr lang="tr-TR" altLang="tr-TR" sz="1200" b="1" dirty="0" err="1"/>
              <a:t>R</a:t>
            </a:r>
            <a:r>
              <a:rPr lang="tr-TR" altLang="tr-TR" sz="1200" dirty="0" err="1"/>
              <a:t>eceptor</a:t>
            </a:r>
            <a:r>
              <a:rPr lang="tr-TR" altLang="tr-TR" sz="1200" dirty="0"/>
              <a:t> </a:t>
            </a:r>
            <a:r>
              <a:rPr lang="tr-TR" altLang="tr-TR" sz="1200" b="1" dirty="0" err="1"/>
              <a:t>T</a:t>
            </a:r>
            <a:r>
              <a:rPr lang="tr-TR" altLang="tr-TR" sz="1200" dirty="0" err="1"/>
              <a:t>argeted</a:t>
            </a:r>
            <a:r>
              <a:rPr lang="tr-TR" altLang="tr-TR" sz="1200" dirty="0"/>
              <a:t> </a:t>
            </a:r>
            <a:r>
              <a:rPr lang="tr-TR" altLang="tr-TR" sz="1200" b="1" dirty="0" err="1"/>
              <a:t>A</a:t>
            </a:r>
            <a:r>
              <a:rPr lang="tr-TR" altLang="tr-TR" sz="1200" dirty="0" err="1"/>
              <a:t>ntipsycotic</a:t>
            </a:r>
            <a:r>
              <a:rPr lang="tr-TR" altLang="tr-TR" sz="1200" dirty="0"/>
              <a:t>)</a:t>
            </a:r>
          </a:p>
          <a:p>
            <a:pPr eaLnBrk="1" hangingPunct="1">
              <a:buFont typeface="Arial" panose="020B0604020202020204" pitchFamily="34" charset="0"/>
              <a:buChar char="•"/>
            </a:pPr>
            <a:r>
              <a:rPr lang="tr-TR" altLang="tr-TR" sz="1200" dirty="0">
                <a:solidFill>
                  <a:srgbClr val="00B0F0"/>
                </a:solidFill>
              </a:rPr>
              <a:t>SDA (</a:t>
            </a:r>
            <a:r>
              <a:rPr lang="tr-TR" altLang="tr-TR" sz="1200" b="1" dirty="0" err="1">
                <a:solidFill>
                  <a:srgbClr val="00B0F0"/>
                </a:solidFill>
              </a:rPr>
              <a:t>S</a:t>
            </a:r>
            <a:r>
              <a:rPr lang="tr-TR" altLang="tr-TR" sz="1200" dirty="0" err="1">
                <a:solidFill>
                  <a:srgbClr val="00B0F0"/>
                </a:solidFill>
              </a:rPr>
              <a:t>erotonin</a:t>
            </a:r>
            <a:r>
              <a:rPr lang="tr-TR" altLang="tr-TR" sz="1200" dirty="0">
                <a:solidFill>
                  <a:srgbClr val="00B0F0"/>
                </a:solidFill>
              </a:rPr>
              <a:t> </a:t>
            </a:r>
            <a:r>
              <a:rPr lang="tr-TR" altLang="tr-TR" sz="1200" b="1" dirty="0" err="1">
                <a:solidFill>
                  <a:srgbClr val="00B0F0"/>
                </a:solidFill>
              </a:rPr>
              <a:t>D</a:t>
            </a:r>
            <a:r>
              <a:rPr lang="tr-TR" altLang="tr-TR" sz="1200" dirty="0" err="1">
                <a:solidFill>
                  <a:srgbClr val="00B0F0"/>
                </a:solidFill>
              </a:rPr>
              <a:t>opamin</a:t>
            </a:r>
            <a:r>
              <a:rPr lang="tr-TR" altLang="tr-TR" sz="1200" dirty="0">
                <a:solidFill>
                  <a:srgbClr val="00B0F0"/>
                </a:solidFill>
              </a:rPr>
              <a:t> </a:t>
            </a:r>
            <a:r>
              <a:rPr lang="tr-TR" altLang="tr-TR" sz="1200" b="1" dirty="0">
                <a:solidFill>
                  <a:srgbClr val="00B0F0"/>
                </a:solidFill>
              </a:rPr>
              <a:t>A</a:t>
            </a:r>
            <a:r>
              <a:rPr lang="tr-TR" altLang="tr-TR" sz="1200" dirty="0">
                <a:solidFill>
                  <a:srgbClr val="00B0F0"/>
                </a:solidFill>
              </a:rPr>
              <a:t>ntagonist)</a:t>
            </a:r>
          </a:p>
          <a:p>
            <a:pPr eaLnBrk="1" hangingPunct="1">
              <a:buFont typeface="Arial" panose="020B0604020202020204" pitchFamily="34" charset="0"/>
              <a:buChar char="•"/>
            </a:pPr>
            <a:r>
              <a:rPr lang="tr-TR" altLang="tr-TR" sz="1200" dirty="0">
                <a:solidFill>
                  <a:srgbClr val="00B050"/>
                </a:solidFill>
              </a:rPr>
              <a:t>DPA (</a:t>
            </a:r>
            <a:r>
              <a:rPr lang="tr-TR" altLang="tr-TR" sz="1200" b="1" dirty="0" err="1">
                <a:solidFill>
                  <a:srgbClr val="00B050"/>
                </a:solidFill>
              </a:rPr>
              <a:t>D</a:t>
            </a:r>
            <a:r>
              <a:rPr lang="tr-TR" altLang="tr-TR" sz="1200" dirty="0" err="1">
                <a:solidFill>
                  <a:srgbClr val="00B050"/>
                </a:solidFill>
              </a:rPr>
              <a:t>opamin</a:t>
            </a:r>
            <a:r>
              <a:rPr lang="tr-TR" altLang="tr-TR" sz="1200" dirty="0">
                <a:solidFill>
                  <a:srgbClr val="00B050"/>
                </a:solidFill>
              </a:rPr>
              <a:t>  </a:t>
            </a:r>
            <a:r>
              <a:rPr lang="tr-TR" altLang="tr-TR" sz="1200" b="1" dirty="0" err="1">
                <a:solidFill>
                  <a:srgbClr val="00B050"/>
                </a:solidFill>
              </a:rPr>
              <a:t>P</a:t>
            </a:r>
            <a:r>
              <a:rPr lang="tr-TR" altLang="tr-TR" sz="1200" dirty="0" err="1">
                <a:solidFill>
                  <a:srgbClr val="00B050"/>
                </a:solidFill>
              </a:rPr>
              <a:t>artial</a:t>
            </a:r>
            <a:r>
              <a:rPr lang="tr-TR" altLang="tr-TR" sz="1200" dirty="0">
                <a:solidFill>
                  <a:srgbClr val="00B050"/>
                </a:solidFill>
              </a:rPr>
              <a:t> </a:t>
            </a:r>
            <a:r>
              <a:rPr lang="tr-TR" altLang="tr-TR" sz="1200" b="1" dirty="0">
                <a:solidFill>
                  <a:srgbClr val="00B050"/>
                </a:solidFill>
              </a:rPr>
              <a:t>A</a:t>
            </a:r>
            <a:r>
              <a:rPr lang="tr-TR" altLang="tr-TR" sz="1200" dirty="0">
                <a:solidFill>
                  <a:srgbClr val="00B050"/>
                </a:solidFill>
              </a:rPr>
              <a:t>ntagonist)</a:t>
            </a:r>
          </a:p>
          <a:p>
            <a:pPr eaLnBrk="1" hangingPunct="1">
              <a:buFont typeface="Arial" panose="020B0604020202020204" pitchFamily="34" charset="0"/>
              <a:buChar char="•"/>
            </a:pPr>
            <a:r>
              <a:rPr lang="tr-TR" altLang="tr-TR" sz="1200" dirty="0">
                <a:solidFill>
                  <a:srgbClr val="FF99FF"/>
                </a:solidFill>
              </a:rPr>
              <a:t>D</a:t>
            </a:r>
            <a:r>
              <a:rPr lang="tr-TR" altLang="tr-TR" sz="1200" baseline="-25000" dirty="0">
                <a:solidFill>
                  <a:srgbClr val="FF99FF"/>
                </a:solidFill>
              </a:rPr>
              <a:t>2</a:t>
            </a:r>
            <a:r>
              <a:rPr lang="tr-TR" altLang="tr-TR" sz="1200" dirty="0">
                <a:solidFill>
                  <a:srgbClr val="FF99FF"/>
                </a:solidFill>
              </a:rPr>
              <a:t>/D</a:t>
            </a:r>
            <a:r>
              <a:rPr lang="tr-TR" altLang="tr-TR" sz="1200" baseline="-25000" dirty="0">
                <a:solidFill>
                  <a:srgbClr val="FF99FF"/>
                </a:solidFill>
              </a:rPr>
              <a:t>3</a:t>
            </a:r>
            <a:r>
              <a:rPr lang="tr-TR" altLang="tr-TR" sz="1200" dirty="0">
                <a:solidFill>
                  <a:srgbClr val="FF99FF"/>
                </a:solidFill>
              </a:rPr>
              <a:t> </a:t>
            </a:r>
            <a:r>
              <a:rPr lang="tr-TR" altLang="tr-TR" sz="1200" dirty="0" err="1">
                <a:solidFill>
                  <a:srgbClr val="FF99FF"/>
                </a:solidFill>
              </a:rPr>
              <a:t>Receptor</a:t>
            </a:r>
            <a:r>
              <a:rPr lang="tr-TR" altLang="tr-TR" sz="1200" dirty="0">
                <a:solidFill>
                  <a:srgbClr val="FF99FF"/>
                </a:solidFill>
              </a:rPr>
              <a:t> Antagonist</a:t>
            </a:r>
          </a:p>
        </p:txBody>
      </p:sp>
      <p:sp>
        <p:nvSpPr>
          <p:cNvPr id="6" name="Rectangle 5"/>
          <p:cNvSpPr txBox="1">
            <a:spLocks noChangeArrowheads="1"/>
          </p:cNvSpPr>
          <p:nvPr/>
        </p:nvSpPr>
        <p:spPr bwMode="auto">
          <a:xfrm>
            <a:off x="4895726" y="739709"/>
            <a:ext cx="3960812" cy="3481379"/>
          </a:xfrm>
          <a:prstGeom prst="rect">
            <a:avLst/>
          </a:prstGeom>
          <a:noFill/>
          <a:ln w="38100">
            <a:solidFill>
              <a:schemeClr val="tx1"/>
            </a:solidFill>
            <a:miter lim="800000"/>
            <a:headEnd/>
            <a:tailEnd/>
          </a:ln>
        </p:spPr>
        <p:txBody>
          <a:bodyPr/>
          <a:lstStyle/>
          <a:p>
            <a:pPr marL="342900" indent="-342900">
              <a:lnSpc>
                <a:spcPct val="80000"/>
              </a:lnSpc>
              <a:spcBef>
                <a:spcPct val="20000"/>
              </a:spcBef>
              <a:buFontTx/>
              <a:buChar char="•"/>
              <a:defRPr/>
            </a:pPr>
            <a:r>
              <a:rPr lang="tr-TR" sz="2000" kern="0" dirty="0" err="1">
                <a:solidFill>
                  <a:schemeClr val="accent1"/>
                </a:solidFill>
                <a:latin typeface="+mn-lt"/>
                <a:cs typeface="+mn-cs"/>
              </a:rPr>
              <a:t>Atipik</a:t>
            </a:r>
            <a:r>
              <a:rPr lang="tr-TR" sz="2000" kern="0" dirty="0">
                <a:solidFill>
                  <a:schemeClr val="accent1"/>
                </a:solidFill>
                <a:latin typeface="+mn-lt"/>
                <a:cs typeface="+mn-cs"/>
              </a:rPr>
              <a:t> </a:t>
            </a:r>
            <a:r>
              <a:rPr lang="tr-TR" sz="2000" kern="0" dirty="0" err="1">
                <a:solidFill>
                  <a:schemeClr val="accent1"/>
                </a:solidFill>
                <a:latin typeface="+mn-lt"/>
                <a:cs typeface="+mn-cs"/>
              </a:rPr>
              <a:t>Antipsikotikler</a:t>
            </a:r>
            <a:r>
              <a:rPr lang="tr-TR" sz="2000" kern="0" dirty="0">
                <a:solidFill>
                  <a:schemeClr val="accent1"/>
                </a:solidFill>
                <a:latin typeface="+mn-lt"/>
                <a:cs typeface="+mn-cs"/>
              </a:rPr>
              <a:t> </a:t>
            </a:r>
          </a:p>
          <a:p>
            <a:pPr marL="742950" lvl="1" indent="-285750">
              <a:lnSpc>
                <a:spcPct val="80000"/>
              </a:lnSpc>
              <a:spcBef>
                <a:spcPct val="20000"/>
              </a:spcBef>
              <a:buFontTx/>
              <a:buChar char="–"/>
              <a:defRPr/>
            </a:pPr>
            <a:r>
              <a:rPr lang="tr-TR" sz="1400" kern="0" dirty="0" err="1">
                <a:latin typeface="+mn-lt"/>
              </a:rPr>
              <a:t>Klozapin</a:t>
            </a:r>
            <a:endParaRPr lang="tr-TR" sz="1400" kern="0" dirty="0">
              <a:latin typeface="+mn-lt"/>
            </a:endParaRPr>
          </a:p>
          <a:p>
            <a:pPr marL="742950" lvl="1" indent="-285750">
              <a:lnSpc>
                <a:spcPct val="80000"/>
              </a:lnSpc>
              <a:spcBef>
                <a:spcPct val="20000"/>
              </a:spcBef>
              <a:buFontTx/>
              <a:buChar char="–"/>
              <a:defRPr/>
            </a:pPr>
            <a:r>
              <a:rPr lang="tr-TR" sz="1400" kern="0" dirty="0" err="1">
                <a:latin typeface="+mn-lt"/>
              </a:rPr>
              <a:t>Olanzapin</a:t>
            </a:r>
            <a:r>
              <a:rPr lang="tr-TR" sz="1400" kern="0" dirty="0">
                <a:latin typeface="+mn-lt"/>
              </a:rPr>
              <a:t>		«</a:t>
            </a:r>
            <a:r>
              <a:rPr lang="tr-TR" sz="1400" kern="0" dirty="0" err="1">
                <a:latin typeface="+mn-lt"/>
              </a:rPr>
              <a:t>PİN»ler</a:t>
            </a:r>
            <a:endParaRPr lang="tr-TR" sz="1400" kern="0" dirty="0">
              <a:latin typeface="+mn-lt"/>
            </a:endParaRPr>
          </a:p>
          <a:p>
            <a:pPr marL="742950" lvl="1" indent="-285750">
              <a:lnSpc>
                <a:spcPct val="80000"/>
              </a:lnSpc>
              <a:spcBef>
                <a:spcPct val="20000"/>
              </a:spcBef>
              <a:buFontTx/>
              <a:buChar char="–"/>
              <a:defRPr/>
            </a:pPr>
            <a:r>
              <a:rPr lang="tr-TR" sz="1400" kern="0" dirty="0" err="1">
                <a:latin typeface="+mn-lt"/>
              </a:rPr>
              <a:t>Ketiyapin</a:t>
            </a:r>
            <a:r>
              <a:rPr lang="tr-TR" sz="1400" kern="0" dirty="0">
                <a:latin typeface="+mn-lt"/>
              </a:rPr>
              <a:t>         	</a:t>
            </a:r>
            <a:endParaRPr lang="tr-TR" sz="1400" kern="0" dirty="0">
              <a:solidFill>
                <a:schemeClr val="tx1"/>
              </a:solidFill>
              <a:latin typeface="+mn-lt"/>
            </a:endParaRPr>
          </a:p>
          <a:p>
            <a:pPr marL="742950" lvl="1" indent="-285750">
              <a:lnSpc>
                <a:spcPct val="80000"/>
              </a:lnSpc>
              <a:spcBef>
                <a:spcPct val="20000"/>
              </a:spcBef>
              <a:buFontTx/>
              <a:buChar char="–"/>
              <a:defRPr/>
            </a:pPr>
            <a:endParaRPr lang="tr-TR" sz="1400" kern="0" dirty="0">
              <a:solidFill>
                <a:srgbClr val="3FCDFF"/>
              </a:solidFill>
              <a:latin typeface="+mn-lt"/>
            </a:endParaRPr>
          </a:p>
          <a:p>
            <a:pPr marL="742950" lvl="1" indent="-285750">
              <a:lnSpc>
                <a:spcPct val="80000"/>
              </a:lnSpc>
              <a:spcBef>
                <a:spcPct val="20000"/>
              </a:spcBef>
              <a:buFontTx/>
              <a:buChar char="–"/>
              <a:defRPr/>
            </a:pPr>
            <a:endParaRPr lang="tr-TR" sz="1400" kern="0" dirty="0">
              <a:solidFill>
                <a:srgbClr val="3FCDFF"/>
              </a:solidFill>
              <a:latin typeface="+mn-lt"/>
            </a:endParaRPr>
          </a:p>
          <a:p>
            <a:pPr marL="742950" lvl="1" indent="-285750">
              <a:lnSpc>
                <a:spcPct val="80000"/>
              </a:lnSpc>
              <a:spcBef>
                <a:spcPct val="20000"/>
              </a:spcBef>
              <a:buFontTx/>
              <a:buChar char="–"/>
              <a:defRPr/>
            </a:pPr>
            <a:r>
              <a:rPr lang="tr-TR" sz="1400" kern="0" dirty="0" err="1">
                <a:solidFill>
                  <a:srgbClr val="3FCDFF"/>
                </a:solidFill>
                <a:latin typeface="+mn-lt"/>
              </a:rPr>
              <a:t>Risperidon</a:t>
            </a:r>
            <a:endParaRPr lang="tr-TR" sz="1400" kern="0" dirty="0">
              <a:solidFill>
                <a:srgbClr val="3FCDFF"/>
              </a:solidFill>
              <a:latin typeface="+mn-lt"/>
            </a:endParaRPr>
          </a:p>
          <a:p>
            <a:pPr marL="742950" lvl="1" indent="-285750">
              <a:lnSpc>
                <a:spcPct val="80000"/>
              </a:lnSpc>
              <a:spcBef>
                <a:spcPct val="20000"/>
              </a:spcBef>
              <a:buFontTx/>
              <a:buChar char="–"/>
              <a:defRPr/>
            </a:pPr>
            <a:r>
              <a:rPr lang="tr-TR" sz="1400" kern="0" dirty="0" err="1">
                <a:solidFill>
                  <a:srgbClr val="3FCDFF"/>
                </a:solidFill>
                <a:latin typeface="+mn-lt"/>
              </a:rPr>
              <a:t>Paliperidon</a:t>
            </a:r>
            <a:r>
              <a:rPr lang="tr-TR" sz="1400" kern="0" dirty="0">
                <a:solidFill>
                  <a:srgbClr val="3FCDFF"/>
                </a:solidFill>
                <a:latin typeface="+mn-lt"/>
              </a:rPr>
              <a:t>   		 «</a:t>
            </a:r>
            <a:r>
              <a:rPr lang="tr-TR" sz="1400" kern="0" dirty="0" err="1">
                <a:solidFill>
                  <a:srgbClr val="3FCDFF"/>
                </a:solidFill>
                <a:latin typeface="+mn-lt"/>
              </a:rPr>
              <a:t>DON»lar</a:t>
            </a:r>
            <a:r>
              <a:rPr lang="tr-TR" sz="1400" kern="0" dirty="0">
                <a:solidFill>
                  <a:srgbClr val="3FCDFF"/>
                </a:solidFill>
                <a:latin typeface="+mn-lt"/>
              </a:rPr>
              <a:t> 	</a:t>
            </a:r>
          </a:p>
          <a:p>
            <a:pPr marL="742950" lvl="1" indent="-285750">
              <a:lnSpc>
                <a:spcPct val="80000"/>
              </a:lnSpc>
              <a:spcBef>
                <a:spcPct val="20000"/>
              </a:spcBef>
              <a:buFontTx/>
              <a:buChar char="–"/>
              <a:defRPr/>
            </a:pPr>
            <a:r>
              <a:rPr lang="tr-TR" sz="1400" kern="0" dirty="0" err="1">
                <a:solidFill>
                  <a:srgbClr val="3FCDFF"/>
                </a:solidFill>
                <a:latin typeface="+mn-lt"/>
              </a:rPr>
              <a:t>Ziprasidon</a:t>
            </a:r>
            <a:r>
              <a:rPr lang="tr-TR" sz="1400" kern="0" dirty="0">
                <a:solidFill>
                  <a:srgbClr val="3FCDFF"/>
                </a:solidFill>
                <a:latin typeface="+mn-lt"/>
              </a:rPr>
              <a:t>		</a:t>
            </a:r>
          </a:p>
          <a:p>
            <a:pPr marL="742950" lvl="1" indent="-285750">
              <a:lnSpc>
                <a:spcPct val="80000"/>
              </a:lnSpc>
              <a:spcBef>
                <a:spcPct val="20000"/>
              </a:spcBef>
              <a:buFontTx/>
              <a:buChar char="–"/>
              <a:defRPr/>
            </a:pPr>
            <a:r>
              <a:rPr lang="tr-TR" sz="1400" kern="0" dirty="0" err="1">
                <a:solidFill>
                  <a:srgbClr val="3FCDFF"/>
                </a:solidFill>
                <a:latin typeface="+mn-lt"/>
              </a:rPr>
              <a:t>Sertindol</a:t>
            </a:r>
            <a:endParaRPr lang="tr-TR" sz="1400" kern="0" dirty="0">
              <a:solidFill>
                <a:srgbClr val="3FCDFF"/>
              </a:solidFill>
              <a:latin typeface="+mn-lt"/>
            </a:endParaRPr>
          </a:p>
          <a:p>
            <a:pPr marL="742950" lvl="1" indent="-285750">
              <a:lnSpc>
                <a:spcPct val="80000"/>
              </a:lnSpc>
              <a:spcBef>
                <a:spcPct val="20000"/>
              </a:spcBef>
              <a:buFontTx/>
              <a:buChar char="–"/>
              <a:defRPr/>
            </a:pPr>
            <a:endParaRPr lang="tr-TR" sz="1400" kern="0" dirty="0">
              <a:solidFill>
                <a:srgbClr val="00B0F0"/>
              </a:solidFill>
              <a:latin typeface="+mn-lt"/>
            </a:endParaRPr>
          </a:p>
          <a:p>
            <a:pPr marL="742950" lvl="1" indent="-285750">
              <a:lnSpc>
                <a:spcPct val="80000"/>
              </a:lnSpc>
              <a:spcBef>
                <a:spcPct val="20000"/>
              </a:spcBef>
              <a:buFontTx/>
              <a:buChar char="–"/>
              <a:defRPr/>
            </a:pPr>
            <a:r>
              <a:rPr lang="tr-TR" sz="1400" kern="0" dirty="0" err="1">
                <a:solidFill>
                  <a:srgbClr val="00B050"/>
                </a:solidFill>
                <a:latin typeface="+mn-lt"/>
              </a:rPr>
              <a:t>Aripiprazol</a:t>
            </a:r>
            <a:r>
              <a:rPr lang="tr-TR" sz="1400" kern="0" dirty="0">
                <a:solidFill>
                  <a:srgbClr val="00B050"/>
                </a:solidFill>
              </a:rPr>
              <a:t>	</a:t>
            </a:r>
          </a:p>
          <a:p>
            <a:pPr marL="742950" lvl="1" indent="-285750">
              <a:lnSpc>
                <a:spcPct val="80000"/>
              </a:lnSpc>
              <a:spcBef>
                <a:spcPct val="20000"/>
              </a:spcBef>
              <a:buFontTx/>
              <a:buChar char="–"/>
              <a:defRPr/>
            </a:pPr>
            <a:endParaRPr lang="tr-TR" sz="1400" kern="0" dirty="0">
              <a:solidFill>
                <a:srgbClr val="00B050"/>
              </a:solidFill>
              <a:latin typeface="+mn-lt"/>
            </a:endParaRPr>
          </a:p>
          <a:p>
            <a:pPr marL="742950" lvl="1" indent="-285750">
              <a:lnSpc>
                <a:spcPct val="80000"/>
              </a:lnSpc>
              <a:spcBef>
                <a:spcPct val="20000"/>
              </a:spcBef>
              <a:buFontTx/>
              <a:buChar char="–"/>
              <a:defRPr/>
            </a:pPr>
            <a:r>
              <a:rPr lang="tr-TR" sz="1400" kern="0" dirty="0" err="1">
                <a:solidFill>
                  <a:srgbClr val="FF99FF"/>
                </a:solidFill>
                <a:latin typeface="+mn-lt"/>
              </a:rPr>
              <a:t>Sülpirid</a:t>
            </a:r>
            <a:endParaRPr lang="tr-TR" sz="1400" kern="0" dirty="0">
              <a:solidFill>
                <a:srgbClr val="FF99FF"/>
              </a:solidFill>
              <a:latin typeface="+mn-lt"/>
            </a:endParaRPr>
          </a:p>
          <a:p>
            <a:pPr marL="742950" lvl="1" indent="-285750">
              <a:lnSpc>
                <a:spcPct val="80000"/>
              </a:lnSpc>
              <a:spcBef>
                <a:spcPct val="20000"/>
              </a:spcBef>
              <a:buFontTx/>
              <a:buChar char="–"/>
              <a:defRPr/>
            </a:pPr>
            <a:r>
              <a:rPr lang="tr-TR" sz="1400" kern="0" dirty="0" err="1">
                <a:solidFill>
                  <a:srgbClr val="FF99FF"/>
                </a:solidFill>
                <a:latin typeface="+mn-lt"/>
              </a:rPr>
              <a:t>Amisülpirid</a:t>
            </a:r>
            <a:endParaRPr lang="tr-TR" sz="1400" kern="0" dirty="0">
              <a:solidFill>
                <a:srgbClr val="FF99FF"/>
              </a:solidFill>
              <a:latin typeface="+mn-lt"/>
            </a:endParaRPr>
          </a:p>
          <a:p>
            <a:pPr marL="742950" lvl="1" indent="-285750">
              <a:lnSpc>
                <a:spcPct val="80000"/>
              </a:lnSpc>
              <a:spcBef>
                <a:spcPct val="20000"/>
              </a:spcBef>
              <a:buFontTx/>
              <a:buChar char="–"/>
              <a:defRPr/>
            </a:pPr>
            <a:endParaRPr lang="tr-TR" sz="1400" kern="0" dirty="0">
              <a:solidFill>
                <a:srgbClr val="FF99FF"/>
              </a:solidFill>
              <a:latin typeface="+mn-lt"/>
            </a:endParaRPr>
          </a:p>
          <a:p>
            <a:pPr marL="742950" lvl="1" indent="-285750">
              <a:lnSpc>
                <a:spcPct val="80000"/>
              </a:lnSpc>
              <a:spcBef>
                <a:spcPct val="20000"/>
              </a:spcBef>
              <a:defRPr/>
            </a:pPr>
            <a:endParaRPr lang="tr-TR" sz="1400" kern="0" dirty="0">
              <a:solidFill>
                <a:schemeClr val="tx1"/>
              </a:solidFill>
            </a:endParaRPr>
          </a:p>
          <a:p>
            <a:pPr marL="742950" lvl="1" indent="-285750">
              <a:lnSpc>
                <a:spcPct val="80000"/>
              </a:lnSpc>
              <a:spcBef>
                <a:spcPct val="20000"/>
              </a:spcBef>
              <a:buFontTx/>
              <a:buChar char="–"/>
              <a:defRPr/>
            </a:pPr>
            <a:endParaRPr lang="tr-TR" sz="1400" kern="0" dirty="0">
              <a:solidFill>
                <a:srgbClr val="9FE6FF"/>
              </a:solidFill>
            </a:endParaRPr>
          </a:p>
          <a:p>
            <a:pPr marL="742950" lvl="1" indent="-285750">
              <a:lnSpc>
                <a:spcPct val="80000"/>
              </a:lnSpc>
              <a:spcBef>
                <a:spcPct val="20000"/>
              </a:spcBef>
              <a:buFontTx/>
              <a:buChar char="–"/>
              <a:defRPr/>
            </a:pPr>
            <a:endParaRPr lang="tr-TR" sz="1400" kern="0" dirty="0">
              <a:solidFill>
                <a:srgbClr val="9FE6FF"/>
              </a:solidFill>
              <a:latin typeface="+mn-lt"/>
            </a:endParaRPr>
          </a:p>
        </p:txBody>
      </p:sp>
      <p:sp>
        <p:nvSpPr>
          <p:cNvPr id="9" name="Rectangle 4"/>
          <p:cNvSpPr txBox="1">
            <a:spLocks noChangeArrowheads="1"/>
          </p:cNvSpPr>
          <p:nvPr/>
        </p:nvSpPr>
        <p:spPr bwMode="auto">
          <a:xfrm>
            <a:off x="251272" y="739709"/>
            <a:ext cx="4320728" cy="2631109"/>
          </a:xfrm>
          <a:prstGeom prst="rect">
            <a:avLst/>
          </a:prstGeom>
          <a:noFill/>
          <a:ln w="38100">
            <a:solidFill>
              <a:schemeClr val="tx1"/>
            </a:solidFill>
            <a:miter lim="800000"/>
            <a:headEnd/>
            <a:tailEnd/>
          </a:ln>
        </p:spPr>
        <p:txBody>
          <a:bodyPr/>
          <a:lstStyle/>
          <a:p>
            <a:pPr marL="342900" indent="-342900">
              <a:lnSpc>
                <a:spcPct val="90000"/>
              </a:lnSpc>
              <a:spcBef>
                <a:spcPct val="20000"/>
              </a:spcBef>
              <a:buFontTx/>
              <a:buChar char="•"/>
              <a:defRPr/>
            </a:pPr>
            <a:r>
              <a:rPr lang="tr-TR" sz="2400" kern="0">
                <a:solidFill>
                  <a:schemeClr val="accent1"/>
                </a:solidFill>
              </a:rPr>
              <a:t>Tipik Antipsikotikler</a:t>
            </a:r>
          </a:p>
          <a:p>
            <a:pPr marL="742950" lvl="1" indent="-285750">
              <a:lnSpc>
                <a:spcPct val="90000"/>
              </a:lnSpc>
              <a:spcBef>
                <a:spcPct val="20000"/>
              </a:spcBef>
              <a:buFontTx/>
              <a:buChar char="–"/>
              <a:defRPr/>
            </a:pPr>
            <a:r>
              <a:rPr lang="tr-TR" sz="2000" kern="0">
                <a:solidFill>
                  <a:schemeClr val="tx1"/>
                </a:solidFill>
              </a:rPr>
              <a:t>Fenotiyazin yapısında</a:t>
            </a:r>
          </a:p>
          <a:p>
            <a:pPr marL="742950" lvl="1" indent="-285750">
              <a:lnSpc>
                <a:spcPct val="90000"/>
              </a:lnSpc>
              <a:spcBef>
                <a:spcPct val="20000"/>
              </a:spcBef>
              <a:buFontTx/>
              <a:buChar char="–"/>
              <a:defRPr/>
            </a:pPr>
            <a:r>
              <a:rPr lang="tr-TR" sz="2000" kern="0">
                <a:solidFill>
                  <a:schemeClr val="tx1"/>
                </a:solidFill>
              </a:rPr>
              <a:t>Butirofenon yapısında </a:t>
            </a:r>
          </a:p>
          <a:p>
            <a:pPr marL="742950" lvl="1" indent="-285750">
              <a:lnSpc>
                <a:spcPct val="90000"/>
              </a:lnSpc>
              <a:spcBef>
                <a:spcPct val="20000"/>
              </a:spcBef>
              <a:buFontTx/>
              <a:buChar char="–"/>
              <a:defRPr/>
            </a:pPr>
            <a:r>
              <a:rPr lang="tr-TR" sz="2000" kern="0">
                <a:solidFill>
                  <a:schemeClr val="tx1"/>
                </a:solidFill>
              </a:rPr>
              <a:t>Tioksanten yapısında</a:t>
            </a:r>
          </a:p>
          <a:p>
            <a:pPr marL="742950" lvl="1" indent="-285750">
              <a:lnSpc>
                <a:spcPct val="90000"/>
              </a:lnSpc>
              <a:spcBef>
                <a:spcPct val="20000"/>
              </a:spcBef>
              <a:buFontTx/>
              <a:buChar char="–"/>
              <a:defRPr/>
            </a:pPr>
            <a:r>
              <a:rPr lang="tr-TR" sz="2000" kern="0">
                <a:solidFill>
                  <a:srgbClr val="3FCDFF"/>
                </a:solidFill>
              </a:rPr>
              <a:t>Difenilbütilpiperidin yapısında</a:t>
            </a:r>
          </a:p>
          <a:p>
            <a:pPr marL="742950" lvl="1" indent="-285750">
              <a:lnSpc>
                <a:spcPct val="90000"/>
              </a:lnSpc>
              <a:spcBef>
                <a:spcPct val="20000"/>
              </a:spcBef>
              <a:buFontTx/>
              <a:buChar char="–"/>
              <a:defRPr/>
            </a:pPr>
            <a:r>
              <a:rPr lang="tr-TR" sz="2000" kern="0">
                <a:solidFill>
                  <a:srgbClr val="3FCDFF"/>
                </a:solidFill>
              </a:rPr>
              <a:t>Dihidroindolon yapısında</a:t>
            </a:r>
          </a:p>
          <a:p>
            <a:pPr marL="742950" lvl="1" indent="-285750">
              <a:lnSpc>
                <a:spcPct val="90000"/>
              </a:lnSpc>
              <a:spcBef>
                <a:spcPct val="20000"/>
              </a:spcBef>
              <a:buFontTx/>
              <a:buChar char="–"/>
              <a:defRPr/>
            </a:pPr>
            <a:r>
              <a:rPr lang="tr-TR" sz="2000" kern="0">
                <a:solidFill>
                  <a:srgbClr val="3FCDFF"/>
                </a:solidFill>
              </a:rPr>
              <a:t>Dibenzokzapin yapısında</a:t>
            </a:r>
            <a:endParaRPr lang="tr-TR" sz="1600" kern="0" dirty="0">
              <a:solidFill>
                <a:srgbClr val="3FCDFF"/>
              </a:solidFill>
            </a:endParaRPr>
          </a:p>
        </p:txBody>
      </p:sp>
      <p:sp>
        <p:nvSpPr>
          <p:cNvPr id="2" name="Sağ Ayraç 1"/>
          <p:cNvSpPr/>
          <p:nvPr/>
        </p:nvSpPr>
        <p:spPr bwMode="auto">
          <a:xfrm>
            <a:off x="6851003" y="1065023"/>
            <a:ext cx="216086" cy="563778"/>
          </a:xfrm>
          <a:prstGeom prst="righ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2"/>
              </a:solidFill>
              <a:effectLst/>
              <a:latin typeface="Arial" charset="0"/>
            </a:endParaRPr>
          </a:p>
        </p:txBody>
      </p:sp>
      <p:sp>
        <p:nvSpPr>
          <p:cNvPr id="8" name="Sağ Ayraç 7"/>
          <p:cNvSpPr/>
          <p:nvPr/>
        </p:nvSpPr>
        <p:spPr bwMode="auto">
          <a:xfrm>
            <a:off x="6768089" y="2115512"/>
            <a:ext cx="216086" cy="809432"/>
          </a:xfrm>
          <a:prstGeom prst="righ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2"/>
              </a:solidFill>
              <a:effectLst/>
              <a:latin typeface="Arial" charset="0"/>
            </a:endParaRPr>
          </a:p>
        </p:txBody>
      </p:sp>
      <p:sp>
        <p:nvSpPr>
          <p:cNvPr id="3" name="Metin kutusu 2">
            <a:extLst>
              <a:ext uri="{FF2B5EF4-FFF2-40B4-BE49-F238E27FC236}">
                <a16:creationId xmlns:a16="http://schemas.microsoft.com/office/drawing/2014/main" id="{14A78349-F136-45FE-B90F-DA568E411C1A}"/>
              </a:ext>
            </a:extLst>
          </p:cNvPr>
          <p:cNvSpPr txBox="1"/>
          <p:nvPr/>
        </p:nvSpPr>
        <p:spPr>
          <a:xfrm>
            <a:off x="1331640" y="5194961"/>
            <a:ext cx="1368152" cy="923330"/>
          </a:xfrm>
          <a:prstGeom prst="rect">
            <a:avLst/>
          </a:prstGeom>
          <a:noFill/>
          <a:ln w="28575">
            <a:solidFill>
              <a:schemeClr val="tx1"/>
            </a:solidFill>
          </a:ln>
        </p:spPr>
        <p:txBody>
          <a:bodyPr wrap="square" rtlCol="0">
            <a:spAutoFit/>
          </a:bodyPr>
          <a:lstStyle/>
          <a:p>
            <a:r>
              <a:rPr lang="tr-TR" dirty="0" err="1">
                <a:solidFill>
                  <a:srgbClr val="FFC000"/>
                </a:solidFill>
              </a:rPr>
              <a:t>Asenepin</a:t>
            </a:r>
            <a:endParaRPr lang="tr-TR" dirty="0">
              <a:solidFill>
                <a:srgbClr val="FFC000"/>
              </a:solidFill>
            </a:endParaRPr>
          </a:p>
          <a:p>
            <a:r>
              <a:rPr lang="tr-TR" dirty="0" err="1">
                <a:solidFill>
                  <a:srgbClr val="3FCDFF"/>
                </a:solidFill>
              </a:rPr>
              <a:t>İloperidon</a:t>
            </a:r>
            <a:endParaRPr lang="tr-TR" dirty="0">
              <a:solidFill>
                <a:srgbClr val="3FCDFF"/>
              </a:solidFill>
            </a:endParaRPr>
          </a:p>
          <a:p>
            <a:r>
              <a:rPr lang="tr-TR" dirty="0" err="1">
                <a:solidFill>
                  <a:srgbClr val="3FCDFF"/>
                </a:solidFill>
              </a:rPr>
              <a:t>lurasidon</a:t>
            </a:r>
            <a:endParaRPr lang="tr-TR" dirty="0">
              <a:solidFill>
                <a:srgbClr val="3FCDFF"/>
              </a:solidFill>
            </a:endParaRPr>
          </a:p>
        </p:txBody>
      </p:sp>
      <p:sp>
        <p:nvSpPr>
          <p:cNvPr id="4" name="Metin kutusu 3">
            <a:extLst>
              <a:ext uri="{FF2B5EF4-FFF2-40B4-BE49-F238E27FC236}">
                <a16:creationId xmlns:a16="http://schemas.microsoft.com/office/drawing/2014/main" id="{754798E1-512A-42B9-88B1-4003229A1295}"/>
              </a:ext>
            </a:extLst>
          </p:cNvPr>
          <p:cNvSpPr txBox="1"/>
          <p:nvPr/>
        </p:nvSpPr>
        <p:spPr>
          <a:xfrm>
            <a:off x="611560" y="6315028"/>
            <a:ext cx="3240360" cy="430887"/>
          </a:xfrm>
          <a:prstGeom prst="rect">
            <a:avLst/>
          </a:prstGeom>
          <a:noFill/>
        </p:spPr>
        <p:txBody>
          <a:bodyPr wrap="square" rtlCol="0">
            <a:spAutoFit/>
          </a:bodyPr>
          <a:lstStyle/>
          <a:p>
            <a:r>
              <a:rPr lang="tr-TR" sz="1100" dirty="0"/>
              <a:t>Türkiye’de bulunmayan </a:t>
            </a:r>
            <a:r>
              <a:rPr lang="tr-TR" sz="1100" dirty="0" err="1"/>
              <a:t>atipik</a:t>
            </a:r>
            <a:r>
              <a:rPr lang="tr-TR" sz="1100" dirty="0"/>
              <a:t> </a:t>
            </a:r>
            <a:r>
              <a:rPr lang="tr-TR" sz="1100" dirty="0" err="1"/>
              <a:t>antipsikotikler</a:t>
            </a:r>
            <a:endParaRPr lang="tr-TR" sz="1100" dirty="0"/>
          </a:p>
          <a:p>
            <a:endParaRPr lang="tr-TR" sz="1100" dirty="0"/>
          </a:p>
        </p:txBody>
      </p:sp>
    </p:spTree>
    <p:extLst>
      <p:ext uri="{BB962C8B-B14F-4D97-AF65-F5344CB8AC3E}">
        <p14:creationId xmlns:p14="http://schemas.microsoft.com/office/powerpoint/2010/main" val="396059305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2000"/>
                                        <p:tgtEl>
                                          <p:spTgt spid="6"/>
                                        </p:tgtEl>
                                      </p:cBhvr>
                                    </p:animEffect>
                                  </p:childTnLst>
                                </p:cTn>
                              </p:par>
                              <p:par>
                                <p:cTn id="13" presetID="2" presetClass="entr" presetSubtype="2" fill="hold" grpId="0" nodeType="withEffect">
                                  <p:stCondLst>
                                    <p:cond delay="0"/>
                                  </p:stCondLst>
                                  <p:childTnLst>
                                    <p:set>
                                      <p:cBhvr>
                                        <p:cTn id="14" dur="1" fill="hold">
                                          <p:stCondLst>
                                            <p:cond delay="0"/>
                                          </p:stCondLst>
                                        </p:cTn>
                                        <p:tgtEl>
                                          <p:spTgt spid="391173"/>
                                        </p:tgtEl>
                                        <p:attrNameLst>
                                          <p:attrName>style.visibility</p:attrName>
                                        </p:attrNameLst>
                                      </p:cBhvr>
                                      <p:to>
                                        <p:strVal val="visible"/>
                                      </p:to>
                                    </p:set>
                                    <p:anim calcmode="lin" valueType="num">
                                      <p:cBhvr additive="base">
                                        <p:cTn id="15" dur="2000" fill="hold"/>
                                        <p:tgtEl>
                                          <p:spTgt spid="391173"/>
                                        </p:tgtEl>
                                        <p:attrNameLst>
                                          <p:attrName>ppt_x</p:attrName>
                                        </p:attrNameLst>
                                      </p:cBhvr>
                                      <p:tavLst>
                                        <p:tav tm="0">
                                          <p:val>
                                            <p:strVal val="1+#ppt_w/2"/>
                                          </p:val>
                                        </p:tav>
                                        <p:tav tm="100000">
                                          <p:val>
                                            <p:strVal val="#ppt_x"/>
                                          </p:val>
                                        </p:tav>
                                      </p:tavLst>
                                    </p:anim>
                                    <p:anim calcmode="lin" valueType="num">
                                      <p:cBhvr additive="base">
                                        <p:cTn id="16" dur="2000" fill="hold"/>
                                        <p:tgtEl>
                                          <p:spTgt spid="391173"/>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3"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1+#ppt_w/2"/>
                                          </p:val>
                                        </p:tav>
                                        <p:tav tm="100000">
                                          <p:val>
                                            <p:strVal val="#ppt_x"/>
                                          </p:val>
                                        </p:tav>
                                      </p:tavLst>
                                    </p:anim>
                                    <p:anim calcmode="lin" valueType="num">
                                      <p:cBhvr additive="base">
                                        <p:cTn id="28" dur="500" fill="hold"/>
                                        <p:tgtEl>
                                          <p:spTgt spid="3"/>
                                        </p:tgtEl>
                                        <p:attrNameLst>
                                          <p:attrName>ppt_y</p:attrName>
                                        </p:attrNameLst>
                                      </p:cBhvr>
                                      <p:tavLst>
                                        <p:tav tm="0">
                                          <p:val>
                                            <p:strVal val="0-#ppt_h/2"/>
                                          </p:val>
                                        </p:tav>
                                        <p:tav tm="100000">
                                          <p:val>
                                            <p:strVal val="#ppt_y"/>
                                          </p:val>
                                        </p:tav>
                                      </p:tavLst>
                                    </p:anim>
                                  </p:childTnLst>
                                </p:cTn>
                              </p:par>
                              <p:par>
                                <p:cTn id="29" presetID="10"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3" grpId="0" animBg="1"/>
      <p:bldP spid="6" grpId="0" animBg="1"/>
      <p:bldP spid="9" grpId="0" animBg="1"/>
      <p:bldP spid="2" grpId="0" animBg="1"/>
      <p:bldP spid="8" grpId="0" animBg="1"/>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250825" y="274638"/>
            <a:ext cx="8642350" cy="1143000"/>
          </a:xfrm>
        </p:spPr>
        <p:txBody>
          <a:bodyPr/>
          <a:lstStyle/>
          <a:p>
            <a:pPr algn="l" eaLnBrk="1" hangingPunct="1"/>
            <a:r>
              <a:rPr lang="tr-TR" altLang="tr-TR" sz="2000"/>
              <a:t>Antipsikotik İlaçlar</a:t>
            </a:r>
            <a:br>
              <a:rPr lang="tr-TR" altLang="tr-TR" sz="2000"/>
            </a:br>
            <a:r>
              <a:rPr lang="tr-TR" altLang="tr-TR" sz="2000"/>
              <a:t>        </a:t>
            </a:r>
            <a:r>
              <a:rPr lang="tr-TR" altLang="tr-TR" sz="3600"/>
              <a:t>Tipik  (Konvansiyonel) Antipsikotikler</a:t>
            </a:r>
            <a:br>
              <a:rPr lang="tr-TR" altLang="tr-TR" sz="3600"/>
            </a:br>
            <a:r>
              <a:rPr lang="tr-TR" altLang="tr-TR" sz="3200"/>
              <a:t>			     </a:t>
            </a:r>
            <a:r>
              <a:rPr lang="tr-TR" altLang="tr-TR" sz="2800"/>
              <a:t>Farmakoloji</a:t>
            </a:r>
          </a:p>
        </p:txBody>
      </p:sp>
      <p:sp>
        <p:nvSpPr>
          <p:cNvPr id="174083" name="Rectangle 3"/>
          <p:cNvSpPr>
            <a:spLocks noGrp="1" noChangeArrowheads="1"/>
          </p:cNvSpPr>
          <p:nvPr>
            <p:ph type="body" idx="1"/>
          </p:nvPr>
        </p:nvSpPr>
        <p:spPr>
          <a:xfrm>
            <a:off x="250825" y="1773238"/>
            <a:ext cx="8893175" cy="4813300"/>
          </a:xfrm>
        </p:spPr>
        <p:txBody>
          <a:bodyPr/>
          <a:lstStyle/>
          <a:p>
            <a:pPr algn="ctr" eaLnBrk="1" hangingPunct="1">
              <a:buFontTx/>
              <a:buNone/>
            </a:pPr>
            <a:endParaRPr lang="tr-TR" altLang="tr-TR" dirty="0"/>
          </a:p>
          <a:p>
            <a:pPr algn="ctr" eaLnBrk="1" hangingPunct="1">
              <a:buFontTx/>
              <a:buNone/>
            </a:pPr>
            <a:endParaRPr lang="tr-TR" altLang="tr-TR" sz="2800" dirty="0"/>
          </a:p>
          <a:p>
            <a:pPr algn="ctr" eaLnBrk="1" hangingPunct="1">
              <a:buFontTx/>
              <a:buNone/>
            </a:pPr>
            <a:endParaRPr lang="tr-TR" altLang="tr-TR" sz="2800" dirty="0"/>
          </a:p>
          <a:p>
            <a:pPr algn="ctr" eaLnBrk="1" hangingPunct="1">
              <a:buFontTx/>
              <a:buNone/>
            </a:pPr>
            <a:r>
              <a:rPr lang="tr-TR" altLang="tr-TR" sz="2800" dirty="0" err="1"/>
              <a:t>Antipsikotik</a:t>
            </a:r>
            <a:r>
              <a:rPr lang="tr-TR" altLang="tr-TR" sz="2800" dirty="0"/>
              <a:t> ilaçların tedavi edici dozları D2 reseptörlerine olan </a:t>
            </a:r>
            <a:r>
              <a:rPr lang="tr-TR" altLang="tr-TR" sz="2800" dirty="0" err="1"/>
              <a:t>affiniteleri</a:t>
            </a:r>
            <a:r>
              <a:rPr lang="tr-TR" altLang="tr-TR" sz="2800" dirty="0"/>
              <a:t> ile korelasyon gösterir</a:t>
            </a:r>
            <a:r>
              <a:rPr lang="tr-TR" altLang="tr-TR" dirty="0"/>
              <a:t>.</a:t>
            </a:r>
          </a:p>
          <a:p>
            <a:pPr algn="ctr" eaLnBrk="1" hangingPunct="1"/>
            <a:endParaRPr lang="tr-TR" altLang="tr-TR" dirty="0"/>
          </a:p>
        </p:txBody>
      </p:sp>
    </p:spTree>
  </p:cSld>
  <p:clrMapOvr>
    <a:masterClrMapping/>
  </p:clrMapOvr>
  <p:transition spd="slow"/>
</p:sld>
</file>

<file path=ppt/theme/theme1.xml><?xml version="1.0" encoding="utf-8"?>
<a:theme xmlns:a="http://schemas.openxmlformats.org/drawingml/2006/main" name="Default Design">
  <a:themeElements>
    <a:clrScheme name="">
      <a:dk1>
        <a:srgbClr val="808080"/>
      </a:dk1>
      <a:lt1>
        <a:srgbClr val="FFFFFF"/>
      </a:lt1>
      <a:dk2>
        <a:srgbClr val="000072"/>
      </a:dk2>
      <a:lt2>
        <a:srgbClr val="FBB900"/>
      </a:lt2>
      <a:accent1>
        <a:srgbClr val="FFFF00"/>
      </a:accent1>
      <a:accent2>
        <a:srgbClr val="333399"/>
      </a:accent2>
      <a:accent3>
        <a:srgbClr val="AAAABC"/>
      </a:accent3>
      <a:accent4>
        <a:srgbClr val="DADADA"/>
      </a:accent4>
      <a:accent5>
        <a:srgbClr val="FFFFAA"/>
      </a:accent5>
      <a:accent6>
        <a:srgbClr val="2D2D8A"/>
      </a:accent6>
      <a:hlink>
        <a:srgbClr val="003399"/>
      </a:hlink>
      <a:folHlink>
        <a:srgbClr val="000099"/>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808080"/>
        </a:dk1>
        <a:lt1>
          <a:srgbClr val="FFFFFF"/>
        </a:lt1>
        <a:dk2>
          <a:srgbClr val="000086"/>
        </a:dk2>
        <a:lt2>
          <a:srgbClr val="FFFFFF"/>
        </a:lt2>
        <a:accent1>
          <a:srgbClr val="BBE0E3"/>
        </a:accent1>
        <a:accent2>
          <a:srgbClr val="333399"/>
        </a:accent2>
        <a:accent3>
          <a:srgbClr val="AAAAC3"/>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Default Design 14">
        <a:dk1>
          <a:srgbClr val="808080"/>
        </a:dk1>
        <a:lt1>
          <a:srgbClr val="FFFFFF"/>
        </a:lt1>
        <a:dk2>
          <a:srgbClr val="00006A"/>
        </a:dk2>
        <a:lt2>
          <a:srgbClr val="FFFFFF"/>
        </a:lt2>
        <a:accent1>
          <a:srgbClr val="BBE0E3"/>
        </a:accent1>
        <a:accent2>
          <a:srgbClr val="333399"/>
        </a:accent2>
        <a:accent3>
          <a:srgbClr val="AAAAB9"/>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Default Design 15">
        <a:dk1>
          <a:srgbClr val="808080"/>
        </a:dk1>
        <a:lt1>
          <a:srgbClr val="FFFFFF"/>
        </a:lt1>
        <a:dk2>
          <a:srgbClr val="000072"/>
        </a:dk2>
        <a:lt2>
          <a:srgbClr val="FFFFFF"/>
        </a:lt2>
        <a:accent1>
          <a:srgbClr val="BBE0E3"/>
        </a:accent1>
        <a:accent2>
          <a:srgbClr val="333399"/>
        </a:accent2>
        <a:accent3>
          <a:srgbClr val="AAAABC"/>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Default Design 16">
        <a:dk1>
          <a:srgbClr val="808080"/>
        </a:dk1>
        <a:lt1>
          <a:srgbClr val="FFFFFF"/>
        </a:lt1>
        <a:dk2>
          <a:srgbClr val="000072"/>
        </a:dk2>
        <a:lt2>
          <a:srgbClr val="FFCC00"/>
        </a:lt2>
        <a:accent1>
          <a:srgbClr val="BBE0E3"/>
        </a:accent1>
        <a:accent2>
          <a:srgbClr val="333399"/>
        </a:accent2>
        <a:accent3>
          <a:srgbClr val="AAAABC"/>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18717</TotalTime>
  <Words>1212</Words>
  <Application>Microsoft Office PowerPoint</Application>
  <PresentationFormat>Ekran Gösterisi (4:3)</PresentationFormat>
  <Paragraphs>522</Paragraphs>
  <Slides>51</Slides>
  <Notes>30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51</vt:i4>
      </vt:variant>
    </vt:vector>
  </HeadingPairs>
  <TitlesOfParts>
    <vt:vector size="57" baseType="lpstr">
      <vt:lpstr>Andalus</vt:lpstr>
      <vt:lpstr>Arial</vt:lpstr>
      <vt:lpstr>Calibri</vt:lpstr>
      <vt:lpstr>Times New Roman</vt:lpstr>
      <vt:lpstr>Trebuchet MS</vt:lpstr>
      <vt:lpstr>Default Design</vt:lpstr>
      <vt:lpstr>Antipsikotik İlaçlar</vt:lpstr>
      <vt:lpstr>Antipsikotik İlaçlar    Endikasyonları</vt:lpstr>
      <vt:lpstr>Pozitif Psikotik Semptomatoloji Ruhsal işlevlerin aşırılığı ile karakterize semptomlar</vt:lpstr>
      <vt:lpstr>Negatif Psikotik Semptomatoloji Ruhsal işlevlerin azlığı / yokluğu ile karakterize semptomlar</vt:lpstr>
      <vt:lpstr>Klorpromazin</vt:lpstr>
      <vt:lpstr>  1960’ların başında Carlsson ve Lindqvist  AP verilen fare beyinlerinde katekolamin döngüsünün (turnover) arttığını göstermişler. Bunu tirozin hidroksilaz aktivitesinin dengeleyici artışına bağlamışlar ve AP ilaçların  muhtemelen DA reseptör antagonizması yaptıklarını ileri sürmüşler. </vt:lpstr>
      <vt:lpstr>Dopamin</vt:lpstr>
      <vt:lpstr>Sınıflandırma </vt:lpstr>
      <vt:lpstr>Antipsikotik İlaçlar         Tipik  (Konvansiyonel) Antipsikotikler         Farmakoloji</vt:lpstr>
      <vt:lpstr>PowerPoint Sunusu</vt:lpstr>
      <vt:lpstr>Antipsikotik İlaçlar                 Farmakoloji</vt:lpstr>
      <vt:lpstr>Tipik       Atipik ????</vt:lpstr>
      <vt:lpstr>    Antipsikotik İlaçlar            </vt:lpstr>
      <vt:lpstr>Antipsikotik İlaçlar    Farmakoloji</vt:lpstr>
      <vt:lpstr>Bir Antipsikotiğin Hangi Farmakolojik Özellikleri Onu  Atipik Yapar??????????</vt:lpstr>
      <vt:lpstr>Yan Etkiler</vt:lpstr>
      <vt:lpstr>Metabolik Sendrom</vt:lpstr>
      <vt:lpstr>Metabolik Sendrom</vt:lpstr>
      <vt:lpstr>Metabolik Yan Etkiler</vt:lpstr>
      <vt:lpstr>Tip II Diyabet Riskleri</vt:lpstr>
      <vt:lpstr>QT Mesafesi</vt:lpstr>
      <vt:lpstr>PowerPoint Sunusu</vt:lpstr>
      <vt:lpstr>QTc Uzaması</vt:lpstr>
      <vt:lpstr>Konvansiyonel Antipsikotikler    Yan Etkiler</vt:lpstr>
      <vt:lpstr>PowerPoint Sunusu</vt:lpstr>
      <vt:lpstr>Ekstrapiramidal Semptomların Tedavisinde Kullanılan İlaçlar</vt:lpstr>
      <vt:lpstr>PowerPoint Sunusu</vt:lpstr>
      <vt:lpstr>Antipsikotik İlaçlar         Tipik  (Konvansiyonel) Antipsikotikler         Ticari Ad ve Şekilleri</vt:lpstr>
      <vt:lpstr>PowerPoint Sunusu</vt:lpstr>
      <vt:lpstr>PowerPoint Sunusu</vt:lpstr>
      <vt:lpstr>Antipsikotik İlaçlar           Atipik  (yeni / ikinci nesil) Antipsikotikler</vt:lpstr>
      <vt:lpstr>PowerPoint Sunusu</vt:lpstr>
      <vt:lpstr>PowerPoint Sunusu</vt:lpstr>
      <vt:lpstr>PowerPoint Sunusu</vt:lpstr>
      <vt:lpstr>PowerPoint Sunusu</vt:lpstr>
      <vt:lpstr>PowerPoint Sunusu</vt:lpstr>
      <vt:lpstr>PowerPoint Sunusu</vt:lpstr>
      <vt:lpstr>PowerPoint Sunusu</vt:lpstr>
      <vt:lpstr>PowerPoint Sunusu</vt:lpstr>
      <vt:lpstr>İzlem Zorunluluğu Olanlar</vt:lpstr>
      <vt:lpstr>Antipsikotik İlaçlar        Antipsikotik Medikal Tedavinin Temel İlkeleri</vt:lpstr>
      <vt:lpstr>Antipsikotik İlaçlar        Antipsikotik Medikal Tedavinin Temel İlkeleri</vt:lpstr>
      <vt:lpstr>Antipsikotik İlaçlar        Antipsikotik Medikal Tedavinin Temel İlkeleri</vt:lpstr>
      <vt:lpstr>Antipsikotik İlaçlar        Antipsikotik Medikal Tedavinin Temel İlkeleri</vt:lpstr>
      <vt:lpstr>Antipsikotik İlaçlar        Antipsikotik Medikal Tedavinin Temel İlkeleri</vt:lpstr>
      <vt:lpstr>Antipsikotik İlaçlar        Antipsikotik Medikal Tedavinin Temel İlkeleri</vt:lpstr>
      <vt:lpstr>Elektrokonvulzif Tedavi</vt:lpstr>
      <vt:lpstr>EKT Endikasyonları</vt:lpstr>
      <vt:lpstr>Kontrendikasyonları</vt:lpstr>
      <vt:lpstr>Etki mekanizması</vt:lpstr>
      <vt:lpstr>Advers Etkiler</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 Kemal</dc:title>
  <dc:creator>Vectra</dc:creator>
  <cp:lastModifiedBy>user</cp:lastModifiedBy>
  <cp:revision>990</cp:revision>
  <dcterms:created xsi:type="dcterms:W3CDTF">2002-08-11T19:21:10Z</dcterms:created>
  <dcterms:modified xsi:type="dcterms:W3CDTF">2020-03-25T10:25:54Z</dcterms:modified>
</cp:coreProperties>
</file>