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950"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A48497-0291-477F-9A69-F8E94B06CBDE}" type="datetimeFigureOut">
              <a:rPr lang="tr-TR" smtClean="0"/>
              <a:t>09.10.2018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6E5BC9-D114-4D2E-86AD-48D7A6F0AEB4}"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ki/Peter_J.W._Debye" TargetMode="External"/><Relationship Id="rId13" Type="http://schemas.openxmlformats.org/officeDocument/2006/relationships/hyperlink" Target="http://en.wikipedia.org/wiki/Noble_gas" TargetMode="External"/><Relationship Id="rId3" Type="http://schemas.openxmlformats.org/officeDocument/2006/relationships/hyperlink" Target="http://en.wikipedia.org/wiki/Non-covalent" TargetMode="External"/><Relationship Id="rId7" Type="http://schemas.openxmlformats.org/officeDocument/2006/relationships/hyperlink" Target="http://en.wikipedia.org/wiki/Debye" TargetMode="External"/><Relationship Id="rId12" Type="http://schemas.openxmlformats.org/officeDocument/2006/relationships/hyperlink" Target="http://en.wikipedia.org/wiki/Fritz_London"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en.wikipedia.org/wiki/Willem_Hendrik_Keesom" TargetMode="External"/><Relationship Id="rId11" Type="http://schemas.openxmlformats.org/officeDocument/2006/relationships/hyperlink" Target="http://en.wikipedia.org/wiki/Metallic_bond" TargetMode="External"/><Relationship Id="rId5" Type="http://schemas.openxmlformats.org/officeDocument/2006/relationships/hyperlink" Target="http://en.wikipedia.org/wiki/Covalent_bond" TargetMode="External"/><Relationship Id="rId10" Type="http://schemas.openxmlformats.org/officeDocument/2006/relationships/hyperlink" Target="http://en.wikipedia.org/wiki/Ionic_bond" TargetMode="External"/><Relationship Id="rId4" Type="http://schemas.openxmlformats.org/officeDocument/2006/relationships/hyperlink" Target="http://en.wikipedia.org/wiki/Intermolecular_forces" TargetMode="External"/><Relationship Id="rId9" Type="http://schemas.openxmlformats.org/officeDocument/2006/relationships/hyperlink" Target="http://en.wikipedia.org/wiki/Van_der_Waals_forc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10D7928D-BE3F-42C2-9B10-844D0562DA24}" type="slidenum">
              <a:rPr lang="tr-TR" smtClean="0">
                <a:latin typeface="Arial" pitchFamily="34" charset="0"/>
                <a:cs typeface="Arial" pitchFamily="34" charset="0"/>
              </a:rPr>
              <a:pPr/>
              <a:t>27</a:t>
            </a:fld>
            <a:endParaRPr lang="tr-TR" smtClean="0">
              <a:latin typeface="Arial" pitchFamily="34" charset="0"/>
              <a:cs typeface="Arial" pitchFamily="34" charset="0"/>
            </a:endParaRPr>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buClr>
                <a:schemeClr val="folHlink"/>
              </a:buClr>
            </a:pPr>
            <a:r>
              <a:rPr lang="tr-TR" smtClean="0">
                <a:latin typeface="Arial" pitchFamily="34" charset="0"/>
                <a:cs typeface="Arial" pitchFamily="34" charset="0"/>
              </a:rPr>
              <a:t>Can be due to ; the total of these negative charges is measured as CEC</a:t>
            </a:r>
          </a:p>
          <a:p>
            <a:pPr eaLnBrk="1" hangingPunct="1"/>
            <a:endParaRPr lang="tr-TR"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98757D0B-2C27-4E81-98FB-BEFECFA6725C}" type="slidenum">
              <a:rPr lang="en-US" smtClean="0">
                <a:latin typeface="Arial" pitchFamily="34" charset="0"/>
                <a:cs typeface="Arial" pitchFamily="34" charset="0"/>
              </a:rPr>
              <a:pPr/>
              <a:t>32</a:t>
            </a:fld>
            <a:endParaRPr lang="en-US" smtClean="0">
              <a:latin typeface="Arial" pitchFamily="34" charset="0"/>
              <a:cs typeface="Arial" pitchFamily="34" charset="0"/>
            </a:endParaRPr>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sz="1000" smtClean="0">
                <a:latin typeface="Arial" pitchFamily="34" charset="0"/>
                <a:cs typeface="Arial" pitchFamily="34" charset="0"/>
              </a:rPr>
              <a:t>http://en.wikipedia.org/wiki/Van_der_Waals_force: “the name </a:t>
            </a:r>
            <a:r>
              <a:rPr lang="en-US" sz="1000" b="1" smtClean="0">
                <a:latin typeface="Arial" pitchFamily="34" charset="0"/>
                <a:cs typeface="Arial" pitchFamily="34" charset="0"/>
              </a:rPr>
              <a:t>van der Waals force</a:t>
            </a:r>
            <a:r>
              <a:rPr lang="en-US" sz="1000" smtClean="0">
                <a:latin typeface="Arial" pitchFamily="34" charset="0"/>
                <a:cs typeface="Arial" pitchFamily="34" charset="0"/>
              </a:rPr>
              <a:t> is sometimes used as a synonym for the totality of </a:t>
            </a:r>
            <a:r>
              <a:rPr lang="en-US" sz="1000" smtClean="0">
                <a:latin typeface="Arial" pitchFamily="34" charset="0"/>
                <a:cs typeface="Arial" pitchFamily="34" charset="0"/>
                <a:hlinkClick r:id="rId3" tooltip="Non-covalent"/>
              </a:rPr>
              <a:t>non-covalent</a:t>
            </a:r>
            <a:r>
              <a:rPr lang="en-US" sz="1000" smtClean="0">
                <a:latin typeface="Arial" pitchFamily="34" charset="0"/>
                <a:cs typeface="Arial" pitchFamily="34" charset="0"/>
              </a:rPr>
              <a:t> forces (also known as </a:t>
            </a:r>
            <a:r>
              <a:rPr lang="en-US" sz="1000" smtClean="0">
                <a:latin typeface="Arial" pitchFamily="34" charset="0"/>
                <a:cs typeface="Arial" pitchFamily="34" charset="0"/>
                <a:hlinkClick r:id="rId4" tooltip="Intermolecular forces"/>
              </a:rPr>
              <a:t>intermolecular forces</a:t>
            </a:r>
            <a:r>
              <a:rPr lang="en-US" sz="1000" smtClean="0">
                <a:latin typeface="Arial" pitchFamily="34" charset="0"/>
                <a:cs typeface="Arial" pitchFamily="34" charset="0"/>
              </a:rPr>
              <a:t>). These forces, which act between stable molecules, are weak compared to those appearing in </a:t>
            </a:r>
            <a:r>
              <a:rPr lang="en-US" sz="1000" smtClean="0">
                <a:latin typeface="Arial" pitchFamily="34" charset="0"/>
                <a:cs typeface="Arial" pitchFamily="34" charset="0"/>
                <a:hlinkClick r:id="rId5" tooltip="Covalent bond"/>
              </a:rPr>
              <a:t>chemical bonding</a:t>
            </a:r>
            <a:r>
              <a:rPr lang="en-US" sz="1000" smtClean="0">
                <a:latin typeface="Arial" pitchFamily="34" charset="0"/>
                <a:cs typeface="Arial" pitchFamily="34" charset="0"/>
              </a:rPr>
              <a:t>.   </a:t>
            </a:r>
          </a:p>
          <a:p>
            <a:pPr eaLnBrk="1" hangingPunct="1"/>
            <a:r>
              <a:rPr lang="en-US" sz="1000" smtClean="0">
                <a:latin typeface="Arial" pitchFamily="34" charset="0"/>
                <a:cs typeface="Arial" pitchFamily="34" charset="0"/>
              </a:rPr>
              <a:t>To explain this, we refer to the article on </a:t>
            </a:r>
            <a:r>
              <a:rPr lang="en-US" sz="1000" smtClean="0">
                <a:latin typeface="Arial" pitchFamily="34" charset="0"/>
                <a:cs typeface="Arial" pitchFamily="34" charset="0"/>
                <a:hlinkClick r:id="rId4" tooltip="Intermolecular forces"/>
              </a:rPr>
              <a:t>intermolecular forces</a:t>
            </a:r>
            <a:r>
              <a:rPr lang="en-US" sz="1000" smtClean="0">
                <a:latin typeface="Arial" pitchFamily="34" charset="0"/>
                <a:cs typeface="Arial" pitchFamily="34" charset="0"/>
              </a:rPr>
              <a:t>, where it is discussed that an intermolecular force has four major contributions. In general an intermolecular potential has a repulsive part, prohibiting the collapse of molecular complexes, and an attractive part. The attractive part, in turn, consists of three distinct contributions</a:t>
            </a:r>
          </a:p>
          <a:p>
            <a:pPr lvl="1" eaLnBrk="1" hangingPunct="1"/>
            <a:r>
              <a:rPr lang="en-US" sz="1000" smtClean="0">
                <a:latin typeface="Arial" pitchFamily="34" charset="0"/>
                <a:cs typeface="Arial" pitchFamily="34" charset="0"/>
              </a:rPr>
              <a:t>(i) The electrostatic interactions between charges (in the case of molecular ions), dipoles (in the case of molecules without inversion center), quadrupoles (all molecules with symmetry lower than cubic), and in general between permanent multipoles. The electrostatic interaction is sometimes called Keesom interaction or Keesom force after </a:t>
            </a:r>
            <a:r>
              <a:rPr lang="en-US" sz="1000" smtClean="0">
                <a:latin typeface="Arial" pitchFamily="34" charset="0"/>
                <a:cs typeface="Arial" pitchFamily="34" charset="0"/>
                <a:hlinkClick r:id="rId6" tooltip="Willem Hendrik Keesom"/>
              </a:rPr>
              <a:t>Willem Hendrik Keesom</a:t>
            </a:r>
            <a:r>
              <a:rPr lang="en-US" sz="1000" smtClean="0">
                <a:latin typeface="Arial" pitchFamily="34" charset="0"/>
                <a:cs typeface="Arial" pitchFamily="34" charset="0"/>
              </a:rPr>
              <a:t>. </a:t>
            </a:r>
          </a:p>
          <a:p>
            <a:pPr lvl="1" eaLnBrk="1" hangingPunct="1"/>
            <a:r>
              <a:rPr lang="en-US" sz="1000" smtClean="0">
                <a:latin typeface="Arial" pitchFamily="34" charset="0"/>
                <a:cs typeface="Arial" pitchFamily="34" charset="0"/>
              </a:rPr>
              <a:t>(ii) The second source of attraction is induction (also known as polarization), which is the interaction between a permanent multipole on one molecule with an induced multipole on another. This interaction is sometimes measured in </a:t>
            </a:r>
            <a:r>
              <a:rPr lang="en-US" sz="1000" smtClean="0">
                <a:latin typeface="Arial" pitchFamily="34" charset="0"/>
                <a:cs typeface="Arial" pitchFamily="34" charset="0"/>
                <a:hlinkClick r:id="rId7" tooltip="Debye"/>
              </a:rPr>
              <a:t>debyes</a:t>
            </a:r>
            <a:r>
              <a:rPr lang="en-US" sz="1000" smtClean="0">
                <a:latin typeface="Arial" pitchFamily="34" charset="0"/>
                <a:cs typeface="Arial" pitchFamily="34" charset="0"/>
              </a:rPr>
              <a:t> after </a:t>
            </a:r>
            <a:r>
              <a:rPr lang="en-US" sz="1000" smtClean="0">
                <a:latin typeface="Arial" pitchFamily="34" charset="0"/>
                <a:cs typeface="Arial" pitchFamily="34" charset="0"/>
                <a:hlinkClick r:id="rId8" tooltip="Peter J.W. Debye"/>
              </a:rPr>
              <a:t>Peter J.W. Debye</a:t>
            </a:r>
            <a:r>
              <a:rPr lang="en-US" sz="1000" smtClean="0">
                <a:latin typeface="Arial" pitchFamily="34" charset="0"/>
                <a:cs typeface="Arial" pitchFamily="34" charset="0"/>
              </a:rPr>
              <a:t>.   [this is distinct from H-bonding: “The typical hydrogen bond is stronger than </a:t>
            </a:r>
            <a:r>
              <a:rPr lang="en-US" sz="1000" smtClean="0">
                <a:latin typeface="Arial" pitchFamily="34" charset="0"/>
                <a:cs typeface="Arial" pitchFamily="34" charset="0"/>
                <a:hlinkClick r:id="rId9" tooltip="Van der Waals forces"/>
              </a:rPr>
              <a:t>van der Waals forces</a:t>
            </a:r>
            <a:r>
              <a:rPr lang="en-US" sz="1000" smtClean="0">
                <a:latin typeface="Arial" pitchFamily="34" charset="0"/>
                <a:cs typeface="Arial" pitchFamily="34" charset="0"/>
              </a:rPr>
              <a:t>, but weaker than </a:t>
            </a:r>
            <a:r>
              <a:rPr lang="en-US" sz="1000" smtClean="0">
                <a:latin typeface="Arial" pitchFamily="34" charset="0"/>
                <a:cs typeface="Arial" pitchFamily="34" charset="0"/>
                <a:hlinkClick r:id="rId5" tooltip="Covalent bond"/>
              </a:rPr>
              <a:t>covalent</a:t>
            </a:r>
            <a:r>
              <a:rPr lang="en-US" sz="1000" smtClean="0">
                <a:latin typeface="Arial" pitchFamily="34" charset="0"/>
                <a:cs typeface="Arial" pitchFamily="34" charset="0"/>
              </a:rPr>
              <a:t>, </a:t>
            </a:r>
            <a:r>
              <a:rPr lang="en-US" sz="1000" smtClean="0">
                <a:latin typeface="Arial" pitchFamily="34" charset="0"/>
                <a:cs typeface="Arial" pitchFamily="34" charset="0"/>
                <a:hlinkClick r:id="rId10" tooltip="Ionic bond"/>
              </a:rPr>
              <a:t>ionic</a:t>
            </a:r>
            <a:r>
              <a:rPr lang="en-US" sz="1000" smtClean="0">
                <a:latin typeface="Arial" pitchFamily="34" charset="0"/>
                <a:cs typeface="Arial" pitchFamily="34" charset="0"/>
              </a:rPr>
              <a:t> and </a:t>
            </a:r>
            <a:r>
              <a:rPr lang="en-US" sz="1000" smtClean="0">
                <a:latin typeface="Arial" pitchFamily="34" charset="0"/>
                <a:cs typeface="Arial" pitchFamily="34" charset="0"/>
                <a:hlinkClick r:id="rId11" tooltip="Metallic bond"/>
              </a:rPr>
              <a:t>metallic bonds</a:t>
            </a:r>
            <a:r>
              <a:rPr lang="en-US" sz="1000" smtClean="0">
                <a:latin typeface="Arial" pitchFamily="34" charset="0"/>
                <a:cs typeface="Arial" pitchFamily="34" charset="0"/>
              </a:rPr>
              <a:t>.” - http://en.wikipedia.org/wiki/Hydrogen_bond]</a:t>
            </a:r>
          </a:p>
          <a:p>
            <a:pPr lvl="1" eaLnBrk="1" hangingPunct="1"/>
            <a:r>
              <a:rPr lang="en-US" sz="1000" smtClean="0">
                <a:latin typeface="Arial" pitchFamily="34" charset="0"/>
                <a:cs typeface="Arial" pitchFamily="34" charset="0"/>
              </a:rPr>
              <a:t>(iii) The third attraction is usually named after </a:t>
            </a:r>
            <a:r>
              <a:rPr lang="en-US" sz="1000" smtClean="0">
                <a:latin typeface="Arial" pitchFamily="34" charset="0"/>
                <a:cs typeface="Arial" pitchFamily="34" charset="0"/>
                <a:hlinkClick r:id="rId12" tooltip="Fritz London"/>
              </a:rPr>
              <a:t>London</a:t>
            </a:r>
            <a:r>
              <a:rPr lang="en-US" sz="1000" smtClean="0">
                <a:latin typeface="Arial" pitchFamily="34" charset="0"/>
                <a:cs typeface="Arial" pitchFamily="34" charset="0"/>
              </a:rPr>
              <a:t> who himself called it </a:t>
            </a:r>
            <a:r>
              <a:rPr lang="en-US" sz="1000" smtClean="0">
                <a:latin typeface="Arial" pitchFamily="34" charset="0"/>
                <a:cs typeface="Arial" pitchFamily="34" charset="0"/>
                <a:hlinkClick r:id="rId4" tooltip="Intermolecular forces"/>
              </a:rPr>
              <a:t>dispersion</a:t>
            </a:r>
            <a:r>
              <a:rPr lang="en-US" sz="1000" smtClean="0">
                <a:latin typeface="Arial" pitchFamily="34" charset="0"/>
                <a:cs typeface="Arial" pitchFamily="34" charset="0"/>
              </a:rPr>
              <a:t>. This is the only attraction experienced by </a:t>
            </a:r>
            <a:r>
              <a:rPr lang="en-US" sz="1000" smtClean="0">
                <a:latin typeface="Arial" pitchFamily="34" charset="0"/>
                <a:cs typeface="Arial" pitchFamily="34" charset="0"/>
                <a:hlinkClick r:id="rId13" tooltip="Noble gas"/>
              </a:rPr>
              <a:t>noble gas atoms</a:t>
            </a:r>
            <a:r>
              <a:rPr lang="en-US" sz="1000" smtClean="0">
                <a:latin typeface="Arial" pitchFamily="34" charset="0"/>
                <a:cs typeface="Arial" pitchFamily="34" charset="0"/>
              </a:rPr>
              <a:t>, but it is operative between any pair of molecules, irrespective of their symmetry. “</a:t>
            </a:r>
          </a:p>
          <a:p>
            <a:pPr eaLnBrk="1" hangingPunct="1"/>
            <a:endParaRPr lang="en-US" sz="1000"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1AB3402B-BD73-4C7F-9C40-8E6B4091626D}" type="datetimeFigureOut">
              <a:rPr lang="tr-TR" smtClean="0"/>
              <a:t>09.10.2018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F8AE53F-B0AA-46F9-B4E9-E896E4E03D9E}"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AB3402B-BD73-4C7F-9C40-8E6B4091626D}" type="datetimeFigureOut">
              <a:rPr lang="tr-TR" smtClean="0"/>
              <a:t>09.10.2018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F8AE53F-B0AA-46F9-B4E9-E896E4E03D9E}"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AB3402B-BD73-4C7F-9C40-8E6B4091626D}" type="datetimeFigureOut">
              <a:rPr lang="tr-TR" smtClean="0"/>
              <a:t>09.10.2018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F8AE53F-B0AA-46F9-B4E9-E896E4E03D9E}"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74675" y="304800"/>
            <a:ext cx="8001000" cy="12160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566738" y="1752600"/>
            <a:ext cx="3924300" cy="4267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3438" y="1752600"/>
            <a:ext cx="3924300" cy="4267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6"/>
          <p:cNvSpPr>
            <a:spLocks noGrp="1" noChangeArrowheads="1"/>
          </p:cNvSpPr>
          <p:nvPr>
            <p:ph type="dt" sz="half" idx="10"/>
          </p:nvPr>
        </p:nvSpPr>
        <p:spPr>
          <a:ln/>
        </p:spPr>
        <p:txBody>
          <a:bodyPr/>
          <a:lstStyle>
            <a:lvl1pPr>
              <a:defRPr/>
            </a:lvl1pPr>
          </a:lstStyle>
          <a:p>
            <a:pPr>
              <a:defRPr/>
            </a:pPr>
            <a:endParaRPr lang="tr-TR"/>
          </a:p>
        </p:txBody>
      </p:sp>
      <p:sp>
        <p:nvSpPr>
          <p:cNvPr id="6" name="Rectangle 7"/>
          <p:cNvSpPr>
            <a:spLocks noGrp="1" noChangeArrowheads="1"/>
          </p:cNvSpPr>
          <p:nvPr>
            <p:ph type="ftr" sz="quarter" idx="11"/>
          </p:nvPr>
        </p:nvSpPr>
        <p:spPr>
          <a:ln/>
        </p:spPr>
        <p:txBody>
          <a:bodyPr/>
          <a:lstStyle>
            <a:lvl1pPr>
              <a:defRPr/>
            </a:lvl1pPr>
          </a:lstStyle>
          <a:p>
            <a:pPr>
              <a:defRPr/>
            </a:pPr>
            <a:endParaRPr lang="tr-TR"/>
          </a:p>
        </p:txBody>
      </p:sp>
      <p:sp>
        <p:nvSpPr>
          <p:cNvPr id="7" name="Rectangle 8"/>
          <p:cNvSpPr>
            <a:spLocks noGrp="1" noChangeArrowheads="1"/>
          </p:cNvSpPr>
          <p:nvPr>
            <p:ph type="sldNum" sz="quarter" idx="12"/>
          </p:nvPr>
        </p:nvSpPr>
        <p:spPr>
          <a:ln/>
        </p:spPr>
        <p:txBody>
          <a:bodyPr/>
          <a:lstStyle>
            <a:lvl1pPr>
              <a:defRPr/>
            </a:lvl1pPr>
          </a:lstStyle>
          <a:p>
            <a:pPr>
              <a:defRPr/>
            </a:pPr>
            <a:fld id="{61A250EC-240E-4240-86C8-6B6C862EBE8D}"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574675" y="304800"/>
            <a:ext cx="8001000" cy="1216025"/>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566738" y="1752600"/>
            <a:ext cx="8001000" cy="4267200"/>
          </a:xfrm>
        </p:spPr>
        <p:txBody>
          <a:bodyPr/>
          <a:lstStyle/>
          <a:p>
            <a:pPr lvl="0"/>
            <a:endParaRPr lang="tr-TR"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tr-TR"/>
          </a:p>
        </p:txBody>
      </p:sp>
      <p:sp>
        <p:nvSpPr>
          <p:cNvPr id="5" name="Rectangle 7"/>
          <p:cNvSpPr>
            <a:spLocks noGrp="1" noChangeArrowheads="1"/>
          </p:cNvSpPr>
          <p:nvPr>
            <p:ph type="ftr" sz="quarter" idx="11"/>
          </p:nvPr>
        </p:nvSpPr>
        <p:spPr>
          <a:ln/>
        </p:spPr>
        <p:txBody>
          <a:bodyPr/>
          <a:lstStyle>
            <a:lvl1pPr>
              <a:defRPr/>
            </a:lvl1pPr>
          </a:lstStyle>
          <a:p>
            <a:pPr>
              <a:defRPr/>
            </a:pPr>
            <a:endParaRPr lang="tr-TR"/>
          </a:p>
        </p:txBody>
      </p:sp>
      <p:sp>
        <p:nvSpPr>
          <p:cNvPr id="6" name="Rectangle 8"/>
          <p:cNvSpPr>
            <a:spLocks noGrp="1" noChangeArrowheads="1"/>
          </p:cNvSpPr>
          <p:nvPr>
            <p:ph type="sldNum" sz="quarter" idx="12"/>
          </p:nvPr>
        </p:nvSpPr>
        <p:spPr>
          <a:ln/>
        </p:spPr>
        <p:txBody>
          <a:bodyPr/>
          <a:lstStyle>
            <a:lvl1pPr>
              <a:defRPr/>
            </a:lvl1pPr>
          </a:lstStyle>
          <a:p>
            <a:pPr>
              <a:defRPr/>
            </a:pPr>
            <a:fld id="{1748AA23-682A-4ABC-9268-BA322D491A19}"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AB3402B-BD73-4C7F-9C40-8E6B4091626D}" type="datetimeFigureOut">
              <a:rPr lang="tr-TR" smtClean="0"/>
              <a:t>09.10.2018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F8AE53F-B0AA-46F9-B4E9-E896E4E03D9E}"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1AB3402B-BD73-4C7F-9C40-8E6B4091626D}" type="datetimeFigureOut">
              <a:rPr lang="tr-TR" smtClean="0"/>
              <a:t>09.10.2018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F8AE53F-B0AA-46F9-B4E9-E896E4E03D9E}"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1AB3402B-BD73-4C7F-9C40-8E6B4091626D}" type="datetimeFigureOut">
              <a:rPr lang="tr-TR" smtClean="0"/>
              <a:t>09.10.2018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F8AE53F-B0AA-46F9-B4E9-E896E4E03D9E}"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1AB3402B-BD73-4C7F-9C40-8E6B4091626D}" type="datetimeFigureOut">
              <a:rPr lang="tr-TR" smtClean="0"/>
              <a:t>09.10.2018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5F8AE53F-B0AA-46F9-B4E9-E896E4E03D9E}"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1AB3402B-BD73-4C7F-9C40-8E6B4091626D}" type="datetimeFigureOut">
              <a:rPr lang="tr-TR" smtClean="0"/>
              <a:t>09.10.2018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5F8AE53F-B0AA-46F9-B4E9-E896E4E03D9E}"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AB3402B-BD73-4C7F-9C40-8E6B4091626D}" type="datetimeFigureOut">
              <a:rPr lang="tr-TR" smtClean="0"/>
              <a:t>09.10.2018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5F8AE53F-B0AA-46F9-B4E9-E896E4E03D9E}"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AB3402B-BD73-4C7F-9C40-8E6B4091626D}" type="datetimeFigureOut">
              <a:rPr lang="tr-TR" smtClean="0"/>
              <a:t>09.10.2018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F8AE53F-B0AA-46F9-B4E9-E896E4E03D9E}"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AB3402B-BD73-4C7F-9C40-8E6B4091626D}" type="datetimeFigureOut">
              <a:rPr lang="tr-TR" smtClean="0"/>
              <a:t>09.10.2018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F8AE53F-B0AA-46F9-B4E9-E896E4E03D9E}"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3402B-BD73-4C7F-9C40-8E6B4091626D}" type="datetimeFigureOut">
              <a:rPr lang="tr-TR" smtClean="0"/>
              <a:t>09.10.2018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8AE53F-B0AA-46F9-B4E9-E896E4E03D9E}"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Başlık"/>
          <p:cNvSpPr>
            <a:spLocks noGrp="1"/>
          </p:cNvSpPr>
          <p:nvPr>
            <p:ph type="title"/>
          </p:nvPr>
        </p:nvSpPr>
        <p:spPr/>
        <p:txBody>
          <a:bodyPr/>
          <a:lstStyle/>
          <a:p>
            <a:endParaRPr lang="tr-TR" smtClean="0"/>
          </a:p>
        </p:txBody>
      </p:sp>
      <p:sp>
        <p:nvSpPr>
          <p:cNvPr id="45059" name="2 İçerik Yer Tutucusu"/>
          <p:cNvSpPr>
            <a:spLocks noGrp="1"/>
          </p:cNvSpPr>
          <p:nvPr>
            <p:ph idx="1"/>
          </p:nvPr>
        </p:nvSpPr>
        <p:spPr/>
        <p:txBody>
          <a:bodyPr/>
          <a:lstStyle/>
          <a:p>
            <a:endParaRPr lang="tr-TR" smtClean="0"/>
          </a:p>
          <a:p>
            <a:endParaRPr lang="tr-TR" smtClean="0"/>
          </a:p>
          <a:p>
            <a:pPr algn="ctr">
              <a:buFont typeface="Wingdings" pitchFamily="2" charset="2"/>
              <a:buNone/>
            </a:pPr>
            <a:r>
              <a:rPr lang="tr-TR" sz="2400" b="1" smtClean="0"/>
              <a:t>4. Toprak kolloidleri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3 Veri Yer Tutucusu"/>
          <p:cNvSpPr>
            <a:spLocks noGrp="1"/>
          </p:cNvSpPr>
          <p:nvPr>
            <p:ph type="dt" sz="quarter" idx="10"/>
          </p:nvPr>
        </p:nvSpPr>
        <p:spPr>
          <a:noFill/>
        </p:spPr>
        <p:txBody>
          <a:bodyPr/>
          <a:lstStyle/>
          <a:p>
            <a:r>
              <a:rPr lang="en-US" smtClean="0">
                <a:cs typeface="Arial" pitchFamily="34" charset="0"/>
              </a:rPr>
              <a:t>T10-</a:t>
            </a:r>
            <a:fld id="{BE24AFA0-E961-45F7-8098-F2578174D4ED}" type="slidenum">
              <a:rPr lang="en-US" smtClean="0">
                <a:cs typeface="Arial" pitchFamily="34" charset="0"/>
              </a:rPr>
              <a:pPr/>
              <a:t>10</a:t>
            </a:fld>
            <a:endParaRPr lang="en-US" smtClean="0">
              <a:cs typeface="Arial" pitchFamily="34" charset="0"/>
            </a:endParaRPr>
          </a:p>
        </p:txBody>
      </p:sp>
      <p:sp>
        <p:nvSpPr>
          <p:cNvPr id="54275" name="4 Altbilgi Yer Tutucusu"/>
          <p:cNvSpPr>
            <a:spLocks noGrp="1"/>
          </p:cNvSpPr>
          <p:nvPr>
            <p:ph type="ftr" sz="quarter" idx="11"/>
          </p:nvPr>
        </p:nvSpPr>
        <p:spPr>
          <a:noFill/>
        </p:spPr>
        <p:txBody>
          <a:bodyPr/>
          <a:lstStyle/>
          <a:p>
            <a:r>
              <a:rPr lang="en-US" smtClean="0">
                <a:cs typeface="Arial" pitchFamily="34" charset="0"/>
              </a:rPr>
              <a:t>Soil Science &amp; Management, 4E</a:t>
            </a:r>
          </a:p>
        </p:txBody>
      </p:sp>
      <p:pic>
        <p:nvPicPr>
          <p:cNvPr id="54276" name="Picture 5" descr="Fig09-07"/>
          <p:cNvPicPr>
            <a:picLocks noChangeAspect="1" noChangeArrowheads="1"/>
          </p:cNvPicPr>
          <p:nvPr>
            <p:ph idx="1"/>
          </p:nvPr>
        </p:nvPicPr>
        <p:blipFill>
          <a:blip r:embed="rId2" cstate="print"/>
          <a:srcRect/>
          <a:stretch>
            <a:fillRect/>
          </a:stretch>
        </p:blipFill>
        <p:spPr>
          <a:xfrm>
            <a:off x="1403350" y="1052513"/>
            <a:ext cx="6570663" cy="3398837"/>
          </a:xfrm>
          <a:noFill/>
        </p:spPr>
      </p:pic>
      <p:sp>
        <p:nvSpPr>
          <p:cNvPr id="54277" name="Text Box 7"/>
          <p:cNvSpPr txBox="1">
            <a:spLocks noChangeArrowheads="1"/>
          </p:cNvSpPr>
          <p:nvPr/>
        </p:nvSpPr>
        <p:spPr bwMode="auto">
          <a:xfrm>
            <a:off x="1508125" y="5141913"/>
            <a:ext cx="1352550" cy="366712"/>
          </a:xfrm>
          <a:prstGeom prst="rect">
            <a:avLst/>
          </a:prstGeom>
          <a:noFill/>
          <a:ln w="9525">
            <a:noFill/>
            <a:miter lim="800000"/>
            <a:headEnd/>
            <a:tailEnd/>
          </a:ln>
        </p:spPr>
        <p:txBody>
          <a:bodyPr wrap="none">
            <a:spAutoFit/>
          </a:bodyPr>
          <a:lstStyle/>
          <a:p>
            <a:r>
              <a:rPr lang="en-US"/>
              <a:t>Figure 10-7</a:t>
            </a:r>
          </a:p>
        </p:txBody>
      </p:sp>
      <p:sp>
        <p:nvSpPr>
          <p:cNvPr id="7" name="Text Box 7"/>
          <p:cNvSpPr txBox="1">
            <a:spLocks noChangeArrowheads="1"/>
          </p:cNvSpPr>
          <p:nvPr/>
        </p:nvSpPr>
        <p:spPr bwMode="auto">
          <a:xfrm>
            <a:off x="827088" y="476250"/>
            <a:ext cx="5616575" cy="369888"/>
          </a:xfrm>
          <a:prstGeom prst="rect">
            <a:avLst/>
          </a:prstGeom>
          <a:solidFill>
            <a:schemeClr val="accent1">
              <a:lumMod val="40000"/>
              <a:lumOff val="60000"/>
            </a:schemeClr>
          </a:solidFill>
          <a:ln w="9525">
            <a:solidFill>
              <a:schemeClr val="accent1"/>
            </a:solidFill>
            <a:miter lim="800000"/>
            <a:headEnd/>
            <a:tailEnd/>
          </a:ln>
        </p:spPr>
        <p:txBody>
          <a:bodyPr>
            <a:spAutoFit/>
          </a:bodyPr>
          <a:lstStyle/>
          <a:p>
            <a:pPr>
              <a:defRPr/>
            </a:pPr>
            <a:r>
              <a:rPr lang="en-US" dirty="0" err="1">
                <a:cs typeface="Arial" charset="0"/>
              </a:rPr>
              <a:t>Sili</a:t>
            </a:r>
            <a:r>
              <a:rPr lang="tr-TR" dirty="0">
                <a:cs typeface="Arial" charset="0"/>
              </a:rPr>
              <a:t>kat killerinin yapısal ünitelerinin dizilişi</a:t>
            </a:r>
            <a:endParaRPr lang="en-US" dirty="0">
              <a:cs typeface="Arial" charset="0"/>
            </a:endParaRPr>
          </a:p>
        </p:txBody>
      </p:sp>
      <p:sp>
        <p:nvSpPr>
          <p:cNvPr id="8" name="7 Dikdörtgen"/>
          <p:cNvSpPr/>
          <p:nvPr/>
        </p:nvSpPr>
        <p:spPr>
          <a:xfrm>
            <a:off x="5364163" y="1916113"/>
            <a:ext cx="1081087" cy="276225"/>
          </a:xfrm>
          <a:prstGeom prst="rect">
            <a:avLst/>
          </a:prstGeom>
          <a:solidFill>
            <a:schemeClr val="accent2">
              <a:lumMod val="20000"/>
              <a:lumOff val="80000"/>
            </a:schemeClr>
          </a:solidFill>
        </p:spPr>
        <p:txBody>
          <a:bodyPr>
            <a:spAutoFit/>
          </a:bodyPr>
          <a:lstStyle/>
          <a:p>
            <a:pPr>
              <a:defRPr/>
            </a:pPr>
            <a:r>
              <a:rPr lang="tr-TR" sz="1200" dirty="0">
                <a:cs typeface="Arial" charset="0"/>
              </a:rPr>
              <a:t>Al tabakası</a:t>
            </a:r>
          </a:p>
        </p:txBody>
      </p:sp>
      <p:sp>
        <p:nvSpPr>
          <p:cNvPr id="54280" name="9 Dikdörtgen"/>
          <p:cNvSpPr>
            <a:spLocks noChangeArrowheads="1"/>
          </p:cNvSpPr>
          <p:nvPr/>
        </p:nvSpPr>
        <p:spPr bwMode="auto">
          <a:xfrm>
            <a:off x="5364163" y="2133600"/>
            <a:ext cx="1152525" cy="246063"/>
          </a:xfrm>
          <a:prstGeom prst="rect">
            <a:avLst/>
          </a:prstGeom>
          <a:solidFill>
            <a:schemeClr val="bg1"/>
          </a:solidFill>
          <a:ln w="9525">
            <a:noFill/>
            <a:miter lim="800000"/>
            <a:headEnd/>
            <a:tailEnd/>
          </a:ln>
        </p:spPr>
        <p:txBody>
          <a:bodyPr>
            <a:spAutoFit/>
          </a:bodyPr>
          <a:lstStyle/>
          <a:p>
            <a:r>
              <a:rPr lang="tr-TR" sz="1000"/>
              <a:t>Si tabakası</a:t>
            </a:r>
          </a:p>
        </p:txBody>
      </p:sp>
      <p:sp>
        <p:nvSpPr>
          <p:cNvPr id="54281" name="10 Metin kutusu"/>
          <p:cNvSpPr txBox="1">
            <a:spLocks noChangeArrowheads="1"/>
          </p:cNvSpPr>
          <p:nvPr/>
        </p:nvSpPr>
        <p:spPr bwMode="auto">
          <a:xfrm>
            <a:off x="3635375" y="1628775"/>
            <a:ext cx="1368425" cy="523875"/>
          </a:xfrm>
          <a:prstGeom prst="rect">
            <a:avLst/>
          </a:prstGeom>
          <a:solidFill>
            <a:schemeClr val="bg2"/>
          </a:solidFill>
          <a:ln w="9525">
            <a:noFill/>
            <a:miter lim="800000"/>
            <a:headEnd/>
            <a:tailEnd/>
          </a:ln>
        </p:spPr>
        <p:txBody>
          <a:bodyPr>
            <a:spAutoFit/>
          </a:bodyPr>
          <a:lstStyle/>
          <a:p>
            <a:r>
              <a:rPr lang="tr-TR" sz="1400"/>
              <a:t>Silika tabakası</a:t>
            </a:r>
          </a:p>
        </p:txBody>
      </p:sp>
      <p:sp>
        <p:nvSpPr>
          <p:cNvPr id="54282" name="10 Metin kutusu"/>
          <p:cNvSpPr txBox="1">
            <a:spLocks noChangeArrowheads="1"/>
          </p:cNvSpPr>
          <p:nvPr/>
        </p:nvSpPr>
        <p:spPr bwMode="auto">
          <a:xfrm>
            <a:off x="3635375" y="3068638"/>
            <a:ext cx="1368425" cy="523875"/>
          </a:xfrm>
          <a:prstGeom prst="rect">
            <a:avLst/>
          </a:prstGeom>
          <a:solidFill>
            <a:schemeClr val="bg2"/>
          </a:solidFill>
          <a:ln w="9525">
            <a:noFill/>
            <a:miter lim="800000"/>
            <a:headEnd/>
            <a:tailEnd/>
          </a:ln>
        </p:spPr>
        <p:txBody>
          <a:bodyPr>
            <a:spAutoFit/>
          </a:bodyPr>
          <a:lstStyle/>
          <a:p>
            <a:r>
              <a:rPr lang="tr-TR" sz="1400"/>
              <a:t>Silika tabakası</a:t>
            </a:r>
          </a:p>
        </p:txBody>
      </p:sp>
      <p:sp>
        <p:nvSpPr>
          <p:cNvPr id="54283" name="9 Metin kutusu"/>
          <p:cNvSpPr txBox="1">
            <a:spLocks noChangeArrowheads="1"/>
          </p:cNvSpPr>
          <p:nvPr/>
        </p:nvSpPr>
        <p:spPr bwMode="auto">
          <a:xfrm>
            <a:off x="3708400" y="2420938"/>
            <a:ext cx="1225550" cy="307975"/>
          </a:xfrm>
          <a:prstGeom prst="rect">
            <a:avLst/>
          </a:prstGeom>
          <a:solidFill>
            <a:schemeClr val="bg2"/>
          </a:solidFill>
          <a:ln w="9525">
            <a:noFill/>
            <a:miter lim="800000"/>
            <a:headEnd/>
            <a:tailEnd/>
          </a:ln>
        </p:spPr>
        <p:txBody>
          <a:bodyPr>
            <a:spAutoFit/>
          </a:bodyPr>
          <a:lstStyle/>
          <a:p>
            <a:r>
              <a:rPr lang="tr-TR" sz="1400"/>
              <a:t>Al tabakası</a:t>
            </a:r>
          </a:p>
        </p:txBody>
      </p:sp>
      <p:sp>
        <p:nvSpPr>
          <p:cNvPr id="54284" name="9 Dikdörtgen"/>
          <p:cNvSpPr>
            <a:spLocks noChangeArrowheads="1"/>
          </p:cNvSpPr>
          <p:nvPr/>
        </p:nvSpPr>
        <p:spPr bwMode="auto">
          <a:xfrm>
            <a:off x="5364163" y="1700213"/>
            <a:ext cx="1152525" cy="246062"/>
          </a:xfrm>
          <a:prstGeom prst="rect">
            <a:avLst/>
          </a:prstGeom>
          <a:solidFill>
            <a:schemeClr val="bg1"/>
          </a:solidFill>
          <a:ln w="9525">
            <a:noFill/>
            <a:miter lim="800000"/>
            <a:headEnd/>
            <a:tailEnd/>
          </a:ln>
        </p:spPr>
        <p:txBody>
          <a:bodyPr>
            <a:spAutoFit/>
          </a:bodyPr>
          <a:lstStyle/>
          <a:p>
            <a:r>
              <a:rPr lang="tr-TR" sz="1000"/>
              <a:t>Si tabakası</a:t>
            </a:r>
          </a:p>
        </p:txBody>
      </p:sp>
      <p:sp>
        <p:nvSpPr>
          <p:cNvPr id="54285" name="9 Dikdörtgen"/>
          <p:cNvSpPr>
            <a:spLocks noChangeArrowheads="1"/>
          </p:cNvSpPr>
          <p:nvPr/>
        </p:nvSpPr>
        <p:spPr bwMode="auto">
          <a:xfrm>
            <a:off x="5292725" y="3141663"/>
            <a:ext cx="1152525" cy="246062"/>
          </a:xfrm>
          <a:prstGeom prst="rect">
            <a:avLst/>
          </a:prstGeom>
          <a:solidFill>
            <a:schemeClr val="bg1"/>
          </a:solidFill>
          <a:ln w="9525">
            <a:noFill/>
            <a:miter lim="800000"/>
            <a:headEnd/>
            <a:tailEnd/>
          </a:ln>
        </p:spPr>
        <p:txBody>
          <a:bodyPr>
            <a:spAutoFit/>
          </a:bodyPr>
          <a:lstStyle/>
          <a:p>
            <a:r>
              <a:rPr lang="tr-TR" sz="1000"/>
              <a:t>Si tabakası</a:t>
            </a:r>
          </a:p>
        </p:txBody>
      </p:sp>
      <p:sp>
        <p:nvSpPr>
          <p:cNvPr id="54286" name="9 Dikdörtgen"/>
          <p:cNvSpPr>
            <a:spLocks noChangeArrowheads="1"/>
          </p:cNvSpPr>
          <p:nvPr/>
        </p:nvSpPr>
        <p:spPr bwMode="auto">
          <a:xfrm>
            <a:off x="5292725" y="3573463"/>
            <a:ext cx="1152525" cy="246062"/>
          </a:xfrm>
          <a:prstGeom prst="rect">
            <a:avLst/>
          </a:prstGeom>
          <a:solidFill>
            <a:schemeClr val="bg1"/>
          </a:solidFill>
          <a:ln w="9525">
            <a:noFill/>
            <a:miter lim="800000"/>
            <a:headEnd/>
            <a:tailEnd/>
          </a:ln>
        </p:spPr>
        <p:txBody>
          <a:bodyPr>
            <a:spAutoFit/>
          </a:bodyPr>
          <a:lstStyle/>
          <a:p>
            <a:r>
              <a:rPr lang="tr-TR" sz="1000"/>
              <a:t>Si tabakası</a:t>
            </a:r>
          </a:p>
        </p:txBody>
      </p:sp>
      <p:sp>
        <p:nvSpPr>
          <p:cNvPr id="17" name="16 Dikdörtgen"/>
          <p:cNvSpPr/>
          <p:nvPr/>
        </p:nvSpPr>
        <p:spPr>
          <a:xfrm>
            <a:off x="5292725" y="3357563"/>
            <a:ext cx="1081088" cy="276225"/>
          </a:xfrm>
          <a:prstGeom prst="rect">
            <a:avLst/>
          </a:prstGeom>
          <a:solidFill>
            <a:schemeClr val="accent2">
              <a:lumMod val="20000"/>
              <a:lumOff val="80000"/>
            </a:schemeClr>
          </a:solidFill>
        </p:spPr>
        <p:txBody>
          <a:bodyPr>
            <a:spAutoFit/>
          </a:bodyPr>
          <a:lstStyle/>
          <a:p>
            <a:pPr>
              <a:defRPr/>
            </a:pPr>
            <a:r>
              <a:rPr lang="tr-TR" sz="1200" dirty="0">
                <a:cs typeface="Arial" charset="0"/>
              </a:rPr>
              <a:t>Al tabakası</a:t>
            </a:r>
          </a:p>
        </p:txBody>
      </p:sp>
      <p:sp>
        <p:nvSpPr>
          <p:cNvPr id="54288" name="12 Metin kutusu"/>
          <p:cNvSpPr txBox="1">
            <a:spLocks noChangeArrowheads="1"/>
          </p:cNvSpPr>
          <p:nvPr/>
        </p:nvSpPr>
        <p:spPr bwMode="auto">
          <a:xfrm>
            <a:off x="6516688" y="2565400"/>
            <a:ext cx="1584325" cy="368300"/>
          </a:xfrm>
          <a:prstGeom prst="rect">
            <a:avLst/>
          </a:prstGeom>
          <a:solidFill>
            <a:schemeClr val="bg2"/>
          </a:solidFill>
          <a:ln w="9525">
            <a:noFill/>
            <a:miter lim="800000"/>
            <a:headEnd/>
            <a:tailEnd/>
          </a:ln>
        </p:spPr>
        <p:txBody>
          <a:bodyPr>
            <a:spAutoFit/>
          </a:bodyPr>
          <a:lstStyle/>
          <a:p>
            <a:r>
              <a:rPr lang="tr-TR"/>
              <a:t>H bağı yok</a:t>
            </a:r>
          </a:p>
        </p:txBody>
      </p:sp>
      <p:sp>
        <p:nvSpPr>
          <p:cNvPr id="54289" name="11 Metin kutusu"/>
          <p:cNvSpPr txBox="1">
            <a:spLocks noChangeArrowheads="1"/>
          </p:cNvSpPr>
          <p:nvPr/>
        </p:nvSpPr>
        <p:spPr bwMode="auto">
          <a:xfrm>
            <a:off x="6659563" y="1916113"/>
            <a:ext cx="1223962" cy="369887"/>
          </a:xfrm>
          <a:prstGeom prst="rect">
            <a:avLst/>
          </a:prstGeom>
          <a:solidFill>
            <a:schemeClr val="bg2"/>
          </a:solidFill>
          <a:ln w="9525">
            <a:noFill/>
            <a:miter lim="800000"/>
            <a:headEnd/>
            <a:tailEnd/>
          </a:ln>
        </p:spPr>
        <p:txBody>
          <a:bodyPr>
            <a:spAutoFit/>
          </a:bodyPr>
          <a:lstStyle/>
          <a:p>
            <a:r>
              <a:rPr lang="tr-TR"/>
              <a:t>2:1 katı</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74675" y="304800"/>
            <a:ext cx="8001000" cy="820738"/>
          </a:xfrm>
        </p:spPr>
        <p:txBody>
          <a:bodyPr/>
          <a:lstStyle/>
          <a:p>
            <a:pPr eaLnBrk="1" hangingPunct="1"/>
            <a:r>
              <a:rPr lang="tr-TR" sz="2400" b="1" smtClean="0"/>
              <a:t>Diğer bir gösterim :kil mineralleri</a:t>
            </a:r>
          </a:p>
        </p:txBody>
      </p:sp>
      <p:sp>
        <p:nvSpPr>
          <p:cNvPr id="55299" name="Rectangle 3"/>
          <p:cNvSpPr>
            <a:spLocks noGrp="1" noChangeArrowheads="1"/>
          </p:cNvSpPr>
          <p:nvPr>
            <p:ph type="body" idx="1"/>
          </p:nvPr>
        </p:nvSpPr>
        <p:spPr>
          <a:xfrm>
            <a:off x="611188" y="1125538"/>
            <a:ext cx="7345362" cy="3887787"/>
          </a:xfrm>
        </p:spPr>
        <p:txBody>
          <a:bodyPr/>
          <a:lstStyle/>
          <a:p>
            <a:pPr eaLnBrk="1" hangingPunct="1"/>
            <a:r>
              <a:rPr lang="tr-TR" sz="1800" smtClean="0"/>
              <a:t>killer &lt;0.002 mm çapında mineral </a:t>
            </a:r>
          </a:p>
          <a:p>
            <a:pPr eaLnBrk="1" hangingPunct="1">
              <a:buFont typeface="Wingdings" pitchFamily="2" charset="2"/>
              <a:buNone/>
            </a:pPr>
            <a:r>
              <a:rPr lang="tr-TR" sz="1800" smtClean="0"/>
              <a:t> parçacıklardır</a:t>
            </a:r>
          </a:p>
          <a:p>
            <a:pPr eaLnBrk="1" hangingPunct="1"/>
            <a:r>
              <a:rPr lang="tr-TR" sz="1800" smtClean="0"/>
              <a:t>Killer Si tetrahedra ve Al oktahedralardan  1:1 veya 2:1 düzeninde dizilerek oluşur.</a:t>
            </a:r>
          </a:p>
          <a:p>
            <a:pPr eaLnBrk="1" hangingPunct="1">
              <a:buFont typeface="Wingdings" pitchFamily="2" charset="2"/>
              <a:buNone/>
            </a:pPr>
            <a:endParaRPr lang="tr-TR" smtClean="0"/>
          </a:p>
        </p:txBody>
      </p:sp>
      <p:sp>
        <p:nvSpPr>
          <p:cNvPr id="55300" name="Oval 5"/>
          <p:cNvSpPr>
            <a:spLocks noChangeArrowheads="1"/>
          </p:cNvSpPr>
          <p:nvPr/>
        </p:nvSpPr>
        <p:spPr bwMode="auto">
          <a:xfrm>
            <a:off x="1258888" y="5300663"/>
            <a:ext cx="985837" cy="914400"/>
          </a:xfrm>
          <a:prstGeom prst="ellipse">
            <a:avLst/>
          </a:prstGeom>
          <a:solidFill>
            <a:schemeClr val="accent1"/>
          </a:solidFill>
          <a:ln w="9525" algn="ctr">
            <a:solidFill>
              <a:schemeClr val="tx1"/>
            </a:solidFill>
            <a:round/>
            <a:headEnd/>
            <a:tailEnd/>
          </a:ln>
        </p:spPr>
        <p:txBody>
          <a:bodyPr wrap="none" anchor="ctr"/>
          <a:lstStyle/>
          <a:p>
            <a:r>
              <a:rPr lang="tr-TR"/>
              <a:t>O</a:t>
            </a:r>
            <a:r>
              <a:rPr lang="tr-TR" baseline="30000"/>
              <a:t>-2</a:t>
            </a:r>
          </a:p>
        </p:txBody>
      </p:sp>
      <p:sp>
        <p:nvSpPr>
          <p:cNvPr id="55301" name="Oval 6"/>
          <p:cNvSpPr>
            <a:spLocks noChangeArrowheads="1"/>
          </p:cNvSpPr>
          <p:nvPr/>
        </p:nvSpPr>
        <p:spPr bwMode="auto">
          <a:xfrm>
            <a:off x="2124075" y="5445125"/>
            <a:ext cx="914400" cy="914400"/>
          </a:xfrm>
          <a:prstGeom prst="ellipse">
            <a:avLst/>
          </a:prstGeom>
          <a:solidFill>
            <a:schemeClr val="accent1"/>
          </a:solidFill>
          <a:ln w="9525" algn="ctr">
            <a:solidFill>
              <a:schemeClr val="tx1"/>
            </a:solidFill>
            <a:round/>
            <a:headEnd/>
            <a:tailEnd/>
          </a:ln>
        </p:spPr>
        <p:txBody>
          <a:bodyPr wrap="none" anchor="ctr"/>
          <a:lstStyle/>
          <a:p>
            <a:r>
              <a:rPr lang="tr-TR"/>
              <a:t>O</a:t>
            </a:r>
            <a:r>
              <a:rPr lang="tr-TR" baseline="30000"/>
              <a:t>-2</a:t>
            </a:r>
          </a:p>
        </p:txBody>
      </p:sp>
      <p:sp>
        <p:nvSpPr>
          <p:cNvPr id="55302" name="Oval 7"/>
          <p:cNvSpPr>
            <a:spLocks noChangeArrowheads="1"/>
          </p:cNvSpPr>
          <p:nvPr/>
        </p:nvSpPr>
        <p:spPr bwMode="auto">
          <a:xfrm>
            <a:off x="539750" y="5373688"/>
            <a:ext cx="914400" cy="914400"/>
          </a:xfrm>
          <a:prstGeom prst="ellipse">
            <a:avLst/>
          </a:prstGeom>
          <a:solidFill>
            <a:schemeClr val="accent1"/>
          </a:solidFill>
          <a:ln w="9525" algn="ctr">
            <a:solidFill>
              <a:schemeClr val="tx1"/>
            </a:solidFill>
            <a:round/>
            <a:headEnd/>
            <a:tailEnd/>
          </a:ln>
        </p:spPr>
        <p:txBody>
          <a:bodyPr wrap="none" anchor="ctr"/>
          <a:lstStyle/>
          <a:p>
            <a:r>
              <a:rPr lang="tr-TR"/>
              <a:t>O</a:t>
            </a:r>
            <a:r>
              <a:rPr lang="tr-TR" baseline="30000"/>
              <a:t>-2</a:t>
            </a:r>
          </a:p>
        </p:txBody>
      </p:sp>
      <p:sp>
        <p:nvSpPr>
          <p:cNvPr id="55303" name="Oval 8"/>
          <p:cNvSpPr>
            <a:spLocks noChangeArrowheads="1"/>
          </p:cNvSpPr>
          <p:nvPr/>
        </p:nvSpPr>
        <p:spPr bwMode="auto">
          <a:xfrm>
            <a:off x="1476375" y="4437063"/>
            <a:ext cx="555625" cy="554037"/>
          </a:xfrm>
          <a:prstGeom prst="ellipse">
            <a:avLst/>
          </a:prstGeom>
          <a:solidFill>
            <a:srgbClr val="FF3300"/>
          </a:solidFill>
          <a:ln w="9525" algn="ctr">
            <a:solidFill>
              <a:schemeClr val="tx1"/>
            </a:solidFill>
            <a:round/>
            <a:headEnd/>
            <a:tailEnd/>
          </a:ln>
        </p:spPr>
        <p:txBody>
          <a:bodyPr wrap="none" anchor="ctr"/>
          <a:lstStyle/>
          <a:p>
            <a:endParaRPr lang="tr-TR">
              <a:solidFill>
                <a:srgbClr val="FF3300"/>
              </a:solidFill>
            </a:endParaRPr>
          </a:p>
        </p:txBody>
      </p:sp>
      <p:sp>
        <p:nvSpPr>
          <p:cNvPr id="55304" name="Oval 9"/>
          <p:cNvSpPr>
            <a:spLocks noChangeArrowheads="1"/>
          </p:cNvSpPr>
          <p:nvPr/>
        </p:nvSpPr>
        <p:spPr bwMode="auto">
          <a:xfrm>
            <a:off x="1331913" y="3429000"/>
            <a:ext cx="914400" cy="914400"/>
          </a:xfrm>
          <a:prstGeom prst="ellipse">
            <a:avLst/>
          </a:prstGeom>
          <a:solidFill>
            <a:schemeClr val="accent1"/>
          </a:solidFill>
          <a:ln w="9525" algn="ctr">
            <a:solidFill>
              <a:schemeClr val="tx1"/>
            </a:solidFill>
            <a:round/>
            <a:headEnd/>
            <a:tailEnd/>
          </a:ln>
        </p:spPr>
        <p:txBody>
          <a:bodyPr wrap="none" anchor="ctr"/>
          <a:lstStyle/>
          <a:p>
            <a:r>
              <a:rPr lang="tr-TR"/>
              <a:t>O</a:t>
            </a:r>
            <a:r>
              <a:rPr lang="tr-TR" baseline="30000"/>
              <a:t>-2</a:t>
            </a:r>
          </a:p>
        </p:txBody>
      </p:sp>
      <p:sp>
        <p:nvSpPr>
          <p:cNvPr id="55305" name="Line 10"/>
          <p:cNvSpPr>
            <a:spLocks noChangeShapeType="1"/>
          </p:cNvSpPr>
          <p:nvPr/>
        </p:nvSpPr>
        <p:spPr bwMode="auto">
          <a:xfrm>
            <a:off x="1763713" y="4292600"/>
            <a:ext cx="0" cy="142875"/>
          </a:xfrm>
          <a:prstGeom prst="line">
            <a:avLst/>
          </a:prstGeom>
          <a:noFill/>
          <a:ln w="9525">
            <a:solidFill>
              <a:schemeClr val="tx1"/>
            </a:solidFill>
            <a:round/>
            <a:headEnd/>
            <a:tailEnd/>
          </a:ln>
        </p:spPr>
        <p:txBody>
          <a:bodyPr wrap="none" anchor="ctr"/>
          <a:lstStyle/>
          <a:p>
            <a:endParaRPr lang="tr-TR"/>
          </a:p>
        </p:txBody>
      </p:sp>
      <p:sp>
        <p:nvSpPr>
          <p:cNvPr id="55306" name="Line 11"/>
          <p:cNvSpPr>
            <a:spLocks noChangeShapeType="1"/>
          </p:cNvSpPr>
          <p:nvPr/>
        </p:nvSpPr>
        <p:spPr bwMode="auto">
          <a:xfrm>
            <a:off x="1763713" y="4941888"/>
            <a:ext cx="0" cy="360362"/>
          </a:xfrm>
          <a:prstGeom prst="line">
            <a:avLst/>
          </a:prstGeom>
          <a:noFill/>
          <a:ln w="9525">
            <a:solidFill>
              <a:schemeClr val="tx1"/>
            </a:solidFill>
            <a:round/>
            <a:headEnd/>
            <a:tailEnd/>
          </a:ln>
        </p:spPr>
        <p:txBody>
          <a:bodyPr wrap="none" anchor="ctr"/>
          <a:lstStyle/>
          <a:p>
            <a:endParaRPr lang="tr-TR"/>
          </a:p>
        </p:txBody>
      </p:sp>
      <p:sp>
        <p:nvSpPr>
          <p:cNvPr id="55307" name="Line 12"/>
          <p:cNvSpPr>
            <a:spLocks noChangeShapeType="1"/>
          </p:cNvSpPr>
          <p:nvPr/>
        </p:nvSpPr>
        <p:spPr bwMode="auto">
          <a:xfrm flipV="1">
            <a:off x="1187450" y="4868863"/>
            <a:ext cx="360363" cy="576262"/>
          </a:xfrm>
          <a:prstGeom prst="line">
            <a:avLst/>
          </a:prstGeom>
          <a:noFill/>
          <a:ln w="9525">
            <a:solidFill>
              <a:schemeClr val="tx1"/>
            </a:solidFill>
            <a:round/>
            <a:headEnd/>
            <a:tailEnd/>
          </a:ln>
        </p:spPr>
        <p:txBody>
          <a:bodyPr wrap="none" anchor="ctr"/>
          <a:lstStyle/>
          <a:p>
            <a:endParaRPr lang="tr-TR"/>
          </a:p>
        </p:txBody>
      </p:sp>
      <p:sp>
        <p:nvSpPr>
          <p:cNvPr id="55308" name="Line 13"/>
          <p:cNvSpPr>
            <a:spLocks noChangeShapeType="1"/>
          </p:cNvSpPr>
          <p:nvPr/>
        </p:nvSpPr>
        <p:spPr bwMode="auto">
          <a:xfrm flipH="1" flipV="1">
            <a:off x="1979613" y="4868863"/>
            <a:ext cx="503237" cy="647700"/>
          </a:xfrm>
          <a:prstGeom prst="line">
            <a:avLst/>
          </a:prstGeom>
          <a:noFill/>
          <a:ln w="9525">
            <a:solidFill>
              <a:schemeClr val="tx1"/>
            </a:solidFill>
            <a:round/>
            <a:headEnd/>
            <a:tailEnd/>
          </a:ln>
        </p:spPr>
        <p:txBody>
          <a:bodyPr wrap="none" anchor="ctr"/>
          <a:lstStyle/>
          <a:p>
            <a:endParaRPr lang="tr-TR"/>
          </a:p>
        </p:txBody>
      </p:sp>
      <p:sp>
        <p:nvSpPr>
          <p:cNvPr id="55309" name="Oval 14"/>
          <p:cNvSpPr>
            <a:spLocks noChangeArrowheads="1"/>
          </p:cNvSpPr>
          <p:nvPr/>
        </p:nvSpPr>
        <p:spPr bwMode="auto">
          <a:xfrm>
            <a:off x="4643438" y="5373688"/>
            <a:ext cx="914400" cy="914400"/>
          </a:xfrm>
          <a:prstGeom prst="ellipse">
            <a:avLst/>
          </a:prstGeom>
          <a:solidFill>
            <a:schemeClr val="accent1"/>
          </a:solidFill>
          <a:ln w="9525" algn="ctr">
            <a:solidFill>
              <a:schemeClr val="tx1"/>
            </a:solidFill>
            <a:round/>
            <a:headEnd/>
            <a:tailEnd/>
          </a:ln>
        </p:spPr>
        <p:txBody>
          <a:bodyPr wrap="none" anchor="ctr"/>
          <a:lstStyle/>
          <a:p>
            <a:r>
              <a:rPr lang="tr-TR"/>
              <a:t>O-2</a:t>
            </a:r>
          </a:p>
          <a:p>
            <a:endParaRPr lang="tr-TR"/>
          </a:p>
        </p:txBody>
      </p:sp>
      <p:sp>
        <p:nvSpPr>
          <p:cNvPr id="55310" name="Oval 15"/>
          <p:cNvSpPr>
            <a:spLocks noChangeArrowheads="1"/>
          </p:cNvSpPr>
          <p:nvPr/>
        </p:nvSpPr>
        <p:spPr bwMode="auto">
          <a:xfrm>
            <a:off x="3924300" y="5445125"/>
            <a:ext cx="914400" cy="914400"/>
          </a:xfrm>
          <a:prstGeom prst="ellipse">
            <a:avLst/>
          </a:prstGeom>
          <a:solidFill>
            <a:schemeClr val="accent1"/>
          </a:solidFill>
          <a:ln w="9525" algn="ctr">
            <a:solidFill>
              <a:schemeClr val="tx1"/>
            </a:solidFill>
            <a:round/>
            <a:headEnd/>
            <a:tailEnd/>
          </a:ln>
        </p:spPr>
        <p:txBody>
          <a:bodyPr wrap="none" anchor="ctr"/>
          <a:lstStyle/>
          <a:p>
            <a:r>
              <a:rPr lang="tr-TR"/>
              <a:t>O-2</a:t>
            </a:r>
          </a:p>
          <a:p>
            <a:endParaRPr lang="tr-TR"/>
          </a:p>
        </p:txBody>
      </p:sp>
      <p:sp>
        <p:nvSpPr>
          <p:cNvPr id="55311" name="Oval 16"/>
          <p:cNvSpPr>
            <a:spLocks noChangeArrowheads="1"/>
          </p:cNvSpPr>
          <p:nvPr/>
        </p:nvSpPr>
        <p:spPr bwMode="auto">
          <a:xfrm>
            <a:off x="5292725" y="5373688"/>
            <a:ext cx="914400" cy="914400"/>
          </a:xfrm>
          <a:prstGeom prst="ellipse">
            <a:avLst/>
          </a:prstGeom>
          <a:solidFill>
            <a:schemeClr val="accent1"/>
          </a:solidFill>
          <a:ln w="9525" algn="ctr">
            <a:solidFill>
              <a:schemeClr val="tx1"/>
            </a:solidFill>
            <a:round/>
            <a:headEnd/>
            <a:tailEnd/>
          </a:ln>
        </p:spPr>
        <p:txBody>
          <a:bodyPr wrap="none" anchor="ctr"/>
          <a:lstStyle/>
          <a:p>
            <a:r>
              <a:rPr lang="tr-TR"/>
              <a:t>O-2</a:t>
            </a:r>
          </a:p>
          <a:p>
            <a:endParaRPr lang="tr-TR"/>
          </a:p>
        </p:txBody>
      </p:sp>
      <p:sp>
        <p:nvSpPr>
          <p:cNvPr id="55312" name="Oval 17"/>
          <p:cNvSpPr>
            <a:spLocks noChangeArrowheads="1"/>
          </p:cNvSpPr>
          <p:nvPr/>
        </p:nvSpPr>
        <p:spPr bwMode="auto">
          <a:xfrm>
            <a:off x="4787900" y="4652963"/>
            <a:ext cx="555625" cy="554037"/>
          </a:xfrm>
          <a:prstGeom prst="ellipse">
            <a:avLst/>
          </a:prstGeom>
          <a:solidFill>
            <a:srgbClr val="FF3300"/>
          </a:solidFill>
          <a:ln w="9525" algn="ctr">
            <a:solidFill>
              <a:schemeClr val="tx1"/>
            </a:solidFill>
            <a:round/>
            <a:headEnd/>
            <a:tailEnd/>
          </a:ln>
        </p:spPr>
        <p:txBody>
          <a:bodyPr wrap="none" anchor="ctr"/>
          <a:lstStyle/>
          <a:p>
            <a:endParaRPr lang="tr-TR">
              <a:solidFill>
                <a:srgbClr val="FF3300"/>
              </a:solidFill>
            </a:endParaRPr>
          </a:p>
        </p:txBody>
      </p:sp>
      <p:sp>
        <p:nvSpPr>
          <p:cNvPr id="55313" name="Oval 18"/>
          <p:cNvSpPr>
            <a:spLocks noChangeArrowheads="1"/>
          </p:cNvSpPr>
          <p:nvPr/>
        </p:nvSpPr>
        <p:spPr bwMode="auto">
          <a:xfrm>
            <a:off x="3708400" y="3500438"/>
            <a:ext cx="985838" cy="914400"/>
          </a:xfrm>
          <a:prstGeom prst="ellipse">
            <a:avLst/>
          </a:prstGeom>
          <a:solidFill>
            <a:schemeClr val="accent1"/>
          </a:solidFill>
          <a:ln w="9525" algn="ctr">
            <a:solidFill>
              <a:schemeClr val="tx1"/>
            </a:solidFill>
            <a:round/>
            <a:headEnd/>
            <a:tailEnd/>
          </a:ln>
        </p:spPr>
        <p:txBody>
          <a:bodyPr wrap="none" anchor="ctr"/>
          <a:lstStyle/>
          <a:p>
            <a:r>
              <a:rPr lang="tr-TR"/>
              <a:t>O</a:t>
            </a:r>
            <a:r>
              <a:rPr lang="tr-TR" baseline="30000"/>
              <a:t>-2</a:t>
            </a:r>
          </a:p>
          <a:p>
            <a:endParaRPr lang="tr-TR"/>
          </a:p>
        </p:txBody>
      </p:sp>
      <p:sp>
        <p:nvSpPr>
          <p:cNvPr id="55314" name="Oval 22"/>
          <p:cNvSpPr>
            <a:spLocks noChangeArrowheads="1"/>
          </p:cNvSpPr>
          <p:nvPr/>
        </p:nvSpPr>
        <p:spPr bwMode="auto">
          <a:xfrm>
            <a:off x="5292725" y="3573463"/>
            <a:ext cx="914400" cy="914400"/>
          </a:xfrm>
          <a:prstGeom prst="ellipse">
            <a:avLst/>
          </a:prstGeom>
          <a:solidFill>
            <a:schemeClr val="accent1"/>
          </a:solidFill>
          <a:ln w="9525" algn="ctr">
            <a:solidFill>
              <a:schemeClr val="tx1"/>
            </a:solidFill>
            <a:round/>
            <a:headEnd/>
            <a:tailEnd/>
          </a:ln>
        </p:spPr>
        <p:txBody>
          <a:bodyPr wrap="none" anchor="ctr"/>
          <a:lstStyle/>
          <a:p>
            <a:r>
              <a:rPr lang="tr-TR"/>
              <a:t>O</a:t>
            </a:r>
            <a:r>
              <a:rPr lang="tr-TR" baseline="30000"/>
              <a:t>-2</a:t>
            </a:r>
          </a:p>
          <a:p>
            <a:endParaRPr lang="tr-TR"/>
          </a:p>
        </p:txBody>
      </p:sp>
      <p:sp>
        <p:nvSpPr>
          <p:cNvPr id="55315" name="Oval 24"/>
          <p:cNvSpPr>
            <a:spLocks noChangeArrowheads="1"/>
          </p:cNvSpPr>
          <p:nvPr/>
        </p:nvSpPr>
        <p:spPr bwMode="auto">
          <a:xfrm>
            <a:off x="4572000" y="3429000"/>
            <a:ext cx="914400" cy="914400"/>
          </a:xfrm>
          <a:prstGeom prst="ellipse">
            <a:avLst/>
          </a:prstGeom>
          <a:solidFill>
            <a:schemeClr val="accent1"/>
          </a:solidFill>
          <a:ln w="9525" algn="ctr">
            <a:solidFill>
              <a:schemeClr val="tx1"/>
            </a:solidFill>
            <a:round/>
            <a:headEnd/>
            <a:tailEnd/>
          </a:ln>
        </p:spPr>
        <p:txBody>
          <a:bodyPr wrap="none" anchor="ctr"/>
          <a:lstStyle/>
          <a:p>
            <a:r>
              <a:rPr lang="tr-TR"/>
              <a:t>O</a:t>
            </a:r>
            <a:r>
              <a:rPr lang="tr-TR" baseline="30000"/>
              <a:t>-2</a:t>
            </a:r>
          </a:p>
          <a:p>
            <a:endParaRPr lang="tr-TR"/>
          </a:p>
        </p:txBody>
      </p:sp>
      <p:sp>
        <p:nvSpPr>
          <p:cNvPr id="55316" name="Line 25"/>
          <p:cNvSpPr>
            <a:spLocks noChangeShapeType="1"/>
          </p:cNvSpPr>
          <p:nvPr/>
        </p:nvSpPr>
        <p:spPr bwMode="auto">
          <a:xfrm flipV="1">
            <a:off x="5003800" y="4365625"/>
            <a:ext cx="0" cy="358775"/>
          </a:xfrm>
          <a:prstGeom prst="line">
            <a:avLst/>
          </a:prstGeom>
          <a:noFill/>
          <a:ln w="9525">
            <a:solidFill>
              <a:schemeClr val="tx1"/>
            </a:solidFill>
            <a:round/>
            <a:headEnd/>
            <a:tailEnd/>
          </a:ln>
        </p:spPr>
        <p:txBody>
          <a:bodyPr wrap="none" anchor="ctr"/>
          <a:lstStyle/>
          <a:p>
            <a:endParaRPr lang="tr-TR"/>
          </a:p>
        </p:txBody>
      </p:sp>
      <p:sp>
        <p:nvSpPr>
          <p:cNvPr id="55317" name="Line 26"/>
          <p:cNvSpPr>
            <a:spLocks noChangeShapeType="1"/>
          </p:cNvSpPr>
          <p:nvPr/>
        </p:nvSpPr>
        <p:spPr bwMode="auto">
          <a:xfrm flipV="1">
            <a:off x="5076825" y="5229225"/>
            <a:ext cx="0" cy="144463"/>
          </a:xfrm>
          <a:prstGeom prst="line">
            <a:avLst/>
          </a:prstGeom>
          <a:noFill/>
          <a:ln w="9525">
            <a:solidFill>
              <a:schemeClr val="tx1"/>
            </a:solidFill>
            <a:round/>
            <a:headEnd/>
            <a:tailEnd/>
          </a:ln>
        </p:spPr>
        <p:txBody>
          <a:bodyPr wrap="none" anchor="ctr"/>
          <a:lstStyle/>
          <a:p>
            <a:endParaRPr lang="tr-TR"/>
          </a:p>
        </p:txBody>
      </p:sp>
      <p:sp>
        <p:nvSpPr>
          <p:cNvPr id="55318" name="Line 30"/>
          <p:cNvSpPr>
            <a:spLocks noChangeShapeType="1"/>
          </p:cNvSpPr>
          <p:nvPr/>
        </p:nvSpPr>
        <p:spPr bwMode="auto">
          <a:xfrm>
            <a:off x="4284663" y="4365625"/>
            <a:ext cx="503237" cy="431800"/>
          </a:xfrm>
          <a:prstGeom prst="line">
            <a:avLst/>
          </a:prstGeom>
          <a:noFill/>
          <a:ln w="9525">
            <a:solidFill>
              <a:schemeClr val="tx1"/>
            </a:solidFill>
            <a:round/>
            <a:headEnd/>
            <a:tailEnd/>
          </a:ln>
        </p:spPr>
        <p:txBody>
          <a:bodyPr wrap="none" anchor="ctr"/>
          <a:lstStyle/>
          <a:p>
            <a:endParaRPr lang="tr-TR"/>
          </a:p>
        </p:txBody>
      </p:sp>
      <p:sp>
        <p:nvSpPr>
          <p:cNvPr id="55319" name="Line 31"/>
          <p:cNvSpPr>
            <a:spLocks noChangeShapeType="1"/>
          </p:cNvSpPr>
          <p:nvPr/>
        </p:nvSpPr>
        <p:spPr bwMode="auto">
          <a:xfrm flipH="1">
            <a:off x="5219700" y="4508500"/>
            <a:ext cx="431800" cy="431800"/>
          </a:xfrm>
          <a:prstGeom prst="line">
            <a:avLst/>
          </a:prstGeom>
          <a:noFill/>
          <a:ln w="9525">
            <a:solidFill>
              <a:schemeClr val="tx1"/>
            </a:solidFill>
            <a:round/>
            <a:headEnd/>
            <a:tailEnd/>
          </a:ln>
        </p:spPr>
        <p:txBody>
          <a:bodyPr wrap="none" anchor="ctr"/>
          <a:lstStyle/>
          <a:p>
            <a:endParaRPr lang="tr-TR"/>
          </a:p>
        </p:txBody>
      </p:sp>
      <p:sp>
        <p:nvSpPr>
          <p:cNvPr id="55320" name="Line 32"/>
          <p:cNvSpPr>
            <a:spLocks noChangeShapeType="1"/>
          </p:cNvSpPr>
          <p:nvPr/>
        </p:nvSpPr>
        <p:spPr bwMode="auto">
          <a:xfrm flipV="1">
            <a:off x="4500563" y="5084763"/>
            <a:ext cx="503237" cy="431800"/>
          </a:xfrm>
          <a:prstGeom prst="line">
            <a:avLst/>
          </a:prstGeom>
          <a:noFill/>
          <a:ln w="9525">
            <a:solidFill>
              <a:schemeClr val="tx1"/>
            </a:solidFill>
            <a:round/>
            <a:headEnd/>
            <a:tailEnd/>
          </a:ln>
        </p:spPr>
        <p:txBody>
          <a:bodyPr wrap="none" anchor="ctr"/>
          <a:lstStyle/>
          <a:p>
            <a:endParaRPr lang="tr-TR"/>
          </a:p>
        </p:txBody>
      </p:sp>
      <p:sp>
        <p:nvSpPr>
          <p:cNvPr id="55321" name="Line 34"/>
          <p:cNvSpPr>
            <a:spLocks noChangeShapeType="1"/>
          </p:cNvSpPr>
          <p:nvPr/>
        </p:nvSpPr>
        <p:spPr bwMode="auto">
          <a:xfrm flipH="1" flipV="1">
            <a:off x="5148263" y="5084763"/>
            <a:ext cx="431800" cy="431800"/>
          </a:xfrm>
          <a:prstGeom prst="line">
            <a:avLst/>
          </a:prstGeom>
          <a:noFill/>
          <a:ln w="9525">
            <a:solidFill>
              <a:schemeClr val="tx1"/>
            </a:solidFill>
            <a:round/>
            <a:headEnd/>
            <a:tailEnd/>
          </a:ln>
        </p:spPr>
        <p:txBody>
          <a:bodyPr wrap="none" anchor="ctr"/>
          <a:lstStyle/>
          <a:p>
            <a:endParaRPr lang="tr-TR"/>
          </a:p>
        </p:txBody>
      </p:sp>
      <p:sp>
        <p:nvSpPr>
          <p:cNvPr id="55322" name="Text Box 35"/>
          <p:cNvSpPr txBox="1">
            <a:spLocks noChangeArrowheads="1"/>
          </p:cNvSpPr>
          <p:nvPr/>
        </p:nvSpPr>
        <p:spPr bwMode="auto">
          <a:xfrm>
            <a:off x="6140450" y="4508500"/>
            <a:ext cx="2759075" cy="641350"/>
          </a:xfrm>
          <a:prstGeom prst="rect">
            <a:avLst/>
          </a:prstGeom>
          <a:noFill/>
          <a:ln w="9525" algn="ctr">
            <a:noFill/>
            <a:miter lim="800000"/>
            <a:headEnd/>
            <a:tailEnd/>
          </a:ln>
        </p:spPr>
        <p:txBody>
          <a:bodyPr wrap="none">
            <a:spAutoFit/>
          </a:bodyPr>
          <a:lstStyle/>
          <a:p>
            <a:r>
              <a:rPr lang="tr-TR"/>
              <a:t>Aluminyum Oktahedra</a:t>
            </a:r>
          </a:p>
          <a:p>
            <a:endParaRPr lang="tr-TR"/>
          </a:p>
        </p:txBody>
      </p:sp>
      <p:sp>
        <p:nvSpPr>
          <p:cNvPr id="55323" name="Text Box 36"/>
          <p:cNvSpPr txBox="1">
            <a:spLocks noChangeArrowheads="1"/>
          </p:cNvSpPr>
          <p:nvPr/>
        </p:nvSpPr>
        <p:spPr bwMode="auto">
          <a:xfrm>
            <a:off x="468313" y="2781300"/>
            <a:ext cx="2439987" cy="641350"/>
          </a:xfrm>
          <a:prstGeom prst="rect">
            <a:avLst/>
          </a:prstGeom>
          <a:noFill/>
          <a:ln w="9525" algn="ctr">
            <a:noFill/>
            <a:miter lim="800000"/>
            <a:headEnd/>
            <a:tailEnd/>
          </a:ln>
        </p:spPr>
        <p:txBody>
          <a:bodyPr wrap="none">
            <a:spAutoFit/>
          </a:bodyPr>
          <a:lstStyle/>
          <a:p>
            <a:r>
              <a:rPr lang="tr-TR"/>
              <a:t>Silisyum tetrahedra</a:t>
            </a:r>
          </a:p>
          <a:p>
            <a:endParaRPr lang="tr-TR"/>
          </a:p>
        </p:txBody>
      </p:sp>
      <p:sp>
        <p:nvSpPr>
          <p:cNvPr id="55324" name="Text Box 37"/>
          <p:cNvSpPr txBox="1">
            <a:spLocks noChangeArrowheads="1"/>
          </p:cNvSpPr>
          <p:nvPr/>
        </p:nvSpPr>
        <p:spPr bwMode="auto">
          <a:xfrm>
            <a:off x="2124075" y="4724400"/>
            <a:ext cx="625475" cy="366713"/>
          </a:xfrm>
          <a:prstGeom prst="rect">
            <a:avLst/>
          </a:prstGeom>
          <a:noFill/>
          <a:ln w="9525" algn="ctr">
            <a:noFill/>
            <a:miter lim="800000"/>
            <a:headEnd/>
            <a:tailEnd/>
          </a:ln>
        </p:spPr>
        <p:txBody>
          <a:bodyPr wrap="none">
            <a:spAutoFit/>
          </a:bodyPr>
          <a:lstStyle/>
          <a:p>
            <a:r>
              <a:rPr lang="tr-TR"/>
              <a:t>Si</a:t>
            </a:r>
            <a:r>
              <a:rPr lang="tr-TR" baseline="30000"/>
              <a:t>+4</a:t>
            </a:r>
          </a:p>
        </p:txBody>
      </p:sp>
      <p:sp>
        <p:nvSpPr>
          <p:cNvPr id="55325" name="Text Box 45"/>
          <p:cNvSpPr txBox="1">
            <a:spLocks noChangeArrowheads="1"/>
          </p:cNvSpPr>
          <p:nvPr/>
        </p:nvSpPr>
        <p:spPr bwMode="auto">
          <a:xfrm>
            <a:off x="4192588" y="3443288"/>
            <a:ext cx="184150" cy="366712"/>
          </a:xfrm>
          <a:prstGeom prst="rect">
            <a:avLst/>
          </a:prstGeom>
          <a:noFill/>
          <a:ln w="9525" algn="ctr">
            <a:noFill/>
            <a:miter lim="800000"/>
            <a:headEnd/>
            <a:tailEnd/>
          </a:ln>
        </p:spPr>
        <p:txBody>
          <a:bodyPr wrap="none">
            <a:spAutoFit/>
          </a:bodyPr>
          <a:lstStyle/>
          <a:p>
            <a:endParaRPr lang="tr-TR"/>
          </a:p>
        </p:txBody>
      </p:sp>
      <p:sp>
        <p:nvSpPr>
          <p:cNvPr id="55326" name="AutoShape 46"/>
          <p:cNvSpPr>
            <a:spLocks noChangeArrowheads="1"/>
          </p:cNvSpPr>
          <p:nvPr/>
        </p:nvSpPr>
        <p:spPr bwMode="auto">
          <a:xfrm rot="5026009">
            <a:off x="3958432" y="3228181"/>
            <a:ext cx="311150" cy="636587"/>
          </a:xfrm>
          <a:prstGeom prst="moon">
            <a:avLst>
              <a:gd name="adj" fmla="val 58079"/>
            </a:avLst>
          </a:prstGeom>
          <a:solidFill>
            <a:schemeClr val="tx2"/>
          </a:solidFill>
          <a:ln w="9525" algn="ctr">
            <a:solidFill>
              <a:schemeClr val="tx1"/>
            </a:solidFill>
            <a:miter lim="800000"/>
            <a:headEnd/>
            <a:tailEnd/>
          </a:ln>
        </p:spPr>
        <p:txBody>
          <a:bodyPr rot="10800000" vert="eaVert" wrap="none" anchor="ctr"/>
          <a:lstStyle/>
          <a:p>
            <a:endParaRPr lang="tr-TR"/>
          </a:p>
        </p:txBody>
      </p:sp>
      <p:sp>
        <p:nvSpPr>
          <p:cNvPr id="55327" name="AutoShape 48"/>
          <p:cNvSpPr>
            <a:spLocks noChangeArrowheads="1"/>
          </p:cNvSpPr>
          <p:nvPr/>
        </p:nvSpPr>
        <p:spPr bwMode="auto">
          <a:xfrm rot="5060453">
            <a:off x="4820444" y="3080544"/>
            <a:ext cx="311150" cy="636588"/>
          </a:xfrm>
          <a:prstGeom prst="moon">
            <a:avLst>
              <a:gd name="adj" fmla="val 58079"/>
            </a:avLst>
          </a:prstGeom>
          <a:solidFill>
            <a:schemeClr val="tx2"/>
          </a:solidFill>
          <a:ln w="9525" algn="ctr">
            <a:solidFill>
              <a:schemeClr val="tx1"/>
            </a:solidFill>
            <a:miter lim="800000"/>
            <a:headEnd/>
            <a:tailEnd/>
          </a:ln>
        </p:spPr>
        <p:txBody>
          <a:bodyPr rot="10800000" vert="eaVert" wrap="none" anchor="ctr"/>
          <a:lstStyle/>
          <a:p>
            <a:r>
              <a:rPr lang="tr-TR"/>
              <a:t>H+</a:t>
            </a:r>
          </a:p>
        </p:txBody>
      </p:sp>
      <p:sp>
        <p:nvSpPr>
          <p:cNvPr id="55328" name="AutoShape 49"/>
          <p:cNvSpPr>
            <a:spLocks noChangeArrowheads="1"/>
          </p:cNvSpPr>
          <p:nvPr/>
        </p:nvSpPr>
        <p:spPr bwMode="auto">
          <a:xfrm rot="5400000">
            <a:off x="5598319" y="3266281"/>
            <a:ext cx="311150" cy="636588"/>
          </a:xfrm>
          <a:prstGeom prst="moon">
            <a:avLst>
              <a:gd name="adj" fmla="val 58079"/>
            </a:avLst>
          </a:prstGeom>
          <a:solidFill>
            <a:schemeClr val="tx2"/>
          </a:solidFill>
          <a:ln w="9525" algn="ctr">
            <a:solidFill>
              <a:schemeClr val="tx1"/>
            </a:solidFill>
            <a:miter lim="800000"/>
            <a:headEnd/>
            <a:tailEnd/>
          </a:ln>
        </p:spPr>
        <p:txBody>
          <a:bodyPr wrap="none" anchor="ctr"/>
          <a:lstStyle/>
          <a:p>
            <a:endParaRPr lang="tr-TR"/>
          </a:p>
        </p:txBody>
      </p:sp>
      <p:sp>
        <p:nvSpPr>
          <p:cNvPr id="55329" name="Text Box 52"/>
          <p:cNvSpPr txBox="1">
            <a:spLocks noChangeArrowheads="1"/>
          </p:cNvSpPr>
          <p:nvPr/>
        </p:nvSpPr>
        <p:spPr bwMode="auto">
          <a:xfrm>
            <a:off x="3851275" y="3068638"/>
            <a:ext cx="481013" cy="366712"/>
          </a:xfrm>
          <a:prstGeom prst="rect">
            <a:avLst/>
          </a:prstGeom>
          <a:noFill/>
          <a:ln w="9525" algn="ctr">
            <a:noFill/>
            <a:miter lim="800000"/>
            <a:headEnd/>
            <a:tailEnd/>
          </a:ln>
        </p:spPr>
        <p:txBody>
          <a:bodyPr wrap="none">
            <a:spAutoFit/>
          </a:bodyPr>
          <a:lstStyle/>
          <a:p>
            <a:r>
              <a:rPr lang="tr-TR"/>
              <a:t>H</a:t>
            </a:r>
            <a:r>
              <a:rPr lang="tr-TR" baseline="30000"/>
              <a:t>+</a:t>
            </a:r>
          </a:p>
        </p:txBody>
      </p:sp>
      <p:sp>
        <p:nvSpPr>
          <p:cNvPr id="55330" name="Text Box 57"/>
          <p:cNvSpPr txBox="1">
            <a:spLocks noChangeArrowheads="1"/>
          </p:cNvSpPr>
          <p:nvPr/>
        </p:nvSpPr>
        <p:spPr bwMode="auto">
          <a:xfrm>
            <a:off x="4643438" y="2924175"/>
            <a:ext cx="542925" cy="366713"/>
          </a:xfrm>
          <a:prstGeom prst="rect">
            <a:avLst/>
          </a:prstGeom>
          <a:noFill/>
          <a:ln w="9525" algn="ctr">
            <a:noFill/>
            <a:miter lim="800000"/>
            <a:headEnd/>
            <a:tailEnd/>
          </a:ln>
        </p:spPr>
        <p:txBody>
          <a:bodyPr wrap="none">
            <a:spAutoFit/>
          </a:bodyPr>
          <a:lstStyle/>
          <a:p>
            <a:r>
              <a:rPr lang="tr-TR"/>
              <a:t>H+</a:t>
            </a:r>
          </a:p>
        </p:txBody>
      </p:sp>
      <p:sp>
        <p:nvSpPr>
          <p:cNvPr id="55331" name="Text Box 58"/>
          <p:cNvSpPr txBox="1">
            <a:spLocks noChangeArrowheads="1"/>
          </p:cNvSpPr>
          <p:nvPr/>
        </p:nvSpPr>
        <p:spPr bwMode="auto">
          <a:xfrm>
            <a:off x="5580063" y="3068638"/>
            <a:ext cx="542925" cy="366712"/>
          </a:xfrm>
          <a:prstGeom prst="rect">
            <a:avLst/>
          </a:prstGeom>
          <a:noFill/>
          <a:ln w="9525" algn="ctr">
            <a:noFill/>
            <a:miter lim="800000"/>
            <a:headEnd/>
            <a:tailEnd/>
          </a:ln>
        </p:spPr>
        <p:txBody>
          <a:bodyPr wrap="none">
            <a:spAutoFit/>
          </a:bodyPr>
          <a:lstStyle/>
          <a:p>
            <a:r>
              <a:rPr lang="tr-TR"/>
              <a:t>H+</a:t>
            </a:r>
          </a:p>
        </p:txBody>
      </p:sp>
      <p:sp>
        <p:nvSpPr>
          <p:cNvPr id="55332" name="Text Box 60"/>
          <p:cNvSpPr txBox="1">
            <a:spLocks noChangeArrowheads="1"/>
          </p:cNvSpPr>
          <p:nvPr/>
        </p:nvSpPr>
        <p:spPr bwMode="auto">
          <a:xfrm>
            <a:off x="5148263" y="4581525"/>
            <a:ext cx="817562" cy="366713"/>
          </a:xfrm>
          <a:prstGeom prst="rect">
            <a:avLst/>
          </a:prstGeom>
          <a:noFill/>
          <a:ln w="9525" algn="ctr">
            <a:noFill/>
            <a:miter lim="800000"/>
            <a:headEnd/>
            <a:tailEnd/>
          </a:ln>
        </p:spPr>
        <p:txBody>
          <a:bodyPr wrap="none">
            <a:spAutoFit/>
          </a:bodyPr>
          <a:lstStyle/>
          <a:p>
            <a:r>
              <a:rPr lang="tr-TR"/>
              <a:t>Al +3</a:t>
            </a:r>
          </a:p>
        </p:txBody>
      </p:sp>
      <p:sp>
        <p:nvSpPr>
          <p:cNvPr id="55333" name="AutoShape 61"/>
          <p:cNvSpPr>
            <a:spLocks noChangeArrowheads="1"/>
          </p:cNvSpPr>
          <p:nvPr/>
        </p:nvSpPr>
        <p:spPr bwMode="auto">
          <a:xfrm rot="-5150201">
            <a:off x="4968081" y="5912644"/>
            <a:ext cx="288925" cy="649288"/>
          </a:xfrm>
          <a:prstGeom prst="moon">
            <a:avLst>
              <a:gd name="adj" fmla="val 58079"/>
            </a:avLst>
          </a:prstGeom>
          <a:solidFill>
            <a:schemeClr val="tx2"/>
          </a:solidFill>
          <a:ln w="9525" algn="ctr">
            <a:solidFill>
              <a:schemeClr val="tx1"/>
            </a:solidFill>
            <a:miter lim="800000"/>
            <a:headEnd/>
            <a:tailEnd/>
          </a:ln>
        </p:spPr>
        <p:txBody>
          <a:bodyPr vert="eaVert" wrap="none" anchor="ctr"/>
          <a:lstStyle/>
          <a:p>
            <a:endParaRPr lang="tr-TR"/>
          </a:p>
        </p:txBody>
      </p:sp>
      <p:sp>
        <p:nvSpPr>
          <p:cNvPr id="55334" name="AutoShape 62"/>
          <p:cNvSpPr>
            <a:spLocks noChangeArrowheads="1"/>
          </p:cNvSpPr>
          <p:nvPr/>
        </p:nvSpPr>
        <p:spPr bwMode="auto">
          <a:xfrm rot="-5150201">
            <a:off x="4210844" y="5950744"/>
            <a:ext cx="285750" cy="715962"/>
          </a:xfrm>
          <a:prstGeom prst="moon">
            <a:avLst>
              <a:gd name="adj" fmla="val 73412"/>
            </a:avLst>
          </a:prstGeom>
          <a:solidFill>
            <a:schemeClr val="tx2"/>
          </a:solidFill>
          <a:ln w="9525" algn="ctr">
            <a:solidFill>
              <a:schemeClr val="tx1"/>
            </a:solidFill>
            <a:miter lim="800000"/>
            <a:headEnd/>
            <a:tailEnd/>
          </a:ln>
        </p:spPr>
        <p:txBody>
          <a:bodyPr vert="eaVert" wrap="none" anchor="ctr"/>
          <a:lstStyle/>
          <a:p>
            <a:endParaRPr lang="tr-TR"/>
          </a:p>
        </p:txBody>
      </p:sp>
      <p:sp>
        <p:nvSpPr>
          <p:cNvPr id="55335" name="AutoShape 63"/>
          <p:cNvSpPr>
            <a:spLocks noChangeArrowheads="1"/>
          </p:cNvSpPr>
          <p:nvPr/>
        </p:nvSpPr>
        <p:spPr bwMode="auto">
          <a:xfrm rot="-5400000">
            <a:off x="5615781" y="5912644"/>
            <a:ext cx="288925" cy="649288"/>
          </a:xfrm>
          <a:prstGeom prst="moon">
            <a:avLst>
              <a:gd name="adj" fmla="val 58079"/>
            </a:avLst>
          </a:prstGeom>
          <a:solidFill>
            <a:schemeClr val="tx2"/>
          </a:solidFill>
          <a:ln w="9525" algn="ctr">
            <a:solidFill>
              <a:schemeClr val="tx1"/>
            </a:solidFill>
            <a:miter lim="800000"/>
            <a:headEnd/>
            <a:tailEnd/>
          </a:ln>
        </p:spPr>
        <p:txBody>
          <a:bodyPr vert="eaVert" wrap="none" anchor="ctr"/>
          <a:lstStyle/>
          <a:p>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Başlık"/>
          <p:cNvSpPr>
            <a:spLocks noGrp="1"/>
          </p:cNvSpPr>
          <p:nvPr>
            <p:ph type="title"/>
          </p:nvPr>
        </p:nvSpPr>
        <p:spPr/>
        <p:txBody>
          <a:bodyPr/>
          <a:lstStyle/>
          <a:p>
            <a:pPr>
              <a:defRPr/>
            </a:pPr>
            <a:r>
              <a:rPr lang="tr-TR" sz="2400" b="1" dirty="0" smtClean="0">
                <a:latin typeface="+mn-lt"/>
              </a:rPr>
              <a:t>4.3. Kil minerallerinin sınıflandırılması</a:t>
            </a:r>
          </a:p>
        </p:txBody>
      </p:sp>
      <p:sp>
        <p:nvSpPr>
          <p:cNvPr id="56323" name="2 İçerik Yer Tutucusu"/>
          <p:cNvSpPr>
            <a:spLocks noGrp="1"/>
          </p:cNvSpPr>
          <p:nvPr>
            <p:ph idx="1"/>
          </p:nvPr>
        </p:nvSpPr>
        <p:spPr/>
        <p:txBody>
          <a:bodyPr/>
          <a:lstStyle/>
          <a:p>
            <a:pPr>
              <a:buFont typeface="Wingdings" pitchFamily="2" charset="2"/>
              <a:buNone/>
            </a:pPr>
            <a:r>
              <a:rPr lang="tr-TR" sz="1800" b="1" smtClean="0"/>
              <a:t>I. amorf yapıdaki kil mineralleri</a:t>
            </a:r>
          </a:p>
          <a:p>
            <a:r>
              <a:rPr lang="tr-TR" sz="1800" smtClean="0"/>
              <a:t>Allofan grubu</a:t>
            </a:r>
          </a:p>
          <a:p>
            <a:pPr>
              <a:buFont typeface="Wingdings" pitchFamily="2" charset="2"/>
              <a:buNone/>
            </a:pPr>
            <a:endParaRPr lang="tr-TR" sz="1800" smtClean="0"/>
          </a:p>
          <a:p>
            <a:pPr>
              <a:buFont typeface="Wingdings" pitchFamily="2" charset="2"/>
              <a:buNone/>
            </a:pPr>
            <a:r>
              <a:rPr lang="tr-TR" sz="1800" b="1" smtClean="0"/>
              <a:t>II. kristal yapıdaki kil mineralleri</a:t>
            </a:r>
          </a:p>
          <a:p>
            <a:r>
              <a:rPr lang="tr-TR" sz="1800" u="sng" smtClean="0"/>
              <a:t>A- İki tabakalı levha yapılar </a:t>
            </a:r>
            <a:r>
              <a:rPr lang="tr-TR" sz="1800" smtClean="0"/>
              <a:t>(bir silis tedraeder tabakası ile bir alüminyum oktaeder tabakası)</a:t>
            </a:r>
          </a:p>
          <a:p>
            <a:pPr lvl="1"/>
            <a:r>
              <a:rPr lang="tr-TR" sz="1800" smtClean="0"/>
              <a:t>1-Kaolinit grubu(kaolinit, nakrit)</a:t>
            </a:r>
          </a:p>
          <a:p>
            <a:pPr lvl="1"/>
            <a:r>
              <a:rPr lang="tr-TR" sz="1800" smtClean="0"/>
              <a:t>2. Halloysit grubu(halloysit)</a:t>
            </a:r>
          </a:p>
          <a:p>
            <a:pPr lvl="1"/>
            <a:endParaRPr lang="tr-TR" sz="18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Başlık"/>
          <p:cNvSpPr>
            <a:spLocks noGrp="1"/>
          </p:cNvSpPr>
          <p:nvPr>
            <p:ph type="title"/>
          </p:nvPr>
        </p:nvSpPr>
        <p:spPr/>
        <p:txBody>
          <a:bodyPr/>
          <a:lstStyle/>
          <a:p>
            <a:endParaRPr lang="tr-TR" smtClean="0"/>
          </a:p>
        </p:txBody>
      </p:sp>
      <p:sp>
        <p:nvSpPr>
          <p:cNvPr id="57347" name="2 İçerik Yer Tutucusu"/>
          <p:cNvSpPr>
            <a:spLocks noGrp="1"/>
          </p:cNvSpPr>
          <p:nvPr>
            <p:ph idx="1"/>
          </p:nvPr>
        </p:nvSpPr>
        <p:spPr/>
        <p:txBody>
          <a:bodyPr/>
          <a:lstStyle/>
          <a:p>
            <a:r>
              <a:rPr lang="tr-TR" sz="1800" u="sng" smtClean="0"/>
              <a:t>B- Üç tabakalı olanlar </a:t>
            </a:r>
            <a:r>
              <a:rPr lang="tr-TR" sz="1800" smtClean="0"/>
              <a:t>(2 Si tetrahedron 1 Al oktahedron)</a:t>
            </a:r>
          </a:p>
          <a:p>
            <a:pPr lvl="1"/>
            <a:r>
              <a:rPr lang="tr-TR" sz="1400" smtClean="0"/>
              <a:t>1-Genişleyen kafes yapısında olanlar</a:t>
            </a:r>
          </a:p>
          <a:p>
            <a:pPr lvl="1"/>
            <a:r>
              <a:rPr lang="tr-TR" sz="1400" smtClean="0"/>
              <a:t>Smektit grubu (montmorillonit, vermikulit,nantronit,saponit)</a:t>
            </a:r>
          </a:p>
          <a:p>
            <a:pPr lvl="1"/>
            <a:r>
              <a:rPr lang="tr-TR" sz="1400" smtClean="0"/>
              <a:t>2-Genişlemeyen kafes yapısında olanlar</a:t>
            </a:r>
          </a:p>
          <a:p>
            <a:pPr lvl="1"/>
            <a:r>
              <a:rPr lang="tr-TR" sz="1400" smtClean="0"/>
              <a:t>İllit grubu (illit)</a:t>
            </a:r>
          </a:p>
          <a:p>
            <a:pPr lvl="1">
              <a:buFont typeface="Wingdings" pitchFamily="2" charset="2"/>
              <a:buNone/>
            </a:pPr>
            <a:endParaRPr lang="tr-TR" sz="1400" smtClean="0"/>
          </a:p>
          <a:p>
            <a:r>
              <a:rPr lang="tr-TR" sz="1800" u="sng" smtClean="0"/>
              <a:t>C. Karışık tabakalı olanlar </a:t>
            </a:r>
            <a:r>
              <a:rPr lang="tr-TR" sz="1800" smtClean="0"/>
              <a:t>(farklı tipteki tabakaların düzenli biçimde üst üste dizilmesi)</a:t>
            </a:r>
          </a:p>
          <a:p>
            <a:pPr lvl="1"/>
            <a:r>
              <a:rPr lang="tr-TR" sz="1400" smtClean="0"/>
              <a:t>Klorit grubu( Klorit)</a:t>
            </a:r>
          </a:p>
          <a:p>
            <a:pPr lvl="1">
              <a:buFont typeface="Wingdings" pitchFamily="2" charset="2"/>
              <a:buNone/>
            </a:pPr>
            <a:endParaRPr lang="tr-TR" sz="1400" smtClean="0"/>
          </a:p>
          <a:p>
            <a:pPr>
              <a:buFont typeface="Wingdings" pitchFamily="2" charset="2"/>
              <a:buNone/>
            </a:pPr>
            <a:r>
              <a:rPr lang="tr-TR" sz="1800" smtClean="0"/>
              <a:t>      </a:t>
            </a:r>
            <a:r>
              <a:rPr lang="tr-TR" sz="1800" u="sng" smtClean="0"/>
              <a:t>D. Zincir yapısında olanlar</a:t>
            </a:r>
          </a:p>
          <a:p>
            <a:pPr lvl="1"/>
            <a:r>
              <a:rPr lang="tr-TR" sz="1400" smtClean="0"/>
              <a:t>(attapulgit, sepiolit)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611188" y="692150"/>
            <a:ext cx="8281987" cy="4465638"/>
          </a:xfrm>
          <a:prstGeom prst="rect">
            <a:avLst/>
          </a:prstGeom>
          <a:noFill/>
          <a:ln w="9525">
            <a:solidFill>
              <a:schemeClr val="tx1"/>
            </a:solidFill>
            <a:miter lim="800000"/>
            <a:headEnd/>
            <a:tailEnd/>
          </a:ln>
        </p:spPr>
        <p:txBody>
          <a:bodyPr lIns="90487" tIns="44450" rIns="90487" bIns="44450"/>
          <a:lstStyle/>
          <a:p>
            <a:pPr marL="469900" indent="7938" algn="l">
              <a:lnSpc>
                <a:spcPct val="80000"/>
              </a:lnSpc>
              <a:spcBef>
                <a:spcPct val="20000"/>
              </a:spcBef>
              <a:buClr>
                <a:schemeClr val="accent2"/>
              </a:buClr>
              <a:defRPr/>
            </a:pPr>
            <a:r>
              <a:rPr lang="tr-TR" sz="2000" b="1" kern="0" dirty="0">
                <a:latin typeface="Arial" charset="0"/>
                <a:cs typeface="+mn-cs"/>
              </a:rPr>
              <a:t>Hatırlatma  :Kimyasal Bağlar</a:t>
            </a:r>
          </a:p>
          <a:p>
            <a:pPr marL="469900" indent="7938" algn="l">
              <a:lnSpc>
                <a:spcPct val="80000"/>
              </a:lnSpc>
              <a:spcBef>
                <a:spcPct val="20000"/>
              </a:spcBef>
              <a:buClr>
                <a:schemeClr val="accent2"/>
              </a:buClr>
              <a:defRPr/>
            </a:pPr>
            <a:r>
              <a:rPr lang="tr-TR" sz="2000" b="1" kern="0" dirty="0">
                <a:latin typeface="Arial" charset="0"/>
                <a:cs typeface="+mn-cs"/>
              </a:rPr>
              <a:t>1-Atomları </a:t>
            </a:r>
            <a:r>
              <a:rPr lang="tr-TR" sz="2000" b="1" kern="0" dirty="0" err="1">
                <a:latin typeface="Arial" charset="0"/>
                <a:cs typeface="+mn-cs"/>
              </a:rPr>
              <a:t>birarada</a:t>
            </a:r>
            <a:r>
              <a:rPr lang="en-US" sz="2000" b="1" kern="0" dirty="0">
                <a:latin typeface="Arial" charset="0"/>
                <a:cs typeface="+mn-cs"/>
              </a:rPr>
              <a:t> </a:t>
            </a:r>
            <a:r>
              <a:rPr lang="tr-TR" sz="2000" b="1" kern="0" dirty="0">
                <a:latin typeface="Arial" charset="0"/>
                <a:cs typeface="+mn-cs"/>
              </a:rPr>
              <a:t>tutan ve yaklaşık 40 </a:t>
            </a:r>
            <a:r>
              <a:rPr lang="tr-TR" sz="2000" b="1" kern="0" dirty="0" err="1">
                <a:latin typeface="Arial" charset="0"/>
                <a:cs typeface="+mn-cs"/>
              </a:rPr>
              <a:t>kJ</a:t>
            </a:r>
            <a:r>
              <a:rPr lang="tr-TR" sz="2000" b="1" kern="0" dirty="0">
                <a:latin typeface="Arial" charset="0"/>
                <a:cs typeface="+mn-cs"/>
              </a:rPr>
              <a:t>/</a:t>
            </a:r>
            <a:r>
              <a:rPr lang="tr-TR" sz="2000" b="1" kern="0" dirty="0" err="1">
                <a:latin typeface="Arial" charset="0"/>
                <a:cs typeface="+mn-cs"/>
              </a:rPr>
              <a:t>mol</a:t>
            </a:r>
            <a:r>
              <a:rPr lang="tr-TR" sz="2000" b="1" kern="0" dirty="0">
                <a:latin typeface="Arial" charset="0"/>
                <a:cs typeface="+mn-cs"/>
              </a:rPr>
              <a:t> den büyük olan çekim</a:t>
            </a:r>
            <a:r>
              <a:rPr lang="tr-TR" sz="2000" kern="0" dirty="0">
                <a:latin typeface="Arial" charset="0"/>
                <a:cs typeface="+mn-cs"/>
              </a:rPr>
              <a:t> </a:t>
            </a:r>
            <a:r>
              <a:rPr lang="tr-TR" sz="2000" b="1" kern="0" dirty="0">
                <a:latin typeface="Arial" charset="0"/>
                <a:cs typeface="+mn-cs"/>
              </a:rPr>
              <a:t>kuvvetlerine  kimyasal bağ denir. </a:t>
            </a:r>
          </a:p>
          <a:p>
            <a:pPr marL="469900" indent="7938" algn="l">
              <a:lnSpc>
                <a:spcPct val="80000"/>
              </a:lnSpc>
              <a:spcBef>
                <a:spcPct val="20000"/>
              </a:spcBef>
              <a:buClr>
                <a:schemeClr val="accent2"/>
              </a:buClr>
              <a:buFont typeface="Wingdings" pitchFamily="2" charset="2"/>
              <a:buNone/>
              <a:defRPr/>
            </a:pPr>
            <a:endParaRPr lang="tr-TR" sz="2000" b="1" kern="0" dirty="0">
              <a:latin typeface="Arial" charset="0"/>
              <a:cs typeface="+mn-cs"/>
            </a:endParaRPr>
          </a:p>
          <a:p>
            <a:pPr marL="469900" indent="7938" algn="l">
              <a:lnSpc>
                <a:spcPct val="80000"/>
              </a:lnSpc>
              <a:spcBef>
                <a:spcPct val="20000"/>
              </a:spcBef>
              <a:buClr>
                <a:schemeClr val="accent2"/>
              </a:buClr>
              <a:buFont typeface="Wingdings" pitchFamily="2" charset="2"/>
              <a:buNone/>
              <a:defRPr/>
            </a:pPr>
            <a:r>
              <a:rPr lang="tr-TR" kern="0" dirty="0">
                <a:latin typeface="Arial" charset="0"/>
                <a:cs typeface="+mn-cs"/>
              </a:rPr>
              <a:t>Kimyasal bağlar atomlardan bileşikler oluştururlar ve kabaca üç gruba ayrılır:</a:t>
            </a:r>
          </a:p>
          <a:p>
            <a:pPr marL="469900" indent="7938" algn="l">
              <a:lnSpc>
                <a:spcPct val="80000"/>
              </a:lnSpc>
              <a:spcBef>
                <a:spcPct val="20000"/>
              </a:spcBef>
              <a:buClr>
                <a:schemeClr val="accent2"/>
              </a:buClr>
              <a:buFont typeface="Wingdings" pitchFamily="2" charset="2"/>
              <a:buNone/>
              <a:defRPr/>
            </a:pPr>
            <a:endParaRPr lang="tr-TR" kern="0" dirty="0">
              <a:latin typeface="Arial" charset="0"/>
              <a:cs typeface="+mn-cs"/>
            </a:endParaRPr>
          </a:p>
          <a:p>
            <a:pPr marL="469900" indent="7938" algn="l">
              <a:lnSpc>
                <a:spcPct val="80000"/>
              </a:lnSpc>
              <a:spcBef>
                <a:spcPct val="20000"/>
              </a:spcBef>
              <a:buClr>
                <a:schemeClr val="accent2"/>
              </a:buClr>
              <a:buFont typeface="Wingdings" pitchFamily="2" charset="2"/>
              <a:buNone/>
              <a:defRPr/>
            </a:pPr>
            <a:r>
              <a:rPr lang="tr-TR" altLang="en-US" kern="0" dirty="0" err="1">
                <a:solidFill>
                  <a:schemeClr val="hlink"/>
                </a:solidFill>
                <a:latin typeface="Arial" charset="0"/>
                <a:cs typeface="+mn-cs"/>
              </a:rPr>
              <a:t>İy</a:t>
            </a:r>
            <a:r>
              <a:rPr lang="en-US" altLang="en-US" kern="0" dirty="0" err="1">
                <a:solidFill>
                  <a:schemeClr val="hlink"/>
                </a:solidFill>
                <a:latin typeface="Arial" charset="0"/>
                <a:cs typeface="+mn-cs"/>
              </a:rPr>
              <a:t>oni</a:t>
            </a:r>
            <a:r>
              <a:rPr lang="tr-TR" altLang="en-US" kern="0" dirty="0">
                <a:solidFill>
                  <a:schemeClr val="hlink"/>
                </a:solidFill>
                <a:latin typeface="Arial" charset="0"/>
                <a:cs typeface="+mn-cs"/>
              </a:rPr>
              <a:t>k </a:t>
            </a:r>
            <a:r>
              <a:rPr lang="en-US" altLang="en-US" kern="0" dirty="0">
                <a:latin typeface="Arial" charset="0"/>
                <a:cs typeface="+mn-cs"/>
              </a:rPr>
              <a:t>—</a:t>
            </a:r>
            <a:r>
              <a:rPr lang="tr-TR" altLang="en-US" kern="0" dirty="0">
                <a:latin typeface="Arial" charset="0"/>
                <a:cs typeface="+mn-cs"/>
              </a:rPr>
              <a:t> bir veya daha fazla elektron bir atomdan diğerine transfer olur.</a:t>
            </a:r>
            <a:endParaRPr lang="en-US" altLang="en-US" kern="0" dirty="0">
              <a:solidFill>
                <a:srgbClr val="FCFEB9"/>
              </a:solidFill>
              <a:latin typeface="Arial" charset="0"/>
              <a:cs typeface="+mn-cs"/>
            </a:endParaRPr>
          </a:p>
          <a:p>
            <a:pPr marL="469900" indent="7938" algn="l">
              <a:lnSpc>
                <a:spcPct val="120000"/>
              </a:lnSpc>
              <a:spcBef>
                <a:spcPct val="20000"/>
              </a:spcBef>
              <a:buClr>
                <a:schemeClr val="accent2"/>
              </a:buClr>
              <a:buFont typeface="Wingdings" pitchFamily="2" charset="2"/>
              <a:buNone/>
              <a:defRPr/>
            </a:pPr>
            <a:r>
              <a:rPr lang="tr-TR" altLang="en-US" kern="0" dirty="0">
                <a:solidFill>
                  <a:schemeClr val="hlink"/>
                </a:solidFill>
                <a:latin typeface="Arial" charset="0"/>
                <a:cs typeface="+mn-cs"/>
              </a:rPr>
              <a:t>K</a:t>
            </a:r>
            <a:r>
              <a:rPr lang="en-US" altLang="en-US" kern="0" dirty="0" err="1">
                <a:solidFill>
                  <a:schemeClr val="hlink"/>
                </a:solidFill>
                <a:latin typeface="Arial" charset="0"/>
                <a:cs typeface="+mn-cs"/>
              </a:rPr>
              <a:t>ovalent</a:t>
            </a:r>
            <a:r>
              <a:rPr lang="tr-TR" altLang="en-US" kern="0" dirty="0">
                <a:solidFill>
                  <a:schemeClr val="hlink"/>
                </a:solidFill>
                <a:latin typeface="Arial" charset="0"/>
                <a:cs typeface="+mn-cs"/>
              </a:rPr>
              <a:t> </a:t>
            </a:r>
            <a:r>
              <a:rPr lang="en-US" altLang="en-US" kern="0" dirty="0">
                <a:latin typeface="Arial" charset="0"/>
                <a:cs typeface="+mn-cs"/>
              </a:rPr>
              <a:t>—</a:t>
            </a:r>
            <a:r>
              <a:rPr lang="tr-TR" altLang="en-US" kern="0" dirty="0">
                <a:latin typeface="Arial" charset="0"/>
                <a:cs typeface="+mn-cs"/>
              </a:rPr>
              <a:t> bazı değerlik elektronları atomlar arasında ortaklaşa kullanılır.</a:t>
            </a:r>
            <a:endParaRPr lang="en-US" altLang="en-US" kern="0" dirty="0">
              <a:solidFill>
                <a:schemeClr val="tx2"/>
              </a:solidFill>
              <a:latin typeface="Arial" charset="0"/>
              <a:cs typeface="+mn-cs"/>
            </a:endParaRPr>
          </a:p>
          <a:p>
            <a:pPr marL="469900" indent="7938" algn="l">
              <a:lnSpc>
                <a:spcPct val="120000"/>
              </a:lnSpc>
              <a:spcBef>
                <a:spcPct val="20000"/>
              </a:spcBef>
              <a:buClr>
                <a:schemeClr val="accent2"/>
              </a:buClr>
              <a:buFont typeface="Wingdings" pitchFamily="2" charset="2"/>
              <a:buNone/>
              <a:defRPr/>
            </a:pPr>
            <a:r>
              <a:rPr lang="tr-TR" altLang="en-US" kern="0" dirty="0">
                <a:solidFill>
                  <a:schemeClr val="hlink"/>
                </a:solidFill>
                <a:latin typeface="Arial" charset="0"/>
                <a:cs typeface="+mn-cs"/>
              </a:rPr>
              <a:t>Metal  </a:t>
            </a:r>
            <a:r>
              <a:rPr lang="en-US" altLang="en-US" kern="0" dirty="0">
                <a:latin typeface="Arial" charset="0"/>
                <a:cs typeface="+mn-cs"/>
              </a:rPr>
              <a:t>—</a:t>
            </a:r>
            <a:r>
              <a:rPr lang="tr-TR" altLang="en-US" kern="0" dirty="0">
                <a:latin typeface="Arial" charset="0"/>
                <a:cs typeface="+mn-cs"/>
              </a:rPr>
              <a:t> metal atomları arasında bulunur.</a:t>
            </a:r>
          </a:p>
          <a:p>
            <a:pPr marL="469900" indent="7938" algn="l">
              <a:lnSpc>
                <a:spcPct val="120000"/>
              </a:lnSpc>
              <a:spcBef>
                <a:spcPct val="20000"/>
              </a:spcBef>
              <a:buClr>
                <a:schemeClr val="accent2"/>
              </a:buClr>
              <a:defRPr/>
            </a:pPr>
            <a:r>
              <a:rPr lang="tr-TR" altLang="en-US" kern="0" dirty="0">
                <a:solidFill>
                  <a:schemeClr val="hlink"/>
                </a:solidFill>
                <a:latin typeface="Arial" charset="0"/>
                <a:cs typeface="+mn-cs"/>
              </a:rPr>
              <a:t>Pek çok bağ, hem iyonik hem </a:t>
            </a:r>
            <a:r>
              <a:rPr lang="tr-TR" altLang="en-US" kern="0" dirty="0" err="1">
                <a:solidFill>
                  <a:schemeClr val="hlink"/>
                </a:solidFill>
                <a:latin typeface="Arial" charset="0"/>
                <a:cs typeface="+mn-cs"/>
              </a:rPr>
              <a:t>kovalent</a:t>
            </a:r>
            <a:r>
              <a:rPr lang="tr-TR" altLang="en-US" kern="0" dirty="0">
                <a:solidFill>
                  <a:schemeClr val="hlink"/>
                </a:solidFill>
                <a:latin typeface="Arial" charset="0"/>
                <a:cs typeface="+mn-cs"/>
              </a:rPr>
              <a:t> karakter taşır.</a:t>
            </a:r>
            <a:r>
              <a:rPr lang="tr-TR" b="1" dirty="0">
                <a:solidFill>
                  <a:schemeClr val="bg2">
                    <a:lumMod val="25000"/>
                  </a:schemeClr>
                </a:solidFill>
                <a:latin typeface="Arial" charset="0"/>
                <a:cs typeface="Arial" charset="0"/>
              </a:rPr>
              <a:t> </a:t>
            </a:r>
          </a:p>
          <a:p>
            <a:pPr marL="469900" indent="7938" algn="l">
              <a:lnSpc>
                <a:spcPct val="120000"/>
              </a:lnSpc>
              <a:spcBef>
                <a:spcPct val="20000"/>
              </a:spcBef>
              <a:buClr>
                <a:schemeClr val="accent2"/>
              </a:buClr>
              <a:defRPr/>
            </a:pPr>
            <a:r>
              <a:rPr lang="tr-TR" b="1" dirty="0">
                <a:solidFill>
                  <a:schemeClr val="bg2">
                    <a:lumMod val="25000"/>
                  </a:schemeClr>
                </a:solidFill>
                <a:latin typeface="Arial" charset="0"/>
                <a:cs typeface="Arial" charset="0"/>
              </a:rPr>
              <a:t>2) Çekim kuvvetleri 40 </a:t>
            </a:r>
            <a:r>
              <a:rPr lang="tr-TR" b="1" dirty="0" err="1">
                <a:solidFill>
                  <a:schemeClr val="bg2">
                    <a:lumMod val="25000"/>
                  </a:schemeClr>
                </a:solidFill>
                <a:latin typeface="Arial" charset="0"/>
                <a:cs typeface="Arial" charset="0"/>
              </a:rPr>
              <a:t>kJ</a:t>
            </a:r>
            <a:r>
              <a:rPr lang="tr-TR" b="1" dirty="0">
                <a:solidFill>
                  <a:schemeClr val="bg2">
                    <a:lumMod val="25000"/>
                  </a:schemeClr>
                </a:solidFill>
                <a:latin typeface="Arial" charset="0"/>
                <a:cs typeface="Arial" charset="0"/>
              </a:rPr>
              <a:t>/</a:t>
            </a:r>
            <a:r>
              <a:rPr lang="tr-TR" b="1" dirty="0" err="1">
                <a:solidFill>
                  <a:schemeClr val="bg2">
                    <a:lumMod val="25000"/>
                  </a:schemeClr>
                </a:solidFill>
                <a:latin typeface="Arial" charset="0"/>
                <a:cs typeface="Arial" charset="0"/>
              </a:rPr>
              <a:t>mol</a:t>
            </a:r>
            <a:r>
              <a:rPr lang="tr-TR" b="1" dirty="0">
                <a:solidFill>
                  <a:schemeClr val="bg2">
                    <a:lumMod val="25000"/>
                  </a:schemeClr>
                </a:solidFill>
                <a:latin typeface="Arial" charset="0"/>
                <a:cs typeface="Arial" charset="0"/>
              </a:rPr>
              <a:t> den küçükse etkileşim adı verilir. </a:t>
            </a:r>
          </a:p>
          <a:p>
            <a:pPr marL="469900" indent="7938" algn="l">
              <a:lnSpc>
                <a:spcPct val="120000"/>
              </a:lnSpc>
              <a:spcBef>
                <a:spcPct val="20000"/>
              </a:spcBef>
              <a:buClr>
                <a:schemeClr val="accent2"/>
              </a:buClr>
              <a:defRPr/>
            </a:pPr>
            <a:r>
              <a:rPr lang="tr-TR" b="1" dirty="0">
                <a:solidFill>
                  <a:schemeClr val="bg2">
                    <a:lumMod val="25000"/>
                  </a:schemeClr>
                </a:solidFill>
                <a:latin typeface="Arial" charset="0"/>
                <a:cs typeface="Arial" charset="0"/>
              </a:rPr>
              <a:t>Bu etkileşimler, moleküller arası çekim kuvvetlerini oluşturur.</a:t>
            </a:r>
          </a:p>
          <a:p>
            <a:pPr marL="469900" indent="7938" algn="l">
              <a:lnSpc>
                <a:spcPct val="120000"/>
              </a:lnSpc>
              <a:spcBef>
                <a:spcPct val="20000"/>
              </a:spcBef>
              <a:buClr>
                <a:schemeClr val="accent2"/>
              </a:buClr>
              <a:defRPr/>
            </a:pPr>
            <a:r>
              <a:rPr lang="tr-TR" b="1" dirty="0">
                <a:solidFill>
                  <a:schemeClr val="bg2">
                    <a:lumMod val="25000"/>
                  </a:schemeClr>
                </a:solidFill>
                <a:latin typeface="Arial" charset="0"/>
                <a:cs typeface="Arial" charset="0"/>
              </a:rPr>
              <a:t>Molekül oluşturamazlar, ancak molekülleri </a:t>
            </a:r>
            <a:r>
              <a:rPr lang="tr-TR" b="1" dirty="0" err="1">
                <a:solidFill>
                  <a:schemeClr val="bg2">
                    <a:lumMod val="25000"/>
                  </a:schemeClr>
                </a:solidFill>
                <a:latin typeface="Arial" charset="0"/>
                <a:cs typeface="Arial" charset="0"/>
              </a:rPr>
              <a:t>birarada</a:t>
            </a:r>
            <a:r>
              <a:rPr lang="tr-TR" b="1" dirty="0">
                <a:solidFill>
                  <a:schemeClr val="bg2">
                    <a:lumMod val="25000"/>
                  </a:schemeClr>
                </a:solidFill>
                <a:latin typeface="Arial" charset="0"/>
                <a:cs typeface="Arial" charset="0"/>
              </a:rPr>
              <a:t> tutabilirler.</a:t>
            </a:r>
          </a:p>
          <a:p>
            <a:pPr marL="469900" indent="7938" algn="l">
              <a:lnSpc>
                <a:spcPct val="120000"/>
              </a:lnSpc>
              <a:spcBef>
                <a:spcPct val="20000"/>
              </a:spcBef>
              <a:buClr>
                <a:schemeClr val="accent2"/>
              </a:buClr>
              <a:defRPr/>
            </a:pPr>
            <a:endParaRPr lang="tr-TR" b="1" dirty="0">
              <a:solidFill>
                <a:schemeClr val="bg2">
                  <a:lumMod val="25000"/>
                </a:schemeClr>
              </a:solidFill>
              <a:latin typeface="Arial" charset="0"/>
              <a:cs typeface="Arial" charset="0"/>
            </a:endParaRPr>
          </a:p>
          <a:p>
            <a:pPr marL="469900" indent="7938" algn="l">
              <a:lnSpc>
                <a:spcPct val="120000"/>
              </a:lnSpc>
              <a:spcBef>
                <a:spcPct val="20000"/>
              </a:spcBef>
              <a:buClr>
                <a:schemeClr val="accent2"/>
              </a:buClr>
              <a:defRPr/>
            </a:pPr>
            <a:endParaRPr lang="tr-TR" b="1" dirty="0">
              <a:solidFill>
                <a:schemeClr val="bg2">
                  <a:lumMod val="25000"/>
                </a:schemeClr>
              </a:solidFill>
              <a:latin typeface="Arial" charset="0"/>
              <a:cs typeface="Arial" charset="0"/>
            </a:endParaRPr>
          </a:p>
          <a:p>
            <a:pPr marL="469900" indent="7938" algn="l">
              <a:lnSpc>
                <a:spcPct val="120000"/>
              </a:lnSpc>
              <a:spcBef>
                <a:spcPct val="20000"/>
              </a:spcBef>
              <a:buClr>
                <a:schemeClr val="accent2"/>
              </a:buClr>
              <a:defRPr/>
            </a:pPr>
            <a:endParaRPr lang="tr-TR" b="1" dirty="0">
              <a:solidFill>
                <a:schemeClr val="bg2">
                  <a:lumMod val="25000"/>
                </a:schemeClr>
              </a:solidFill>
              <a:latin typeface="Arial" charset="0"/>
              <a:cs typeface="Arial" charset="0"/>
            </a:endParaRPr>
          </a:p>
          <a:p>
            <a:pPr marL="469900" indent="7938" algn="l">
              <a:lnSpc>
                <a:spcPct val="120000"/>
              </a:lnSpc>
              <a:spcBef>
                <a:spcPct val="20000"/>
              </a:spcBef>
              <a:buClr>
                <a:schemeClr val="accent2"/>
              </a:buClr>
              <a:buFont typeface="Wingdings" pitchFamily="2" charset="2"/>
              <a:buNone/>
              <a:defRPr/>
            </a:pPr>
            <a:endParaRPr lang="tr-TR" altLang="en-US" kern="0" dirty="0">
              <a:solidFill>
                <a:schemeClr val="hlink"/>
              </a:solidFill>
              <a:latin typeface="Arial" charset="0"/>
              <a:cs typeface="+mn-cs"/>
            </a:endParaRPr>
          </a:p>
          <a:p>
            <a:pPr marL="469900" indent="7938" algn="l">
              <a:lnSpc>
                <a:spcPct val="120000"/>
              </a:lnSpc>
              <a:spcBef>
                <a:spcPct val="20000"/>
              </a:spcBef>
              <a:buClr>
                <a:schemeClr val="accent2"/>
              </a:buClr>
              <a:buFont typeface="Wingdings" pitchFamily="2" charset="2"/>
              <a:buNone/>
              <a:defRPr/>
            </a:pPr>
            <a:endParaRPr lang="en-US" altLang="en-US" kern="0" dirty="0">
              <a:solidFill>
                <a:schemeClr val="hlink"/>
              </a:solidFill>
              <a:latin typeface="Arial"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dissolv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dissolv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dissolv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dissolv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dissolve">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dissolve">
                                      <p:cBhvr>
                                        <p:cTn id="42" dur="5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dissolve">
                                      <p:cBhvr>
                                        <p:cTn id="47" dur="500"/>
                                        <p:tgtEl>
                                          <p:spTgt spid="4">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dissolve">
                                      <p:cBhvr>
                                        <p:cTn id="5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xfrm>
            <a:off x="468313" y="1916113"/>
            <a:ext cx="8447087" cy="4713287"/>
          </a:xfrm>
        </p:spPr>
        <p:txBody>
          <a:bodyPr/>
          <a:lstStyle/>
          <a:p>
            <a:pPr marL="812800" indent="-812800" eaLnBrk="1" hangingPunct="1">
              <a:lnSpc>
                <a:spcPct val="80000"/>
              </a:lnSpc>
              <a:buFontTx/>
              <a:buNone/>
            </a:pPr>
            <a:r>
              <a:rPr lang="tr-TR" sz="1800" b="1" smtClean="0"/>
              <a:t>Yüzey kompleksi</a:t>
            </a:r>
            <a:r>
              <a:rPr lang="en-US" sz="1800" smtClean="0"/>
              <a:t>: </a:t>
            </a:r>
          </a:p>
          <a:p>
            <a:pPr marL="812800" indent="-812800" eaLnBrk="1" hangingPunct="1">
              <a:lnSpc>
                <a:spcPct val="80000"/>
              </a:lnSpc>
              <a:buFontTx/>
              <a:buNone/>
            </a:pPr>
            <a:r>
              <a:rPr lang="en-US" sz="1800" smtClean="0"/>
              <a:t>	</a:t>
            </a:r>
            <a:r>
              <a:rPr lang="tr-TR" sz="1800" smtClean="0"/>
              <a:t>kolloid</a:t>
            </a:r>
            <a:r>
              <a:rPr lang="en-US" sz="1800" smtClean="0"/>
              <a:t> + i</a:t>
            </a:r>
            <a:r>
              <a:rPr lang="tr-TR" sz="1800" smtClean="0"/>
              <a:t>y</a:t>
            </a:r>
            <a:r>
              <a:rPr lang="en-US" sz="1800" smtClean="0"/>
              <a:t>on </a:t>
            </a:r>
            <a:r>
              <a:rPr lang="tr-TR" sz="1800" smtClean="0"/>
              <a:t>veya</a:t>
            </a:r>
            <a:r>
              <a:rPr lang="en-US" sz="1800" smtClean="0"/>
              <a:t> mole</a:t>
            </a:r>
            <a:r>
              <a:rPr lang="tr-TR" sz="1800" smtClean="0"/>
              <a:t>kül(çözeltide)</a:t>
            </a:r>
            <a:r>
              <a:rPr lang="en-US" sz="1800" smtClean="0"/>
              <a:t> =</a:t>
            </a:r>
            <a:endParaRPr lang="tr-TR" sz="1800" smtClean="0"/>
          </a:p>
          <a:p>
            <a:pPr marL="812800" indent="-812800" eaLnBrk="1" hangingPunct="1">
              <a:lnSpc>
                <a:spcPct val="80000"/>
              </a:lnSpc>
              <a:buFontTx/>
              <a:buNone/>
            </a:pPr>
            <a:r>
              <a:rPr lang="en-US" sz="1800" smtClean="0"/>
              <a:t> 							</a:t>
            </a:r>
          </a:p>
          <a:p>
            <a:pPr marL="812800" indent="-812800" eaLnBrk="1" hangingPunct="1">
              <a:lnSpc>
                <a:spcPct val="80000"/>
              </a:lnSpc>
              <a:buFontTx/>
              <a:buNone/>
            </a:pPr>
            <a:endParaRPr lang="en-US" sz="1800" smtClean="0"/>
          </a:p>
          <a:p>
            <a:pPr marL="812800" indent="-812800" eaLnBrk="1" hangingPunct="1">
              <a:lnSpc>
                <a:spcPct val="80000"/>
              </a:lnSpc>
              <a:buFontTx/>
              <a:buNone/>
            </a:pPr>
            <a:r>
              <a:rPr lang="en-US" sz="1800" b="1" smtClean="0"/>
              <a:t>Outer-sphere </a:t>
            </a:r>
            <a:r>
              <a:rPr lang="tr-TR" sz="1800" b="1" smtClean="0"/>
              <a:t>k</a:t>
            </a:r>
            <a:r>
              <a:rPr lang="en-US" sz="1800" smtClean="0"/>
              <a:t>omple</a:t>
            </a:r>
            <a:r>
              <a:rPr lang="tr-TR" sz="1800" smtClean="0"/>
              <a:t>ksi</a:t>
            </a:r>
            <a:r>
              <a:rPr lang="en-US" sz="1800" smtClean="0"/>
              <a:t> – </a:t>
            </a:r>
            <a:r>
              <a:rPr lang="tr-TR" sz="1800" smtClean="0"/>
              <a:t>su molekülü kolloid ve adsorbe edilmiş iyon ya da molekül arasında köprü oluşturur.</a:t>
            </a:r>
            <a:r>
              <a:rPr lang="en-US" sz="1800" smtClean="0"/>
              <a:t> </a:t>
            </a:r>
          </a:p>
          <a:p>
            <a:pPr marL="812800" indent="-812800" eaLnBrk="1" hangingPunct="1">
              <a:lnSpc>
                <a:spcPct val="80000"/>
              </a:lnSpc>
              <a:buFontTx/>
              <a:buNone/>
            </a:pPr>
            <a:r>
              <a:rPr lang="en-US" sz="1800" b="1" smtClean="0"/>
              <a:t>Inner-sphere</a:t>
            </a:r>
            <a:r>
              <a:rPr lang="en-US" sz="1800" smtClean="0"/>
              <a:t> </a:t>
            </a:r>
            <a:r>
              <a:rPr lang="tr-TR" sz="1800" b="1" smtClean="0"/>
              <a:t>k</a:t>
            </a:r>
            <a:r>
              <a:rPr lang="en-US" sz="1800" smtClean="0"/>
              <a:t>omple</a:t>
            </a:r>
            <a:r>
              <a:rPr lang="tr-TR" sz="1800" smtClean="0"/>
              <a:t>ksi</a:t>
            </a:r>
            <a:r>
              <a:rPr lang="en-US" sz="1800" smtClean="0"/>
              <a:t> - </a:t>
            </a:r>
            <a:r>
              <a:rPr lang="tr-TR" sz="1800" smtClean="0"/>
              <a:t>kolloid ve adsorbe edilmiş iyon ya da molekül arasında su molekülü yoktur</a:t>
            </a:r>
            <a:r>
              <a:rPr lang="en-US" sz="1800" smtClean="0"/>
              <a:t>.</a:t>
            </a:r>
          </a:p>
          <a:p>
            <a:pPr marL="812800" indent="-812800" eaLnBrk="1" hangingPunct="1">
              <a:lnSpc>
                <a:spcPct val="80000"/>
              </a:lnSpc>
              <a:buFontTx/>
              <a:buNone/>
            </a:pPr>
            <a:endParaRPr lang="en-US" sz="28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ChangeAspect="1"/>
          </p:cNvGraphicFramePr>
          <p:nvPr/>
        </p:nvGraphicFramePr>
        <p:xfrm>
          <a:off x="1331913" y="1052513"/>
          <a:ext cx="6619875" cy="4722812"/>
        </p:xfrm>
        <a:graphic>
          <a:graphicData uri="http://schemas.openxmlformats.org/presentationml/2006/ole">
            <p:oleObj spid="_x0000_s1026" name="Photo Editor Photo" r:id="rId3" imgW="5676190" imgH="4048690" progId="MSPhotoEd.3">
              <p:embed/>
            </p:oleObj>
          </a:graphicData>
        </a:graphic>
      </p:graphicFrame>
      <p:sp>
        <p:nvSpPr>
          <p:cNvPr id="2051" name="4 Oval"/>
          <p:cNvSpPr>
            <a:spLocks noChangeArrowheads="1"/>
          </p:cNvSpPr>
          <p:nvPr/>
        </p:nvSpPr>
        <p:spPr bwMode="auto">
          <a:xfrm>
            <a:off x="5292725" y="2492375"/>
            <a:ext cx="1366838" cy="1441450"/>
          </a:xfrm>
          <a:prstGeom prst="ellipse">
            <a:avLst/>
          </a:prstGeom>
          <a:noFill/>
          <a:ln w="9525" algn="ctr">
            <a:solidFill>
              <a:srgbClr val="99CC00"/>
            </a:solidFill>
            <a:round/>
            <a:headEnd/>
            <a:tailEnd/>
          </a:ln>
        </p:spPr>
        <p:txBody>
          <a:bodyPr wrap="none" anchor="ctr"/>
          <a:lstStyle/>
          <a:p>
            <a:endParaRPr lang="tr-TR"/>
          </a:p>
        </p:txBody>
      </p:sp>
      <p:sp>
        <p:nvSpPr>
          <p:cNvPr id="2052" name="6 Oval"/>
          <p:cNvSpPr>
            <a:spLocks noChangeArrowheads="1"/>
          </p:cNvSpPr>
          <p:nvPr/>
        </p:nvSpPr>
        <p:spPr bwMode="auto">
          <a:xfrm>
            <a:off x="1908175" y="2349500"/>
            <a:ext cx="1800225" cy="1657350"/>
          </a:xfrm>
          <a:prstGeom prst="ellipse">
            <a:avLst/>
          </a:prstGeom>
          <a:noFill/>
          <a:ln w="19050" algn="ctr">
            <a:solidFill>
              <a:schemeClr val="accent2"/>
            </a:solidFill>
            <a:round/>
            <a:headEnd/>
            <a:tailEnd/>
          </a:ln>
        </p:spPr>
        <p:txBody>
          <a:bodyPr wrap="none" anchor="ctr"/>
          <a:lstStyle/>
          <a:p>
            <a:endParaRPr lang="tr-T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idx="1"/>
          </p:nvPr>
        </p:nvSpPr>
        <p:spPr>
          <a:xfrm>
            <a:off x="395288" y="620713"/>
            <a:ext cx="8229600" cy="4691062"/>
          </a:xfrm>
          <a:ln>
            <a:solidFill>
              <a:schemeClr val="tx1"/>
            </a:solidFill>
          </a:ln>
        </p:spPr>
        <p:txBody>
          <a:bodyPr/>
          <a:lstStyle/>
          <a:p>
            <a:pPr eaLnBrk="1" hangingPunct="1">
              <a:buFont typeface="Wingdings" pitchFamily="2" charset="2"/>
              <a:buNone/>
            </a:pPr>
            <a:r>
              <a:rPr lang="tr-TR" sz="1600" b="1" smtClean="0">
                <a:solidFill>
                  <a:srgbClr val="FF0000"/>
                </a:solidFill>
              </a:rPr>
              <a:t> </a:t>
            </a:r>
            <a:r>
              <a:rPr lang="tr-TR" sz="1600" b="1" smtClean="0"/>
              <a:t>  </a:t>
            </a:r>
            <a:r>
              <a:rPr lang="tr-TR" sz="1600" b="1" smtClean="0">
                <a:solidFill>
                  <a:schemeClr val="accent2"/>
                </a:solidFill>
              </a:rPr>
              <a:t> </a:t>
            </a:r>
            <a:r>
              <a:rPr lang="tr-TR" sz="1600" b="1" smtClean="0"/>
              <a:t>I. amorf yapıdaki kil mineralleri</a:t>
            </a:r>
          </a:p>
          <a:p>
            <a:pPr eaLnBrk="1" hangingPunct="1">
              <a:buFont typeface="Wingdings" pitchFamily="2" charset="2"/>
              <a:buNone/>
            </a:pPr>
            <a:r>
              <a:rPr lang="tr-TR" sz="1800" b="1" smtClean="0">
                <a:solidFill>
                  <a:schemeClr val="accent2"/>
                </a:solidFill>
              </a:rPr>
              <a:t>Allofan:</a:t>
            </a:r>
            <a:endParaRPr lang="tr-TR" sz="1800" smtClean="0">
              <a:solidFill>
                <a:schemeClr val="accent2"/>
              </a:solidFill>
            </a:endParaRPr>
          </a:p>
          <a:p>
            <a:pPr eaLnBrk="1" hangingPunct="1"/>
            <a:r>
              <a:rPr lang="tr-TR" sz="1600" smtClean="0"/>
              <a:t>Amorf yapılı (şekilsiz)</a:t>
            </a:r>
          </a:p>
          <a:p>
            <a:pPr eaLnBrk="1" hangingPunct="1"/>
            <a:r>
              <a:rPr lang="tr-TR" sz="1600" smtClean="0"/>
              <a:t>Parçacıkları çok küçük, yüksek yüzey alanı, Yüksek kdk gösterir</a:t>
            </a:r>
          </a:p>
          <a:p>
            <a:pPr eaLnBrk="1" hangingPunct="1"/>
            <a:r>
              <a:rPr lang="tr-TR" sz="1600" smtClean="0"/>
              <a:t>Volkan küllerinden oluşan topraklarda bulunur </a:t>
            </a:r>
          </a:p>
          <a:p>
            <a:pPr eaLnBrk="1" hangingPunct="1"/>
            <a:r>
              <a:rPr lang="tr-TR" sz="1600" smtClean="0"/>
              <a:t>Amorf yapıda olduğu için X-ray yöntemi ile değerlendirmede bir yansıma göstermez.</a:t>
            </a:r>
          </a:p>
          <a:p>
            <a:pPr eaLnBrk="1" hangingPunct="1"/>
            <a:r>
              <a:rPr lang="tr-TR" sz="1600" b="1" smtClean="0"/>
              <a:t>II. kristal yapıdaki kil mineralleri</a:t>
            </a:r>
          </a:p>
          <a:p>
            <a:pPr eaLnBrk="1" hangingPunct="1">
              <a:buFont typeface="Wingdings" pitchFamily="2" charset="2"/>
              <a:buNone/>
            </a:pPr>
            <a:r>
              <a:rPr lang="tr-TR" sz="1600" u="sng" smtClean="0"/>
              <a:t>A- İki tabakalı levha yapılar</a:t>
            </a:r>
            <a:endParaRPr lang="tr-TR" sz="1600" b="1" smtClean="0"/>
          </a:p>
          <a:p>
            <a:pPr eaLnBrk="1" hangingPunct="1">
              <a:buFont typeface="Wingdings" pitchFamily="2" charset="2"/>
              <a:buNone/>
            </a:pPr>
            <a:r>
              <a:rPr lang="tr-TR" sz="1800" b="1" smtClean="0">
                <a:solidFill>
                  <a:schemeClr val="accent2"/>
                </a:solidFill>
              </a:rPr>
              <a:t>Kaolinit: (1:1) </a:t>
            </a:r>
            <a:r>
              <a:rPr lang="tr-TR" sz="1600" smtClean="0"/>
              <a:t>genişlemeyen yapı, (katlar arası çok kuvvetli oksijen-hidroksil bağları ile bağlı). Üniteler arasına su veya diğer iyonların girmesi çok zor. Kil mineralleri arasında en düşük KDK ya sahip (3-15 meq/100g). İzomorfik yer değişimi yok. Plastiklik, kohezyon, şişme, daralma nem tutma özelliği zayıf.</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2 İçerik Yer Tutucusu"/>
          <p:cNvSpPr>
            <a:spLocks noGrp="1"/>
          </p:cNvSpPr>
          <p:nvPr>
            <p:ph idx="1"/>
          </p:nvPr>
        </p:nvSpPr>
        <p:spPr>
          <a:xfrm>
            <a:off x="468313" y="549275"/>
            <a:ext cx="8001000" cy="4175125"/>
          </a:xfrm>
          <a:ln>
            <a:solidFill>
              <a:schemeClr val="tx1"/>
            </a:solidFill>
          </a:ln>
        </p:spPr>
        <p:txBody>
          <a:bodyPr/>
          <a:lstStyle/>
          <a:p>
            <a:pPr eaLnBrk="1" hangingPunct="1">
              <a:buFont typeface="Wingdings" pitchFamily="2" charset="2"/>
              <a:buNone/>
            </a:pPr>
            <a:r>
              <a:rPr lang="tr-TR" sz="1600" smtClean="0"/>
              <a:t>Kaolinit-kaolin arasındaki fark:Kaolin bir mineral değil, büyük ölçüde kil materyali ve az miktarda Fe içeren beyaz renkli kaya kütlesi, çanak çömlek yapımında kullanılır.</a:t>
            </a:r>
          </a:p>
          <a:p>
            <a:pPr eaLnBrk="1" hangingPunct="1">
              <a:buFont typeface="Wingdings" pitchFamily="2" charset="2"/>
              <a:buNone/>
            </a:pPr>
            <a:r>
              <a:rPr lang="tr-TR" sz="1600" smtClean="0"/>
              <a:t>Kaolinit: bir mineral, kaolini karakterize eder.</a:t>
            </a:r>
          </a:p>
          <a:p>
            <a:pPr eaLnBrk="1" hangingPunct="1">
              <a:buFont typeface="Wingdings" pitchFamily="2" charset="2"/>
              <a:buNone/>
            </a:pPr>
            <a:r>
              <a:rPr lang="tr-TR" sz="1800" b="1" smtClean="0">
                <a:solidFill>
                  <a:schemeClr val="accent2"/>
                </a:solidFill>
              </a:rPr>
              <a:t>Halloysit</a:t>
            </a:r>
            <a:r>
              <a:rPr lang="tr-TR" sz="1600" smtClean="0"/>
              <a:t>: Kaolinit ile aynıdır ancak üniteler arası bira daha geniştir,su molekülü girebilir.</a:t>
            </a:r>
          </a:p>
          <a:p>
            <a:r>
              <a:rPr lang="tr-TR" sz="2000" u="sng" smtClean="0"/>
              <a:t>B- Üç tabakalı olanlar</a:t>
            </a:r>
          </a:p>
          <a:p>
            <a:pPr lvl="1"/>
            <a:r>
              <a:rPr lang="tr-TR" sz="1400" smtClean="0"/>
              <a:t>1-Genişleyen kafes yapısında olanlar:Smektit grubu (montmorillonit, vermikulit,nantronit,saponit)</a:t>
            </a:r>
          </a:p>
          <a:p>
            <a:pPr lvl="1">
              <a:buFont typeface="Wingdings" pitchFamily="2" charset="2"/>
              <a:buNone/>
            </a:pPr>
            <a:r>
              <a:rPr lang="tr-TR" sz="1400" smtClean="0"/>
              <a:t>-Hidrate olduklarından bünyelerinde  değişik miktarda su taşıyabilirler.</a:t>
            </a:r>
          </a:p>
          <a:p>
            <a:pPr lvl="1">
              <a:buFont typeface="Wingdings" pitchFamily="2" charset="2"/>
              <a:buNone/>
            </a:pPr>
            <a:r>
              <a:rPr lang="tr-TR" sz="1400" smtClean="0"/>
              <a:t>-Oktaederlerde Al’un bir kısmının yerini Mg almıştır.</a:t>
            </a:r>
          </a:p>
          <a:p>
            <a:pPr lvl="1">
              <a:buFont typeface="Wingdings" pitchFamily="2" charset="2"/>
              <a:buNone/>
            </a:pPr>
            <a:r>
              <a:rPr lang="tr-TR" sz="1400" smtClean="0"/>
              <a:t>-Grubun genel adı smektit olarak kullanılmaktadır.</a:t>
            </a:r>
          </a:p>
          <a:p>
            <a:pPr lvl="1">
              <a:buFont typeface="Wingdings" pitchFamily="2" charset="2"/>
              <a:buNone/>
            </a:pPr>
            <a:r>
              <a:rPr lang="tr-TR" sz="1800" b="1" smtClean="0">
                <a:solidFill>
                  <a:schemeClr val="accent2"/>
                </a:solidFill>
              </a:rPr>
              <a:t>Montmorillonit</a:t>
            </a:r>
            <a:r>
              <a:rPr lang="tr-TR" sz="1600" b="1" smtClean="0">
                <a:solidFill>
                  <a:schemeClr val="accent2"/>
                </a:solidFill>
              </a:rPr>
              <a:t>:       </a:t>
            </a:r>
            <a:r>
              <a:rPr lang="tr-TR" sz="1600" smtClean="0"/>
              <a:t>2:1 tipi, 80-150 meq/100g KDK, üniteler arası zayıf oksijen bağları nedeniyle katlar arası genişleme, izomorfik yer değişimi ile yük kazanma</a:t>
            </a:r>
          </a:p>
          <a:p>
            <a:endParaRPr lang="tr-TR" sz="200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676400" y="266700"/>
          <a:ext cx="7467600" cy="6524625"/>
        </p:xfrm>
        <a:graphic>
          <a:graphicData uri="http://schemas.openxmlformats.org/presentationml/2006/ole">
            <p:oleObj spid="_x0000_s2050" name="Photo Editor Photo" r:id="rId3" imgW="7523810" imgH="6687483" progId="MSPhotoEd.3">
              <p:embed/>
            </p:oleObj>
          </a:graphicData>
        </a:graphic>
      </p:graphicFrame>
      <p:sp>
        <p:nvSpPr>
          <p:cNvPr id="3075" name="Text Box 4"/>
          <p:cNvSpPr txBox="1">
            <a:spLocks noChangeArrowheads="1"/>
          </p:cNvSpPr>
          <p:nvPr/>
        </p:nvSpPr>
        <p:spPr bwMode="auto">
          <a:xfrm>
            <a:off x="58738" y="228600"/>
            <a:ext cx="2303462" cy="400050"/>
          </a:xfrm>
          <a:prstGeom prst="rect">
            <a:avLst/>
          </a:prstGeom>
          <a:noFill/>
          <a:ln w="9525">
            <a:noFill/>
            <a:miter lim="800000"/>
            <a:headEnd/>
            <a:tailEnd/>
          </a:ln>
        </p:spPr>
        <p:txBody>
          <a:bodyPr wrap="none">
            <a:spAutoFit/>
          </a:bodyPr>
          <a:lstStyle/>
          <a:p>
            <a:r>
              <a:rPr lang="tr-TR" sz="2000"/>
              <a:t>Genişleyen killer</a:t>
            </a:r>
            <a:endParaRPr lang="en-US" sz="2000"/>
          </a:p>
        </p:txBody>
      </p:sp>
      <p:pic>
        <p:nvPicPr>
          <p:cNvPr id="3076" name="Picture 5" descr="wellbore_02"/>
          <p:cNvPicPr>
            <a:picLocks noChangeAspect="1" noChangeArrowheads="1"/>
          </p:cNvPicPr>
          <p:nvPr/>
        </p:nvPicPr>
        <p:blipFill>
          <a:blip r:embed="rId4" cstate="print"/>
          <a:srcRect l="9302" r="16280"/>
          <a:stretch>
            <a:fillRect/>
          </a:stretch>
        </p:blipFill>
        <p:spPr bwMode="auto">
          <a:xfrm>
            <a:off x="0" y="990600"/>
            <a:ext cx="2438400" cy="17208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Başlık"/>
          <p:cNvSpPr>
            <a:spLocks noGrp="1"/>
          </p:cNvSpPr>
          <p:nvPr>
            <p:ph type="title"/>
          </p:nvPr>
        </p:nvSpPr>
        <p:spPr/>
        <p:txBody>
          <a:bodyPr/>
          <a:lstStyle/>
          <a:p>
            <a:r>
              <a:rPr lang="tr-TR" sz="1600" b="1" smtClean="0"/>
              <a:t>4.1.Toprak Kolloidlerinin özellikleri</a:t>
            </a:r>
          </a:p>
        </p:txBody>
      </p:sp>
      <p:sp>
        <p:nvSpPr>
          <p:cNvPr id="46083" name="3 Dikdörtgen"/>
          <p:cNvSpPr>
            <a:spLocks noChangeArrowheads="1"/>
          </p:cNvSpPr>
          <p:nvPr/>
        </p:nvSpPr>
        <p:spPr bwMode="auto">
          <a:xfrm>
            <a:off x="684213" y="1628775"/>
            <a:ext cx="4572000" cy="1477963"/>
          </a:xfrm>
          <a:prstGeom prst="rect">
            <a:avLst/>
          </a:prstGeom>
          <a:noFill/>
          <a:ln w="9525">
            <a:noFill/>
            <a:miter lim="800000"/>
            <a:headEnd/>
            <a:tailEnd/>
          </a:ln>
        </p:spPr>
        <p:txBody>
          <a:bodyPr>
            <a:spAutoFit/>
          </a:bodyPr>
          <a:lstStyle/>
          <a:p>
            <a:r>
              <a:rPr lang="tr-TR"/>
              <a:t>-büyüklük &lt; 2 mm</a:t>
            </a:r>
          </a:p>
          <a:p>
            <a:r>
              <a:rPr lang="tr-TR"/>
              <a:t>– kil fraksiyonu</a:t>
            </a:r>
          </a:p>
          <a:p>
            <a:r>
              <a:rPr lang="en-US"/>
              <a:t>•</a:t>
            </a:r>
            <a:r>
              <a:rPr lang="tr-TR"/>
              <a:t>yüksek yüzey alanı m2 g-1</a:t>
            </a:r>
            <a:endParaRPr lang="en-US"/>
          </a:p>
          <a:p>
            <a:endParaRPr lang="tr-TR"/>
          </a:p>
          <a:p>
            <a:r>
              <a:rPr lang="en-US"/>
              <a:t>• 1 g </a:t>
            </a:r>
            <a:r>
              <a:rPr lang="tr-TR"/>
              <a:t>kil</a:t>
            </a:r>
            <a:r>
              <a:rPr lang="en-US"/>
              <a:t> 1000 X </a:t>
            </a:r>
            <a:r>
              <a:rPr lang="tr-TR"/>
              <a:t>&gt; </a:t>
            </a:r>
            <a:r>
              <a:rPr lang="en-US"/>
              <a:t>1 g </a:t>
            </a:r>
            <a:r>
              <a:rPr lang="tr-TR"/>
              <a:t>kum</a:t>
            </a:r>
            <a:endParaRPr lang="en-US"/>
          </a:p>
        </p:txBody>
      </p:sp>
      <p:pic>
        <p:nvPicPr>
          <p:cNvPr id="46084" name="Picture 2"/>
          <p:cNvPicPr>
            <a:picLocks noGrp="1" noChangeAspect="1" noChangeArrowheads="1"/>
          </p:cNvPicPr>
          <p:nvPr>
            <p:ph idx="1"/>
          </p:nvPr>
        </p:nvPicPr>
        <p:blipFill>
          <a:blip r:embed="rId2" cstate="print"/>
          <a:srcRect/>
          <a:stretch>
            <a:fillRect/>
          </a:stretch>
        </p:blipFill>
        <p:spPr>
          <a:xfrm>
            <a:off x="468313" y="3429000"/>
            <a:ext cx="4076700" cy="2295525"/>
          </a:xfrm>
          <a:noFill/>
        </p:spPr>
      </p:pic>
      <p:pic>
        <p:nvPicPr>
          <p:cNvPr id="46085" name="Picture 3"/>
          <p:cNvPicPr>
            <a:picLocks noChangeAspect="1" noChangeArrowheads="1"/>
          </p:cNvPicPr>
          <p:nvPr/>
        </p:nvPicPr>
        <p:blipFill>
          <a:blip r:embed="rId3" cstate="print"/>
          <a:srcRect/>
          <a:stretch>
            <a:fillRect/>
          </a:stretch>
        </p:blipFill>
        <p:spPr bwMode="auto">
          <a:xfrm>
            <a:off x="4716463" y="3429000"/>
            <a:ext cx="4114800" cy="2114550"/>
          </a:xfrm>
          <a:prstGeom prst="rect">
            <a:avLst/>
          </a:prstGeom>
          <a:noFill/>
          <a:ln w="9525" algn="ctr">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2 İçerik Yer Tutucusu"/>
          <p:cNvSpPr>
            <a:spLocks noGrp="1"/>
          </p:cNvSpPr>
          <p:nvPr>
            <p:ph idx="1"/>
          </p:nvPr>
        </p:nvSpPr>
        <p:spPr>
          <a:xfrm>
            <a:off x="468313" y="620713"/>
            <a:ext cx="8099425" cy="4678362"/>
          </a:xfrm>
        </p:spPr>
        <p:txBody>
          <a:bodyPr/>
          <a:lstStyle/>
          <a:p>
            <a:endParaRPr lang="tr-TR" smtClean="0"/>
          </a:p>
          <a:p>
            <a:r>
              <a:rPr lang="tr-TR" sz="1600" b="1" smtClean="0">
                <a:solidFill>
                  <a:schemeClr val="accent2"/>
                </a:solidFill>
              </a:rPr>
              <a:t>Vermikulit: </a:t>
            </a:r>
            <a:r>
              <a:rPr lang="tr-TR" sz="1600" smtClean="0"/>
              <a:t>2:1 tipi, Si yerine Al geçmiş, izomorfik yerdeğişimi,KDK 100-150 meq/100 g</a:t>
            </a:r>
          </a:p>
          <a:p>
            <a:r>
              <a:rPr lang="tr-TR" sz="1600" b="1" smtClean="0">
                <a:solidFill>
                  <a:schemeClr val="accent2"/>
                </a:solidFill>
              </a:rPr>
              <a:t>İllit: </a:t>
            </a:r>
            <a:r>
              <a:rPr lang="tr-TR" sz="1600" smtClean="0"/>
              <a:t>2:1tipi , Si yerine Al’un geçmesi ile izomorfik yer değişimi,bu yerlerin K’unca doyurulması ile katlar arasının daralması, KDK 10-40 meg/100g</a:t>
            </a:r>
          </a:p>
          <a:p>
            <a:r>
              <a:rPr lang="tr-TR" sz="1600" b="1" smtClean="0">
                <a:solidFill>
                  <a:schemeClr val="accent2"/>
                </a:solidFill>
              </a:rPr>
              <a:t>Klorit:</a:t>
            </a:r>
            <a:r>
              <a:rPr lang="tr-TR" sz="1600" smtClean="0"/>
              <a:t> 2:1 tipi tabaka+</a:t>
            </a:r>
            <a:r>
              <a:rPr lang="tr-TR" sz="1600" u="sng" smtClean="0"/>
              <a:t>brusit</a:t>
            </a:r>
            <a:r>
              <a:rPr lang="tr-TR" sz="1600" smtClean="0"/>
              <a:t> tabakası ( 2:1:1 veya 2:2 olarakta anılabilir) Si tetrahedra tabakasında Al ile yer değiştirme sonucu açığa çıkan yükle brusit tabaksında Al’un Mg ile yerdeğiştirmesi sonucu açığa çıkan pozitif yükün birbirini çekerek strüktürel bir ünite oluşur.</a:t>
            </a:r>
          </a:p>
          <a:p>
            <a:r>
              <a:rPr lang="tr-TR" sz="1800" b="1" smtClean="0">
                <a:solidFill>
                  <a:schemeClr val="accent2"/>
                </a:solidFill>
              </a:rPr>
              <a:t>Oksit mineralleri</a:t>
            </a:r>
          </a:p>
          <a:p>
            <a:pPr>
              <a:buFont typeface="Wingdings" pitchFamily="2" charset="2"/>
              <a:buNone/>
            </a:pPr>
            <a:r>
              <a:rPr lang="tr-TR" sz="1800" smtClean="0"/>
              <a:t>Aşırı bir oksidasyon ve yıkanmanın hakimolduğu topraklarda Si un yıkanma hızı Al,Fe ve Ti dan daha hızlıdır. Böyle ortamlarda bu elementlerin hidrate oksitlerince zengintoprak kolloidleri ortamda birikir. En çok rastlanan </a:t>
            </a:r>
            <a:r>
              <a:rPr lang="tr-TR" sz="1800" u="sng" smtClean="0"/>
              <a:t>Al-oksit ve Fe-oksitlerdir</a:t>
            </a:r>
            <a:r>
              <a:rPr lang="tr-TR" sz="1800" smtClean="0"/>
              <a:t>.</a:t>
            </a:r>
          </a:p>
          <a:p>
            <a:endParaRPr lang="tr-TR" sz="1600" smtClean="0"/>
          </a:p>
          <a:p>
            <a:endParaRPr lang="tr-TR" sz="1600" smtClean="0"/>
          </a:p>
          <a:p>
            <a:endParaRPr lang="tr-TR" sz="1600" b="1" smtClean="0">
              <a:solidFill>
                <a:schemeClr val="accent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116013" y="1125538"/>
            <a:ext cx="6048375" cy="4319587"/>
            <a:chOff x="1008" y="528"/>
            <a:chExt cx="3234" cy="3576"/>
          </a:xfrm>
        </p:grpSpPr>
        <p:pic>
          <p:nvPicPr>
            <p:cNvPr id="63492" name="Picture 4" descr="2"/>
            <p:cNvPicPr>
              <a:picLocks noChangeAspect="1" noChangeArrowheads="1"/>
            </p:cNvPicPr>
            <p:nvPr/>
          </p:nvPicPr>
          <p:blipFill>
            <a:blip r:embed="rId2" cstate="print">
              <a:lum bright="-6000" contrast="20000"/>
            </a:blip>
            <a:srcRect t="3688" b="10269"/>
            <a:stretch>
              <a:fillRect/>
            </a:stretch>
          </p:blipFill>
          <p:spPr bwMode="auto">
            <a:xfrm>
              <a:off x="1008" y="528"/>
              <a:ext cx="3234" cy="3504"/>
            </a:xfrm>
            <a:prstGeom prst="rect">
              <a:avLst/>
            </a:prstGeom>
            <a:noFill/>
            <a:ln w="9525">
              <a:noFill/>
              <a:miter lim="800000"/>
              <a:headEnd/>
              <a:tailEnd/>
            </a:ln>
          </p:spPr>
        </p:pic>
        <p:sp>
          <p:nvSpPr>
            <p:cNvPr id="63493" name="Text Box 5"/>
            <p:cNvSpPr txBox="1">
              <a:spLocks noChangeArrowheads="1"/>
            </p:cNvSpPr>
            <p:nvPr/>
          </p:nvSpPr>
          <p:spPr bwMode="auto">
            <a:xfrm>
              <a:off x="1152" y="1668"/>
              <a:ext cx="864" cy="192"/>
            </a:xfrm>
            <a:prstGeom prst="rect">
              <a:avLst/>
            </a:prstGeom>
            <a:solidFill>
              <a:schemeClr val="tx1"/>
            </a:solidFill>
            <a:ln w="12700">
              <a:noFill/>
              <a:miter lim="800000"/>
              <a:headEnd type="none" w="sm" len="sm"/>
              <a:tailEnd type="none" w="sm" len="sm"/>
            </a:ln>
          </p:spPr>
          <p:txBody>
            <a:bodyPr>
              <a:spAutoFit/>
            </a:bodyPr>
            <a:lstStyle/>
            <a:p>
              <a:pPr>
                <a:spcBef>
                  <a:spcPct val="50000"/>
                </a:spcBef>
              </a:pPr>
              <a:r>
                <a:rPr lang="tr-TR" sz="1400" b="1">
                  <a:solidFill>
                    <a:schemeClr val="bg2"/>
                  </a:solidFill>
                </a:rPr>
                <a:t>KAOLİNİT</a:t>
              </a:r>
              <a:endParaRPr lang="en-US" sz="1400" b="1">
                <a:solidFill>
                  <a:schemeClr val="bg2"/>
                </a:solidFill>
              </a:endParaRPr>
            </a:p>
          </p:txBody>
        </p:sp>
        <p:sp>
          <p:nvSpPr>
            <p:cNvPr id="63494" name="Text Box 6"/>
            <p:cNvSpPr txBox="1">
              <a:spLocks noChangeArrowheads="1"/>
            </p:cNvSpPr>
            <p:nvPr/>
          </p:nvSpPr>
          <p:spPr bwMode="auto">
            <a:xfrm>
              <a:off x="2130" y="1878"/>
              <a:ext cx="864" cy="192"/>
            </a:xfrm>
            <a:prstGeom prst="rect">
              <a:avLst/>
            </a:prstGeom>
            <a:solidFill>
              <a:schemeClr val="tx1"/>
            </a:solidFill>
            <a:ln w="12700">
              <a:noFill/>
              <a:miter lim="800000"/>
              <a:headEnd type="none" w="sm" len="sm"/>
              <a:tailEnd type="none" w="sm" len="sm"/>
            </a:ln>
          </p:spPr>
          <p:txBody>
            <a:bodyPr>
              <a:spAutoFit/>
            </a:bodyPr>
            <a:lstStyle/>
            <a:p>
              <a:pPr>
                <a:spcBef>
                  <a:spcPct val="50000"/>
                </a:spcBef>
              </a:pPr>
              <a:r>
                <a:rPr lang="tr-TR" sz="1400" b="1">
                  <a:solidFill>
                    <a:schemeClr val="bg2"/>
                  </a:solidFill>
                </a:rPr>
                <a:t>İLLİT</a:t>
              </a:r>
              <a:endParaRPr lang="en-US" sz="1400" b="1">
                <a:solidFill>
                  <a:schemeClr val="bg2"/>
                </a:solidFill>
              </a:endParaRPr>
            </a:p>
          </p:txBody>
        </p:sp>
        <p:sp>
          <p:nvSpPr>
            <p:cNvPr id="63495" name="Text Box 7"/>
            <p:cNvSpPr txBox="1">
              <a:spLocks noChangeArrowheads="1"/>
            </p:cNvSpPr>
            <p:nvPr/>
          </p:nvSpPr>
          <p:spPr bwMode="auto">
            <a:xfrm>
              <a:off x="3096" y="2010"/>
              <a:ext cx="924" cy="192"/>
            </a:xfrm>
            <a:prstGeom prst="rect">
              <a:avLst/>
            </a:prstGeom>
            <a:solidFill>
              <a:schemeClr val="tx1"/>
            </a:solidFill>
            <a:ln w="12700">
              <a:noFill/>
              <a:miter lim="800000"/>
              <a:headEnd type="none" w="sm" len="sm"/>
              <a:tailEnd type="none" w="sm" len="sm"/>
            </a:ln>
          </p:spPr>
          <p:txBody>
            <a:bodyPr>
              <a:spAutoFit/>
            </a:bodyPr>
            <a:lstStyle/>
            <a:p>
              <a:pPr>
                <a:spcBef>
                  <a:spcPct val="50000"/>
                </a:spcBef>
              </a:pPr>
              <a:r>
                <a:rPr lang="tr-TR" sz="1400" b="1">
                  <a:solidFill>
                    <a:schemeClr val="bg2"/>
                  </a:solidFill>
                </a:rPr>
                <a:t>VERMİKULİT</a:t>
              </a:r>
              <a:endParaRPr lang="en-US" sz="1400" b="1">
                <a:solidFill>
                  <a:schemeClr val="bg2"/>
                </a:solidFill>
              </a:endParaRPr>
            </a:p>
          </p:txBody>
        </p:sp>
        <p:sp>
          <p:nvSpPr>
            <p:cNvPr id="63496" name="Text Box 8"/>
            <p:cNvSpPr txBox="1">
              <a:spLocks noChangeArrowheads="1"/>
            </p:cNvSpPr>
            <p:nvPr/>
          </p:nvSpPr>
          <p:spPr bwMode="auto">
            <a:xfrm>
              <a:off x="1128" y="3468"/>
              <a:ext cx="924" cy="192"/>
            </a:xfrm>
            <a:prstGeom prst="rect">
              <a:avLst/>
            </a:prstGeom>
            <a:solidFill>
              <a:schemeClr val="tx1"/>
            </a:solidFill>
            <a:ln w="12700">
              <a:noFill/>
              <a:miter lim="800000"/>
              <a:headEnd type="none" w="sm" len="sm"/>
              <a:tailEnd type="none" w="sm" len="sm"/>
            </a:ln>
          </p:spPr>
          <p:txBody>
            <a:bodyPr>
              <a:spAutoFit/>
            </a:bodyPr>
            <a:lstStyle/>
            <a:p>
              <a:pPr>
                <a:spcBef>
                  <a:spcPct val="50000"/>
                </a:spcBef>
              </a:pPr>
              <a:r>
                <a:rPr lang="tr-TR" sz="1400" b="1">
                  <a:solidFill>
                    <a:schemeClr val="bg2"/>
                  </a:solidFill>
                </a:rPr>
                <a:t>HALLOYSİT</a:t>
              </a:r>
              <a:endParaRPr lang="en-US" sz="1400" b="1">
                <a:solidFill>
                  <a:schemeClr val="bg2"/>
                </a:solidFill>
              </a:endParaRPr>
            </a:p>
          </p:txBody>
        </p:sp>
        <p:sp>
          <p:nvSpPr>
            <p:cNvPr id="63497" name="Text Box 9"/>
            <p:cNvSpPr txBox="1">
              <a:spLocks noChangeArrowheads="1"/>
            </p:cNvSpPr>
            <p:nvPr/>
          </p:nvSpPr>
          <p:spPr bwMode="auto">
            <a:xfrm>
              <a:off x="2148" y="3912"/>
              <a:ext cx="924" cy="192"/>
            </a:xfrm>
            <a:prstGeom prst="rect">
              <a:avLst/>
            </a:prstGeom>
            <a:solidFill>
              <a:schemeClr val="tx1"/>
            </a:solidFill>
            <a:ln w="12700">
              <a:noFill/>
              <a:miter lim="800000"/>
              <a:headEnd type="none" w="sm" len="sm"/>
              <a:tailEnd type="none" w="sm" len="sm"/>
            </a:ln>
          </p:spPr>
          <p:txBody>
            <a:bodyPr>
              <a:spAutoFit/>
            </a:bodyPr>
            <a:lstStyle/>
            <a:p>
              <a:pPr>
                <a:spcBef>
                  <a:spcPct val="50000"/>
                </a:spcBef>
              </a:pPr>
              <a:r>
                <a:rPr lang="tr-TR" sz="1400" b="1">
                  <a:solidFill>
                    <a:schemeClr val="bg2"/>
                  </a:solidFill>
                </a:rPr>
                <a:t>SMEKTİT</a:t>
              </a:r>
              <a:endParaRPr lang="en-US" sz="1400" b="1">
                <a:solidFill>
                  <a:schemeClr val="bg2"/>
                </a:solidFill>
              </a:endParaRPr>
            </a:p>
          </p:txBody>
        </p:sp>
        <p:sp>
          <p:nvSpPr>
            <p:cNvPr id="63498" name="Text Box 10"/>
            <p:cNvSpPr txBox="1">
              <a:spLocks noChangeArrowheads="1"/>
            </p:cNvSpPr>
            <p:nvPr/>
          </p:nvSpPr>
          <p:spPr bwMode="auto">
            <a:xfrm>
              <a:off x="3108" y="3726"/>
              <a:ext cx="924" cy="192"/>
            </a:xfrm>
            <a:prstGeom prst="rect">
              <a:avLst/>
            </a:prstGeom>
            <a:solidFill>
              <a:schemeClr val="tx1"/>
            </a:solidFill>
            <a:ln w="12700">
              <a:noFill/>
              <a:miter lim="800000"/>
              <a:headEnd type="none" w="sm" len="sm"/>
              <a:tailEnd type="none" w="sm" len="sm"/>
            </a:ln>
          </p:spPr>
          <p:txBody>
            <a:bodyPr>
              <a:spAutoFit/>
            </a:bodyPr>
            <a:lstStyle/>
            <a:p>
              <a:pPr>
                <a:spcBef>
                  <a:spcPct val="50000"/>
                </a:spcBef>
              </a:pPr>
              <a:r>
                <a:rPr lang="tr-TR" sz="1400" b="1">
                  <a:solidFill>
                    <a:schemeClr val="bg2"/>
                  </a:solidFill>
                </a:rPr>
                <a:t>KLORİT</a:t>
              </a:r>
              <a:endParaRPr lang="en-US" sz="1400" b="1">
                <a:solidFill>
                  <a:schemeClr val="bg2"/>
                </a:solidFill>
              </a:endParaRPr>
            </a:p>
          </p:txBody>
        </p:sp>
      </p:grpSp>
      <p:sp>
        <p:nvSpPr>
          <p:cNvPr id="130061" name="Rectangle 13"/>
          <p:cNvSpPr>
            <a:spLocks noChangeArrowheads="1"/>
          </p:cNvSpPr>
          <p:nvPr/>
        </p:nvSpPr>
        <p:spPr bwMode="auto">
          <a:xfrm>
            <a:off x="571500" y="133350"/>
            <a:ext cx="7772400" cy="838200"/>
          </a:xfrm>
          <a:prstGeom prst="rect">
            <a:avLst/>
          </a:prstGeom>
          <a:noFill/>
          <a:ln w="9525">
            <a:noFill/>
            <a:miter lim="800000"/>
            <a:headEnd/>
            <a:tailEnd/>
          </a:ln>
          <a:effectLst/>
        </p:spPr>
        <p:txBody>
          <a:bodyPr lIns="92075" tIns="46038" rIns="92075" bIns="46038" anchor="b"/>
          <a:lstStyle/>
          <a:p>
            <a:pPr>
              <a:defRPr/>
            </a:pPr>
            <a:r>
              <a:rPr lang="tr-TR" sz="2000" dirty="0">
                <a:solidFill>
                  <a:schemeClr val="accent2"/>
                </a:solidFill>
                <a:effectLst>
                  <a:outerShdw blurRad="38100" dist="38100" dir="2700000" algn="tl">
                    <a:srgbClr val="000000"/>
                  </a:outerShdw>
                </a:effectLst>
                <a:cs typeface="Arial" charset="0"/>
              </a:rPr>
              <a:t>Killerin kristal yapılarının şematik gösterilişi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tr-TR" sz="2400" b="1" smtClean="0"/>
              <a:t>4.4. Topraktaki negatif yük kaynakları</a:t>
            </a:r>
          </a:p>
        </p:txBody>
      </p:sp>
      <p:sp>
        <p:nvSpPr>
          <p:cNvPr id="64515" name="Rectangle 3"/>
          <p:cNvSpPr>
            <a:spLocks noGrp="1" noChangeArrowheads="1"/>
          </p:cNvSpPr>
          <p:nvPr>
            <p:ph type="body" idx="1"/>
          </p:nvPr>
        </p:nvSpPr>
        <p:spPr>
          <a:xfrm>
            <a:off x="250825" y="1557338"/>
            <a:ext cx="8361363" cy="4483100"/>
          </a:xfrm>
        </p:spPr>
        <p:txBody>
          <a:bodyPr/>
          <a:lstStyle/>
          <a:p>
            <a:pPr eaLnBrk="1" hangingPunct="1"/>
            <a:r>
              <a:rPr lang="tr-TR" sz="2000" b="1" smtClean="0"/>
              <a:t>1-sabit negatif yükler                  </a:t>
            </a:r>
            <a:r>
              <a:rPr lang="tr-TR" sz="2000" smtClean="0">
                <a:latin typeface="Comic Sans MS" pitchFamily="66" charset="0"/>
              </a:rPr>
              <a:t>Z</a:t>
            </a:r>
            <a:r>
              <a:rPr lang="en-US" sz="2000" smtClean="0">
                <a:latin typeface="Comic Sans MS" pitchFamily="66" charset="0"/>
              </a:rPr>
              <a:t>n++ </a:t>
            </a:r>
            <a:r>
              <a:rPr lang="tr-TR" sz="2000" smtClean="0">
                <a:latin typeface="Comic Sans MS" pitchFamily="66" charset="0"/>
              </a:rPr>
              <a:t>yer değişimi Al</a:t>
            </a:r>
            <a:r>
              <a:rPr lang="en-US" sz="2000" smtClean="0">
                <a:latin typeface="Comic Sans MS" pitchFamily="66" charset="0"/>
              </a:rPr>
              <a:t>+++</a:t>
            </a:r>
          </a:p>
          <a:p>
            <a:pPr eaLnBrk="1" hangingPunct="1">
              <a:buFont typeface="Wingdings" pitchFamily="2" charset="2"/>
              <a:buNone/>
            </a:pPr>
            <a:r>
              <a:rPr lang="tr-TR" sz="2000" smtClean="0"/>
              <a:t>killerinTetrahedra ve oktahedra </a:t>
            </a:r>
          </a:p>
          <a:p>
            <a:pPr eaLnBrk="1" hangingPunct="1">
              <a:buFont typeface="Wingdings" pitchFamily="2" charset="2"/>
              <a:buNone/>
            </a:pPr>
            <a:r>
              <a:rPr lang="tr-TR" sz="2000" smtClean="0"/>
              <a:t>katlarında yerdeğişimi</a:t>
            </a:r>
          </a:p>
          <a:p>
            <a:pPr eaLnBrk="1" hangingPunct="1">
              <a:buFont typeface="Wingdings" pitchFamily="2" charset="2"/>
              <a:buNone/>
            </a:pPr>
            <a:endParaRPr lang="tr-TR" sz="2000" smtClean="0"/>
          </a:p>
          <a:p>
            <a:pPr eaLnBrk="1" hangingPunct="1"/>
            <a:r>
              <a:rPr lang="tr-TR" sz="2000" b="1" smtClean="0"/>
              <a:t>2-pH-’ya bağlı yük değişimi</a:t>
            </a:r>
          </a:p>
          <a:p>
            <a:pPr eaLnBrk="1" hangingPunct="1">
              <a:buFont typeface="Wingdings" pitchFamily="2" charset="2"/>
              <a:buBlip>
                <a:blip r:embed="rId2"/>
              </a:buBlip>
            </a:pPr>
            <a:r>
              <a:rPr lang="tr-TR" sz="2000" smtClean="0"/>
              <a:t>Kristal kenarlarındaki kırık bağlar</a:t>
            </a:r>
          </a:p>
          <a:p>
            <a:pPr eaLnBrk="1" hangingPunct="1">
              <a:buFont typeface="Wingdings" pitchFamily="2" charset="2"/>
              <a:buBlip>
                <a:blip r:embed="rId2"/>
              </a:buBlip>
            </a:pPr>
            <a:r>
              <a:rPr lang="tr-TR" sz="2000" smtClean="0"/>
              <a:t>Amorf minerallerin ve hidroksi oksitlerin yüzeylerinden dissosiye olma ile kazanılan yükler</a:t>
            </a:r>
          </a:p>
          <a:p>
            <a:pPr eaLnBrk="1" hangingPunct="1">
              <a:buFont typeface="Wingdings" pitchFamily="2" charset="2"/>
              <a:buBlip>
                <a:blip r:embed="rId2"/>
              </a:buBlip>
            </a:pPr>
            <a:r>
              <a:rPr lang="tr-TR" sz="2000" smtClean="0"/>
              <a:t>organik maddedeki karboksil grupları</a:t>
            </a:r>
          </a:p>
          <a:p>
            <a:pPr eaLnBrk="1" hangingPunct="1">
              <a:buFont typeface="Wingdings" pitchFamily="2" charset="2"/>
              <a:buBlip>
                <a:blip r:embed="rId2"/>
              </a:buBlip>
            </a:pPr>
            <a:r>
              <a:rPr lang="tr-TR" sz="2000" smtClean="0"/>
              <a:t>organik maddedeki hidroksil grupları</a:t>
            </a:r>
          </a:p>
        </p:txBody>
      </p:sp>
      <p:pic>
        <p:nvPicPr>
          <p:cNvPr id="64516" name="Picture 3"/>
          <p:cNvPicPr>
            <a:picLocks noChangeAspect="1" noChangeArrowheads="1"/>
          </p:cNvPicPr>
          <p:nvPr/>
        </p:nvPicPr>
        <p:blipFill>
          <a:blip r:embed="rId3" cstate="print"/>
          <a:srcRect/>
          <a:stretch>
            <a:fillRect/>
          </a:stretch>
        </p:blipFill>
        <p:spPr bwMode="auto">
          <a:xfrm>
            <a:off x="5043488" y="1916113"/>
            <a:ext cx="4100512" cy="1368425"/>
          </a:xfrm>
          <a:prstGeom prst="rect">
            <a:avLst/>
          </a:prstGeom>
          <a:noFill/>
          <a:ln w="9525">
            <a:noFill/>
            <a:miter lim="800000"/>
            <a:headEnd/>
            <a:tailEnd/>
          </a:ln>
        </p:spPr>
      </p:pic>
      <p:sp>
        <p:nvSpPr>
          <p:cNvPr id="64517" name="4 Oval"/>
          <p:cNvSpPr>
            <a:spLocks noChangeArrowheads="1"/>
          </p:cNvSpPr>
          <p:nvPr/>
        </p:nvSpPr>
        <p:spPr bwMode="auto">
          <a:xfrm>
            <a:off x="7740650" y="2492375"/>
            <a:ext cx="431800" cy="360363"/>
          </a:xfrm>
          <a:prstGeom prst="ellipse">
            <a:avLst/>
          </a:prstGeom>
          <a:noFill/>
          <a:ln w="28575" algn="ctr">
            <a:solidFill>
              <a:srgbClr val="FFFF00"/>
            </a:solidFill>
            <a:round/>
            <a:headEnd/>
            <a:tailEnd/>
          </a:ln>
        </p:spPr>
        <p:txBody>
          <a:bodyPr wrap="none" anchor="ctr"/>
          <a:lstStyle/>
          <a:p>
            <a:endParaRPr lang="tr-TR"/>
          </a:p>
        </p:txBody>
      </p:sp>
      <p:sp>
        <p:nvSpPr>
          <p:cNvPr id="64518" name="5 Oval"/>
          <p:cNvSpPr>
            <a:spLocks noChangeArrowheads="1"/>
          </p:cNvSpPr>
          <p:nvPr/>
        </p:nvSpPr>
        <p:spPr bwMode="auto">
          <a:xfrm>
            <a:off x="5651500" y="2492375"/>
            <a:ext cx="215900" cy="215900"/>
          </a:xfrm>
          <a:prstGeom prst="ellipse">
            <a:avLst/>
          </a:prstGeom>
          <a:noFill/>
          <a:ln w="9525" algn="ctr">
            <a:solidFill>
              <a:schemeClr val="tx1"/>
            </a:solidFill>
            <a:round/>
            <a:headEnd/>
            <a:tailEnd/>
          </a:ln>
        </p:spPr>
        <p:txBody>
          <a:bodyPr wrap="none" anchor="ctr"/>
          <a:lstStyle/>
          <a:p>
            <a:endParaRPr lang="tr-TR"/>
          </a:p>
        </p:txBody>
      </p:sp>
      <p:cxnSp>
        <p:nvCxnSpPr>
          <p:cNvPr id="8" name="7 Düz Ok Bağlayıcısı"/>
          <p:cNvCxnSpPr>
            <a:stCxn id="64518" idx="4"/>
          </p:cNvCxnSpPr>
          <p:nvPr/>
        </p:nvCxnSpPr>
        <p:spPr bwMode="auto">
          <a:xfrm>
            <a:off x="5759450" y="2708275"/>
            <a:ext cx="2052638" cy="0"/>
          </a:xfrm>
          <a:prstGeom prst="straightConnector1">
            <a:avLst/>
          </a:prstGeom>
          <a:solidFill>
            <a:schemeClr val="accent1"/>
          </a:solidFill>
          <a:ln w="28575" cap="flat" cmpd="sng" algn="ctr">
            <a:solidFill>
              <a:schemeClr val="accent2">
                <a:lumMod val="60000"/>
                <a:lumOff val="40000"/>
              </a:schemeClr>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z="1800" smtClean="0"/>
              <a:t>Outer Sphere </a:t>
            </a:r>
            <a:r>
              <a:rPr lang="tr-TR" sz="1800" smtClean="0"/>
              <a:t>kompleks</a:t>
            </a:r>
            <a:endParaRPr lang="en-US" sz="1800" smtClean="0"/>
          </a:p>
        </p:txBody>
      </p:sp>
      <p:sp>
        <p:nvSpPr>
          <p:cNvPr id="21507" name="Rectangle 3"/>
          <p:cNvSpPr>
            <a:spLocks noGrp="1" noChangeArrowheads="1"/>
          </p:cNvSpPr>
          <p:nvPr>
            <p:ph type="body" idx="1"/>
          </p:nvPr>
        </p:nvSpPr>
        <p:spPr/>
        <p:txBody>
          <a:bodyPr/>
          <a:lstStyle/>
          <a:p>
            <a:pPr marL="609600" indent="-609600" eaLnBrk="1" hangingPunct="1"/>
            <a:r>
              <a:rPr lang="tr-TR" sz="2000" smtClean="0"/>
              <a:t>zayıf</a:t>
            </a:r>
            <a:r>
              <a:rPr lang="en-US" sz="2000" smtClean="0"/>
              <a:t> (</a:t>
            </a:r>
            <a:r>
              <a:rPr lang="tr-TR" sz="2000" smtClean="0"/>
              <a:t>H-bağı ile tutulma</a:t>
            </a:r>
            <a:r>
              <a:rPr lang="en-US" sz="2000" smtClean="0"/>
              <a:t>)</a:t>
            </a:r>
          </a:p>
          <a:p>
            <a:pPr marL="609600" indent="-609600" eaLnBrk="1" hangingPunct="1"/>
            <a:r>
              <a:rPr lang="en-US" sz="2000" smtClean="0"/>
              <a:t>ele</a:t>
            </a:r>
            <a:r>
              <a:rPr lang="tr-TR" sz="2000" smtClean="0"/>
              <a:t>k</a:t>
            </a:r>
            <a:r>
              <a:rPr lang="en-US" sz="2000" smtClean="0"/>
              <a:t>trostati</a:t>
            </a:r>
            <a:r>
              <a:rPr lang="tr-TR" sz="2000" smtClean="0"/>
              <a:t>k</a:t>
            </a:r>
            <a:r>
              <a:rPr lang="en-US" sz="2000" smtClean="0"/>
              <a:t> intera</a:t>
            </a:r>
            <a:r>
              <a:rPr lang="tr-TR" sz="2000" smtClean="0"/>
              <a:t>ksiyon</a:t>
            </a:r>
            <a:r>
              <a:rPr lang="en-US" sz="2000" smtClean="0"/>
              <a:t>,</a:t>
            </a:r>
            <a:r>
              <a:rPr lang="tr-TR" sz="2000" smtClean="0"/>
              <a:t>yüzey yüklü olmalı</a:t>
            </a:r>
            <a:r>
              <a:rPr lang="en-US" sz="2000" smtClean="0"/>
              <a:t> </a:t>
            </a:r>
          </a:p>
          <a:p>
            <a:pPr marL="609600" indent="-609600" eaLnBrk="1" hangingPunct="1"/>
            <a:r>
              <a:rPr lang="tr-TR" sz="2000" smtClean="0"/>
              <a:t>hızlı</a:t>
            </a:r>
            <a:endParaRPr lang="en-US" sz="2000" smtClean="0"/>
          </a:p>
          <a:p>
            <a:pPr marL="609600" indent="-609600" eaLnBrk="1" hangingPunct="1"/>
            <a:r>
              <a:rPr lang="en-US" sz="2000" smtClean="0"/>
              <a:t>reversible (= exchangeable)</a:t>
            </a:r>
          </a:p>
          <a:p>
            <a:pPr marL="609600" indent="-609600" eaLnBrk="1" hangingPunct="1"/>
            <a:r>
              <a:rPr lang="tr-TR" sz="2000" smtClean="0"/>
              <a:t>Çözelti konsantrasyonu etkilidir</a:t>
            </a:r>
            <a:endParaRPr lang="en-US" sz="2000" smtClean="0"/>
          </a:p>
          <a:p>
            <a:pPr marL="609600" indent="-609600" eaLnBrk="1" hangingPunct="1"/>
            <a:r>
              <a:rPr lang="tr-TR" sz="2000" smtClean="0"/>
              <a:t>iyondeğişimi</a:t>
            </a:r>
            <a:r>
              <a:rPr lang="en-US" sz="2000" smtClean="0"/>
              <a:t> (CEC or AEC)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subTnLst>
                                    <p:animClr>
                                      <p:cBhvr override="childStyle">
                                        <p:cTn dur="1" fill="hold" display="0" masterRel="nextClick" afterEffect="1"/>
                                        <p:tgtEl>
                                          <p:spTgt spid="21507">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subTnLst>
                                    <p:animClr>
                                      <p:cBhvr override="childStyle">
                                        <p:cTn dur="1" fill="hold" display="0" masterRel="nextClick" afterEffect="1"/>
                                        <p:tgtEl>
                                          <p:spTgt spid="21507">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subTnLst>
                                    <p:animClr>
                                      <p:cBhvr override="childStyle">
                                        <p:cTn dur="1" fill="hold" display="0" masterRel="nextClick" afterEffect="1"/>
                                        <p:tgtEl>
                                          <p:spTgt spid="21507">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subTnLst>
                                    <p:animClr>
                                      <p:cBhvr override="childStyle">
                                        <p:cTn dur="1" fill="hold" display="0" masterRel="nextClick" afterEffect="1"/>
                                        <p:tgtEl>
                                          <p:spTgt spid="21507">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subTnLst>
                                    <p:animClr>
                                      <p:cBhvr override="childStyle">
                                        <p:cTn dur="1" fill="hold" display="0" masterRel="nextClick" afterEffect="1"/>
                                        <p:tgtEl>
                                          <p:spTgt spid="21507">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childTnLst>
                                  <p:subTnLst>
                                    <p:animClr>
                                      <p:cBhvr override="childStyle">
                                        <p:cTn dur="1" fill="hold" display="0" masterRel="nextClick" afterEffect="1"/>
                                        <p:tgtEl>
                                          <p:spTgt spid="21507">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74638"/>
            <a:ext cx="8229600" cy="868362"/>
          </a:xfrm>
        </p:spPr>
        <p:txBody>
          <a:bodyPr/>
          <a:lstStyle/>
          <a:p>
            <a:pPr eaLnBrk="1" hangingPunct="1"/>
            <a:r>
              <a:rPr lang="en-US" sz="2400" smtClean="0"/>
              <a:t>Inner-Sphere </a:t>
            </a:r>
            <a:r>
              <a:rPr lang="tr-TR" sz="2400" smtClean="0"/>
              <a:t>kompleksi</a:t>
            </a:r>
            <a:endParaRPr lang="en-US" sz="2400" smtClean="0"/>
          </a:p>
        </p:txBody>
      </p:sp>
      <p:sp>
        <p:nvSpPr>
          <p:cNvPr id="22531" name="Rectangle 3"/>
          <p:cNvSpPr>
            <a:spLocks noGrp="1" noChangeArrowheads="1"/>
          </p:cNvSpPr>
          <p:nvPr>
            <p:ph type="body" idx="1"/>
          </p:nvPr>
        </p:nvSpPr>
        <p:spPr>
          <a:xfrm>
            <a:off x="468313" y="1700213"/>
            <a:ext cx="8294687" cy="3529012"/>
          </a:xfrm>
        </p:spPr>
        <p:txBody>
          <a:bodyPr/>
          <a:lstStyle/>
          <a:p>
            <a:pPr marL="609600" indent="-609600" eaLnBrk="1" hangingPunct="1"/>
            <a:r>
              <a:rPr lang="tr-TR" sz="2000" smtClean="0"/>
              <a:t>güçlü</a:t>
            </a:r>
            <a:r>
              <a:rPr lang="en-US" sz="2000" smtClean="0"/>
              <a:t> (</a:t>
            </a:r>
            <a:r>
              <a:rPr lang="tr-TR" sz="2000" smtClean="0"/>
              <a:t>kovalent ve</a:t>
            </a:r>
            <a:r>
              <a:rPr lang="en-US" sz="2000" smtClean="0"/>
              <a:t>/</a:t>
            </a:r>
            <a:r>
              <a:rPr lang="tr-TR" sz="2000" smtClean="0"/>
              <a:t>veya</a:t>
            </a:r>
            <a:r>
              <a:rPr lang="en-US" sz="2000" smtClean="0"/>
              <a:t> i</a:t>
            </a:r>
            <a:r>
              <a:rPr lang="tr-TR" sz="2000" smtClean="0"/>
              <a:t>yonik bağ</a:t>
            </a:r>
            <a:r>
              <a:rPr lang="en-US" sz="2000" smtClean="0"/>
              <a:t>)</a:t>
            </a:r>
          </a:p>
          <a:p>
            <a:pPr marL="609600" indent="-609600" eaLnBrk="1" hangingPunct="1"/>
            <a:r>
              <a:rPr lang="tr-TR" sz="2000" smtClean="0"/>
              <a:t>Tek veya</a:t>
            </a:r>
            <a:r>
              <a:rPr lang="en-US" sz="2000" smtClean="0"/>
              <a:t> polydentate (</a:t>
            </a:r>
            <a:r>
              <a:rPr lang="tr-TR" sz="2000" smtClean="0"/>
              <a:t>1 veya daha fazla bağ</a:t>
            </a:r>
            <a:r>
              <a:rPr lang="en-US" sz="2000" smtClean="0"/>
              <a:t>) </a:t>
            </a:r>
          </a:p>
          <a:p>
            <a:pPr marL="609600" indent="-609600" eaLnBrk="1" hangingPunct="1"/>
            <a:r>
              <a:rPr lang="en-US" sz="2000" smtClean="0"/>
              <a:t> outer sphere </a:t>
            </a:r>
            <a:r>
              <a:rPr lang="tr-TR" sz="2000" smtClean="0"/>
              <a:t>kompleks oluşumundan daha yavaş</a:t>
            </a:r>
            <a:endParaRPr lang="en-US" sz="2000" smtClean="0"/>
          </a:p>
          <a:p>
            <a:pPr marL="609600" indent="-609600" eaLnBrk="1" hangingPunct="1"/>
            <a:r>
              <a:rPr lang="en-US" sz="2000" smtClean="0"/>
              <a:t>Irreversible or “fixed” (</a:t>
            </a:r>
            <a:r>
              <a:rPr lang="tr-TR" sz="2000" smtClean="0"/>
              <a:t>bitkilere yarayışlı değil</a:t>
            </a:r>
            <a:r>
              <a:rPr lang="en-US" sz="2000" smtClean="0"/>
              <a:t>)</a:t>
            </a:r>
          </a:p>
          <a:p>
            <a:pPr marL="609600" indent="-609600" eaLnBrk="1" hangingPunct="1"/>
            <a:r>
              <a:rPr lang="tr-TR" sz="2000" smtClean="0"/>
              <a:t>Kompleks oluşumu ile yüzey yükü değişebilir</a:t>
            </a:r>
            <a:endParaRPr lang="en-US" sz="2000" smtClean="0"/>
          </a:p>
          <a:p>
            <a:pPr marL="609600" indent="-609600" eaLnBrk="1" hangingPunct="1"/>
            <a:r>
              <a:rPr lang="tr-TR" sz="2000" smtClean="0"/>
              <a:t>Örnek: </a:t>
            </a:r>
            <a:r>
              <a:rPr lang="en-US" sz="2000" smtClean="0"/>
              <a:t>Al</a:t>
            </a:r>
            <a:r>
              <a:rPr lang="tr-TR" sz="2000" smtClean="0"/>
              <a:t> veya</a:t>
            </a:r>
            <a:r>
              <a:rPr lang="en-US" sz="2000" smtClean="0"/>
              <a:t> Fe o</a:t>
            </a:r>
            <a:r>
              <a:rPr lang="tr-TR" sz="2000" smtClean="0"/>
              <a:t>ksitlerce fosfor fiksasyonu</a:t>
            </a: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subTnLst>
                                    <p:animClr>
                                      <p:cBhvr override="childStyle">
                                        <p:cTn dur="1" fill="hold" display="0" masterRel="nextClick" afterEffect="1"/>
                                        <p:tgtEl>
                                          <p:spTgt spid="22531">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subTnLst>
                                    <p:animClr>
                                      <p:cBhvr override="childStyle">
                                        <p:cTn dur="1" fill="hold" display="0" masterRel="nextClick" afterEffect="1"/>
                                        <p:tgtEl>
                                          <p:spTgt spid="22531">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subTnLst>
                                    <p:animClr>
                                      <p:cBhvr override="childStyle">
                                        <p:cTn dur="1" fill="hold" display="0" masterRel="nextClick" afterEffect="1"/>
                                        <p:tgtEl>
                                          <p:spTgt spid="22531">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subTnLst>
                                    <p:animClr>
                                      <p:cBhvr override="childStyle">
                                        <p:cTn dur="1" fill="hold" display="0" masterRel="nextClick" afterEffect="1"/>
                                        <p:tgtEl>
                                          <p:spTgt spid="22531">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subTnLst>
                                    <p:animClr>
                                      <p:cBhvr override="childStyle">
                                        <p:cTn dur="1" fill="hold" display="0" masterRel="nextClick" afterEffect="1"/>
                                        <p:tgtEl>
                                          <p:spTgt spid="22531">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childTnLst>
                                  <p:subTnLst>
                                    <p:animClr>
                                      <p:cBhvr override="childStyle">
                                        <p:cTn dur="1" fill="hold" display="0" masterRel="nextClick" afterEffect="1"/>
                                        <p:tgtEl>
                                          <p:spTgt spid="22531">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Başlık"/>
          <p:cNvSpPr>
            <a:spLocks noGrp="1"/>
          </p:cNvSpPr>
          <p:nvPr>
            <p:ph type="ctrTitle"/>
          </p:nvPr>
        </p:nvSpPr>
        <p:spPr/>
        <p:txBody>
          <a:bodyPr/>
          <a:lstStyle/>
          <a:p>
            <a:endParaRPr lang="tr-TR" smtClean="0"/>
          </a:p>
        </p:txBody>
      </p:sp>
      <p:sp>
        <p:nvSpPr>
          <p:cNvPr id="67587" name="2 Alt Başlık"/>
          <p:cNvSpPr>
            <a:spLocks noGrp="1"/>
          </p:cNvSpPr>
          <p:nvPr>
            <p:ph type="subTitle" idx="1"/>
          </p:nvPr>
        </p:nvSpPr>
        <p:spPr/>
        <p:txBody>
          <a:bodyPr/>
          <a:lstStyle/>
          <a:p>
            <a:endParaRPr lang="tr-TR" smtClean="0"/>
          </a:p>
        </p:txBody>
      </p:sp>
      <p:pic>
        <p:nvPicPr>
          <p:cNvPr id="67588" name="Picture 2"/>
          <p:cNvPicPr>
            <a:picLocks noChangeAspect="1" noChangeArrowheads="1"/>
          </p:cNvPicPr>
          <p:nvPr/>
        </p:nvPicPr>
        <p:blipFill>
          <a:blip r:embed="rId2" cstate="print"/>
          <a:srcRect/>
          <a:stretch>
            <a:fillRect/>
          </a:stretch>
        </p:blipFill>
        <p:spPr bwMode="auto">
          <a:xfrm>
            <a:off x="684213" y="1341438"/>
            <a:ext cx="6607175" cy="3500437"/>
          </a:xfrm>
          <a:prstGeom prst="rect">
            <a:avLst/>
          </a:prstGeom>
          <a:noFill/>
          <a:ln w="9525">
            <a:noFill/>
            <a:miter lim="800000"/>
            <a:headEnd/>
            <a:tailEnd/>
          </a:ln>
        </p:spPr>
      </p:pic>
      <p:sp>
        <p:nvSpPr>
          <p:cNvPr id="7" name="6 Metin kutusu"/>
          <p:cNvSpPr txBox="1"/>
          <p:nvPr/>
        </p:nvSpPr>
        <p:spPr>
          <a:xfrm>
            <a:off x="2987675" y="1268413"/>
            <a:ext cx="1728788" cy="646112"/>
          </a:xfrm>
          <a:prstGeom prst="rec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8100000" scaled="1"/>
            <a:tileRect/>
          </a:gradFill>
          <a:ln>
            <a:solidFill>
              <a:schemeClr val="tx1"/>
            </a:solidFill>
          </a:ln>
        </p:spPr>
        <p:txBody>
          <a:bodyPr>
            <a:spAutoFit/>
          </a:bodyPr>
          <a:lstStyle/>
          <a:p>
            <a:pPr>
              <a:defRPr/>
            </a:pPr>
            <a:r>
              <a:rPr lang="tr-TR" dirty="0">
                <a:cs typeface="Arial" charset="0"/>
              </a:rPr>
              <a:t>Kil mineralleri</a:t>
            </a:r>
          </a:p>
        </p:txBody>
      </p:sp>
      <p:sp>
        <p:nvSpPr>
          <p:cNvPr id="8" name="7 Metin kutusu"/>
          <p:cNvSpPr txBox="1"/>
          <p:nvPr/>
        </p:nvSpPr>
        <p:spPr>
          <a:xfrm>
            <a:off x="1979712" y="2276872"/>
            <a:ext cx="1584176" cy="369332"/>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l="100000" t="100000"/>
            </a:path>
            <a:tileRect r="-100000" b="-100000"/>
          </a:gradFill>
          <a:ln>
            <a:solidFill>
              <a:schemeClr val="tx1"/>
            </a:solidFill>
          </a:ln>
        </p:spPr>
        <p:txBody>
          <a:bodyPr>
            <a:spAutoFit/>
          </a:bodyPr>
          <a:lstStyle/>
          <a:p>
            <a:pPr>
              <a:defRPr/>
            </a:pPr>
            <a:r>
              <a:rPr lang="tr-TR" dirty="0">
                <a:cs typeface="Arial" charset="0"/>
              </a:rPr>
              <a:t>Kristal  yapıda</a:t>
            </a:r>
          </a:p>
        </p:txBody>
      </p:sp>
      <p:sp>
        <p:nvSpPr>
          <p:cNvPr id="9" name="8 Metin kutusu"/>
          <p:cNvSpPr txBox="1"/>
          <p:nvPr/>
        </p:nvSpPr>
        <p:spPr>
          <a:xfrm>
            <a:off x="4067944" y="2348880"/>
            <a:ext cx="2808312" cy="36933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a:solidFill>
              <a:schemeClr val="tx1"/>
            </a:solidFill>
          </a:ln>
        </p:spPr>
        <p:txBody>
          <a:bodyPr>
            <a:spAutoFit/>
          </a:bodyPr>
          <a:lstStyle/>
          <a:p>
            <a:pPr>
              <a:defRPr/>
            </a:pPr>
            <a:r>
              <a:rPr lang="tr-TR" dirty="0">
                <a:cs typeface="Arial" charset="0"/>
              </a:rPr>
              <a:t>Amorf yapıda Ör: </a:t>
            </a:r>
            <a:r>
              <a:rPr lang="tr-TR" dirty="0" err="1">
                <a:cs typeface="Arial" charset="0"/>
              </a:rPr>
              <a:t>Allofan</a:t>
            </a:r>
            <a:endParaRPr lang="tr-TR" dirty="0">
              <a:cs typeface="Arial" charset="0"/>
            </a:endParaRPr>
          </a:p>
        </p:txBody>
      </p:sp>
      <p:sp>
        <p:nvSpPr>
          <p:cNvPr id="11" name="10 Metin kutusu"/>
          <p:cNvSpPr txBox="1"/>
          <p:nvPr/>
        </p:nvSpPr>
        <p:spPr>
          <a:xfrm>
            <a:off x="467544" y="3212976"/>
            <a:ext cx="2088232" cy="646331"/>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ln>
            <a:solidFill>
              <a:schemeClr val="tx1"/>
            </a:solidFill>
          </a:ln>
        </p:spPr>
        <p:txBody>
          <a:bodyPr>
            <a:spAutoFit/>
          </a:bodyPr>
          <a:lstStyle/>
          <a:p>
            <a:pPr>
              <a:defRPr/>
            </a:pPr>
            <a:r>
              <a:rPr lang="tr-TR" dirty="0">
                <a:cs typeface="Arial" charset="0"/>
              </a:rPr>
              <a:t>1:1 Katlı kil tipi (ör: Kaolin)</a:t>
            </a:r>
          </a:p>
        </p:txBody>
      </p:sp>
      <p:sp>
        <p:nvSpPr>
          <p:cNvPr id="12" name="11 Metin kutusu"/>
          <p:cNvSpPr txBox="1"/>
          <p:nvPr/>
        </p:nvSpPr>
        <p:spPr>
          <a:xfrm>
            <a:off x="3131840" y="3212977"/>
            <a:ext cx="1584176" cy="646331"/>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r="100000" b="100000"/>
            </a:path>
            <a:tileRect l="-100000" t="-100000"/>
          </a:gradFill>
          <a:ln>
            <a:solidFill>
              <a:schemeClr val="tx1"/>
            </a:solidFill>
          </a:ln>
        </p:spPr>
        <p:txBody>
          <a:bodyPr>
            <a:spAutoFit/>
          </a:bodyPr>
          <a:lstStyle/>
          <a:p>
            <a:pPr>
              <a:defRPr/>
            </a:pPr>
            <a:r>
              <a:rPr lang="tr-TR" dirty="0">
                <a:cs typeface="Arial" charset="0"/>
              </a:rPr>
              <a:t>2:1 tipi killer</a:t>
            </a:r>
          </a:p>
        </p:txBody>
      </p:sp>
      <p:sp>
        <p:nvSpPr>
          <p:cNvPr id="13" name="12 Metin kutusu"/>
          <p:cNvSpPr txBox="1"/>
          <p:nvPr/>
        </p:nvSpPr>
        <p:spPr>
          <a:xfrm>
            <a:off x="5148064" y="3140969"/>
            <a:ext cx="2592288" cy="646331"/>
          </a:xfrm>
          <a:prstGeom prst="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path path="circle">
              <a:fillToRect l="100000" t="100000"/>
            </a:path>
            <a:tileRect r="-100000" b="-100000"/>
          </a:gradFill>
          <a:ln>
            <a:solidFill>
              <a:schemeClr val="tx1"/>
            </a:solidFill>
          </a:ln>
        </p:spPr>
        <p:txBody>
          <a:bodyPr>
            <a:spAutoFit/>
          </a:bodyPr>
          <a:lstStyle/>
          <a:p>
            <a:pPr>
              <a:defRPr/>
            </a:pPr>
            <a:r>
              <a:rPr lang="tr-TR" dirty="0">
                <a:cs typeface="Arial" charset="0"/>
              </a:rPr>
              <a:t>2:1:1tipi karışık katlı killer (Ör: </a:t>
            </a:r>
            <a:r>
              <a:rPr lang="tr-TR" dirty="0" err="1">
                <a:cs typeface="Arial" charset="0"/>
              </a:rPr>
              <a:t>Klorit</a:t>
            </a:r>
            <a:r>
              <a:rPr lang="tr-TR" dirty="0">
                <a:cs typeface="Arial" charset="0"/>
              </a:rPr>
              <a:t>)</a:t>
            </a:r>
          </a:p>
        </p:txBody>
      </p:sp>
      <p:sp>
        <p:nvSpPr>
          <p:cNvPr id="14" name="13 Metin kutusu"/>
          <p:cNvSpPr txBox="1"/>
          <p:nvPr/>
        </p:nvSpPr>
        <p:spPr>
          <a:xfrm>
            <a:off x="1187450" y="4076700"/>
            <a:ext cx="3097213" cy="646113"/>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a:ln>
            <a:solidFill>
              <a:schemeClr val="tx1"/>
            </a:solidFill>
          </a:ln>
        </p:spPr>
        <p:txBody>
          <a:bodyPr>
            <a:spAutoFit/>
          </a:bodyPr>
          <a:lstStyle/>
          <a:p>
            <a:pPr>
              <a:defRPr/>
            </a:pPr>
            <a:r>
              <a:rPr lang="tr-TR" dirty="0">
                <a:cs typeface="Arial" charset="0"/>
              </a:rPr>
              <a:t>Genişleyebilen (</a:t>
            </a:r>
            <a:r>
              <a:rPr lang="tr-TR" dirty="0" err="1">
                <a:cs typeface="Arial" charset="0"/>
              </a:rPr>
              <a:t>Smektit</a:t>
            </a:r>
            <a:r>
              <a:rPr lang="tr-TR" dirty="0">
                <a:cs typeface="Arial" charset="0"/>
              </a:rPr>
              <a:t> grubu) Ör:</a:t>
            </a:r>
            <a:r>
              <a:rPr lang="tr-TR" dirty="0" err="1">
                <a:cs typeface="Arial" charset="0"/>
              </a:rPr>
              <a:t>smektit</a:t>
            </a:r>
            <a:r>
              <a:rPr lang="tr-TR" dirty="0">
                <a:cs typeface="Arial" charset="0"/>
              </a:rPr>
              <a:t> vb</a:t>
            </a:r>
          </a:p>
        </p:txBody>
      </p:sp>
      <p:sp>
        <p:nvSpPr>
          <p:cNvPr id="15" name="14 Metin kutusu"/>
          <p:cNvSpPr txBox="1"/>
          <p:nvPr/>
        </p:nvSpPr>
        <p:spPr>
          <a:xfrm>
            <a:off x="4499992" y="4077072"/>
            <a:ext cx="3816424" cy="646331"/>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t="100000" r="100000"/>
            </a:path>
            <a:tileRect l="-100000" b="-100000"/>
          </a:gradFill>
          <a:ln>
            <a:solidFill>
              <a:schemeClr val="tx1"/>
            </a:solidFill>
          </a:ln>
        </p:spPr>
        <p:txBody>
          <a:bodyPr>
            <a:spAutoFit/>
          </a:bodyPr>
          <a:lstStyle/>
          <a:p>
            <a:pPr>
              <a:defRPr/>
            </a:pPr>
            <a:r>
              <a:rPr lang="tr-TR" dirty="0">
                <a:cs typeface="Arial" charset="0"/>
              </a:rPr>
              <a:t>Genişlemeyen (Mika grubu)   Ör: </a:t>
            </a:r>
            <a:r>
              <a:rPr lang="tr-TR" dirty="0" err="1">
                <a:cs typeface="Arial" charset="0"/>
              </a:rPr>
              <a:t>İllit</a:t>
            </a:r>
            <a:r>
              <a:rPr lang="tr-TR" dirty="0">
                <a:cs typeface="Arial" charset="0"/>
              </a:rPr>
              <a:t> </a:t>
            </a:r>
          </a:p>
        </p:txBody>
      </p:sp>
      <p:pic>
        <p:nvPicPr>
          <p:cNvPr id="67609" name="Picture 14" descr="8"/>
          <p:cNvPicPr>
            <a:picLocks noChangeAspect="1" noChangeArrowheads="1"/>
          </p:cNvPicPr>
          <p:nvPr/>
        </p:nvPicPr>
        <p:blipFill>
          <a:blip r:embed="rId3" cstate="print"/>
          <a:srcRect/>
          <a:stretch>
            <a:fillRect/>
          </a:stretch>
        </p:blipFill>
        <p:spPr bwMode="auto">
          <a:xfrm>
            <a:off x="428625" y="1143000"/>
            <a:ext cx="8458200" cy="4756150"/>
          </a:xfrm>
          <a:prstGeom prst="rect">
            <a:avLst/>
          </a:prstGeom>
          <a:noFill/>
          <a:ln w="9525">
            <a:noFill/>
            <a:miter lim="800000"/>
            <a:headEnd/>
            <a:tailEnd/>
          </a:ln>
        </p:spPr>
      </p:pic>
      <p:sp>
        <p:nvSpPr>
          <p:cNvPr id="16" name="15 Metin kutusu"/>
          <p:cNvSpPr txBox="1"/>
          <p:nvPr/>
        </p:nvSpPr>
        <p:spPr>
          <a:xfrm>
            <a:off x="3929063" y="1143000"/>
            <a:ext cx="4565650" cy="369888"/>
          </a:xfrm>
          <a:prstGeom prst="rect">
            <a:avLst/>
          </a:prstGeom>
          <a:solidFill>
            <a:schemeClr val="accent3"/>
          </a:solidFill>
          <a:ln>
            <a:solidFill>
              <a:srgbClr val="7030A0"/>
            </a:solidFill>
          </a:ln>
        </p:spPr>
        <p:txBody>
          <a:bodyPr wrap="none">
            <a:spAutoFit/>
          </a:bodyPr>
          <a:lstStyle/>
          <a:p>
            <a:pPr>
              <a:defRPr/>
            </a:pPr>
            <a:r>
              <a:rPr lang="tr-TR" dirty="0">
                <a:cs typeface="Arial" charset="0"/>
              </a:rPr>
              <a:t>Bir kil parçacığının büyütülmüş kenarı</a:t>
            </a:r>
          </a:p>
        </p:txBody>
      </p:sp>
      <p:sp>
        <p:nvSpPr>
          <p:cNvPr id="67611" name="16 Metin kutusu"/>
          <p:cNvSpPr txBox="1">
            <a:spLocks noChangeArrowheads="1"/>
          </p:cNvSpPr>
          <p:nvPr/>
        </p:nvSpPr>
        <p:spPr bwMode="auto">
          <a:xfrm>
            <a:off x="6500813" y="2428875"/>
            <a:ext cx="1000125" cy="523875"/>
          </a:xfrm>
          <a:prstGeom prst="rect">
            <a:avLst/>
          </a:prstGeom>
          <a:solidFill>
            <a:schemeClr val="bg2"/>
          </a:solidFill>
          <a:ln w="9525">
            <a:noFill/>
            <a:miter lim="800000"/>
            <a:headEnd/>
            <a:tailEnd/>
          </a:ln>
        </p:spPr>
        <p:txBody>
          <a:bodyPr>
            <a:spAutoFit/>
          </a:bodyPr>
          <a:lstStyle/>
          <a:p>
            <a:r>
              <a:rPr lang="tr-TR" sz="1400"/>
              <a:t>İç yüzeyler</a:t>
            </a:r>
          </a:p>
        </p:txBody>
      </p:sp>
      <p:sp>
        <p:nvSpPr>
          <p:cNvPr id="67612" name="17 Metin kutusu"/>
          <p:cNvSpPr txBox="1">
            <a:spLocks noChangeArrowheads="1"/>
          </p:cNvSpPr>
          <p:nvPr/>
        </p:nvSpPr>
        <p:spPr bwMode="auto">
          <a:xfrm>
            <a:off x="6357938" y="4214813"/>
            <a:ext cx="1071562" cy="492125"/>
          </a:xfrm>
          <a:prstGeom prst="rect">
            <a:avLst/>
          </a:prstGeom>
          <a:solidFill>
            <a:schemeClr val="bg2"/>
          </a:solidFill>
          <a:ln w="9525">
            <a:noFill/>
            <a:miter lim="800000"/>
            <a:headEnd/>
            <a:tailEnd/>
          </a:ln>
        </p:spPr>
        <p:txBody>
          <a:bodyPr>
            <a:spAutoFit/>
          </a:bodyPr>
          <a:lstStyle/>
          <a:p>
            <a:r>
              <a:rPr lang="tr-TR" sz="1200"/>
              <a:t>dış yüzeyle</a:t>
            </a:r>
            <a:r>
              <a:rPr lang="tr-TR" sz="1400"/>
              <a:t>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571500" y="357188"/>
            <a:ext cx="8001000" cy="1216025"/>
          </a:xfrm>
        </p:spPr>
        <p:txBody>
          <a:bodyPr/>
          <a:lstStyle/>
          <a:p>
            <a:pPr eaLnBrk="1" hangingPunct="1"/>
            <a:r>
              <a:rPr lang="tr-TR" sz="2000" b="1" smtClean="0"/>
              <a:t>4.4.1. Killerde izomorfik yer değişimi ile yük kazanma </a:t>
            </a:r>
          </a:p>
        </p:txBody>
      </p:sp>
      <p:sp>
        <p:nvSpPr>
          <p:cNvPr id="68611" name="Rectangle 4"/>
          <p:cNvSpPr>
            <a:spLocks noChangeArrowheads="1"/>
          </p:cNvSpPr>
          <p:nvPr/>
        </p:nvSpPr>
        <p:spPr bwMode="auto">
          <a:xfrm>
            <a:off x="1403350" y="2205038"/>
            <a:ext cx="2016125" cy="360362"/>
          </a:xfrm>
          <a:prstGeom prst="rect">
            <a:avLst/>
          </a:prstGeom>
          <a:solidFill>
            <a:schemeClr val="accent1"/>
          </a:solidFill>
          <a:ln w="9525" algn="ctr">
            <a:solidFill>
              <a:schemeClr val="tx1"/>
            </a:solidFill>
            <a:miter lim="800000"/>
            <a:headEnd/>
            <a:tailEnd/>
          </a:ln>
        </p:spPr>
        <p:txBody>
          <a:bodyPr wrap="none" anchor="ctr"/>
          <a:lstStyle/>
          <a:p>
            <a:r>
              <a:rPr lang="tr-TR"/>
              <a:t>Si tabakası</a:t>
            </a:r>
          </a:p>
        </p:txBody>
      </p:sp>
      <p:sp>
        <p:nvSpPr>
          <p:cNvPr id="68612" name="Rectangle 5"/>
          <p:cNvSpPr>
            <a:spLocks noChangeArrowheads="1"/>
          </p:cNvSpPr>
          <p:nvPr/>
        </p:nvSpPr>
        <p:spPr bwMode="auto">
          <a:xfrm>
            <a:off x="1403350" y="2852738"/>
            <a:ext cx="2016125" cy="360362"/>
          </a:xfrm>
          <a:prstGeom prst="rect">
            <a:avLst/>
          </a:prstGeom>
          <a:solidFill>
            <a:schemeClr val="accent1"/>
          </a:solidFill>
          <a:ln w="9525" algn="ctr">
            <a:solidFill>
              <a:schemeClr val="tx1"/>
            </a:solidFill>
            <a:miter lim="800000"/>
            <a:headEnd/>
            <a:tailEnd/>
          </a:ln>
        </p:spPr>
        <p:txBody>
          <a:bodyPr wrap="none" anchor="ctr"/>
          <a:lstStyle/>
          <a:p>
            <a:r>
              <a:rPr lang="tr-TR"/>
              <a:t>Al tabakası</a:t>
            </a:r>
          </a:p>
        </p:txBody>
      </p:sp>
      <p:sp>
        <p:nvSpPr>
          <p:cNvPr id="68613" name="Rectangle 6"/>
          <p:cNvSpPr>
            <a:spLocks noChangeArrowheads="1"/>
          </p:cNvSpPr>
          <p:nvPr/>
        </p:nvSpPr>
        <p:spPr bwMode="auto">
          <a:xfrm>
            <a:off x="4787900" y="2276475"/>
            <a:ext cx="1871663" cy="288925"/>
          </a:xfrm>
          <a:prstGeom prst="rect">
            <a:avLst/>
          </a:prstGeom>
          <a:solidFill>
            <a:schemeClr val="accent1"/>
          </a:solidFill>
          <a:ln w="9525" algn="ctr">
            <a:solidFill>
              <a:schemeClr val="tx1"/>
            </a:solidFill>
            <a:miter lim="800000"/>
            <a:headEnd/>
            <a:tailEnd/>
          </a:ln>
        </p:spPr>
        <p:txBody>
          <a:bodyPr wrap="none" anchor="ctr"/>
          <a:lstStyle/>
          <a:p>
            <a:r>
              <a:rPr lang="tr-TR"/>
              <a:t>Si layer</a:t>
            </a:r>
          </a:p>
        </p:txBody>
      </p:sp>
      <p:sp>
        <p:nvSpPr>
          <p:cNvPr id="68614" name="Rectangle 9"/>
          <p:cNvSpPr>
            <a:spLocks noChangeArrowheads="1"/>
          </p:cNvSpPr>
          <p:nvPr/>
        </p:nvSpPr>
        <p:spPr bwMode="auto">
          <a:xfrm>
            <a:off x="4787900" y="2781300"/>
            <a:ext cx="1871663" cy="287338"/>
          </a:xfrm>
          <a:prstGeom prst="rect">
            <a:avLst/>
          </a:prstGeom>
          <a:solidFill>
            <a:schemeClr val="accent1"/>
          </a:solidFill>
          <a:ln w="9525" algn="ctr">
            <a:solidFill>
              <a:schemeClr val="tx1"/>
            </a:solidFill>
            <a:miter lim="800000"/>
            <a:headEnd/>
            <a:tailEnd/>
          </a:ln>
        </p:spPr>
        <p:txBody>
          <a:bodyPr wrap="none" anchor="ctr"/>
          <a:lstStyle/>
          <a:p>
            <a:r>
              <a:rPr lang="tr-TR"/>
              <a:t>Al tabakası</a:t>
            </a:r>
          </a:p>
        </p:txBody>
      </p:sp>
      <p:sp>
        <p:nvSpPr>
          <p:cNvPr id="68615" name="Rectangle 10"/>
          <p:cNvSpPr>
            <a:spLocks noChangeArrowheads="1"/>
          </p:cNvSpPr>
          <p:nvPr/>
        </p:nvSpPr>
        <p:spPr bwMode="auto">
          <a:xfrm>
            <a:off x="4787900" y="3284538"/>
            <a:ext cx="1871663" cy="288925"/>
          </a:xfrm>
          <a:prstGeom prst="rect">
            <a:avLst/>
          </a:prstGeom>
          <a:solidFill>
            <a:schemeClr val="accent1"/>
          </a:solidFill>
          <a:ln w="9525" algn="ctr">
            <a:solidFill>
              <a:schemeClr val="tx1"/>
            </a:solidFill>
            <a:miter lim="800000"/>
            <a:headEnd/>
            <a:tailEnd/>
          </a:ln>
        </p:spPr>
        <p:txBody>
          <a:bodyPr wrap="none" anchor="ctr"/>
          <a:lstStyle/>
          <a:p>
            <a:endParaRPr lang="tr-TR"/>
          </a:p>
          <a:p>
            <a:r>
              <a:rPr lang="tr-TR"/>
              <a:t>Si tabakası</a:t>
            </a:r>
          </a:p>
          <a:p>
            <a:endParaRPr lang="tr-TR"/>
          </a:p>
        </p:txBody>
      </p:sp>
      <p:sp>
        <p:nvSpPr>
          <p:cNvPr id="68616" name="Text Box 15"/>
          <p:cNvSpPr txBox="1">
            <a:spLocks noChangeArrowheads="1"/>
          </p:cNvSpPr>
          <p:nvPr/>
        </p:nvSpPr>
        <p:spPr bwMode="auto">
          <a:xfrm>
            <a:off x="760413" y="3587750"/>
            <a:ext cx="2308225" cy="366713"/>
          </a:xfrm>
          <a:prstGeom prst="rect">
            <a:avLst/>
          </a:prstGeom>
          <a:noFill/>
          <a:ln w="9525" algn="ctr">
            <a:noFill/>
            <a:miter lim="800000"/>
            <a:headEnd/>
            <a:tailEnd/>
          </a:ln>
        </p:spPr>
        <p:txBody>
          <a:bodyPr wrap="none">
            <a:spAutoFit/>
          </a:bodyPr>
          <a:lstStyle/>
          <a:p>
            <a:r>
              <a:rPr lang="tr-TR"/>
              <a:t>1:1 tip kil minerali</a:t>
            </a:r>
          </a:p>
        </p:txBody>
      </p:sp>
      <p:sp>
        <p:nvSpPr>
          <p:cNvPr id="68617" name="Text Box 16"/>
          <p:cNvSpPr txBox="1">
            <a:spLocks noChangeArrowheads="1"/>
          </p:cNvSpPr>
          <p:nvPr/>
        </p:nvSpPr>
        <p:spPr bwMode="auto">
          <a:xfrm>
            <a:off x="3995738" y="3587750"/>
            <a:ext cx="2952750" cy="366713"/>
          </a:xfrm>
          <a:prstGeom prst="rect">
            <a:avLst/>
          </a:prstGeom>
          <a:noFill/>
          <a:ln w="9525" algn="ctr">
            <a:noFill/>
            <a:miter lim="800000"/>
            <a:headEnd/>
            <a:tailEnd/>
          </a:ln>
        </p:spPr>
        <p:txBody>
          <a:bodyPr>
            <a:spAutoFit/>
          </a:bodyPr>
          <a:lstStyle/>
          <a:p>
            <a:r>
              <a:rPr lang="tr-TR"/>
              <a:t>2:1 tip kil minerali</a:t>
            </a:r>
          </a:p>
        </p:txBody>
      </p:sp>
      <p:sp>
        <p:nvSpPr>
          <p:cNvPr id="68618" name="Text Box 17"/>
          <p:cNvSpPr txBox="1">
            <a:spLocks noChangeArrowheads="1"/>
          </p:cNvSpPr>
          <p:nvPr/>
        </p:nvSpPr>
        <p:spPr bwMode="auto">
          <a:xfrm>
            <a:off x="1214438" y="4292600"/>
            <a:ext cx="2071687" cy="369888"/>
          </a:xfrm>
          <a:prstGeom prst="rect">
            <a:avLst/>
          </a:prstGeom>
          <a:noFill/>
          <a:ln w="9525" algn="ctr">
            <a:solidFill>
              <a:schemeClr val="tx1"/>
            </a:solidFill>
            <a:miter lim="800000"/>
            <a:headEnd/>
            <a:tailEnd/>
          </a:ln>
        </p:spPr>
        <p:txBody>
          <a:bodyPr>
            <a:spAutoFit/>
          </a:bodyPr>
          <a:lstStyle/>
          <a:p>
            <a:pPr>
              <a:spcBef>
                <a:spcPct val="50000"/>
              </a:spcBef>
            </a:pPr>
            <a:r>
              <a:rPr lang="tr-TR"/>
              <a:t>O=Si++++=O</a:t>
            </a:r>
          </a:p>
        </p:txBody>
      </p:sp>
      <p:sp>
        <p:nvSpPr>
          <p:cNvPr id="68619" name="Rectangle 19"/>
          <p:cNvSpPr>
            <a:spLocks noChangeArrowheads="1"/>
          </p:cNvSpPr>
          <p:nvPr/>
        </p:nvSpPr>
        <p:spPr bwMode="auto">
          <a:xfrm>
            <a:off x="1187450" y="4868863"/>
            <a:ext cx="2016125" cy="425450"/>
          </a:xfrm>
          <a:prstGeom prst="rect">
            <a:avLst/>
          </a:prstGeom>
          <a:noFill/>
          <a:ln w="28575" algn="ctr">
            <a:solidFill>
              <a:schemeClr val="tx1"/>
            </a:solidFill>
            <a:miter lim="800000"/>
            <a:headEnd/>
            <a:tailEnd/>
          </a:ln>
        </p:spPr>
        <p:txBody>
          <a:bodyPr>
            <a:spAutoFit/>
          </a:bodyPr>
          <a:lstStyle/>
          <a:p>
            <a:r>
              <a:rPr lang="tr-TR"/>
              <a:t>O=Al+++ </a:t>
            </a:r>
            <a:r>
              <a:rPr lang="tr-TR" sz="2000"/>
              <a:t>-O</a:t>
            </a:r>
            <a:r>
              <a:rPr lang="tr-TR" sz="2000" b="1">
                <a:solidFill>
                  <a:schemeClr val="accent2"/>
                </a:solidFill>
              </a:rPr>
              <a:t>-</a:t>
            </a:r>
          </a:p>
        </p:txBody>
      </p:sp>
      <p:sp>
        <p:nvSpPr>
          <p:cNvPr id="68620" name="Rectangle 22"/>
          <p:cNvSpPr>
            <a:spLocks noChangeArrowheads="1"/>
          </p:cNvSpPr>
          <p:nvPr/>
        </p:nvSpPr>
        <p:spPr bwMode="auto">
          <a:xfrm>
            <a:off x="4921250" y="4868863"/>
            <a:ext cx="1768475" cy="395287"/>
          </a:xfrm>
          <a:prstGeom prst="rect">
            <a:avLst/>
          </a:prstGeom>
          <a:noFill/>
          <a:ln w="28575" algn="ctr">
            <a:solidFill>
              <a:schemeClr val="tx1"/>
            </a:solidFill>
            <a:miter lim="800000"/>
            <a:headEnd/>
            <a:tailEnd/>
          </a:ln>
        </p:spPr>
        <p:txBody>
          <a:bodyPr wrap="none">
            <a:spAutoFit/>
          </a:bodyPr>
          <a:lstStyle/>
          <a:p>
            <a:r>
              <a:rPr lang="tr-TR" b="1">
                <a:solidFill>
                  <a:schemeClr val="accent2"/>
                </a:solidFill>
              </a:rPr>
              <a:t>-</a:t>
            </a:r>
            <a:r>
              <a:rPr lang="tr-TR"/>
              <a:t>O-Mg++-OH</a:t>
            </a:r>
          </a:p>
        </p:txBody>
      </p:sp>
      <p:sp>
        <p:nvSpPr>
          <p:cNvPr id="68621" name="Rectangle 23"/>
          <p:cNvSpPr>
            <a:spLocks noChangeArrowheads="1"/>
          </p:cNvSpPr>
          <p:nvPr/>
        </p:nvSpPr>
        <p:spPr bwMode="auto">
          <a:xfrm>
            <a:off x="4787900" y="4221163"/>
            <a:ext cx="2232025" cy="395287"/>
          </a:xfrm>
          <a:prstGeom prst="rect">
            <a:avLst/>
          </a:prstGeom>
          <a:noFill/>
          <a:ln w="28575" algn="ctr">
            <a:solidFill>
              <a:schemeClr val="tx1"/>
            </a:solidFill>
            <a:miter lim="800000"/>
            <a:headEnd/>
            <a:tailEnd/>
          </a:ln>
        </p:spPr>
        <p:txBody>
          <a:bodyPr>
            <a:spAutoFit/>
          </a:bodyPr>
          <a:lstStyle/>
          <a:p>
            <a:r>
              <a:rPr lang="tr-TR"/>
              <a:t>O=Al+++ -OH</a:t>
            </a:r>
          </a:p>
        </p:txBody>
      </p:sp>
      <p:sp>
        <p:nvSpPr>
          <p:cNvPr id="68622" name="Text Box 26"/>
          <p:cNvSpPr txBox="1">
            <a:spLocks noChangeArrowheads="1"/>
          </p:cNvSpPr>
          <p:nvPr/>
        </p:nvSpPr>
        <p:spPr bwMode="auto">
          <a:xfrm>
            <a:off x="280988" y="3876675"/>
            <a:ext cx="4003675" cy="366713"/>
          </a:xfrm>
          <a:prstGeom prst="rect">
            <a:avLst/>
          </a:prstGeom>
          <a:noFill/>
          <a:ln w="9525" algn="ctr">
            <a:noFill/>
            <a:miter lim="800000"/>
            <a:headEnd/>
            <a:tailEnd/>
          </a:ln>
        </p:spPr>
        <p:txBody>
          <a:bodyPr>
            <a:spAutoFit/>
          </a:bodyPr>
          <a:lstStyle/>
          <a:p>
            <a:r>
              <a:rPr lang="tr-TR">
                <a:solidFill>
                  <a:srgbClr val="0066FF"/>
                </a:solidFill>
              </a:rPr>
              <a:t>İzomorfik yerdeğişimi</a:t>
            </a:r>
          </a:p>
        </p:txBody>
      </p:sp>
      <p:sp>
        <p:nvSpPr>
          <p:cNvPr id="68623" name="Line 27"/>
          <p:cNvSpPr>
            <a:spLocks noChangeShapeType="1"/>
          </p:cNvSpPr>
          <p:nvPr/>
        </p:nvSpPr>
        <p:spPr bwMode="auto">
          <a:xfrm flipH="1" flipV="1">
            <a:off x="2987675" y="5229225"/>
            <a:ext cx="144463" cy="576263"/>
          </a:xfrm>
          <a:prstGeom prst="line">
            <a:avLst/>
          </a:prstGeom>
          <a:noFill/>
          <a:ln w="38100" cmpd="dbl">
            <a:solidFill>
              <a:schemeClr val="tx1"/>
            </a:solidFill>
            <a:round/>
            <a:headEnd/>
            <a:tailEnd type="triangle" w="med" len="med"/>
          </a:ln>
        </p:spPr>
        <p:txBody>
          <a:bodyPr wrap="none" anchor="ctr"/>
          <a:lstStyle/>
          <a:p>
            <a:endParaRPr lang="tr-TR"/>
          </a:p>
        </p:txBody>
      </p:sp>
      <p:sp>
        <p:nvSpPr>
          <p:cNvPr id="68624" name="Line 28"/>
          <p:cNvSpPr>
            <a:spLocks noChangeShapeType="1"/>
          </p:cNvSpPr>
          <p:nvPr/>
        </p:nvSpPr>
        <p:spPr bwMode="auto">
          <a:xfrm flipV="1">
            <a:off x="4716463" y="5157788"/>
            <a:ext cx="287337" cy="358775"/>
          </a:xfrm>
          <a:prstGeom prst="line">
            <a:avLst/>
          </a:prstGeom>
          <a:noFill/>
          <a:ln w="57150" cmpd="thickThin">
            <a:solidFill>
              <a:schemeClr val="tx1"/>
            </a:solidFill>
            <a:round/>
            <a:headEnd/>
            <a:tailEnd type="triangle" w="med" len="med"/>
          </a:ln>
        </p:spPr>
        <p:txBody>
          <a:bodyPr wrap="none" anchor="ctr"/>
          <a:lstStyle/>
          <a:p>
            <a:endParaRPr lang="tr-T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4213" y="981075"/>
            <a:ext cx="7891462" cy="539750"/>
          </a:xfrm>
        </p:spPr>
        <p:txBody>
          <a:bodyPr/>
          <a:lstStyle/>
          <a:p>
            <a:pPr eaLnBrk="1" hangingPunct="1"/>
            <a:r>
              <a:rPr lang="tr-TR" sz="2400" b="1" smtClean="0"/>
              <a:t>Özet:Killerdeki negatif yükler</a:t>
            </a:r>
          </a:p>
        </p:txBody>
      </p:sp>
      <p:sp>
        <p:nvSpPr>
          <p:cNvPr id="69635" name="Rectangle 3"/>
          <p:cNvSpPr>
            <a:spLocks noGrp="1" noChangeArrowheads="1"/>
          </p:cNvSpPr>
          <p:nvPr>
            <p:ph type="body" idx="1"/>
          </p:nvPr>
        </p:nvSpPr>
        <p:spPr>
          <a:xfrm>
            <a:off x="827088" y="1773238"/>
            <a:ext cx="7353300" cy="3546475"/>
          </a:xfrm>
        </p:spPr>
        <p:txBody>
          <a:bodyPr/>
          <a:lstStyle/>
          <a:p>
            <a:pPr eaLnBrk="1" hangingPunct="1">
              <a:buClr>
                <a:schemeClr val="folHlink"/>
              </a:buClr>
              <a:buFontTx/>
              <a:buNone/>
            </a:pPr>
            <a:r>
              <a:rPr lang="tr-TR" sz="2000" smtClean="0"/>
              <a:t>1-oktahedral tabakada izomorfik yer değişimi </a:t>
            </a:r>
          </a:p>
          <a:p>
            <a:pPr eaLnBrk="1" hangingPunct="1">
              <a:buClr>
                <a:schemeClr val="folHlink"/>
              </a:buClr>
              <a:buFontTx/>
              <a:buNone/>
            </a:pPr>
            <a:r>
              <a:rPr lang="tr-TR" sz="2000" smtClean="0"/>
              <a:t>2-tetrahedral tabakada izomorfik yer değişimi ,</a:t>
            </a:r>
          </a:p>
          <a:p>
            <a:pPr eaLnBrk="1" hangingPunct="1">
              <a:buClr>
                <a:schemeClr val="folHlink"/>
              </a:buClr>
              <a:buFontTx/>
              <a:buNone/>
            </a:pPr>
            <a:r>
              <a:rPr lang="tr-TR" sz="2000" smtClean="0"/>
              <a:t>3- kristal kenarlarındaki kırık bağlar</a:t>
            </a:r>
          </a:p>
          <a:p>
            <a:pPr eaLnBrk="1" hangingPunct="1">
              <a:buClr>
                <a:schemeClr val="folHlink"/>
              </a:buClr>
              <a:buFontTx/>
              <a:buNone/>
            </a:pPr>
            <a:r>
              <a:rPr lang="tr-TR" sz="2000" smtClean="0"/>
              <a:t>4-pH-ya bağlı yükler(amorf veya oksit minerallerdeki)</a:t>
            </a:r>
          </a:p>
        </p:txBody>
      </p:sp>
      <p:sp>
        <p:nvSpPr>
          <p:cNvPr id="69636" name="AutoShape 6"/>
          <p:cNvSpPr>
            <a:spLocks noChangeArrowheads="1"/>
          </p:cNvSpPr>
          <p:nvPr/>
        </p:nvSpPr>
        <p:spPr bwMode="auto">
          <a:xfrm>
            <a:off x="1187450" y="4005263"/>
            <a:ext cx="5689600" cy="7921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107" y="16422"/>
                </a:moveTo>
                <a:cubicBezTo>
                  <a:pt x="17655" y="14961"/>
                  <a:pt x="18532" y="12927"/>
                  <a:pt x="18532" y="10800"/>
                </a:cubicBezTo>
                <a:cubicBezTo>
                  <a:pt x="18532" y="6529"/>
                  <a:pt x="15070" y="3068"/>
                  <a:pt x="10800" y="3068"/>
                </a:cubicBezTo>
                <a:cubicBezTo>
                  <a:pt x="6529" y="3068"/>
                  <a:pt x="3068" y="6529"/>
                  <a:pt x="3068" y="10800"/>
                </a:cubicBezTo>
                <a:lnTo>
                  <a:pt x="0" y="10800"/>
                </a:lnTo>
                <a:cubicBezTo>
                  <a:pt x="0" y="4835"/>
                  <a:pt x="4835" y="0"/>
                  <a:pt x="10800" y="0"/>
                </a:cubicBezTo>
                <a:cubicBezTo>
                  <a:pt x="16764" y="0"/>
                  <a:pt x="21600" y="4835"/>
                  <a:pt x="21600" y="10800"/>
                </a:cubicBezTo>
                <a:cubicBezTo>
                  <a:pt x="21600" y="13772"/>
                  <a:pt x="20375" y="16613"/>
                  <a:pt x="18213" y="18653"/>
                </a:cubicBezTo>
                <a:lnTo>
                  <a:pt x="20067" y="20616"/>
                </a:lnTo>
                <a:lnTo>
                  <a:pt x="14081" y="20444"/>
                </a:lnTo>
                <a:lnTo>
                  <a:pt x="14254" y="14459"/>
                </a:lnTo>
                <a:lnTo>
                  <a:pt x="16107" y="16422"/>
                </a:lnTo>
                <a:close/>
              </a:path>
            </a:pathLst>
          </a:custGeom>
          <a:solidFill>
            <a:schemeClr val="accent1"/>
          </a:solidFill>
          <a:ln w="9525" algn="ctr">
            <a:solidFill>
              <a:schemeClr val="tx1"/>
            </a:solidFill>
            <a:miter lim="800000"/>
            <a:headEnd/>
            <a:tailEnd/>
          </a:ln>
        </p:spPr>
        <p:txBody>
          <a:bodyPr wrap="none" anchor="ctr"/>
          <a:lstStyle/>
          <a:p>
            <a:endParaRPr lang="tr-TR"/>
          </a:p>
        </p:txBody>
      </p:sp>
      <p:sp>
        <p:nvSpPr>
          <p:cNvPr id="69637" name="Text Box 7"/>
          <p:cNvSpPr txBox="1">
            <a:spLocks noChangeArrowheads="1"/>
          </p:cNvSpPr>
          <p:nvPr/>
        </p:nvSpPr>
        <p:spPr bwMode="auto">
          <a:xfrm>
            <a:off x="2124075" y="4941888"/>
            <a:ext cx="3489325" cy="396875"/>
          </a:xfrm>
          <a:prstGeom prst="rect">
            <a:avLst/>
          </a:prstGeom>
          <a:noFill/>
          <a:ln w="9525" algn="ctr">
            <a:noFill/>
            <a:miter lim="800000"/>
            <a:headEnd/>
            <a:tailEnd/>
          </a:ln>
        </p:spPr>
        <p:txBody>
          <a:bodyPr wrap="none">
            <a:spAutoFit/>
          </a:bodyPr>
          <a:lstStyle/>
          <a:p>
            <a:r>
              <a:rPr lang="tr-TR" sz="2000"/>
              <a:t>Katyon değişim kapasitesi</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4"/>
          <p:cNvSpPr txBox="1">
            <a:spLocks noChangeArrowheads="1"/>
          </p:cNvSpPr>
          <p:nvPr/>
        </p:nvSpPr>
        <p:spPr bwMode="auto">
          <a:xfrm>
            <a:off x="533400" y="2443163"/>
            <a:ext cx="7924800" cy="3970337"/>
          </a:xfrm>
          <a:prstGeom prst="rect">
            <a:avLst/>
          </a:prstGeom>
          <a:noFill/>
          <a:ln w="9525">
            <a:noFill/>
            <a:miter lim="800000"/>
            <a:headEnd/>
            <a:tailEnd/>
          </a:ln>
        </p:spPr>
        <p:txBody>
          <a:bodyPr>
            <a:spAutoFit/>
          </a:bodyPr>
          <a:lstStyle/>
          <a:p>
            <a:pPr>
              <a:defRPr/>
            </a:pPr>
            <a:r>
              <a:rPr lang="tr-TR" altLang="en-US" dirty="0">
                <a:cs typeface="Arial" charset="0"/>
              </a:rPr>
              <a:t>    </a:t>
            </a:r>
            <a:r>
              <a:rPr lang="tr-TR" altLang="en-US" b="1" dirty="0">
                <a:cs typeface="Arial" charset="0"/>
              </a:rPr>
              <a:t>Genç, az ayrışmış topraklar</a:t>
            </a:r>
          </a:p>
          <a:p>
            <a:pPr lvl="2">
              <a:defRPr/>
            </a:pPr>
            <a:r>
              <a:rPr lang="tr-TR" altLang="en-US" b="1" dirty="0">
                <a:cs typeface="Arial" charset="0"/>
              </a:rPr>
              <a:t>   = ince-taneli mika, </a:t>
            </a:r>
            <a:r>
              <a:rPr lang="tr-TR" altLang="en-US" b="1" dirty="0" err="1">
                <a:cs typeface="Arial" charset="0"/>
              </a:rPr>
              <a:t>klorit</a:t>
            </a:r>
            <a:r>
              <a:rPr lang="tr-TR" altLang="en-US" b="1" dirty="0">
                <a:cs typeface="Arial" charset="0"/>
              </a:rPr>
              <a:t>, </a:t>
            </a:r>
            <a:r>
              <a:rPr lang="tr-TR" altLang="en-US" b="1" dirty="0" err="1">
                <a:cs typeface="Arial" charset="0"/>
              </a:rPr>
              <a:t>vermikulit</a:t>
            </a:r>
            <a:endParaRPr lang="tr-TR" altLang="en-US" b="1" dirty="0">
              <a:cs typeface="Arial" charset="0"/>
            </a:endParaRPr>
          </a:p>
          <a:p>
            <a:pPr lvl="2">
              <a:defRPr/>
            </a:pPr>
            <a:r>
              <a:rPr lang="tr-TR" altLang="en-US" b="1" dirty="0">
                <a:solidFill>
                  <a:schemeClr val="accent3">
                    <a:lumMod val="75000"/>
                  </a:schemeClr>
                </a:solidFill>
                <a:cs typeface="Arial" charset="0"/>
              </a:rPr>
              <a:t>(</a:t>
            </a:r>
            <a:r>
              <a:rPr lang="tr-TR" altLang="en-US" b="1" dirty="0" err="1">
                <a:solidFill>
                  <a:schemeClr val="accent3">
                    <a:lumMod val="75000"/>
                  </a:schemeClr>
                </a:solidFill>
                <a:cs typeface="Arial" charset="0"/>
              </a:rPr>
              <a:t>Entisol</a:t>
            </a:r>
            <a:r>
              <a:rPr lang="tr-TR" altLang="en-US" b="1" dirty="0">
                <a:solidFill>
                  <a:schemeClr val="accent3">
                    <a:lumMod val="75000"/>
                  </a:schemeClr>
                </a:solidFill>
                <a:cs typeface="Arial" charset="0"/>
              </a:rPr>
              <a:t>, </a:t>
            </a:r>
            <a:r>
              <a:rPr lang="tr-TR" altLang="en-US" b="1" dirty="0" err="1">
                <a:solidFill>
                  <a:schemeClr val="accent3">
                    <a:lumMod val="75000"/>
                  </a:schemeClr>
                </a:solidFill>
                <a:cs typeface="Arial" charset="0"/>
              </a:rPr>
              <a:t>Inceptisol</a:t>
            </a:r>
            <a:r>
              <a:rPr lang="tr-TR" altLang="en-US" b="1" dirty="0">
                <a:solidFill>
                  <a:schemeClr val="accent3">
                    <a:lumMod val="75000"/>
                  </a:schemeClr>
                </a:solidFill>
                <a:cs typeface="Arial" charset="0"/>
              </a:rPr>
              <a:t>)</a:t>
            </a:r>
          </a:p>
          <a:p>
            <a:pPr lvl="1">
              <a:lnSpc>
                <a:spcPct val="160000"/>
              </a:lnSpc>
              <a:defRPr/>
            </a:pPr>
            <a:r>
              <a:rPr lang="tr-TR" altLang="en-US" b="1" dirty="0">
                <a:cs typeface="Arial" charset="0"/>
              </a:rPr>
              <a:t>Orta derecede ayrışma</a:t>
            </a:r>
          </a:p>
          <a:p>
            <a:pPr lvl="2">
              <a:lnSpc>
                <a:spcPct val="70000"/>
              </a:lnSpc>
              <a:defRPr/>
            </a:pPr>
            <a:r>
              <a:rPr lang="tr-TR" altLang="en-US" b="1" dirty="0">
                <a:cs typeface="Arial" charset="0"/>
              </a:rPr>
              <a:t>     = </a:t>
            </a:r>
            <a:r>
              <a:rPr lang="tr-TR" altLang="en-US" b="1" dirty="0" err="1">
                <a:cs typeface="Arial" charset="0"/>
              </a:rPr>
              <a:t>vermikulit</a:t>
            </a:r>
            <a:r>
              <a:rPr lang="tr-TR" altLang="en-US" b="1" dirty="0">
                <a:cs typeface="Arial" charset="0"/>
              </a:rPr>
              <a:t>, </a:t>
            </a:r>
            <a:r>
              <a:rPr lang="tr-TR" altLang="en-US" b="1" dirty="0" err="1">
                <a:cs typeface="Arial" charset="0"/>
              </a:rPr>
              <a:t>smektit</a:t>
            </a:r>
            <a:r>
              <a:rPr lang="tr-TR" altLang="en-US" b="1" dirty="0">
                <a:cs typeface="Arial" charset="0"/>
              </a:rPr>
              <a:t>, kaolinit</a:t>
            </a:r>
          </a:p>
          <a:p>
            <a:pPr lvl="2">
              <a:lnSpc>
                <a:spcPct val="70000"/>
              </a:lnSpc>
              <a:defRPr/>
            </a:pPr>
            <a:endParaRPr lang="tr-TR" altLang="en-US" b="1" dirty="0">
              <a:solidFill>
                <a:srgbClr val="FFCC99"/>
              </a:solidFill>
              <a:cs typeface="Arial" charset="0"/>
            </a:endParaRPr>
          </a:p>
          <a:p>
            <a:pPr lvl="2">
              <a:lnSpc>
                <a:spcPct val="70000"/>
              </a:lnSpc>
              <a:defRPr/>
            </a:pPr>
            <a:r>
              <a:rPr lang="tr-TR" altLang="en-US" b="1" dirty="0">
                <a:solidFill>
                  <a:schemeClr val="accent6">
                    <a:lumMod val="50000"/>
                  </a:schemeClr>
                </a:solidFill>
                <a:cs typeface="Arial" charset="0"/>
              </a:rPr>
              <a:t>(</a:t>
            </a:r>
            <a:r>
              <a:rPr lang="tr-TR" altLang="en-US" b="1" dirty="0" err="1">
                <a:solidFill>
                  <a:schemeClr val="accent6">
                    <a:lumMod val="50000"/>
                  </a:schemeClr>
                </a:solidFill>
                <a:cs typeface="Arial" charset="0"/>
              </a:rPr>
              <a:t>Mollisol</a:t>
            </a:r>
            <a:r>
              <a:rPr lang="tr-TR" altLang="en-US" b="1" dirty="0">
                <a:solidFill>
                  <a:schemeClr val="accent6">
                    <a:lumMod val="50000"/>
                  </a:schemeClr>
                </a:solidFill>
                <a:cs typeface="Arial" charset="0"/>
              </a:rPr>
              <a:t>, </a:t>
            </a:r>
            <a:r>
              <a:rPr lang="tr-TR" altLang="en-US" b="1" dirty="0" err="1">
                <a:solidFill>
                  <a:schemeClr val="accent6">
                    <a:lumMod val="50000"/>
                  </a:schemeClr>
                </a:solidFill>
                <a:cs typeface="Arial" charset="0"/>
              </a:rPr>
              <a:t>Alfisol</a:t>
            </a:r>
            <a:r>
              <a:rPr lang="tr-TR" altLang="en-US" b="1" dirty="0">
                <a:solidFill>
                  <a:schemeClr val="accent6">
                    <a:lumMod val="50000"/>
                  </a:schemeClr>
                </a:solidFill>
                <a:cs typeface="Arial" charset="0"/>
              </a:rPr>
              <a:t>, </a:t>
            </a:r>
            <a:r>
              <a:rPr lang="tr-TR" altLang="en-US" b="1" dirty="0" err="1">
                <a:solidFill>
                  <a:schemeClr val="accent6">
                    <a:lumMod val="50000"/>
                  </a:schemeClr>
                </a:solidFill>
                <a:cs typeface="Arial" charset="0"/>
              </a:rPr>
              <a:t>Ultisol</a:t>
            </a:r>
            <a:r>
              <a:rPr lang="tr-TR" altLang="en-US" b="1" dirty="0">
                <a:solidFill>
                  <a:schemeClr val="accent6">
                    <a:lumMod val="50000"/>
                  </a:schemeClr>
                </a:solidFill>
                <a:cs typeface="Arial" charset="0"/>
              </a:rPr>
              <a:t>)</a:t>
            </a:r>
          </a:p>
          <a:p>
            <a:pPr lvl="1">
              <a:lnSpc>
                <a:spcPct val="170000"/>
              </a:lnSpc>
              <a:defRPr/>
            </a:pPr>
            <a:r>
              <a:rPr lang="tr-TR" altLang="en-US" b="1" dirty="0">
                <a:solidFill>
                  <a:schemeClr val="accent6">
                    <a:lumMod val="50000"/>
                  </a:schemeClr>
                </a:solidFill>
                <a:cs typeface="Arial" charset="0"/>
              </a:rPr>
              <a:t>Yüksek derecede ayrışma</a:t>
            </a:r>
          </a:p>
          <a:p>
            <a:pPr lvl="2">
              <a:lnSpc>
                <a:spcPct val="70000"/>
              </a:lnSpc>
              <a:defRPr/>
            </a:pPr>
            <a:r>
              <a:rPr lang="tr-TR" altLang="en-US" b="1" dirty="0">
                <a:cs typeface="Arial" charset="0"/>
              </a:rPr>
              <a:t>     = kaolinit, </a:t>
            </a:r>
            <a:r>
              <a:rPr lang="tr-TR" altLang="en-US" b="1" dirty="0" err="1">
                <a:cs typeface="Arial" charset="0"/>
              </a:rPr>
              <a:t>hidrate</a:t>
            </a:r>
            <a:r>
              <a:rPr lang="tr-TR" altLang="en-US" b="1" dirty="0">
                <a:cs typeface="Arial" charset="0"/>
              </a:rPr>
              <a:t> oksitler</a:t>
            </a:r>
          </a:p>
          <a:p>
            <a:pPr lvl="2">
              <a:lnSpc>
                <a:spcPct val="70000"/>
              </a:lnSpc>
              <a:defRPr/>
            </a:pPr>
            <a:endParaRPr lang="tr-TR" altLang="en-US" b="1" dirty="0">
              <a:cs typeface="Arial" charset="0"/>
            </a:endParaRPr>
          </a:p>
          <a:p>
            <a:pPr lvl="2">
              <a:lnSpc>
                <a:spcPct val="70000"/>
              </a:lnSpc>
              <a:defRPr/>
            </a:pPr>
            <a:r>
              <a:rPr lang="tr-TR" altLang="en-US" b="1" dirty="0">
                <a:solidFill>
                  <a:schemeClr val="accent1">
                    <a:lumMod val="50000"/>
                  </a:schemeClr>
                </a:solidFill>
                <a:cs typeface="Arial" charset="0"/>
              </a:rPr>
              <a:t>(</a:t>
            </a:r>
            <a:r>
              <a:rPr lang="tr-TR" altLang="en-US" b="1" dirty="0" err="1">
                <a:solidFill>
                  <a:schemeClr val="accent1">
                    <a:lumMod val="50000"/>
                  </a:schemeClr>
                </a:solidFill>
                <a:cs typeface="Arial" charset="0"/>
              </a:rPr>
              <a:t>Ultisol</a:t>
            </a:r>
            <a:r>
              <a:rPr lang="tr-TR" altLang="en-US" b="1" dirty="0">
                <a:solidFill>
                  <a:schemeClr val="accent1">
                    <a:lumMod val="50000"/>
                  </a:schemeClr>
                </a:solidFill>
                <a:cs typeface="Arial" charset="0"/>
              </a:rPr>
              <a:t>--&gt; </a:t>
            </a:r>
            <a:r>
              <a:rPr lang="tr-TR" altLang="en-US" b="1" dirty="0" err="1">
                <a:solidFill>
                  <a:schemeClr val="accent1">
                    <a:lumMod val="50000"/>
                  </a:schemeClr>
                </a:solidFill>
                <a:cs typeface="Arial" charset="0"/>
              </a:rPr>
              <a:t>Oxisol</a:t>
            </a:r>
            <a:r>
              <a:rPr lang="tr-TR" altLang="en-US" b="1" dirty="0">
                <a:solidFill>
                  <a:schemeClr val="accent1">
                    <a:lumMod val="50000"/>
                  </a:schemeClr>
                </a:solidFill>
                <a:cs typeface="Arial" charset="0"/>
              </a:rPr>
              <a:t>)</a:t>
            </a:r>
          </a:p>
        </p:txBody>
      </p:sp>
      <p:sp>
        <p:nvSpPr>
          <p:cNvPr id="70659" name="Text Box 5"/>
          <p:cNvSpPr txBox="1">
            <a:spLocks noChangeArrowheads="1"/>
          </p:cNvSpPr>
          <p:nvPr/>
        </p:nvSpPr>
        <p:spPr bwMode="auto">
          <a:xfrm>
            <a:off x="1581150" y="981075"/>
            <a:ext cx="5892800" cy="400050"/>
          </a:xfrm>
          <a:prstGeom prst="rect">
            <a:avLst/>
          </a:prstGeom>
          <a:noFill/>
          <a:ln w="9525">
            <a:noFill/>
            <a:miter lim="800000"/>
            <a:headEnd/>
            <a:tailEnd/>
          </a:ln>
        </p:spPr>
        <p:txBody>
          <a:bodyPr wrap="none">
            <a:spAutoFit/>
          </a:bodyPr>
          <a:lstStyle/>
          <a:p>
            <a:r>
              <a:rPr lang="tr-TR" altLang="en-US" sz="2000" b="1">
                <a:solidFill>
                  <a:schemeClr val="tx2"/>
                </a:solidFill>
              </a:rPr>
              <a:t>4.4.2.Kil mineralojisi ayrışma süreçleri</a:t>
            </a:r>
          </a:p>
        </p:txBody>
      </p:sp>
      <p:sp>
        <p:nvSpPr>
          <p:cNvPr id="70660" name="Text Box 6"/>
          <p:cNvSpPr txBox="1">
            <a:spLocks noChangeArrowheads="1"/>
          </p:cNvSpPr>
          <p:nvPr/>
        </p:nvSpPr>
        <p:spPr bwMode="auto">
          <a:xfrm>
            <a:off x="468313" y="1844675"/>
            <a:ext cx="8326437" cy="461963"/>
          </a:xfrm>
          <a:prstGeom prst="rect">
            <a:avLst/>
          </a:prstGeom>
          <a:noFill/>
          <a:ln w="9525">
            <a:solidFill>
              <a:schemeClr val="tx1"/>
            </a:solidFill>
            <a:miter lim="800000"/>
            <a:headEnd/>
            <a:tailEnd/>
          </a:ln>
        </p:spPr>
        <p:txBody>
          <a:bodyPr wrap="none">
            <a:spAutoFit/>
          </a:bodyPr>
          <a:lstStyle/>
          <a:p>
            <a:r>
              <a:rPr lang="tr-TR"/>
              <a:t>Mikalar  </a:t>
            </a:r>
            <a:r>
              <a:rPr lang="tr-TR">
                <a:sym typeface="Wingdings" pitchFamily="2" charset="2"/>
              </a:rPr>
              <a:t>  Vermikulit   Smektit  Kaolinit   Al,Fe-Oksitler</a:t>
            </a:r>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9"/>
          <p:cNvSpPr>
            <a:spLocks noGrp="1" noChangeArrowheads="1"/>
          </p:cNvSpPr>
          <p:nvPr>
            <p:ph type="title"/>
          </p:nvPr>
        </p:nvSpPr>
        <p:spPr>
          <a:xfrm>
            <a:off x="611188" y="836613"/>
            <a:ext cx="7964487" cy="684212"/>
          </a:xfrm>
        </p:spPr>
        <p:txBody>
          <a:bodyPr/>
          <a:lstStyle/>
          <a:p>
            <a:pPr eaLnBrk="1" hangingPunct="1"/>
            <a:r>
              <a:rPr lang="tr-TR" sz="2400" b="1" smtClean="0"/>
              <a:t>4.2.3.Killerin yükleri ve KDK ları</a:t>
            </a:r>
          </a:p>
        </p:txBody>
      </p:sp>
      <p:graphicFrame>
        <p:nvGraphicFramePr>
          <p:cNvPr id="254062" name="Group 110"/>
          <p:cNvGraphicFramePr>
            <a:graphicFrameLocks noGrp="1"/>
          </p:cNvGraphicFramePr>
          <p:nvPr>
            <p:ph idx="1"/>
          </p:nvPr>
        </p:nvGraphicFramePr>
        <p:xfrm>
          <a:off x="755650" y="1773238"/>
          <a:ext cx="7518226" cy="4023360"/>
        </p:xfrm>
        <a:graphic>
          <a:graphicData uri="http://schemas.openxmlformats.org/drawingml/2006/table">
            <a:tbl>
              <a:tblPr/>
              <a:tblGrid>
                <a:gridCol w="3632752"/>
                <a:gridCol w="1722697"/>
                <a:gridCol w="2162777"/>
              </a:tblGrid>
              <a:tr h="68454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tr-TR" sz="2600" b="0" i="0" u="none" strike="noStrike" cap="none" normalizeH="0" baseline="0" dirty="0" smtClean="0">
                          <a:ln>
                            <a:noFill/>
                          </a:ln>
                          <a:solidFill>
                            <a:schemeClr val="tx1"/>
                          </a:solidFill>
                          <a:effectLst/>
                          <a:latin typeface="Verdana" pitchFamily="34" charset="0"/>
                          <a:cs typeface="Arial" charset="0"/>
                        </a:rPr>
                        <a:t>killer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tr-TR" sz="1400" b="1" i="0" u="none" strike="noStrike" cap="none" normalizeH="0" baseline="0" smtClean="0">
                          <a:ln>
                            <a:noFill/>
                          </a:ln>
                          <a:solidFill>
                            <a:schemeClr val="tx1"/>
                          </a:solidFill>
                          <a:effectLst/>
                          <a:latin typeface="Verdana" pitchFamily="34" charset="0"/>
                          <a:cs typeface="Arial" charset="0"/>
                        </a:rPr>
                        <a:t>İzomorfik yerdeğişimi dominant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tr-TR" sz="1600" b="1" i="0" u="none" strike="noStrike" cap="none" normalizeH="0" baseline="0" smtClean="0">
                          <a:ln>
                            <a:noFill/>
                          </a:ln>
                          <a:solidFill>
                            <a:schemeClr val="tx1"/>
                          </a:solidFill>
                          <a:effectLst/>
                          <a:latin typeface="Verdana" pitchFamily="34" charset="0"/>
                          <a:cs typeface="Arial" charset="0"/>
                        </a:rPr>
                        <a:t>KDK cmol/kg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99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tr-TR" sz="1600" b="1" i="0" u="none" strike="noStrike" cap="none" normalizeH="0" baseline="0" smtClean="0">
                          <a:ln>
                            <a:noFill/>
                          </a:ln>
                          <a:solidFill>
                            <a:schemeClr val="tx1"/>
                          </a:solidFill>
                          <a:effectLst/>
                          <a:latin typeface="Verdana" pitchFamily="34" charset="0"/>
                          <a:cs typeface="Arial" charset="0"/>
                        </a:rPr>
                        <a:t>1:1 strüktür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tr-TR" sz="2600" b="1"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tr-TR" sz="1600" b="1"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903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tr-TR" sz="1600" b="1" i="0" u="none" strike="noStrike" cap="none" normalizeH="0" baseline="0" dirty="0" smtClean="0">
                          <a:ln>
                            <a:noFill/>
                          </a:ln>
                          <a:solidFill>
                            <a:schemeClr val="tx1"/>
                          </a:solidFill>
                          <a:effectLst/>
                          <a:latin typeface="Verdana" pitchFamily="34" charset="0"/>
                          <a:cs typeface="Arial" charset="0"/>
                        </a:rPr>
                        <a:t>Kaolinit</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tr-TR" sz="1600" b="1" i="0" u="none" strike="noStrike" cap="none" normalizeH="0" baseline="0" dirty="0" err="1" smtClean="0">
                          <a:ln>
                            <a:noFill/>
                          </a:ln>
                          <a:solidFill>
                            <a:schemeClr val="tx1"/>
                          </a:solidFill>
                          <a:effectLst/>
                          <a:latin typeface="Verdana" pitchFamily="34" charset="0"/>
                          <a:cs typeface="Arial" charset="0"/>
                        </a:rPr>
                        <a:t>Halloysit</a:t>
                      </a:r>
                      <a:endParaRPr kumimoji="0" lang="tr-TR" sz="1600" b="1"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tr-TR" sz="2600" b="1" i="0" u="none" strike="noStrike" cap="none" normalizeH="0" baseline="0" dirty="0" smtClean="0">
                        <a:ln>
                          <a:noFill/>
                        </a:ln>
                        <a:solidFill>
                          <a:schemeClr val="tx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tr-TR" sz="1600" b="1" i="0" u="none" strike="noStrike" cap="none" normalizeH="0" baseline="0" smtClean="0">
                          <a:ln>
                            <a:noFill/>
                          </a:ln>
                          <a:solidFill>
                            <a:schemeClr val="tx1"/>
                          </a:solidFill>
                          <a:effectLst/>
                          <a:latin typeface="Verdana" pitchFamily="34" charset="0"/>
                          <a:cs typeface="Arial" charset="0"/>
                        </a:rPr>
                        <a:t>yok</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tr-TR" sz="1600" b="1" i="0" u="none" strike="noStrike" cap="none" normalizeH="0" baseline="0" smtClean="0">
                          <a:ln>
                            <a:noFill/>
                          </a:ln>
                          <a:solidFill>
                            <a:schemeClr val="tx1"/>
                          </a:solidFill>
                          <a:effectLst/>
                          <a:latin typeface="Verdana" pitchFamily="34" charset="0"/>
                          <a:cs typeface="Arial" charset="0"/>
                        </a:rPr>
                        <a:t>yok</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tr-TR" sz="1600" b="1"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tr-TR" sz="1600" b="1" i="0" u="none" strike="noStrike" cap="none" normalizeH="0" baseline="0" smtClean="0">
                          <a:ln>
                            <a:noFill/>
                          </a:ln>
                          <a:solidFill>
                            <a:schemeClr val="tx1"/>
                          </a:solidFill>
                          <a:effectLst/>
                          <a:latin typeface="Verdana" pitchFamily="34" charset="0"/>
                          <a:cs typeface="Arial" charset="0"/>
                        </a:rPr>
                        <a:t>1-15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tr-TR" sz="1600" b="1" i="0" u="none" strike="noStrike" cap="none" normalizeH="0" baseline="0" smtClean="0">
                          <a:ln>
                            <a:noFill/>
                          </a:ln>
                          <a:solidFill>
                            <a:schemeClr val="tx1"/>
                          </a:solidFill>
                          <a:effectLst/>
                          <a:latin typeface="Verdana" pitchFamily="34" charset="0"/>
                          <a:cs typeface="Arial" charset="0"/>
                        </a:rPr>
                        <a:t>1-15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tr-TR" sz="2600" b="1"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72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tr-TR" sz="1600" b="1" i="0" u="none" strike="noStrike" cap="none" normalizeH="0" baseline="0" smtClean="0">
                          <a:ln>
                            <a:noFill/>
                          </a:ln>
                          <a:solidFill>
                            <a:schemeClr val="tx1"/>
                          </a:solidFill>
                          <a:effectLst/>
                          <a:latin typeface="Verdana" pitchFamily="34" charset="0"/>
                          <a:cs typeface="Arial" charset="0"/>
                        </a:rPr>
                        <a:t>2:1 strüktür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tr-TR" sz="2600" b="1"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tr-TR" sz="2600" b="1"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711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tr-TR" sz="1600" b="1" i="0" u="none" strike="noStrike" cap="none" normalizeH="0" baseline="0" smtClean="0">
                          <a:ln>
                            <a:noFill/>
                          </a:ln>
                          <a:solidFill>
                            <a:schemeClr val="tx1"/>
                          </a:solidFill>
                          <a:effectLst/>
                          <a:latin typeface="Verdana" pitchFamily="34" charset="0"/>
                          <a:cs typeface="Arial" charset="0"/>
                        </a:rPr>
                        <a:t>Montmorillonit (genişleme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tr-TR" sz="1600" b="1" i="0" u="none" strike="noStrike" cap="none" normalizeH="0" baseline="0" smtClean="0">
                          <a:ln>
                            <a:noFill/>
                          </a:ln>
                          <a:solidFill>
                            <a:schemeClr val="tx1"/>
                          </a:solidFill>
                          <a:effectLst/>
                          <a:latin typeface="Verdana" pitchFamily="34" charset="0"/>
                          <a:cs typeface="Arial" charset="0"/>
                        </a:rPr>
                        <a:t>Vermikulit (sınırlı genişleme)</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tr-TR" sz="1600" b="1" i="0" u="none" strike="noStrike" cap="none" normalizeH="0" baseline="0" smtClean="0">
                          <a:ln>
                            <a:noFill/>
                          </a:ln>
                          <a:solidFill>
                            <a:schemeClr val="tx1"/>
                          </a:solidFill>
                          <a:effectLst/>
                          <a:latin typeface="Verdana" pitchFamily="34" charset="0"/>
                          <a:cs typeface="Arial" charset="0"/>
                        </a:rPr>
                        <a:t>İllit (genişlemez)</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tr-TR" sz="1600" b="1" i="0" u="none" strike="noStrike" cap="none" normalizeH="0" baseline="0" smtClean="0">
                          <a:ln>
                            <a:noFill/>
                          </a:ln>
                          <a:solidFill>
                            <a:schemeClr val="tx1"/>
                          </a:solidFill>
                          <a:effectLst/>
                          <a:latin typeface="Verdana" pitchFamily="34" charset="0"/>
                          <a:cs typeface="Arial" charset="0"/>
                        </a:rPr>
                        <a:t>klorit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tr-TR" sz="1600" b="1" i="0" u="none" strike="noStrike" cap="none" normalizeH="0" baseline="0" smtClean="0">
                          <a:ln>
                            <a:noFill/>
                          </a:ln>
                          <a:solidFill>
                            <a:schemeClr val="tx1"/>
                          </a:solidFill>
                          <a:effectLst/>
                          <a:latin typeface="Verdana" pitchFamily="34" charset="0"/>
                          <a:cs typeface="Arial" charset="0"/>
                        </a:rPr>
                        <a:t>Mg ile Al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tr-TR" sz="1600" b="1" i="0" u="none" strike="noStrike" cap="none" normalizeH="0" baseline="0" smtClean="0">
                          <a:ln>
                            <a:noFill/>
                          </a:ln>
                          <a:solidFill>
                            <a:schemeClr val="tx1"/>
                          </a:solidFill>
                          <a:effectLst/>
                          <a:latin typeface="Verdana" pitchFamily="34" charset="0"/>
                          <a:cs typeface="Arial" charset="0"/>
                        </a:rPr>
                        <a:t>Al ile Si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tr-TR" sz="1600" b="1" i="0" u="none" strike="noStrike" cap="none" normalizeH="0" baseline="0" smtClean="0">
                          <a:ln>
                            <a:noFill/>
                          </a:ln>
                          <a:solidFill>
                            <a:schemeClr val="tx1"/>
                          </a:solidFill>
                          <a:effectLst/>
                          <a:latin typeface="Verdana" pitchFamily="34" charset="0"/>
                          <a:cs typeface="Arial" charset="0"/>
                        </a:rPr>
                        <a:t>Al ile Si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tr-TR" sz="1600" b="1" i="0" u="none" strike="noStrike" cap="none" normalizeH="0" baseline="0" smtClean="0">
                          <a:ln>
                            <a:noFill/>
                          </a:ln>
                          <a:solidFill>
                            <a:schemeClr val="tx1"/>
                          </a:solidFill>
                          <a:effectLst/>
                          <a:latin typeface="Verdana" pitchFamily="34" charset="0"/>
                          <a:cs typeface="Arial" charset="0"/>
                        </a:rPr>
                        <a:t>Al ile 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tr-TR" sz="1600" b="1" i="0" u="none" strike="noStrike" cap="none" normalizeH="0" baseline="0" dirty="0" smtClean="0">
                          <a:ln>
                            <a:noFill/>
                          </a:ln>
                          <a:solidFill>
                            <a:schemeClr val="tx1"/>
                          </a:solidFill>
                          <a:effectLst/>
                          <a:latin typeface="Verdana" pitchFamily="34" charset="0"/>
                          <a:cs typeface="Arial" charset="0"/>
                        </a:rPr>
                        <a:t>80-150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tr-TR" sz="1600" b="1" i="0" u="none" strike="noStrike" cap="none" normalizeH="0" baseline="0" dirty="0" smtClean="0">
                          <a:ln>
                            <a:noFill/>
                          </a:ln>
                          <a:solidFill>
                            <a:schemeClr val="tx1"/>
                          </a:solidFill>
                          <a:effectLst/>
                          <a:latin typeface="Verdana" pitchFamily="34" charset="0"/>
                          <a:cs typeface="Arial" charset="0"/>
                        </a:rPr>
                        <a:t>140-200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tr-TR" sz="1600" b="1" i="0" u="none" strike="noStrike" cap="none" normalizeH="0" baseline="0" dirty="0" smtClean="0">
                          <a:ln>
                            <a:noFill/>
                          </a:ln>
                          <a:solidFill>
                            <a:schemeClr val="tx1"/>
                          </a:solidFill>
                          <a:effectLst/>
                          <a:latin typeface="Verdana" pitchFamily="34" charset="0"/>
                          <a:cs typeface="Arial" charset="0"/>
                        </a:rPr>
                        <a:t>40-70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tr-TR" sz="1600" b="1" i="0" u="none" strike="noStrike" cap="none" normalizeH="0" baseline="0" dirty="0" smtClean="0">
                          <a:ln>
                            <a:noFill/>
                          </a:ln>
                          <a:solidFill>
                            <a:schemeClr val="tx1"/>
                          </a:solidFill>
                          <a:effectLst/>
                          <a:latin typeface="Verdana" pitchFamily="34" charset="0"/>
                          <a:cs typeface="Arial" charset="0"/>
                        </a:rPr>
                        <a:t>30-40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Başlık"/>
          <p:cNvSpPr>
            <a:spLocks noGrp="1"/>
          </p:cNvSpPr>
          <p:nvPr>
            <p:ph type="title"/>
          </p:nvPr>
        </p:nvSpPr>
        <p:spPr/>
        <p:txBody>
          <a:bodyPr/>
          <a:lstStyle/>
          <a:p>
            <a:endParaRPr lang="tr-TR" smtClean="0"/>
          </a:p>
        </p:txBody>
      </p:sp>
      <p:sp>
        <p:nvSpPr>
          <p:cNvPr id="47107" name="2 Metin Yer Tutucusu"/>
          <p:cNvSpPr>
            <a:spLocks noGrp="1"/>
          </p:cNvSpPr>
          <p:nvPr>
            <p:ph type="body" sz="half" idx="1"/>
          </p:nvPr>
        </p:nvSpPr>
        <p:spPr/>
        <p:txBody>
          <a:bodyPr/>
          <a:lstStyle/>
          <a:p>
            <a:r>
              <a:rPr lang="tr-TR" sz="1600" b="1" smtClean="0"/>
              <a:t>Toprağın doğal nano boyuttaki yapıları</a:t>
            </a:r>
          </a:p>
        </p:txBody>
      </p:sp>
      <p:pic>
        <p:nvPicPr>
          <p:cNvPr id="47108" name="Picture 3" descr="C:\Users\sonay\Desktop\imagesCA081SYO.jpg"/>
          <p:cNvPicPr>
            <a:picLocks noGrp="1" noChangeAspect="1" noChangeArrowheads="1"/>
          </p:cNvPicPr>
          <p:nvPr>
            <p:ph sz="half" idx="2"/>
          </p:nvPr>
        </p:nvPicPr>
        <p:blipFill>
          <a:blip r:embed="rId2" cstate="print"/>
          <a:srcRect/>
          <a:stretch>
            <a:fillRect/>
          </a:stretch>
        </p:blipFill>
        <p:spPr>
          <a:xfrm>
            <a:off x="468313" y="2349500"/>
            <a:ext cx="3492500" cy="2663825"/>
          </a:xfrm>
          <a:noFill/>
        </p:spPr>
      </p:pic>
      <p:pic>
        <p:nvPicPr>
          <p:cNvPr id="48134" name="Picture 7" descr="http://upload.wikimedia.org/wikipedia/commons/thumb/f/f8/Eight_Allotropes_of_Carbon.png/350px-Eight_Allotropes_of_Carbon.png"/>
          <p:cNvPicPr>
            <a:picLocks noChangeAspect="1" noChangeArrowheads="1"/>
          </p:cNvPicPr>
          <p:nvPr/>
        </p:nvPicPr>
        <p:blipFill>
          <a:blip r:embed="rId3" cstate="print"/>
          <a:srcRect/>
          <a:stretch>
            <a:fillRect/>
          </a:stretch>
        </p:blipFill>
        <p:spPr bwMode="auto">
          <a:xfrm>
            <a:off x="4787900" y="2349500"/>
            <a:ext cx="3262313" cy="2528888"/>
          </a:xfrm>
          <a:prstGeom prst="rect">
            <a:avLst/>
          </a:prstGeom>
          <a:noFill/>
          <a:ln w="9525">
            <a:solidFill>
              <a:schemeClr val="tx1">
                <a:lumMod val="50000"/>
                <a:lumOff val="50000"/>
              </a:schemeClr>
            </a:solidFill>
            <a:miter lim="800000"/>
            <a:headEnd/>
            <a:tailEnd/>
          </a:ln>
        </p:spPr>
      </p:pic>
      <p:sp>
        <p:nvSpPr>
          <p:cNvPr id="47110" name="6 Metin kutusu"/>
          <p:cNvSpPr txBox="1">
            <a:spLocks noChangeArrowheads="1"/>
          </p:cNvSpPr>
          <p:nvPr/>
        </p:nvSpPr>
        <p:spPr bwMode="auto">
          <a:xfrm>
            <a:off x="4876800" y="1773238"/>
            <a:ext cx="3195638" cy="646112"/>
          </a:xfrm>
          <a:prstGeom prst="rect">
            <a:avLst/>
          </a:prstGeom>
          <a:noFill/>
          <a:ln w="9525">
            <a:noFill/>
            <a:miter lim="800000"/>
            <a:headEnd/>
            <a:tailEnd/>
          </a:ln>
        </p:spPr>
        <p:txBody>
          <a:bodyPr wrap="none">
            <a:spAutoFit/>
          </a:bodyPr>
          <a:lstStyle/>
          <a:p>
            <a:r>
              <a:rPr lang="tr-TR" b="1"/>
              <a:t>Karbon Nano tüpleri</a:t>
            </a:r>
          </a:p>
          <a:p>
            <a:r>
              <a:rPr lang="tr-TR" b="1"/>
              <a:t>(nanoteknolojik üretim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3 Başlık"/>
          <p:cNvSpPr>
            <a:spLocks noGrp="1"/>
          </p:cNvSpPr>
          <p:nvPr>
            <p:ph type="title"/>
          </p:nvPr>
        </p:nvSpPr>
        <p:spPr>
          <a:xfrm>
            <a:off x="611188" y="620713"/>
            <a:ext cx="7964487" cy="612775"/>
          </a:xfrm>
        </p:spPr>
        <p:txBody>
          <a:bodyPr/>
          <a:lstStyle/>
          <a:p>
            <a:r>
              <a:rPr lang="tr-TR" sz="2400" b="1" smtClean="0"/>
              <a:t>4.2.4.Killerin Oluşumu</a:t>
            </a:r>
          </a:p>
        </p:txBody>
      </p:sp>
      <p:sp>
        <p:nvSpPr>
          <p:cNvPr id="72707" name="4 İçerik Yer Tutucusu"/>
          <p:cNvSpPr>
            <a:spLocks noGrp="1"/>
          </p:cNvSpPr>
          <p:nvPr>
            <p:ph sz="half" idx="1"/>
          </p:nvPr>
        </p:nvSpPr>
        <p:spPr>
          <a:xfrm>
            <a:off x="539750" y="1268413"/>
            <a:ext cx="3924300" cy="4267200"/>
          </a:xfrm>
        </p:spPr>
        <p:txBody>
          <a:bodyPr/>
          <a:lstStyle/>
          <a:p>
            <a:r>
              <a:rPr lang="tr-TR" sz="2000" smtClean="0"/>
              <a:t>Zayıf drenaj ve az yağışlı bölgelerde özellikle Mg bakımından zengin olan bazalt,, gabro, diyabaz gibi kayaçların ayrışmasından</a:t>
            </a:r>
          </a:p>
          <a:p>
            <a:r>
              <a:rPr lang="tr-TR" sz="2000" b="1" smtClean="0"/>
              <a:t>Montmorillonit meydana gelir.</a:t>
            </a:r>
          </a:p>
          <a:p>
            <a:r>
              <a:rPr lang="tr-TR" sz="2000" b="1" smtClean="0"/>
              <a:t>Ör:Erzurum, Diyarbakır</a:t>
            </a:r>
          </a:p>
          <a:p>
            <a:r>
              <a:rPr lang="tr-TR" sz="2000" b="1" smtClean="0"/>
              <a:t>Aluviyal topraklarda durum farklıdır. </a:t>
            </a:r>
          </a:p>
        </p:txBody>
      </p:sp>
      <p:sp>
        <p:nvSpPr>
          <p:cNvPr id="72708" name="5 İçerik Yer Tutucusu"/>
          <p:cNvSpPr>
            <a:spLocks noGrp="1"/>
          </p:cNvSpPr>
          <p:nvPr>
            <p:ph sz="half" idx="2"/>
          </p:nvPr>
        </p:nvSpPr>
        <p:spPr>
          <a:xfrm>
            <a:off x="4643438" y="1196975"/>
            <a:ext cx="3924300" cy="4267200"/>
          </a:xfrm>
        </p:spPr>
        <p:txBody>
          <a:bodyPr/>
          <a:lstStyle/>
          <a:p>
            <a:r>
              <a:rPr lang="tr-TR" sz="1800" smtClean="0"/>
              <a:t>İyi drenaj ve fazla yağışlı bölgelerde ise Mg yıkanarak</a:t>
            </a:r>
          </a:p>
          <a:p>
            <a:pPr>
              <a:buFont typeface="Wingdings" pitchFamily="2" charset="2"/>
              <a:buNone/>
            </a:pPr>
            <a:r>
              <a:rPr lang="tr-TR" sz="1800" b="1" smtClean="0"/>
              <a:t>kaolinit </a:t>
            </a:r>
            <a:r>
              <a:rPr lang="tr-TR" sz="1800" smtClean="0"/>
              <a:t>meydana gelir.</a:t>
            </a:r>
          </a:p>
          <a:p>
            <a:r>
              <a:rPr lang="tr-TR" sz="1800" smtClean="0"/>
              <a:t>Ör: Rize de bazalt üzerinde oluşan toprakta diyarbakır ve Erzuruma göre daha az </a:t>
            </a:r>
            <a:r>
              <a:rPr lang="tr-TR" sz="1800" b="1" smtClean="0"/>
              <a:t>montmorillonit </a:t>
            </a:r>
            <a:r>
              <a:rPr lang="tr-TR" sz="1800" smtClean="0"/>
              <a:t>bulunmuştur.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4" name="Rectangle 12"/>
          <p:cNvSpPr>
            <a:spLocks noChangeArrowheads="1"/>
          </p:cNvSpPr>
          <p:nvPr/>
        </p:nvSpPr>
        <p:spPr bwMode="auto">
          <a:xfrm>
            <a:off x="684213" y="549275"/>
            <a:ext cx="7772400" cy="685800"/>
          </a:xfrm>
          <a:prstGeom prst="rect">
            <a:avLst/>
          </a:prstGeom>
          <a:noFill/>
          <a:ln w="9525">
            <a:noFill/>
            <a:miter lim="800000"/>
            <a:headEnd/>
            <a:tailEnd/>
          </a:ln>
          <a:effectLst/>
        </p:spPr>
        <p:txBody>
          <a:bodyPr lIns="92075" tIns="46038" rIns="92075" bIns="46038" anchor="b"/>
          <a:lstStyle/>
          <a:p>
            <a:pPr>
              <a:defRPr/>
            </a:pPr>
            <a:r>
              <a:rPr lang="tr-TR" sz="2400" dirty="0">
                <a:effectLst>
                  <a:outerShdw blurRad="38100" dist="38100" dir="2700000" algn="tl">
                    <a:srgbClr val="000000"/>
                  </a:outerShdw>
                </a:effectLst>
                <a:cs typeface="Arial" charset="0"/>
              </a:rPr>
              <a:t>Killerin Ayrışması</a:t>
            </a:r>
          </a:p>
        </p:txBody>
      </p:sp>
      <p:graphicFrame>
        <p:nvGraphicFramePr>
          <p:cNvPr id="49178" name="Object 26"/>
          <p:cNvGraphicFramePr>
            <a:graphicFrameLocks/>
          </p:cNvGraphicFramePr>
          <p:nvPr/>
        </p:nvGraphicFramePr>
        <p:xfrm>
          <a:off x="2195513" y="1484313"/>
          <a:ext cx="5033962" cy="4392612"/>
        </p:xfrm>
        <a:graphic>
          <a:graphicData uri="http://schemas.openxmlformats.org/presentationml/2006/ole">
            <p:oleObj spid="_x0000_s3074" name="CorelDRAW 6.0" r:id="rId3" imgW="7316640" imgH="9135720" progId="CorelDRAW.Graphic.6">
              <p:embed/>
            </p:oleObj>
          </a:graphicData>
        </a:graphic>
      </p:graphicFrame>
      <p:grpSp>
        <p:nvGrpSpPr>
          <p:cNvPr id="2" name="Group 29"/>
          <p:cNvGrpSpPr>
            <a:grpSpLocks/>
          </p:cNvGrpSpPr>
          <p:nvPr/>
        </p:nvGrpSpPr>
        <p:grpSpPr bwMode="auto">
          <a:xfrm>
            <a:off x="2413000" y="1557338"/>
            <a:ext cx="4679950" cy="2446337"/>
            <a:chOff x="1578" y="567"/>
            <a:chExt cx="2948" cy="1541"/>
          </a:xfrm>
        </p:grpSpPr>
        <p:sp>
          <p:nvSpPr>
            <p:cNvPr id="4101" name="Text Box 27"/>
            <p:cNvSpPr txBox="1">
              <a:spLocks noChangeArrowheads="1"/>
            </p:cNvSpPr>
            <p:nvPr/>
          </p:nvSpPr>
          <p:spPr bwMode="auto">
            <a:xfrm>
              <a:off x="1578" y="567"/>
              <a:ext cx="2948" cy="250"/>
            </a:xfrm>
            <a:prstGeom prst="rect">
              <a:avLst/>
            </a:prstGeom>
            <a:solidFill>
              <a:schemeClr val="accent2"/>
            </a:solidFill>
            <a:ln w="12700">
              <a:noFill/>
              <a:miter lim="800000"/>
              <a:headEnd type="none" w="sm" len="sm"/>
              <a:tailEnd type="none" w="sm" len="sm"/>
            </a:ln>
          </p:spPr>
          <p:txBody>
            <a:bodyPr>
              <a:spAutoFit/>
            </a:bodyPr>
            <a:lstStyle/>
            <a:p>
              <a:pPr>
                <a:spcBef>
                  <a:spcPct val="50000"/>
                </a:spcBef>
              </a:pPr>
              <a:r>
                <a:rPr lang="tr-TR" sz="2000" b="1">
                  <a:solidFill>
                    <a:schemeClr val="bg1"/>
                  </a:solidFill>
                  <a:latin typeface="Arial" pitchFamily="34" charset="0"/>
                </a:rPr>
                <a:t>Birincil Mineraller</a:t>
              </a:r>
              <a:endParaRPr lang="en-US" sz="2000" b="1">
                <a:solidFill>
                  <a:schemeClr val="bg1"/>
                </a:solidFill>
                <a:latin typeface="Arial" pitchFamily="34" charset="0"/>
              </a:endParaRPr>
            </a:p>
          </p:txBody>
        </p:sp>
        <p:sp>
          <p:nvSpPr>
            <p:cNvPr id="4102" name="Text Box 28"/>
            <p:cNvSpPr txBox="1">
              <a:spLocks noChangeArrowheads="1"/>
            </p:cNvSpPr>
            <p:nvPr/>
          </p:nvSpPr>
          <p:spPr bwMode="auto">
            <a:xfrm>
              <a:off x="3528" y="1701"/>
              <a:ext cx="953" cy="407"/>
            </a:xfrm>
            <a:prstGeom prst="rect">
              <a:avLst/>
            </a:prstGeom>
            <a:solidFill>
              <a:srgbClr val="FF66CC"/>
            </a:solidFill>
            <a:ln w="12700">
              <a:solidFill>
                <a:srgbClr val="FF66CC"/>
              </a:solidFill>
              <a:miter lim="800000"/>
              <a:headEnd type="none" w="sm" len="sm"/>
              <a:tailEnd type="none" w="sm" len="sm"/>
            </a:ln>
          </p:spPr>
          <p:txBody>
            <a:bodyPr>
              <a:spAutoFit/>
            </a:bodyPr>
            <a:lstStyle/>
            <a:p>
              <a:pPr>
                <a:spcBef>
                  <a:spcPct val="50000"/>
                </a:spcBef>
              </a:pPr>
              <a:r>
                <a:rPr lang="tr-TR" b="1">
                  <a:latin typeface="Arial" pitchFamily="34" charset="0"/>
                </a:rPr>
                <a:t>Artan ayrışma</a:t>
              </a:r>
              <a:endParaRPr lang="en-US" b="1">
                <a:latin typeface="Arial" pitchFamily="34" charset="0"/>
              </a:endParaRPr>
            </a:p>
          </p:txBody>
        </p:sp>
      </p:gr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9178"/>
                                        </p:tgtEl>
                                        <p:attrNameLst>
                                          <p:attrName>style.visibility</p:attrName>
                                        </p:attrNameLst>
                                      </p:cBhvr>
                                      <p:to>
                                        <p:strVal val="visible"/>
                                      </p:to>
                                    </p:set>
                                    <p:animEffect transition="in" filter="wipe(up)">
                                      <p:cBhvr>
                                        <p:cTn id="7" dur="500"/>
                                        <p:tgtEl>
                                          <p:spTgt spid="49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031" name="Group 215"/>
          <p:cNvGraphicFramePr>
            <a:graphicFrameLocks noGrp="1"/>
          </p:cNvGraphicFramePr>
          <p:nvPr>
            <p:ph type="tbl" idx="1"/>
          </p:nvPr>
        </p:nvGraphicFramePr>
        <p:xfrm>
          <a:off x="468313" y="1768475"/>
          <a:ext cx="8352927" cy="4090416"/>
        </p:xfrm>
        <a:graphic>
          <a:graphicData uri="http://schemas.openxmlformats.org/drawingml/2006/table">
            <a:tbl>
              <a:tblPr/>
              <a:tblGrid>
                <a:gridCol w="1873553"/>
                <a:gridCol w="1873553"/>
                <a:gridCol w="2420008"/>
                <a:gridCol w="2185813"/>
              </a:tblGrid>
              <a:tr h="72091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tr-TR" sz="2000" b="0" i="0" u="none" strike="noStrike" cap="none" normalizeH="0" baseline="0" dirty="0" smtClean="0">
                          <a:ln>
                            <a:noFill/>
                          </a:ln>
                          <a:solidFill>
                            <a:schemeClr val="tx1"/>
                          </a:solidFill>
                          <a:effectLst/>
                          <a:latin typeface="Arial" pitchFamily="34" charset="0"/>
                        </a:rPr>
                        <a:t>Özellik</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pitchFamily="34" charset="0"/>
                        </a:rPr>
                        <a:t>Kaolinit</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pitchFamily="34" charset="0"/>
                        </a:rPr>
                        <a:t>Sme</a:t>
                      </a:r>
                      <a:r>
                        <a:rPr kumimoji="0" lang="tr-TR" sz="2000" b="0" i="0" u="none" strike="noStrike" cap="none" normalizeH="0" baseline="0" dirty="0" smtClean="0">
                          <a:ln>
                            <a:noFill/>
                          </a:ln>
                          <a:solidFill>
                            <a:schemeClr val="tx1"/>
                          </a:solidFill>
                          <a:effectLst/>
                          <a:latin typeface="Arial" pitchFamily="34" charset="0"/>
                        </a:rPr>
                        <a:t>k</a:t>
                      </a:r>
                      <a:r>
                        <a:rPr kumimoji="0" lang="en-US" sz="2000" b="0" i="0" u="none" strike="noStrike" cap="none" normalizeH="0" baseline="0" dirty="0" smtClean="0">
                          <a:ln>
                            <a:noFill/>
                          </a:ln>
                          <a:solidFill>
                            <a:schemeClr val="tx1"/>
                          </a:solidFill>
                          <a:effectLst/>
                          <a:latin typeface="Arial" pitchFamily="34" charset="0"/>
                        </a:rPr>
                        <a:t>tit /</a:t>
                      </a:r>
                    </a:p>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pitchFamily="34" charset="0"/>
                        </a:rPr>
                        <a:t>Vermi</a:t>
                      </a:r>
                      <a:r>
                        <a:rPr kumimoji="0" lang="tr-TR" sz="2000" b="0" i="0" u="none" strike="noStrike" cap="none" normalizeH="0" baseline="0" dirty="0" smtClean="0">
                          <a:ln>
                            <a:noFill/>
                          </a:ln>
                          <a:solidFill>
                            <a:schemeClr val="tx1"/>
                          </a:solidFill>
                          <a:effectLst/>
                          <a:latin typeface="Arial" pitchFamily="34" charset="0"/>
                        </a:rPr>
                        <a:t>k</a:t>
                      </a:r>
                      <a:r>
                        <a:rPr kumimoji="0" lang="en-US" sz="2000" b="0" i="0" u="none" strike="noStrike" cap="none" normalizeH="0" baseline="0" dirty="0" err="1" smtClean="0">
                          <a:ln>
                            <a:noFill/>
                          </a:ln>
                          <a:solidFill>
                            <a:schemeClr val="tx1"/>
                          </a:solidFill>
                          <a:effectLst/>
                          <a:latin typeface="Arial" pitchFamily="34" charset="0"/>
                        </a:rPr>
                        <a:t>ulit</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2000" b="0" i="0" u="none" strike="noStrike" cap="none" normalizeH="0" baseline="0" dirty="0" smtClean="0">
                          <a:ln>
                            <a:noFill/>
                          </a:ln>
                          <a:solidFill>
                            <a:schemeClr val="tx1"/>
                          </a:solidFill>
                          <a:effectLst/>
                          <a:latin typeface="Arial" pitchFamily="34" charset="0"/>
                        </a:rPr>
                        <a:t>İ</a:t>
                      </a:r>
                      <a:r>
                        <a:rPr kumimoji="0" lang="en-US" sz="2000" b="0" i="0" u="none" strike="noStrike" cap="none" normalizeH="0" baseline="0" dirty="0" err="1" smtClean="0">
                          <a:ln>
                            <a:noFill/>
                          </a:ln>
                          <a:solidFill>
                            <a:schemeClr val="tx1"/>
                          </a:solidFill>
                          <a:effectLst/>
                          <a:latin typeface="Arial" pitchFamily="34" charset="0"/>
                        </a:rPr>
                        <a:t>llit</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34603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pitchFamily="34" charset="0"/>
                        </a:rPr>
                        <a:t>sınıf</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sm" len="sm"/>
                      <a:tailEnd type="none" w="sm" len="sm"/>
                    </a:lnB>
                    <a:lnTlToBr>
                      <a:noFill/>
                    </a:lnTlToBr>
                    <a:lnBlToTr>
                      <a:noFill/>
                    </a:lnBlToTr>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1:1 (</a:t>
                      </a:r>
                      <a:r>
                        <a:rPr kumimoji="0" lang="en-US" sz="1800" b="0" i="0" u="none" strike="noStrike" cap="none" normalizeH="0" baseline="0" dirty="0" err="1" smtClean="0">
                          <a:ln>
                            <a:noFill/>
                          </a:ln>
                          <a:solidFill>
                            <a:schemeClr val="tx2"/>
                          </a:solidFill>
                          <a:effectLst/>
                          <a:latin typeface="Arial" pitchFamily="34" charset="0"/>
                        </a:rPr>
                        <a:t>T</a:t>
                      </a:r>
                      <a:r>
                        <a:rPr kumimoji="0" lang="en-US" sz="1800" b="0" i="0" u="none" strike="noStrike" cap="none" normalizeH="0" baseline="0" dirty="0" err="1" smtClean="0">
                          <a:ln>
                            <a:noFill/>
                          </a:ln>
                          <a:solidFill>
                            <a:schemeClr val="tx1"/>
                          </a:solidFill>
                          <a:effectLst/>
                          <a:latin typeface="Arial" pitchFamily="34" charset="0"/>
                        </a:rPr>
                        <a:t>etra</a:t>
                      </a:r>
                      <a:r>
                        <a:rPr kumimoji="0" lang="en-US" sz="1800" b="0" i="0" u="none" strike="noStrike" cap="none" normalizeH="0" baseline="0" dirty="0" err="1" smtClean="0">
                          <a:ln>
                            <a:noFill/>
                          </a:ln>
                          <a:solidFill>
                            <a:schemeClr val="tx2"/>
                          </a:solidFill>
                          <a:effectLst/>
                          <a:latin typeface="Arial" pitchFamily="34" charset="0"/>
                        </a:rPr>
                        <a:t>O</a:t>
                      </a:r>
                      <a:r>
                        <a:rPr kumimoji="0" lang="tr-TR" sz="1800" b="0" i="0" u="none" strike="noStrike" cap="none" normalizeH="0" baseline="0" dirty="0" smtClean="0">
                          <a:ln>
                            <a:noFill/>
                          </a:ln>
                          <a:solidFill>
                            <a:schemeClr val="tx1"/>
                          </a:solidFill>
                          <a:effectLst/>
                          <a:latin typeface="Arial" pitchFamily="34" charset="0"/>
                        </a:rPr>
                        <a:t>k</a:t>
                      </a:r>
                      <a:r>
                        <a:rPr kumimoji="0" lang="en-US" sz="1800" b="0" i="0" u="none" strike="noStrike" cap="none" normalizeH="0" baseline="0" dirty="0" err="1" smtClean="0">
                          <a:ln>
                            <a:noFill/>
                          </a:ln>
                          <a:solidFill>
                            <a:schemeClr val="tx1"/>
                          </a:solidFill>
                          <a:effectLst/>
                          <a:latin typeface="Arial" pitchFamily="34" charset="0"/>
                        </a:rPr>
                        <a:t>ta</a:t>
                      </a:r>
                      <a:r>
                        <a:rPr kumimoji="0" lang="en-US" sz="18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sm" len="sm"/>
                      <a:tailEnd type="none" w="sm" len="sm"/>
                    </a:lnB>
                    <a:lnTlToBr>
                      <a:noFill/>
                    </a:lnTlToBr>
                    <a:lnBlToTr>
                      <a:noFill/>
                    </a:lnBlToTr>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2:1 (</a:t>
                      </a:r>
                      <a:r>
                        <a:rPr kumimoji="0" lang="en-US" sz="1800" b="0" i="0" u="none" strike="noStrike" cap="none" normalizeH="0" baseline="0" dirty="0" smtClean="0">
                          <a:ln>
                            <a:noFill/>
                          </a:ln>
                          <a:solidFill>
                            <a:schemeClr val="tx2"/>
                          </a:solidFill>
                          <a:effectLst/>
                          <a:latin typeface="Arial" pitchFamily="34" charset="0"/>
                        </a:rPr>
                        <a:t>TOT</a:t>
                      </a:r>
                      <a:r>
                        <a:rPr kumimoji="0" lang="en-US" sz="18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sm" len="sm"/>
                      <a:tailEnd type="none" w="sm" len="sm"/>
                    </a:lnB>
                    <a:lnTlToBr>
                      <a:noFill/>
                    </a:lnTlToBr>
                    <a:lnBlToTr>
                      <a:noFill/>
                    </a:lnBlToTr>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2:1 (</a:t>
                      </a:r>
                      <a:r>
                        <a:rPr kumimoji="0" lang="en-US" sz="1800" b="0" i="0" u="none" strike="noStrike" cap="none" normalizeH="0" baseline="0" dirty="0" smtClean="0">
                          <a:ln>
                            <a:noFill/>
                          </a:ln>
                          <a:solidFill>
                            <a:schemeClr val="tx2"/>
                          </a:solidFill>
                          <a:effectLst/>
                          <a:latin typeface="Arial" pitchFamily="34" charset="0"/>
                        </a:rPr>
                        <a:t>TOT</a:t>
                      </a:r>
                      <a:r>
                        <a:rPr kumimoji="0" lang="en-US" sz="18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sm" len="sm"/>
                      <a:tailEnd type="none" w="sm" len="sm"/>
                    </a:lnB>
                    <a:lnTlToBr>
                      <a:noFill/>
                    </a:lnTlToBr>
                    <a:lnBlToTr>
                      <a:noFill/>
                    </a:lnBlToTr>
                    <a:solidFill>
                      <a:schemeClr val="accent1">
                        <a:lumMod val="40000"/>
                        <a:lumOff val="60000"/>
                      </a:schemeClr>
                    </a:solidFill>
                  </a:tcPr>
                </a:tc>
              </a:tr>
              <a:tr h="60556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pitchFamily="34" charset="0"/>
                        </a:rPr>
                        <a:t>Genişleme (şişme)</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pitchFamily="34" charset="0"/>
                        </a:rPr>
                        <a:t>düşük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pitchFamily="34" charset="0"/>
                        </a:rPr>
                        <a:t>Yüksek/orta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pitchFamily="34" charset="0"/>
                        </a:rPr>
                        <a:t>Düşük/yok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8247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rPr>
                        <a:t>Katlar arası bağlar</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dirty="0" smtClean="0">
                          <a:ln>
                            <a:noFill/>
                          </a:ln>
                          <a:solidFill>
                            <a:schemeClr val="tx1"/>
                          </a:solidFill>
                          <a:effectLst/>
                          <a:latin typeface="Arial" pitchFamily="34" charset="0"/>
                        </a:rPr>
                        <a:t>i</a:t>
                      </a:r>
                      <a:r>
                        <a:rPr kumimoji="0" lang="tr-TR" sz="1600" b="0" i="0" u="none" strike="noStrike" cap="none" normalizeH="0" baseline="0" dirty="0" smtClean="0">
                          <a:ln>
                            <a:noFill/>
                          </a:ln>
                          <a:solidFill>
                            <a:schemeClr val="tx1"/>
                          </a:solidFill>
                          <a:effectLst/>
                          <a:latin typeface="Arial" pitchFamily="34" charset="0"/>
                        </a:rPr>
                        <a:t>y</a:t>
                      </a:r>
                      <a:r>
                        <a:rPr kumimoji="0" lang="nl-NL" sz="1600" b="0" i="0" u="none" strike="noStrike" cap="none" normalizeH="0" baseline="0" dirty="0" smtClean="0">
                          <a:ln>
                            <a:noFill/>
                          </a:ln>
                          <a:solidFill>
                            <a:schemeClr val="tx1"/>
                          </a:solidFill>
                          <a:effectLst/>
                          <a:latin typeface="Arial" pitchFamily="34" charset="0"/>
                        </a:rPr>
                        <a:t>oni</a:t>
                      </a:r>
                      <a:r>
                        <a:rPr kumimoji="0" lang="tr-TR" sz="1600" b="0" i="0" u="none" strike="noStrike" cap="none" normalizeH="0" baseline="0" dirty="0" smtClean="0">
                          <a:ln>
                            <a:noFill/>
                          </a:ln>
                          <a:solidFill>
                            <a:schemeClr val="tx1"/>
                          </a:solidFill>
                          <a:effectLst/>
                          <a:latin typeface="Arial" pitchFamily="34" charset="0"/>
                        </a:rPr>
                        <a:t>k</a:t>
                      </a:r>
                      <a:r>
                        <a:rPr kumimoji="0" lang="nl-NL" sz="1600" b="0" i="0" u="none" strike="noStrike" cap="none" normalizeH="0" baseline="0" dirty="0" smtClean="0">
                          <a:ln>
                            <a:noFill/>
                          </a:ln>
                          <a:solidFill>
                            <a:schemeClr val="tx1"/>
                          </a:solidFill>
                          <a:effectLst/>
                          <a:latin typeface="Arial" pitchFamily="34" charset="0"/>
                        </a:rPr>
                        <a:t> &gt; H-b</a:t>
                      </a:r>
                      <a:r>
                        <a:rPr kumimoji="0" lang="tr-TR" sz="1600" b="0" i="0" u="none" strike="noStrike" cap="none" normalizeH="0" baseline="0" dirty="0" smtClean="0">
                          <a:ln>
                            <a:noFill/>
                          </a:ln>
                          <a:solidFill>
                            <a:schemeClr val="tx1"/>
                          </a:solidFill>
                          <a:effectLst/>
                          <a:latin typeface="Arial" pitchFamily="34" charset="0"/>
                        </a:rPr>
                        <a:t>ağı</a:t>
                      </a:r>
                      <a:r>
                        <a:rPr kumimoji="0" lang="nl-NL" sz="1600" b="0" i="0" u="none" strike="noStrike" cap="none" normalizeH="0" baseline="0" dirty="0" smtClean="0">
                          <a:ln>
                            <a:noFill/>
                          </a:ln>
                          <a:solidFill>
                            <a:schemeClr val="tx1"/>
                          </a:solidFill>
                          <a:effectLst/>
                          <a:latin typeface="Arial" pitchFamily="34" charset="0"/>
                        </a:rPr>
                        <a:t> &gt; van der Waals</a:t>
                      </a:r>
                      <a:endParaRPr kumimoji="0" lang="en-US" sz="16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rPr>
                        <a:t>Hidrojen (güçlü)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lang="en-US" sz="1600" dirty="0" smtClean="0"/>
                        <a:t>O-O &amp; O-</a:t>
                      </a:r>
                      <a:r>
                        <a:rPr lang="tr-TR" sz="1600" dirty="0" smtClean="0"/>
                        <a:t>katyon,</a:t>
                      </a:r>
                      <a:r>
                        <a:rPr lang="en-US" sz="1600" dirty="0" smtClean="0"/>
                        <a:t> van </a:t>
                      </a:r>
                      <a:r>
                        <a:rPr lang="en-US" sz="1600" dirty="0" err="1" smtClean="0"/>
                        <a:t>der</a:t>
                      </a:r>
                      <a:r>
                        <a:rPr lang="en-US" sz="1600" dirty="0" smtClean="0"/>
                        <a:t> Waals (</a:t>
                      </a:r>
                      <a:r>
                        <a:rPr lang="tr-TR" sz="1600" dirty="0" smtClean="0">
                          <a:solidFill>
                            <a:schemeClr val="accent5">
                              <a:lumMod val="10000"/>
                            </a:schemeClr>
                          </a:solidFill>
                        </a:rPr>
                        <a:t>zayıf</a:t>
                      </a:r>
                      <a:r>
                        <a:rPr lang="en-US" sz="1600" dirty="0" smtClean="0">
                          <a:solidFill>
                            <a:schemeClr val="accent5">
                              <a:lumMod val="10000"/>
                            </a:schemeClr>
                          </a:solidFill>
                        </a:rPr>
                        <a:t>)</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tr-TR"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lang="en-US" sz="1600" dirty="0" err="1" smtClean="0"/>
                        <a:t>Potas</a:t>
                      </a:r>
                      <a:r>
                        <a:rPr lang="tr-TR" sz="1600" dirty="0" smtClean="0"/>
                        <a:t>yum</a:t>
                      </a:r>
                      <a:r>
                        <a:rPr lang="en-US" sz="1600" dirty="0" smtClean="0"/>
                        <a:t> </a:t>
                      </a:r>
                      <a:r>
                        <a:rPr lang="en-US" sz="1600" dirty="0" err="1" smtClean="0"/>
                        <a:t>i</a:t>
                      </a:r>
                      <a:r>
                        <a:rPr lang="tr-TR" sz="1600" dirty="0" smtClean="0"/>
                        <a:t>y</a:t>
                      </a:r>
                      <a:r>
                        <a:rPr lang="en-US" sz="1600" dirty="0" smtClean="0"/>
                        <a:t>on</a:t>
                      </a:r>
                      <a:r>
                        <a:rPr lang="tr-TR" sz="1600" dirty="0" err="1" smtClean="0"/>
                        <a:t>ları</a:t>
                      </a:r>
                      <a:r>
                        <a:rPr lang="en-US" sz="1600" dirty="0" smtClean="0"/>
                        <a:t> (</a:t>
                      </a:r>
                      <a:r>
                        <a:rPr lang="tr-TR" sz="1600" dirty="0" smtClean="0">
                          <a:solidFill>
                            <a:schemeClr val="accent2"/>
                          </a:solidFill>
                        </a:rPr>
                        <a:t>güçlü</a:t>
                      </a:r>
                      <a:r>
                        <a:rPr lang="en-US" sz="1600" dirty="0" smtClean="0"/>
                        <a:t>)</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tr-TR"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54789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Net </a:t>
                      </a:r>
                      <a:r>
                        <a:rPr kumimoji="0" lang="en-US" sz="1600" b="0" i="0" u="none" strike="noStrike" cap="none" normalizeH="0" baseline="0" dirty="0" err="1" smtClean="0">
                          <a:ln>
                            <a:noFill/>
                          </a:ln>
                          <a:solidFill>
                            <a:schemeClr val="tx1"/>
                          </a:solidFill>
                          <a:effectLst/>
                          <a:latin typeface="Arial" pitchFamily="34" charset="0"/>
                        </a:rPr>
                        <a:t>negati</a:t>
                      </a:r>
                      <a:r>
                        <a:rPr kumimoji="0" lang="tr-TR" sz="1600" b="0" i="0" u="none" strike="noStrike" cap="none" normalizeH="0" baseline="0" dirty="0" smtClean="0">
                          <a:ln>
                            <a:noFill/>
                          </a:ln>
                          <a:solidFill>
                            <a:schemeClr val="tx1"/>
                          </a:solidFill>
                          <a:effectLst/>
                          <a:latin typeface="Arial" pitchFamily="34" charset="0"/>
                        </a:rPr>
                        <a:t>f yük</a:t>
                      </a:r>
                      <a:r>
                        <a:rPr kumimoji="0" lang="en-US" sz="1600" b="0" i="0" u="none" strike="noStrike" cap="none" normalizeH="0" baseline="0" dirty="0" smtClean="0">
                          <a:ln>
                            <a:noFill/>
                          </a:ln>
                          <a:solidFill>
                            <a:schemeClr val="tx1"/>
                          </a:solidFill>
                          <a:effectLst/>
                          <a:latin typeface="Arial" pitchFamily="34" charset="0"/>
                        </a:rPr>
                        <a:t> </a:t>
                      </a:r>
                      <a:r>
                        <a:rPr kumimoji="0" lang="tr-TR" sz="1600" b="0" i="0" u="none" strike="noStrike" cap="none" normalizeH="0" baseline="0" dirty="0" smtClean="0">
                          <a:ln>
                            <a:noFill/>
                          </a:ln>
                          <a:solidFill>
                            <a:schemeClr val="tx1"/>
                          </a:solidFill>
                          <a:effectLst/>
                          <a:latin typeface="Arial" pitchFamily="34" charset="0"/>
                        </a:rPr>
                        <a:t>(KDK)</a:t>
                      </a:r>
                      <a:r>
                        <a:rPr kumimoji="0" lang="en-US" sz="1600" b="0" i="0" u="none" strike="noStrike" cap="none" normalizeH="0" baseline="0" dirty="0" smtClean="0">
                          <a:ln>
                            <a:noFill/>
                          </a:ln>
                          <a:solidFill>
                            <a:schemeClr val="tx1"/>
                          </a:solidFill>
                          <a:effectLst/>
                          <a:latin typeface="Arial" pitchFamily="34" charset="0"/>
                          <a:sym typeface="Wingdings" pitchFamily="2" charset="2"/>
                        </a:rPr>
                        <a:t></a:t>
                      </a:r>
                      <a:r>
                        <a:rPr kumimoji="0" lang="tr-TR" sz="1600" b="0" i="0" u="none" strike="noStrike" cap="none" normalizeH="0" baseline="0" dirty="0" smtClean="0">
                          <a:ln>
                            <a:noFill/>
                          </a:ln>
                          <a:solidFill>
                            <a:schemeClr val="tx1"/>
                          </a:solidFill>
                          <a:effectLst/>
                          <a:latin typeface="Arial" pitchFamily="34" charset="0"/>
                          <a:sym typeface="Wingdings" pitchFamily="2" charset="2"/>
                        </a:rPr>
                        <a:t>verimlilik</a:t>
                      </a:r>
                      <a:endParaRPr kumimoji="0" lang="en-US" sz="16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sm" len="sm"/>
                      <a:tailEnd type="none" w="sm" len="sm"/>
                    </a:lnB>
                    <a:lnTlToBr>
                      <a:noFill/>
                    </a:lnTlToBr>
                    <a:lnBlToTr>
                      <a:noFill/>
                    </a:lnBlToTr>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rPr>
                        <a:t>düşük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sm" len="sm"/>
                      <a:tailEnd type="none" w="sm" len="sm"/>
                    </a:lnB>
                    <a:lnTlToBr>
                      <a:noFill/>
                    </a:lnTlToBr>
                    <a:lnBlToTr>
                      <a:noFill/>
                    </a:lnBlToTr>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rPr>
                        <a:t>Yüksek/çok yüksek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sm" len="sm"/>
                      <a:tailEnd type="none" w="sm" len="sm"/>
                    </a:lnB>
                    <a:lnTlToBr>
                      <a:noFill/>
                    </a:lnTlToBr>
                    <a:lnBlToTr>
                      <a:noFill/>
                    </a:lnBlToTr>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rPr>
                        <a:t>orta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sm" len="sm"/>
                      <a:tailEnd type="none" w="sm" len="sm"/>
                    </a:lnB>
                    <a:lnTlToBr>
                      <a:noFill/>
                    </a:lnTlToBr>
                    <a:lnBlToTr>
                      <a:noFill/>
                    </a:lnBlToTr>
                    <a:solidFill>
                      <a:schemeClr val="accent1">
                        <a:lumMod val="40000"/>
                        <a:lumOff val="60000"/>
                      </a:schemeClr>
                    </a:solidFill>
                  </a:tcPr>
                </a:tc>
              </a:tr>
              <a:tr h="824726">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rPr>
                        <a:t>Yüklerin yeri</a:t>
                      </a:r>
                      <a:endParaRPr kumimoji="0" lang="en-US" sz="16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rPr>
                        <a:t>Sadece kenarlar,izomorfik </a:t>
                      </a:r>
                      <a:r>
                        <a:rPr kumimoji="0" lang="tr-TR" sz="1600" b="0" i="0" u="none" strike="noStrike" cap="none" normalizeH="0" baseline="0" dirty="0" err="1" smtClean="0">
                          <a:ln>
                            <a:noFill/>
                          </a:ln>
                          <a:solidFill>
                            <a:schemeClr val="tx1"/>
                          </a:solidFill>
                          <a:effectLst/>
                          <a:latin typeface="Arial" pitchFamily="34" charset="0"/>
                        </a:rPr>
                        <a:t>yerdeğişimi</a:t>
                      </a:r>
                      <a:r>
                        <a:rPr kumimoji="0" lang="tr-TR" sz="1600" b="0" i="0" u="none" strike="noStrike" cap="none" normalizeH="0" baseline="0" dirty="0" smtClean="0">
                          <a:ln>
                            <a:noFill/>
                          </a:ln>
                          <a:solidFill>
                            <a:schemeClr val="tx1"/>
                          </a:solidFill>
                          <a:effectLst/>
                          <a:latin typeface="Arial" pitchFamily="34" charset="0"/>
                        </a:rPr>
                        <a:t> yok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lang="en-US" sz="1600" dirty="0" smtClean="0">
                          <a:solidFill>
                            <a:schemeClr val="accent5">
                              <a:lumMod val="10000"/>
                            </a:schemeClr>
                          </a:solidFill>
                        </a:rPr>
                        <a:t>O</a:t>
                      </a:r>
                      <a:r>
                        <a:rPr lang="tr-TR" sz="1600" dirty="0" smtClean="0">
                          <a:solidFill>
                            <a:schemeClr val="accent5">
                              <a:lumMod val="10000"/>
                            </a:schemeClr>
                          </a:solidFill>
                        </a:rPr>
                        <a:t>k</a:t>
                      </a:r>
                      <a:r>
                        <a:rPr lang="en-US" sz="1600" dirty="0" err="1" smtClean="0">
                          <a:solidFill>
                            <a:schemeClr val="accent5">
                              <a:lumMod val="10000"/>
                            </a:schemeClr>
                          </a:solidFill>
                        </a:rPr>
                        <a:t>tahedral</a:t>
                      </a:r>
                      <a:r>
                        <a:rPr lang="en-US" sz="1600" dirty="0" smtClean="0">
                          <a:solidFill>
                            <a:schemeClr val="accent5">
                              <a:lumMod val="10000"/>
                            </a:schemeClr>
                          </a:solidFill>
                        </a:rPr>
                        <a:t> / O</a:t>
                      </a:r>
                      <a:r>
                        <a:rPr lang="tr-TR" sz="1600" dirty="0" smtClean="0">
                          <a:solidFill>
                            <a:schemeClr val="accent5">
                              <a:lumMod val="10000"/>
                            </a:schemeClr>
                          </a:solidFill>
                        </a:rPr>
                        <a:t>k</a:t>
                      </a:r>
                      <a:r>
                        <a:rPr lang="en-US" sz="1600" dirty="0" err="1" smtClean="0">
                          <a:solidFill>
                            <a:schemeClr val="accent5">
                              <a:lumMod val="10000"/>
                            </a:schemeClr>
                          </a:solidFill>
                        </a:rPr>
                        <a:t>ta+T</a:t>
                      </a:r>
                      <a:r>
                        <a:rPr lang="en-US" sz="1600" dirty="0" err="1" smtClean="0">
                          <a:solidFill>
                            <a:srgbClr val="FF33CC"/>
                          </a:solidFill>
                        </a:rPr>
                        <a:t>etra</a:t>
                      </a:r>
                      <a:endParaRPr lang="en-US" sz="1600" dirty="0" smtClean="0"/>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tr-TR"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1600" dirty="0" smtClean="0">
                          <a:solidFill>
                            <a:srgbClr val="FF33CC"/>
                          </a:solidFill>
                        </a:rPr>
                        <a:t>Tetra</a:t>
                      </a:r>
                      <a:r>
                        <a:rPr lang="en-US" sz="1600" dirty="0" smtClean="0"/>
                        <a:t>(~</a:t>
                      </a:r>
                      <a:r>
                        <a:rPr lang="tr-TR" sz="1600" dirty="0" smtClean="0"/>
                        <a:t>Potasyumla dengelenmiş) </a:t>
                      </a:r>
                      <a:r>
                        <a:rPr lang="tr-TR" sz="1600" dirty="0" smtClean="0">
                          <a:solidFill>
                            <a:schemeClr val="accent6">
                              <a:lumMod val="60000"/>
                              <a:lumOff val="40000"/>
                            </a:schemeClr>
                          </a:solidFill>
                        </a:rPr>
                        <a:t>yani kenarlarda</a:t>
                      </a:r>
                      <a:r>
                        <a:rPr lang="en-US" sz="1600" dirty="0" smtClean="0">
                          <a:solidFill>
                            <a:schemeClr val="accent6">
                              <a:lumMod val="60000"/>
                              <a:lumOff val="40000"/>
                            </a:schemeClr>
                          </a:solidFill>
                          <a:sym typeface="Wingdings" pitchFamily="2" charset="2"/>
                        </a:rPr>
                        <a:t> </a:t>
                      </a:r>
                      <a:endParaRPr kumimoji="0" lang="tr-TR"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
        <p:nvSpPr>
          <p:cNvPr id="73767" name="3 Metin kutusu"/>
          <p:cNvSpPr txBox="1">
            <a:spLocks noChangeArrowheads="1"/>
          </p:cNvSpPr>
          <p:nvPr/>
        </p:nvSpPr>
        <p:spPr bwMode="auto">
          <a:xfrm>
            <a:off x="827088" y="1052513"/>
            <a:ext cx="5395912" cy="369887"/>
          </a:xfrm>
          <a:prstGeom prst="rect">
            <a:avLst/>
          </a:prstGeom>
          <a:noFill/>
          <a:ln w="9525">
            <a:noFill/>
            <a:miter lim="800000"/>
            <a:headEnd/>
            <a:tailEnd/>
          </a:ln>
        </p:spPr>
        <p:txBody>
          <a:bodyPr wrap="none">
            <a:spAutoFit/>
          </a:bodyPr>
          <a:lstStyle/>
          <a:p>
            <a:r>
              <a:rPr lang="tr-TR"/>
              <a:t>Çizelge .Killerin özelliklerinin karşılaştırılması</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Başlık"/>
          <p:cNvSpPr>
            <a:spLocks noGrp="1"/>
          </p:cNvSpPr>
          <p:nvPr>
            <p:ph type="title"/>
          </p:nvPr>
        </p:nvSpPr>
        <p:spPr/>
        <p:txBody>
          <a:bodyPr/>
          <a:lstStyle/>
          <a:p>
            <a:pPr>
              <a:defRPr/>
            </a:pPr>
            <a:r>
              <a:rPr lang="tr-TR" sz="2400" b="1" dirty="0" smtClean="0">
                <a:latin typeface="+mn-lt"/>
              </a:rPr>
              <a:t>4.1.Kil ile </a:t>
            </a:r>
            <a:r>
              <a:rPr lang="tr-TR" sz="2400" b="1" dirty="0" err="1" smtClean="0">
                <a:latin typeface="+mn-lt"/>
              </a:rPr>
              <a:t>kolloid</a:t>
            </a:r>
            <a:r>
              <a:rPr lang="tr-TR" sz="2400" b="1" dirty="0" smtClean="0">
                <a:latin typeface="+mn-lt"/>
              </a:rPr>
              <a:t> arasındaki fark</a:t>
            </a:r>
          </a:p>
        </p:txBody>
      </p:sp>
      <p:sp>
        <p:nvSpPr>
          <p:cNvPr id="51203" name="2 İçerik Yer Tutucusu"/>
          <p:cNvSpPr>
            <a:spLocks noGrp="1"/>
          </p:cNvSpPr>
          <p:nvPr>
            <p:ph idx="1"/>
          </p:nvPr>
        </p:nvSpPr>
        <p:spPr/>
        <p:txBody>
          <a:bodyPr/>
          <a:lstStyle/>
          <a:p>
            <a:pPr>
              <a:defRPr/>
            </a:pPr>
            <a:r>
              <a:rPr lang="tr-TR" sz="1800" dirty="0" smtClean="0"/>
              <a:t>kil&lt; 0.002 mm (&lt; 2 </a:t>
            </a:r>
            <a:r>
              <a:rPr lang="el-GR" sz="1800" dirty="0" smtClean="0"/>
              <a:t>μ</a:t>
            </a:r>
            <a:r>
              <a:rPr lang="tr-TR" sz="1800" dirty="0" smtClean="0"/>
              <a:t>m)</a:t>
            </a:r>
          </a:p>
          <a:p>
            <a:pPr>
              <a:buFontTx/>
              <a:buChar char="-"/>
              <a:defRPr/>
            </a:pPr>
            <a:r>
              <a:rPr lang="tr-TR" sz="1800" dirty="0" err="1" smtClean="0"/>
              <a:t>tekstür</a:t>
            </a:r>
            <a:r>
              <a:rPr lang="tr-TR" sz="1800" dirty="0" smtClean="0"/>
              <a:t> sınıfı</a:t>
            </a:r>
          </a:p>
          <a:p>
            <a:pPr>
              <a:buFontTx/>
              <a:buChar char="-"/>
              <a:defRPr/>
            </a:pPr>
            <a:r>
              <a:rPr lang="tr-TR" sz="1800" dirty="0" smtClean="0"/>
              <a:t>silikat minerallerinin bir sınıfı</a:t>
            </a:r>
          </a:p>
          <a:p>
            <a:pPr>
              <a:buFontTx/>
              <a:buChar char="-"/>
              <a:defRPr/>
            </a:pPr>
            <a:endParaRPr lang="en-US" sz="1800" dirty="0" smtClean="0"/>
          </a:p>
          <a:p>
            <a:pPr>
              <a:defRPr/>
            </a:pPr>
            <a:r>
              <a:rPr lang="tr-TR" sz="1800" dirty="0" err="1" smtClean="0"/>
              <a:t>Kolloid</a:t>
            </a:r>
            <a:r>
              <a:rPr lang="tr-TR" sz="1800" dirty="0" smtClean="0"/>
              <a:t>:</a:t>
            </a:r>
            <a:r>
              <a:rPr lang="en-US" sz="1800" dirty="0" smtClean="0"/>
              <a:t> </a:t>
            </a:r>
            <a:r>
              <a:rPr lang="tr-TR" sz="1800" dirty="0" smtClean="0"/>
              <a:t>çok küçük, kimyasal yüzey aktif parçacıklar</a:t>
            </a:r>
          </a:p>
          <a:p>
            <a:pPr>
              <a:buFont typeface="Wingdings" pitchFamily="2" charset="2"/>
              <a:buNone/>
              <a:defRPr/>
            </a:pPr>
            <a:r>
              <a:rPr lang="tr-TR" sz="1800" dirty="0" smtClean="0"/>
              <a:t>- &lt; 1 </a:t>
            </a:r>
            <a:r>
              <a:rPr lang="el-GR" sz="1800" dirty="0" smtClean="0"/>
              <a:t>μ</a:t>
            </a:r>
            <a:r>
              <a:rPr lang="tr-TR" sz="1800" dirty="0" smtClean="0"/>
              <a:t>m çap</a:t>
            </a:r>
          </a:p>
          <a:p>
            <a:pPr>
              <a:buFontTx/>
              <a:buChar char="-"/>
              <a:defRPr/>
            </a:pPr>
            <a:r>
              <a:rPr lang="tr-TR" sz="1800" dirty="0" smtClean="0"/>
              <a:t>çok yüksek yüzey alanı</a:t>
            </a:r>
          </a:p>
          <a:p>
            <a:pPr>
              <a:buFontTx/>
              <a:buChar char="-"/>
              <a:defRPr/>
            </a:pPr>
            <a:endParaRPr lang="tr-TR" sz="1800" dirty="0" smtClean="0"/>
          </a:p>
          <a:p>
            <a:pPr marL="469900" lvl="6" indent="-469900" eaLnBrk="0" hangingPunct="0">
              <a:spcBef>
                <a:spcPct val="20000"/>
              </a:spcBef>
              <a:buFontTx/>
              <a:buChar char="-"/>
              <a:defRPr/>
            </a:pPr>
            <a:r>
              <a:rPr lang="tr-TR" dirty="0" smtClean="0"/>
              <a:t>Killer esas olarak silisyum, </a:t>
            </a:r>
            <a:r>
              <a:rPr lang="tr-TR" dirty="0" err="1" smtClean="0"/>
              <a:t>aluminyum</a:t>
            </a:r>
            <a:r>
              <a:rPr lang="tr-TR" dirty="0" smtClean="0"/>
              <a:t> ve sudan oluşur. Daha düşük miktarlarda demir, Magnezyum, sodyum ve potasyum içerirler.</a:t>
            </a:r>
          </a:p>
          <a:p>
            <a:pPr>
              <a:buFont typeface="Wingdings" pitchFamily="2" charset="2"/>
              <a:buNone/>
              <a:defRPr/>
            </a:pPr>
            <a:endParaRPr lang="tr-TR"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30213" y="333375"/>
            <a:ext cx="8713787" cy="5832475"/>
          </a:xfrm>
        </p:spPr>
        <p:txBody>
          <a:bodyPr>
            <a:normAutofit fontScale="90000"/>
          </a:bodyPr>
          <a:lstStyle/>
          <a:p>
            <a:pPr eaLnBrk="1" fontAlgn="auto" hangingPunct="1">
              <a:spcAft>
                <a:spcPts val="0"/>
              </a:spcAft>
              <a:defRPr/>
            </a:pPr>
            <a:r>
              <a:rPr lang="tr-TR" sz="2200" b="1" dirty="0" smtClean="0">
                <a:solidFill>
                  <a:schemeClr val="tx1"/>
                </a:solidFill>
              </a:rPr>
              <a:t>4.2.Toprak </a:t>
            </a:r>
            <a:r>
              <a:rPr lang="tr-TR" sz="2200" b="1" dirty="0" err="1" smtClean="0">
                <a:solidFill>
                  <a:schemeClr val="tx1"/>
                </a:solidFill>
              </a:rPr>
              <a:t>kolloid</a:t>
            </a:r>
            <a:r>
              <a:rPr lang="tr-TR" sz="2200" b="1" dirty="0" smtClean="0">
                <a:solidFill>
                  <a:schemeClr val="tx1"/>
                </a:solidFill>
              </a:rPr>
              <a:t> çeşitleri:</a:t>
            </a:r>
            <a:r>
              <a:rPr lang="tr-TR" sz="3200" dirty="0" smtClean="0">
                <a:solidFill>
                  <a:schemeClr val="tx2">
                    <a:satMod val="130000"/>
                  </a:schemeClr>
                </a:solidFill>
              </a:rPr>
              <a:t/>
            </a:r>
            <a:br>
              <a:rPr lang="tr-TR" sz="3200" dirty="0" smtClean="0">
                <a:solidFill>
                  <a:schemeClr val="tx2">
                    <a:satMod val="130000"/>
                  </a:schemeClr>
                </a:solidFill>
              </a:rPr>
            </a:br>
            <a:r>
              <a:rPr lang="tr-TR" sz="3200" dirty="0" smtClean="0">
                <a:solidFill>
                  <a:schemeClr val="tx2">
                    <a:satMod val="130000"/>
                  </a:schemeClr>
                </a:solidFill>
              </a:rPr>
              <a:t/>
            </a:r>
            <a:br>
              <a:rPr lang="tr-TR" sz="3200" dirty="0" smtClean="0">
                <a:solidFill>
                  <a:schemeClr val="tx2">
                    <a:satMod val="130000"/>
                  </a:schemeClr>
                </a:solidFill>
              </a:rPr>
            </a:br>
            <a:r>
              <a:rPr lang="tr-TR" sz="3200" dirty="0" smtClean="0">
                <a:solidFill>
                  <a:schemeClr val="tx2">
                    <a:satMod val="130000"/>
                  </a:schemeClr>
                </a:solidFill>
              </a:rPr>
              <a:t/>
            </a:r>
            <a:br>
              <a:rPr lang="tr-TR" sz="3200" dirty="0" smtClean="0">
                <a:solidFill>
                  <a:schemeClr val="tx2">
                    <a:satMod val="130000"/>
                  </a:schemeClr>
                </a:solidFill>
              </a:rPr>
            </a:br>
            <a:r>
              <a:rPr lang="tr-TR" sz="2000" dirty="0" smtClean="0">
                <a:solidFill>
                  <a:schemeClr val="tx1"/>
                </a:solidFill>
              </a:rPr>
              <a:t>1. İnorganik (mineral) </a:t>
            </a:r>
            <a:r>
              <a:rPr lang="tr-TR" sz="2000" dirty="0" err="1" smtClean="0">
                <a:solidFill>
                  <a:schemeClr val="tx1"/>
                </a:solidFill>
              </a:rPr>
              <a:t>kolloidler</a:t>
            </a:r>
            <a:r>
              <a:rPr lang="tr-TR" sz="2000" dirty="0" smtClean="0">
                <a:solidFill>
                  <a:schemeClr val="tx1"/>
                </a:solidFill>
              </a:rPr>
              <a:t>= kil minerali</a:t>
            </a:r>
            <a:br>
              <a:rPr lang="tr-TR" sz="2000" dirty="0" smtClean="0">
                <a:solidFill>
                  <a:schemeClr val="tx1"/>
                </a:solidFill>
              </a:rPr>
            </a:br>
            <a:r>
              <a:rPr lang="tr-TR" sz="2000" dirty="0" smtClean="0">
                <a:solidFill>
                  <a:schemeClr val="tx1"/>
                </a:solidFill>
              </a:rPr>
              <a:t/>
            </a:r>
            <a:br>
              <a:rPr lang="tr-TR" sz="2000" dirty="0" smtClean="0">
                <a:solidFill>
                  <a:schemeClr val="tx1"/>
                </a:solidFill>
              </a:rPr>
            </a:br>
            <a:r>
              <a:rPr lang="tr-TR" sz="2000" dirty="0" smtClean="0">
                <a:solidFill>
                  <a:schemeClr val="tx1"/>
                </a:solidFill>
              </a:rPr>
              <a:t/>
            </a:r>
            <a:br>
              <a:rPr lang="tr-TR" sz="2000" dirty="0" smtClean="0">
                <a:solidFill>
                  <a:schemeClr val="tx1"/>
                </a:solidFill>
              </a:rPr>
            </a:br>
            <a:r>
              <a:rPr lang="tr-TR" sz="2000" dirty="0" smtClean="0">
                <a:solidFill>
                  <a:schemeClr val="tx1"/>
                </a:solidFill>
              </a:rPr>
              <a:t/>
            </a:r>
            <a:br>
              <a:rPr lang="tr-TR" sz="2000" dirty="0" smtClean="0">
                <a:solidFill>
                  <a:schemeClr val="tx1"/>
                </a:solidFill>
              </a:rPr>
            </a:br>
            <a:r>
              <a:rPr lang="tr-TR" sz="2000" dirty="0" smtClean="0">
                <a:solidFill>
                  <a:schemeClr val="tx1"/>
                </a:solidFill>
              </a:rPr>
              <a:t/>
            </a:r>
            <a:br>
              <a:rPr lang="tr-TR" sz="2000" dirty="0" smtClean="0">
                <a:solidFill>
                  <a:schemeClr val="tx1"/>
                </a:solidFill>
              </a:rPr>
            </a:br>
            <a:r>
              <a:rPr lang="tr-TR" sz="2000" dirty="0" smtClean="0">
                <a:solidFill>
                  <a:schemeClr val="tx1"/>
                </a:solidFill>
              </a:rPr>
              <a:t/>
            </a:r>
            <a:br>
              <a:rPr lang="tr-TR" sz="2000" dirty="0" smtClean="0">
                <a:solidFill>
                  <a:schemeClr val="tx1"/>
                </a:solidFill>
              </a:rPr>
            </a:br>
            <a:r>
              <a:rPr lang="tr-TR" sz="2000" dirty="0" smtClean="0">
                <a:solidFill>
                  <a:schemeClr val="tx1"/>
                </a:solidFill>
              </a:rPr>
              <a:t>2. Organik </a:t>
            </a:r>
            <a:r>
              <a:rPr lang="tr-TR" sz="2000" dirty="0" err="1" smtClean="0">
                <a:solidFill>
                  <a:schemeClr val="tx1"/>
                </a:solidFill>
              </a:rPr>
              <a:t>kolloidler</a:t>
            </a:r>
            <a:r>
              <a:rPr lang="tr-TR" sz="2000" dirty="0" smtClean="0">
                <a:solidFill>
                  <a:schemeClr val="tx1"/>
                </a:solidFill>
              </a:rPr>
              <a:t>=(organik madde/ humus) </a:t>
            </a:r>
            <a:r>
              <a:rPr lang="tr-TR" sz="3200" b="1" dirty="0" smtClean="0">
                <a:solidFill>
                  <a:schemeClr val="accent1"/>
                </a:solidFill>
              </a:rPr>
              <a:t/>
            </a:r>
            <a:br>
              <a:rPr lang="tr-TR" sz="3200" b="1" dirty="0" smtClean="0">
                <a:solidFill>
                  <a:schemeClr val="accent1"/>
                </a:solidFill>
              </a:rPr>
            </a:br>
            <a:r>
              <a:rPr lang="tr-TR" sz="3200" dirty="0" smtClean="0">
                <a:solidFill>
                  <a:schemeClr val="accent1"/>
                </a:solidFill>
              </a:rPr>
              <a:t/>
            </a:r>
            <a:br>
              <a:rPr lang="tr-TR" sz="3200" dirty="0" smtClean="0">
                <a:solidFill>
                  <a:schemeClr val="accent1"/>
                </a:solidFill>
              </a:rPr>
            </a:br>
            <a:r>
              <a:rPr lang="tr-TR" sz="3200" dirty="0" smtClean="0">
                <a:solidFill>
                  <a:schemeClr val="tx1"/>
                </a:solidFill>
              </a:rPr>
              <a:t/>
            </a:r>
            <a:br>
              <a:rPr lang="tr-TR" sz="3200" dirty="0" smtClean="0">
                <a:solidFill>
                  <a:schemeClr val="tx1"/>
                </a:solidFill>
              </a:rPr>
            </a:br>
            <a:r>
              <a:rPr lang="tr-TR" sz="3200" dirty="0" smtClean="0">
                <a:solidFill>
                  <a:schemeClr val="tx1"/>
                </a:solidFill>
              </a:rPr>
              <a:t/>
            </a:r>
            <a:br>
              <a:rPr lang="tr-TR" sz="3200" dirty="0" smtClean="0">
                <a:solidFill>
                  <a:schemeClr val="tx1"/>
                </a:solidFill>
              </a:rPr>
            </a:br>
            <a:r>
              <a:rPr lang="tr-TR" sz="3200" b="1" dirty="0" smtClean="0">
                <a:solidFill>
                  <a:schemeClr val="tx2">
                    <a:satMod val="130000"/>
                  </a:schemeClr>
                </a:solidFill>
              </a:rPr>
              <a:t/>
            </a:r>
            <a:br>
              <a:rPr lang="tr-TR" sz="3200" b="1" dirty="0" smtClean="0">
                <a:solidFill>
                  <a:schemeClr val="tx2">
                    <a:satMod val="130000"/>
                  </a:schemeClr>
                </a:solidFill>
              </a:rPr>
            </a:br>
            <a:endParaRPr lang="tr-TR" sz="3200" dirty="0">
              <a:solidFill>
                <a:schemeClr val="tx2">
                  <a:satMod val="130000"/>
                </a:schemeClr>
              </a:solidFill>
            </a:endParaRPr>
          </a:p>
        </p:txBody>
      </p:sp>
      <p:sp>
        <p:nvSpPr>
          <p:cNvPr id="49155" name="3 Yuvarlatılmış Dikdörtgen"/>
          <p:cNvSpPr>
            <a:spLocks noChangeArrowheads="1"/>
          </p:cNvSpPr>
          <p:nvPr/>
        </p:nvSpPr>
        <p:spPr bwMode="auto">
          <a:xfrm>
            <a:off x="5940425" y="1052513"/>
            <a:ext cx="2735263" cy="2211387"/>
          </a:xfrm>
          <a:prstGeom prst="roundRect">
            <a:avLst>
              <a:gd name="adj" fmla="val 16667"/>
            </a:avLst>
          </a:prstGeom>
          <a:solidFill>
            <a:schemeClr val="accent1"/>
          </a:solidFill>
          <a:ln w="9525" algn="ctr">
            <a:solidFill>
              <a:schemeClr val="tx1"/>
            </a:solidFill>
            <a:round/>
            <a:headEnd/>
            <a:tailEnd/>
          </a:ln>
        </p:spPr>
        <p:txBody>
          <a:bodyPr wrap="none" anchor="ctr"/>
          <a:lstStyle/>
          <a:p>
            <a:r>
              <a:rPr lang="tr-TR" b="1"/>
              <a:t>1.Katlı silikat killeri</a:t>
            </a:r>
          </a:p>
          <a:p>
            <a:pPr>
              <a:buFont typeface="Wingdings" pitchFamily="2" charset="2"/>
              <a:buNone/>
            </a:pPr>
            <a:r>
              <a:rPr lang="tr-TR"/>
              <a:t> 	1:1, 2:1, 2:1:1 tipi</a:t>
            </a:r>
          </a:p>
          <a:p>
            <a:r>
              <a:rPr lang="tr-TR" b="1"/>
              <a:t>2. Fe ve Al oksitler</a:t>
            </a:r>
          </a:p>
          <a:p>
            <a:pPr>
              <a:buFont typeface="Wingdings" pitchFamily="2" charset="2"/>
              <a:buNone/>
            </a:pPr>
            <a:r>
              <a:rPr lang="tr-TR"/>
              <a:t>	Fe-oksitler: kırmızı renk</a:t>
            </a:r>
          </a:p>
          <a:p>
            <a:r>
              <a:rPr lang="tr-TR" b="1"/>
              <a:t>3. Allofan</a:t>
            </a:r>
          </a:p>
          <a:p>
            <a:pPr>
              <a:buFont typeface="Wingdings" pitchFamily="2" charset="2"/>
              <a:buNone/>
            </a:pPr>
            <a:r>
              <a:rPr lang="tr-TR"/>
              <a:t>	amorf</a:t>
            </a:r>
          </a:p>
        </p:txBody>
      </p:sp>
      <p:sp>
        <p:nvSpPr>
          <p:cNvPr id="49156" name="4 Oval"/>
          <p:cNvSpPr>
            <a:spLocks noChangeArrowheads="1"/>
          </p:cNvSpPr>
          <p:nvPr/>
        </p:nvSpPr>
        <p:spPr bwMode="auto">
          <a:xfrm>
            <a:off x="3563938" y="4076700"/>
            <a:ext cx="4895850" cy="771525"/>
          </a:xfrm>
          <a:prstGeom prst="ellipse">
            <a:avLst/>
          </a:prstGeom>
          <a:solidFill>
            <a:schemeClr val="accent1"/>
          </a:solidFill>
          <a:ln w="9525" algn="ctr">
            <a:solidFill>
              <a:schemeClr val="tx1"/>
            </a:solidFill>
            <a:round/>
            <a:headEnd/>
            <a:tailEnd/>
          </a:ln>
        </p:spPr>
        <p:txBody>
          <a:bodyPr wrap="none" anchor="ctr"/>
          <a:lstStyle/>
          <a:p>
            <a:r>
              <a:rPr lang="tr-TR" b="1"/>
              <a:t>4. Humus</a:t>
            </a:r>
          </a:p>
          <a:p>
            <a:pPr>
              <a:buFont typeface="Wingdings" pitchFamily="2" charset="2"/>
              <a:buNone/>
            </a:pPr>
            <a:r>
              <a:rPr lang="tr-TR"/>
              <a:t>	koyu kahveden siyaha ulaşan renk</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2 İçerik Yer Tutucusu"/>
          <p:cNvSpPr>
            <a:spLocks noGrp="1"/>
          </p:cNvSpPr>
          <p:nvPr>
            <p:ph idx="1"/>
          </p:nvPr>
        </p:nvSpPr>
        <p:spPr>
          <a:xfrm>
            <a:off x="395288" y="765175"/>
            <a:ext cx="8137525" cy="4895850"/>
          </a:xfrm>
        </p:spPr>
        <p:txBody>
          <a:bodyPr/>
          <a:lstStyle/>
          <a:p>
            <a:pPr marL="365125" indent="-282575" eaLnBrk="1" hangingPunct="1">
              <a:buFontTx/>
              <a:buNone/>
            </a:pPr>
            <a:endParaRPr lang="tr-TR" sz="1800" b="1" smtClean="0">
              <a:latin typeface="Times New Roman" pitchFamily="18" charset="0"/>
            </a:endParaRPr>
          </a:p>
          <a:p>
            <a:pPr marL="365125" indent="-282575" eaLnBrk="1" hangingPunct="1">
              <a:buFontTx/>
              <a:buNone/>
            </a:pPr>
            <a:r>
              <a:rPr lang="tr-TR" sz="2000" b="1" smtClean="0"/>
              <a:t>4.2.1.Toprağın organik kolloidi: Organik Madde </a:t>
            </a:r>
          </a:p>
          <a:p>
            <a:pPr marL="365125" indent="-282575" eaLnBrk="1" hangingPunct="1">
              <a:buFont typeface="Wingdings 2" pitchFamily="18" charset="2"/>
              <a:buChar char=""/>
            </a:pPr>
            <a:endParaRPr lang="tr-TR" b="1" smtClean="0">
              <a:solidFill>
                <a:srgbClr val="FFFF00"/>
              </a:solidFill>
              <a:latin typeface="Times New Roman" pitchFamily="18" charset="0"/>
            </a:endParaRPr>
          </a:p>
          <a:p>
            <a:pPr marL="365125" indent="-282575" eaLnBrk="1" hangingPunct="1">
              <a:buFont typeface="Wingdings 2" pitchFamily="18" charset="2"/>
              <a:buChar char=""/>
            </a:pPr>
            <a:r>
              <a:rPr lang="tr-TR" sz="1800" smtClean="0"/>
              <a:t>Toprak organik maddesi; canlı, cansız yada çürümüş (dekompoze) olan tüm organik maddeleri içeren bir terimdir. </a:t>
            </a:r>
          </a:p>
          <a:p>
            <a:pPr marL="365125" indent="-282575" eaLnBrk="1" hangingPunct="1">
              <a:buFont typeface="Wingdings 2" pitchFamily="18" charset="2"/>
              <a:buChar char=""/>
            </a:pPr>
            <a:r>
              <a:rPr lang="tr-TR" sz="1800" smtClean="0"/>
              <a:t>Tamamen çürümüş organik yapılar </a:t>
            </a:r>
            <a:r>
              <a:rPr lang="tr-TR" sz="1800" smtClean="0">
                <a:solidFill>
                  <a:srgbClr val="FF0000"/>
                </a:solidFill>
              </a:rPr>
              <a:t>HUMUS</a:t>
            </a:r>
            <a:r>
              <a:rPr lang="tr-TR" sz="1800" smtClean="0"/>
              <a:t> olarak adlandırılır. </a:t>
            </a:r>
          </a:p>
          <a:p>
            <a:pPr marL="365125" indent="-282575" eaLnBrk="1" hangingPunct="1">
              <a:buFont typeface="Wingdings" pitchFamily="2" charset="2"/>
              <a:buNone/>
            </a:pPr>
            <a:endParaRPr lang="tr-TR" sz="1800" smtClean="0"/>
          </a:p>
          <a:p>
            <a:pPr marL="365125" indent="-282575" eaLnBrk="1" hangingPunct="1">
              <a:buFont typeface="Wingdings 2" pitchFamily="18" charset="2"/>
              <a:buChar char=""/>
            </a:pPr>
            <a:r>
              <a:rPr lang="tr-TR" sz="1800" smtClean="0"/>
              <a:t>En iyi humus kaynağı dekompoze olmuş bitki yada kompost materyalleridir. </a:t>
            </a:r>
            <a:br>
              <a:rPr lang="tr-TR" sz="1800" smtClean="0"/>
            </a:br>
            <a:endParaRPr lang="tr-TR" sz="18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Başlık"/>
          <p:cNvSpPr>
            <a:spLocks noGrp="1"/>
          </p:cNvSpPr>
          <p:nvPr>
            <p:ph type="title"/>
          </p:nvPr>
        </p:nvSpPr>
        <p:spPr/>
        <p:txBody>
          <a:bodyPr/>
          <a:lstStyle/>
          <a:p>
            <a:pPr>
              <a:defRPr/>
            </a:pPr>
            <a:r>
              <a:rPr lang="tr-TR" sz="2400" b="1" dirty="0" smtClean="0">
                <a:latin typeface="+mn-lt"/>
              </a:rPr>
              <a:t>4.2.2.Katlı silikat killeri</a:t>
            </a:r>
          </a:p>
        </p:txBody>
      </p:sp>
      <p:sp>
        <p:nvSpPr>
          <p:cNvPr id="51203" name="2 İçerik Yer Tutucusu"/>
          <p:cNvSpPr>
            <a:spLocks noGrp="1"/>
          </p:cNvSpPr>
          <p:nvPr>
            <p:ph idx="1"/>
          </p:nvPr>
        </p:nvSpPr>
        <p:spPr/>
        <p:txBody>
          <a:bodyPr/>
          <a:lstStyle/>
          <a:p>
            <a:pPr>
              <a:buFont typeface="Wingdings" pitchFamily="2" charset="2"/>
              <a:buNone/>
            </a:pPr>
            <a:r>
              <a:rPr lang="tr-TR" smtClean="0"/>
              <a:t>• </a:t>
            </a:r>
            <a:r>
              <a:rPr lang="tr-TR" sz="1800" smtClean="0"/>
              <a:t>yunanca yaprak</a:t>
            </a:r>
          </a:p>
          <a:p>
            <a:pPr>
              <a:buFont typeface="Wingdings" pitchFamily="2" charset="2"/>
              <a:buNone/>
            </a:pPr>
            <a:r>
              <a:rPr lang="en-US" sz="1800" smtClean="0"/>
              <a:t>• </a:t>
            </a:r>
            <a:r>
              <a:rPr lang="tr-TR" sz="1800" smtClean="0"/>
              <a:t>çoğu toprakta d</a:t>
            </a:r>
            <a:r>
              <a:rPr lang="en-US" sz="1800" smtClean="0"/>
              <a:t>ominant inorgani</a:t>
            </a:r>
            <a:r>
              <a:rPr lang="tr-TR" sz="1800" smtClean="0"/>
              <a:t>k</a:t>
            </a:r>
            <a:r>
              <a:rPr lang="en-US" sz="1800" smtClean="0"/>
              <a:t> </a:t>
            </a:r>
            <a:r>
              <a:rPr lang="tr-TR" sz="1800" smtClean="0"/>
              <a:t>k</a:t>
            </a:r>
            <a:r>
              <a:rPr lang="en-US" sz="1800" smtClean="0"/>
              <a:t>olloid </a:t>
            </a:r>
          </a:p>
          <a:p>
            <a:pPr>
              <a:buFont typeface="Wingdings" pitchFamily="2" charset="2"/>
              <a:buNone/>
            </a:pPr>
            <a:r>
              <a:rPr lang="fr-FR" sz="1800" smtClean="0"/>
              <a:t>• Dominant </a:t>
            </a:r>
            <a:r>
              <a:rPr lang="tr-TR" sz="1800" smtClean="0"/>
              <a:t>k</a:t>
            </a:r>
            <a:r>
              <a:rPr lang="fr-FR" sz="1800" smtClean="0"/>
              <a:t>at</a:t>
            </a:r>
            <a:r>
              <a:rPr lang="tr-TR" sz="1800" smtClean="0"/>
              <a:t>yonlar</a:t>
            </a:r>
            <a:r>
              <a:rPr lang="fr-FR" sz="1800" smtClean="0"/>
              <a:t> Si, Al, Mg, Fe</a:t>
            </a:r>
          </a:p>
          <a:p>
            <a:pPr>
              <a:buFont typeface="Wingdings" pitchFamily="2" charset="2"/>
              <a:buNone/>
            </a:pPr>
            <a:r>
              <a:rPr lang="tr-TR" sz="1800" smtClean="0"/>
              <a:t>Oksijenle bağlı</a:t>
            </a:r>
          </a:p>
          <a:p>
            <a:pPr>
              <a:buFont typeface="Wingdings" pitchFamily="2" charset="2"/>
              <a:buNone/>
            </a:pPr>
            <a:r>
              <a:rPr lang="tr-TR" sz="1800" smtClean="0"/>
              <a:t>•  negatif yük</a:t>
            </a:r>
          </a:p>
          <a:p>
            <a:pPr>
              <a:buFont typeface="Wingdings" pitchFamily="2" charset="2"/>
              <a:buNone/>
            </a:pPr>
            <a:r>
              <a:rPr lang="en-US" sz="1800" smtClean="0"/>
              <a:t>– I</a:t>
            </a:r>
            <a:r>
              <a:rPr lang="tr-TR" sz="1800" smtClean="0"/>
              <a:t>zomorfik yerdeğişimi</a:t>
            </a:r>
            <a:endParaRPr lang="en-US" sz="1800" smtClean="0"/>
          </a:p>
          <a:p>
            <a:pPr>
              <a:buFont typeface="Wingdings" pitchFamily="2" charset="2"/>
              <a:buNone/>
            </a:pPr>
            <a:r>
              <a:rPr lang="tr-TR" sz="1800" smtClean="0"/>
              <a:t>-KDK kapasitesinin artışı</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3 Veri Yer Tutucusu"/>
          <p:cNvSpPr>
            <a:spLocks noGrp="1"/>
          </p:cNvSpPr>
          <p:nvPr>
            <p:ph type="dt" sz="quarter" idx="10"/>
          </p:nvPr>
        </p:nvSpPr>
        <p:spPr>
          <a:noFill/>
        </p:spPr>
        <p:txBody>
          <a:bodyPr/>
          <a:lstStyle/>
          <a:p>
            <a:r>
              <a:rPr lang="en-US" smtClean="0">
                <a:cs typeface="Arial" pitchFamily="34" charset="0"/>
              </a:rPr>
              <a:t>T10-</a:t>
            </a:r>
            <a:fld id="{D832BD6F-22AB-46E3-A115-AE94F07560C9}" type="slidenum">
              <a:rPr lang="en-US" smtClean="0">
                <a:cs typeface="Arial" pitchFamily="34" charset="0"/>
              </a:rPr>
              <a:pPr/>
              <a:t>8</a:t>
            </a:fld>
            <a:endParaRPr lang="en-US" smtClean="0">
              <a:cs typeface="Arial" pitchFamily="34" charset="0"/>
            </a:endParaRPr>
          </a:p>
        </p:txBody>
      </p:sp>
      <p:sp>
        <p:nvSpPr>
          <p:cNvPr id="52227" name="4 Altbilgi Yer Tutucusu"/>
          <p:cNvSpPr>
            <a:spLocks noGrp="1"/>
          </p:cNvSpPr>
          <p:nvPr>
            <p:ph type="ftr" sz="quarter" idx="11"/>
          </p:nvPr>
        </p:nvSpPr>
        <p:spPr>
          <a:noFill/>
        </p:spPr>
        <p:txBody>
          <a:bodyPr/>
          <a:lstStyle/>
          <a:p>
            <a:r>
              <a:rPr lang="en-US" smtClean="0">
                <a:cs typeface="Arial" pitchFamily="34" charset="0"/>
              </a:rPr>
              <a:t>Soil Science &amp; Management, 4E</a:t>
            </a:r>
          </a:p>
        </p:txBody>
      </p:sp>
      <p:pic>
        <p:nvPicPr>
          <p:cNvPr id="52228" name="Picture 5" descr="Fig09-05"/>
          <p:cNvPicPr>
            <a:picLocks noChangeAspect="1" noChangeArrowheads="1"/>
          </p:cNvPicPr>
          <p:nvPr>
            <p:ph idx="1"/>
          </p:nvPr>
        </p:nvPicPr>
        <p:blipFill>
          <a:blip r:embed="rId2" cstate="print"/>
          <a:srcRect/>
          <a:stretch>
            <a:fillRect/>
          </a:stretch>
        </p:blipFill>
        <p:spPr>
          <a:xfrm>
            <a:off x="1524000" y="2209800"/>
            <a:ext cx="7343775" cy="2344738"/>
          </a:xfrm>
          <a:noFill/>
        </p:spPr>
      </p:pic>
      <p:sp>
        <p:nvSpPr>
          <p:cNvPr id="9222" name="Text Box 7"/>
          <p:cNvSpPr txBox="1">
            <a:spLocks noChangeArrowheads="1"/>
          </p:cNvSpPr>
          <p:nvPr/>
        </p:nvSpPr>
        <p:spPr bwMode="auto">
          <a:xfrm>
            <a:off x="900113" y="981075"/>
            <a:ext cx="5975350" cy="369888"/>
          </a:xfrm>
          <a:prstGeom prst="rect">
            <a:avLst/>
          </a:prstGeom>
          <a:solidFill>
            <a:schemeClr val="accent1">
              <a:lumMod val="40000"/>
              <a:lumOff val="60000"/>
            </a:schemeClr>
          </a:solidFill>
          <a:ln w="9525">
            <a:solidFill>
              <a:schemeClr val="accent1"/>
            </a:solidFill>
            <a:miter lim="800000"/>
            <a:headEnd/>
            <a:tailEnd/>
          </a:ln>
        </p:spPr>
        <p:txBody>
          <a:bodyPr>
            <a:spAutoFit/>
          </a:bodyPr>
          <a:lstStyle/>
          <a:p>
            <a:pPr>
              <a:defRPr/>
            </a:pPr>
            <a:r>
              <a:rPr lang="tr-TR" b="1" dirty="0">
                <a:cs typeface="Arial" charset="0"/>
              </a:rPr>
              <a:t>4.2.2.1.Killerin Yapısı-En küçük yapı ünitesi</a:t>
            </a:r>
            <a:r>
              <a:rPr lang="en-US" b="1" dirty="0">
                <a:cs typeface="Arial" charset="0"/>
              </a:rPr>
              <a:t> </a:t>
            </a:r>
          </a:p>
        </p:txBody>
      </p:sp>
      <p:sp>
        <p:nvSpPr>
          <p:cNvPr id="52230" name="6 Metin kutusu"/>
          <p:cNvSpPr txBox="1">
            <a:spLocks noChangeArrowheads="1"/>
          </p:cNvSpPr>
          <p:nvPr/>
        </p:nvSpPr>
        <p:spPr bwMode="auto">
          <a:xfrm>
            <a:off x="3348038" y="2276475"/>
            <a:ext cx="1152525" cy="369888"/>
          </a:xfrm>
          <a:prstGeom prst="rect">
            <a:avLst/>
          </a:prstGeom>
          <a:solidFill>
            <a:schemeClr val="bg2"/>
          </a:solidFill>
          <a:ln w="9525">
            <a:noFill/>
            <a:miter lim="800000"/>
            <a:headEnd/>
            <a:tailEnd/>
          </a:ln>
        </p:spPr>
        <p:txBody>
          <a:bodyPr>
            <a:spAutoFit/>
          </a:bodyPr>
          <a:lstStyle/>
          <a:p>
            <a:r>
              <a:rPr lang="tr-TR"/>
              <a:t>Oksijen</a:t>
            </a:r>
          </a:p>
        </p:txBody>
      </p:sp>
      <p:sp>
        <p:nvSpPr>
          <p:cNvPr id="52231" name="7 Metin kutusu"/>
          <p:cNvSpPr txBox="1">
            <a:spLocks noChangeArrowheads="1"/>
          </p:cNvSpPr>
          <p:nvPr/>
        </p:nvSpPr>
        <p:spPr bwMode="auto">
          <a:xfrm>
            <a:off x="3348038" y="2997200"/>
            <a:ext cx="1304925" cy="368300"/>
          </a:xfrm>
          <a:prstGeom prst="rect">
            <a:avLst/>
          </a:prstGeom>
          <a:solidFill>
            <a:schemeClr val="bg2"/>
          </a:solidFill>
          <a:ln w="9525">
            <a:noFill/>
            <a:miter lim="800000"/>
            <a:headEnd/>
            <a:tailEnd/>
          </a:ln>
        </p:spPr>
        <p:txBody>
          <a:bodyPr>
            <a:spAutoFit/>
          </a:bodyPr>
          <a:lstStyle/>
          <a:p>
            <a:r>
              <a:rPr lang="tr-TR"/>
              <a:t>Silisyum</a:t>
            </a:r>
          </a:p>
        </p:txBody>
      </p:sp>
      <p:sp>
        <p:nvSpPr>
          <p:cNvPr id="52232" name="8 Metin kutusu"/>
          <p:cNvSpPr txBox="1">
            <a:spLocks noChangeArrowheads="1"/>
          </p:cNvSpPr>
          <p:nvPr/>
        </p:nvSpPr>
        <p:spPr bwMode="auto">
          <a:xfrm>
            <a:off x="7596188" y="2636838"/>
            <a:ext cx="1223962" cy="369887"/>
          </a:xfrm>
          <a:prstGeom prst="rect">
            <a:avLst/>
          </a:prstGeom>
          <a:solidFill>
            <a:schemeClr val="bg2"/>
          </a:solidFill>
          <a:ln w="9525">
            <a:noFill/>
            <a:miter lim="800000"/>
            <a:headEnd/>
            <a:tailEnd/>
          </a:ln>
        </p:spPr>
        <p:txBody>
          <a:bodyPr>
            <a:spAutoFit/>
          </a:bodyPr>
          <a:lstStyle/>
          <a:p>
            <a:r>
              <a:rPr lang="tr-TR"/>
              <a:t>Hidrojen</a:t>
            </a:r>
          </a:p>
        </p:txBody>
      </p:sp>
      <p:sp>
        <p:nvSpPr>
          <p:cNvPr id="52233" name="9 Metin kutusu"/>
          <p:cNvSpPr txBox="1">
            <a:spLocks noChangeArrowheads="1"/>
          </p:cNvSpPr>
          <p:nvPr/>
        </p:nvSpPr>
        <p:spPr bwMode="auto">
          <a:xfrm>
            <a:off x="7308850" y="3068638"/>
            <a:ext cx="1584325" cy="369887"/>
          </a:xfrm>
          <a:prstGeom prst="rect">
            <a:avLst/>
          </a:prstGeom>
          <a:solidFill>
            <a:schemeClr val="bg2"/>
          </a:solidFill>
          <a:ln w="9525">
            <a:noFill/>
            <a:miter lim="800000"/>
            <a:headEnd/>
            <a:tailEnd/>
          </a:ln>
        </p:spPr>
        <p:txBody>
          <a:bodyPr>
            <a:spAutoFit/>
          </a:bodyPr>
          <a:lstStyle/>
          <a:p>
            <a:r>
              <a:rPr lang="tr-TR"/>
              <a:t>Aluminyum</a:t>
            </a:r>
          </a:p>
        </p:txBody>
      </p:sp>
      <p:sp>
        <p:nvSpPr>
          <p:cNvPr id="52234" name="10 Metin kutusu"/>
          <p:cNvSpPr txBox="1">
            <a:spLocks noChangeArrowheads="1"/>
          </p:cNvSpPr>
          <p:nvPr/>
        </p:nvSpPr>
        <p:spPr bwMode="auto">
          <a:xfrm>
            <a:off x="7667625" y="3500438"/>
            <a:ext cx="1152525" cy="369887"/>
          </a:xfrm>
          <a:prstGeom prst="rect">
            <a:avLst/>
          </a:prstGeom>
          <a:solidFill>
            <a:schemeClr val="bg2"/>
          </a:solidFill>
          <a:ln w="9525">
            <a:noFill/>
            <a:miter lim="800000"/>
            <a:headEnd/>
            <a:tailEnd/>
          </a:ln>
        </p:spPr>
        <p:txBody>
          <a:bodyPr>
            <a:spAutoFit/>
          </a:bodyPr>
          <a:lstStyle/>
          <a:p>
            <a:r>
              <a:rPr lang="tr-TR"/>
              <a:t>Oksijen</a:t>
            </a:r>
          </a:p>
        </p:txBody>
      </p:sp>
      <p:sp>
        <p:nvSpPr>
          <p:cNvPr id="12" name="11 Metin kutusu"/>
          <p:cNvSpPr txBox="1"/>
          <p:nvPr/>
        </p:nvSpPr>
        <p:spPr>
          <a:xfrm>
            <a:off x="2124075" y="4149725"/>
            <a:ext cx="2384425" cy="368300"/>
          </a:xfrm>
          <a:prstGeom prst="rect">
            <a:avLst/>
          </a:prstGeom>
          <a:solidFill>
            <a:schemeClr val="accent2">
              <a:lumMod val="20000"/>
              <a:lumOff val="80000"/>
            </a:schemeClr>
          </a:solidFill>
        </p:spPr>
        <p:txBody>
          <a:bodyPr>
            <a:spAutoFit/>
          </a:bodyPr>
          <a:lstStyle/>
          <a:p>
            <a:pPr>
              <a:defRPr/>
            </a:pPr>
            <a:r>
              <a:rPr lang="tr-TR" dirty="0">
                <a:cs typeface="Arial" charset="0"/>
              </a:rPr>
              <a:t>Silisyum </a:t>
            </a:r>
            <a:r>
              <a:rPr lang="tr-TR" dirty="0" err="1">
                <a:cs typeface="Arial" charset="0"/>
              </a:rPr>
              <a:t>tetraeder</a:t>
            </a:r>
            <a:endParaRPr lang="tr-TR" dirty="0">
              <a:cs typeface="Arial" charset="0"/>
            </a:endParaRPr>
          </a:p>
        </p:txBody>
      </p:sp>
      <p:sp>
        <p:nvSpPr>
          <p:cNvPr id="13" name="12 Metin kutusu"/>
          <p:cNvSpPr txBox="1"/>
          <p:nvPr/>
        </p:nvSpPr>
        <p:spPr>
          <a:xfrm>
            <a:off x="5940425" y="4149725"/>
            <a:ext cx="2384425" cy="646113"/>
          </a:xfrm>
          <a:prstGeom prst="rect">
            <a:avLst/>
          </a:prstGeom>
          <a:solidFill>
            <a:schemeClr val="accent2">
              <a:lumMod val="20000"/>
              <a:lumOff val="80000"/>
            </a:schemeClr>
          </a:solidFill>
        </p:spPr>
        <p:txBody>
          <a:bodyPr>
            <a:spAutoFit/>
          </a:bodyPr>
          <a:lstStyle/>
          <a:p>
            <a:pPr>
              <a:defRPr/>
            </a:pPr>
            <a:r>
              <a:rPr lang="tr-TR" dirty="0" err="1">
                <a:cs typeface="Arial" charset="0"/>
              </a:rPr>
              <a:t>Aluminyum</a:t>
            </a:r>
            <a:r>
              <a:rPr lang="tr-TR" dirty="0">
                <a:cs typeface="Arial" charset="0"/>
              </a:rPr>
              <a:t> </a:t>
            </a:r>
            <a:r>
              <a:rPr lang="tr-TR" dirty="0" err="1">
                <a:cs typeface="Arial" charset="0"/>
              </a:rPr>
              <a:t>oktaeder</a:t>
            </a:r>
            <a:endParaRPr lang="tr-TR" dirty="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3 Veri Yer Tutucusu"/>
          <p:cNvSpPr>
            <a:spLocks noGrp="1"/>
          </p:cNvSpPr>
          <p:nvPr>
            <p:ph type="dt" sz="quarter" idx="10"/>
          </p:nvPr>
        </p:nvSpPr>
        <p:spPr>
          <a:noFill/>
        </p:spPr>
        <p:txBody>
          <a:bodyPr/>
          <a:lstStyle/>
          <a:p>
            <a:r>
              <a:rPr lang="en-US" smtClean="0">
                <a:cs typeface="Arial" pitchFamily="34" charset="0"/>
              </a:rPr>
              <a:t>T10-</a:t>
            </a:r>
            <a:fld id="{5210F92D-6E22-418B-9BE8-8BC60683CDCC}" type="slidenum">
              <a:rPr lang="en-US" smtClean="0">
                <a:cs typeface="Arial" pitchFamily="34" charset="0"/>
              </a:rPr>
              <a:pPr/>
              <a:t>9</a:t>
            </a:fld>
            <a:endParaRPr lang="en-US" smtClean="0">
              <a:cs typeface="Arial" pitchFamily="34" charset="0"/>
            </a:endParaRPr>
          </a:p>
        </p:txBody>
      </p:sp>
      <p:sp>
        <p:nvSpPr>
          <p:cNvPr id="53251" name="4 Altbilgi Yer Tutucusu"/>
          <p:cNvSpPr>
            <a:spLocks noGrp="1"/>
          </p:cNvSpPr>
          <p:nvPr>
            <p:ph type="ftr" sz="quarter" idx="11"/>
          </p:nvPr>
        </p:nvSpPr>
        <p:spPr>
          <a:noFill/>
        </p:spPr>
        <p:txBody>
          <a:bodyPr/>
          <a:lstStyle/>
          <a:p>
            <a:r>
              <a:rPr lang="en-US" smtClean="0">
                <a:cs typeface="Arial" pitchFamily="34" charset="0"/>
              </a:rPr>
              <a:t>Soil Science &amp; Management, 4E</a:t>
            </a:r>
          </a:p>
        </p:txBody>
      </p:sp>
      <p:pic>
        <p:nvPicPr>
          <p:cNvPr id="53252" name="Picture 5" descr="Fig09-06"/>
          <p:cNvPicPr>
            <a:picLocks noChangeAspect="1" noChangeArrowheads="1"/>
          </p:cNvPicPr>
          <p:nvPr>
            <p:ph idx="1"/>
          </p:nvPr>
        </p:nvPicPr>
        <p:blipFill>
          <a:blip r:embed="rId2" cstate="print"/>
          <a:srcRect/>
          <a:stretch>
            <a:fillRect/>
          </a:stretch>
        </p:blipFill>
        <p:spPr>
          <a:xfrm>
            <a:off x="1187450" y="1268413"/>
            <a:ext cx="6894513" cy="2998787"/>
          </a:xfrm>
          <a:noFill/>
        </p:spPr>
      </p:pic>
      <p:sp>
        <p:nvSpPr>
          <p:cNvPr id="53253" name="Text Box 7"/>
          <p:cNvSpPr txBox="1">
            <a:spLocks noChangeArrowheads="1"/>
          </p:cNvSpPr>
          <p:nvPr/>
        </p:nvSpPr>
        <p:spPr bwMode="auto">
          <a:xfrm>
            <a:off x="746125" y="5294313"/>
            <a:ext cx="1352550" cy="366712"/>
          </a:xfrm>
          <a:prstGeom prst="rect">
            <a:avLst/>
          </a:prstGeom>
          <a:noFill/>
          <a:ln w="9525">
            <a:noFill/>
            <a:miter lim="800000"/>
            <a:headEnd/>
            <a:tailEnd/>
          </a:ln>
        </p:spPr>
        <p:txBody>
          <a:bodyPr wrap="none">
            <a:spAutoFit/>
          </a:bodyPr>
          <a:lstStyle/>
          <a:p>
            <a:r>
              <a:rPr lang="en-US"/>
              <a:t>Figure 10-6</a:t>
            </a:r>
          </a:p>
        </p:txBody>
      </p:sp>
      <p:sp>
        <p:nvSpPr>
          <p:cNvPr id="53254" name="7 Metin kutusu"/>
          <p:cNvSpPr txBox="1">
            <a:spLocks noChangeArrowheads="1"/>
          </p:cNvSpPr>
          <p:nvPr/>
        </p:nvSpPr>
        <p:spPr bwMode="auto">
          <a:xfrm>
            <a:off x="684213" y="2492375"/>
            <a:ext cx="1366837" cy="522288"/>
          </a:xfrm>
          <a:prstGeom prst="rect">
            <a:avLst/>
          </a:prstGeom>
          <a:solidFill>
            <a:schemeClr val="bg2"/>
          </a:solidFill>
          <a:ln w="9525">
            <a:noFill/>
            <a:miter lim="800000"/>
            <a:headEnd/>
            <a:tailEnd/>
          </a:ln>
        </p:spPr>
        <p:txBody>
          <a:bodyPr>
            <a:spAutoFit/>
          </a:bodyPr>
          <a:lstStyle/>
          <a:p>
            <a:r>
              <a:rPr lang="tr-TR" sz="1400"/>
              <a:t>Paylaşılmış Oksijen</a:t>
            </a:r>
          </a:p>
        </p:txBody>
      </p:sp>
      <p:sp>
        <p:nvSpPr>
          <p:cNvPr id="53255" name="8 Metin kutusu"/>
          <p:cNvSpPr txBox="1">
            <a:spLocks noChangeArrowheads="1"/>
          </p:cNvSpPr>
          <p:nvPr/>
        </p:nvSpPr>
        <p:spPr bwMode="auto">
          <a:xfrm>
            <a:off x="2916238" y="1268413"/>
            <a:ext cx="1584325" cy="339725"/>
          </a:xfrm>
          <a:prstGeom prst="rect">
            <a:avLst/>
          </a:prstGeom>
          <a:solidFill>
            <a:schemeClr val="bg2"/>
          </a:solidFill>
          <a:ln w="9525">
            <a:noFill/>
            <a:miter lim="800000"/>
            <a:headEnd/>
            <a:tailEnd/>
          </a:ln>
        </p:spPr>
        <p:txBody>
          <a:bodyPr>
            <a:spAutoFit/>
          </a:bodyPr>
          <a:lstStyle/>
          <a:p>
            <a:r>
              <a:rPr lang="tr-TR" sz="1600"/>
              <a:t>OH grubu</a:t>
            </a:r>
          </a:p>
        </p:txBody>
      </p:sp>
      <p:sp>
        <p:nvSpPr>
          <p:cNvPr id="53256" name="9 Metin kutusu"/>
          <p:cNvSpPr txBox="1">
            <a:spLocks noChangeArrowheads="1"/>
          </p:cNvSpPr>
          <p:nvPr/>
        </p:nvSpPr>
        <p:spPr bwMode="auto">
          <a:xfrm>
            <a:off x="3779838" y="2133600"/>
            <a:ext cx="1225550" cy="306388"/>
          </a:xfrm>
          <a:prstGeom prst="rect">
            <a:avLst/>
          </a:prstGeom>
          <a:solidFill>
            <a:schemeClr val="bg2"/>
          </a:solidFill>
          <a:ln w="9525">
            <a:noFill/>
            <a:miter lim="800000"/>
            <a:headEnd/>
            <a:tailEnd/>
          </a:ln>
        </p:spPr>
        <p:txBody>
          <a:bodyPr>
            <a:spAutoFit/>
          </a:bodyPr>
          <a:lstStyle/>
          <a:p>
            <a:r>
              <a:rPr lang="tr-TR" sz="1400"/>
              <a:t>Al tabakası</a:t>
            </a:r>
          </a:p>
        </p:txBody>
      </p:sp>
      <p:sp>
        <p:nvSpPr>
          <p:cNvPr id="53257" name="10 Metin kutusu"/>
          <p:cNvSpPr txBox="1">
            <a:spLocks noChangeArrowheads="1"/>
          </p:cNvSpPr>
          <p:nvPr/>
        </p:nvSpPr>
        <p:spPr bwMode="auto">
          <a:xfrm>
            <a:off x="3635375" y="2924175"/>
            <a:ext cx="1368425" cy="523875"/>
          </a:xfrm>
          <a:prstGeom prst="rect">
            <a:avLst/>
          </a:prstGeom>
          <a:solidFill>
            <a:schemeClr val="bg2"/>
          </a:solidFill>
          <a:ln w="9525">
            <a:noFill/>
            <a:miter lim="800000"/>
            <a:headEnd/>
            <a:tailEnd/>
          </a:ln>
        </p:spPr>
        <p:txBody>
          <a:bodyPr>
            <a:spAutoFit/>
          </a:bodyPr>
          <a:lstStyle/>
          <a:p>
            <a:r>
              <a:rPr lang="tr-TR" sz="1400"/>
              <a:t>Silika tabakası</a:t>
            </a:r>
          </a:p>
        </p:txBody>
      </p:sp>
      <p:sp>
        <p:nvSpPr>
          <p:cNvPr id="53258" name="11 Metin kutusu"/>
          <p:cNvSpPr txBox="1">
            <a:spLocks noChangeArrowheads="1"/>
          </p:cNvSpPr>
          <p:nvPr/>
        </p:nvSpPr>
        <p:spPr bwMode="auto">
          <a:xfrm>
            <a:off x="7235825" y="2060575"/>
            <a:ext cx="1223963" cy="369888"/>
          </a:xfrm>
          <a:prstGeom prst="rect">
            <a:avLst/>
          </a:prstGeom>
          <a:solidFill>
            <a:schemeClr val="bg2"/>
          </a:solidFill>
          <a:ln w="9525">
            <a:noFill/>
            <a:miter lim="800000"/>
            <a:headEnd/>
            <a:tailEnd/>
          </a:ln>
        </p:spPr>
        <p:txBody>
          <a:bodyPr>
            <a:spAutoFit/>
          </a:bodyPr>
          <a:lstStyle/>
          <a:p>
            <a:r>
              <a:rPr lang="tr-TR"/>
              <a:t>1:1 katı</a:t>
            </a:r>
          </a:p>
        </p:txBody>
      </p:sp>
      <p:sp>
        <p:nvSpPr>
          <p:cNvPr id="53259" name="12 Metin kutusu"/>
          <p:cNvSpPr txBox="1">
            <a:spLocks noChangeArrowheads="1"/>
          </p:cNvSpPr>
          <p:nvPr/>
        </p:nvSpPr>
        <p:spPr bwMode="auto">
          <a:xfrm>
            <a:off x="7164388" y="2636838"/>
            <a:ext cx="1584325" cy="369887"/>
          </a:xfrm>
          <a:prstGeom prst="rect">
            <a:avLst/>
          </a:prstGeom>
          <a:solidFill>
            <a:schemeClr val="bg2"/>
          </a:solidFill>
          <a:ln w="9525">
            <a:noFill/>
            <a:miter lim="800000"/>
            <a:headEnd/>
            <a:tailEnd/>
          </a:ln>
        </p:spPr>
        <p:txBody>
          <a:bodyPr>
            <a:spAutoFit/>
          </a:bodyPr>
          <a:lstStyle/>
          <a:p>
            <a:r>
              <a:rPr lang="tr-TR"/>
              <a:t>H bağları</a:t>
            </a:r>
          </a:p>
        </p:txBody>
      </p:sp>
      <p:sp>
        <p:nvSpPr>
          <p:cNvPr id="14" name="13 Dikdörtgen"/>
          <p:cNvSpPr/>
          <p:nvPr/>
        </p:nvSpPr>
        <p:spPr>
          <a:xfrm>
            <a:off x="5580063" y="1916113"/>
            <a:ext cx="1368425" cy="276225"/>
          </a:xfrm>
          <a:prstGeom prst="rect">
            <a:avLst/>
          </a:prstGeom>
          <a:solidFill>
            <a:schemeClr val="accent2">
              <a:lumMod val="20000"/>
              <a:lumOff val="80000"/>
            </a:schemeClr>
          </a:solidFill>
        </p:spPr>
        <p:txBody>
          <a:bodyPr>
            <a:spAutoFit/>
          </a:bodyPr>
          <a:lstStyle/>
          <a:p>
            <a:pPr>
              <a:defRPr/>
            </a:pPr>
            <a:r>
              <a:rPr lang="tr-TR" sz="1200" dirty="0">
                <a:cs typeface="Arial" charset="0"/>
              </a:rPr>
              <a:t>Al tabakası</a:t>
            </a:r>
          </a:p>
        </p:txBody>
      </p:sp>
      <p:sp>
        <p:nvSpPr>
          <p:cNvPr id="15" name="14 Dikdörtgen"/>
          <p:cNvSpPr/>
          <p:nvPr/>
        </p:nvSpPr>
        <p:spPr>
          <a:xfrm>
            <a:off x="5651500" y="2205038"/>
            <a:ext cx="1368425" cy="277812"/>
          </a:xfrm>
          <a:prstGeom prst="rect">
            <a:avLst/>
          </a:prstGeom>
          <a:solidFill>
            <a:schemeClr val="accent2">
              <a:lumMod val="20000"/>
              <a:lumOff val="80000"/>
            </a:schemeClr>
          </a:solidFill>
        </p:spPr>
        <p:txBody>
          <a:bodyPr>
            <a:spAutoFit/>
          </a:bodyPr>
          <a:lstStyle/>
          <a:p>
            <a:pPr>
              <a:defRPr/>
            </a:pPr>
            <a:r>
              <a:rPr lang="tr-TR" sz="1200" dirty="0">
                <a:cs typeface="Arial" charset="0"/>
              </a:rPr>
              <a:t>Si tabakası</a:t>
            </a:r>
          </a:p>
        </p:txBody>
      </p:sp>
      <p:sp>
        <p:nvSpPr>
          <p:cNvPr id="16" name="15 Dikdörtgen"/>
          <p:cNvSpPr/>
          <p:nvPr/>
        </p:nvSpPr>
        <p:spPr>
          <a:xfrm>
            <a:off x="5724525" y="3429000"/>
            <a:ext cx="1368425" cy="276225"/>
          </a:xfrm>
          <a:prstGeom prst="rect">
            <a:avLst/>
          </a:prstGeom>
          <a:solidFill>
            <a:schemeClr val="accent2">
              <a:lumMod val="20000"/>
              <a:lumOff val="80000"/>
            </a:schemeClr>
          </a:solidFill>
        </p:spPr>
        <p:txBody>
          <a:bodyPr>
            <a:spAutoFit/>
          </a:bodyPr>
          <a:lstStyle/>
          <a:p>
            <a:pPr>
              <a:defRPr/>
            </a:pPr>
            <a:r>
              <a:rPr lang="tr-TR" sz="1200" dirty="0">
                <a:cs typeface="Arial" charset="0"/>
              </a:rPr>
              <a:t>Si tabakası</a:t>
            </a:r>
          </a:p>
        </p:txBody>
      </p:sp>
      <p:sp>
        <p:nvSpPr>
          <p:cNvPr id="17" name="16 Dikdörtgen"/>
          <p:cNvSpPr/>
          <p:nvPr/>
        </p:nvSpPr>
        <p:spPr>
          <a:xfrm>
            <a:off x="5651500" y="3141663"/>
            <a:ext cx="1368425" cy="277812"/>
          </a:xfrm>
          <a:prstGeom prst="rect">
            <a:avLst/>
          </a:prstGeom>
          <a:solidFill>
            <a:schemeClr val="accent2">
              <a:lumMod val="20000"/>
              <a:lumOff val="80000"/>
            </a:schemeClr>
          </a:solidFill>
        </p:spPr>
        <p:txBody>
          <a:bodyPr>
            <a:spAutoFit/>
          </a:bodyPr>
          <a:lstStyle/>
          <a:p>
            <a:pPr>
              <a:defRPr/>
            </a:pPr>
            <a:r>
              <a:rPr lang="tr-TR" sz="1200" dirty="0">
                <a:cs typeface="Arial" charset="0"/>
              </a:rPr>
              <a:t>Al tabakası</a:t>
            </a:r>
          </a:p>
        </p:txBody>
      </p:sp>
      <p:sp>
        <p:nvSpPr>
          <p:cNvPr id="18" name="Text Box 7"/>
          <p:cNvSpPr txBox="1">
            <a:spLocks noChangeArrowheads="1"/>
          </p:cNvSpPr>
          <p:nvPr/>
        </p:nvSpPr>
        <p:spPr bwMode="auto">
          <a:xfrm>
            <a:off x="827088" y="476250"/>
            <a:ext cx="5616575" cy="369888"/>
          </a:xfrm>
          <a:prstGeom prst="rect">
            <a:avLst/>
          </a:prstGeom>
          <a:solidFill>
            <a:schemeClr val="accent1">
              <a:lumMod val="40000"/>
              <a:lumOff val="60000"/>
            </a:schemeClr>
          </a:solidFill>
          <a:ln w="9525">
            <a:solidFill>
              <a:schemeClr val="accent1"/>
            </a:solidFill>
            <a:miter lim="800000"/>
            <a:headEnd/>
            <a:tailEnd/>
          </a:ln>
        </p:spPr>
        <p:txBody>
          <a:bodyPr>
            <a:spAutoFit/>
          </a:bodyPr>
          <a:lstStyle/>
          <a:p>
            <a:pPr>
              <a:defRPr/>
            </a:pPr>
            <a:r>
              <a:rPr lang="en-US" dirty="0" err="1">
                <a:cs typeface="Arial" charset="0"/>
              </a:rPr>
              <a:t>Sili</a:t>
            </a:r>
            <a:r>
              <a:rPr lang="tr-TR" dirty="0">
                <a:cs typeface="Arial" charset="0"/>
              </a:rPr>
              <a:t>kat killerinin yapısal ünitelerinin dizilişi</a:t>
            </a:r>
            <a:endParaRPr lang="en-US" dirty="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1784</Words>
  <Application>Microsoft Office PowerPoint</Application>
  <PresentationFormat>Ekran Gösterisi (4:3)</PresentationFormat>
  <Paragraphs>318</Paragraphs>
  <Slides>32</Slides>
  <Notes>2</Notes>
  <HiddenSlides>0</HiddenSlides>
  <MMClips>0</MMClips>
  <ScaleCrop>false</ScaleCrop>
  <HeadingPairs>
    <vt:vector size="6" baseType="variant">
      <vt:variant>
        <vt:lpstr>Tema</vt:lpstr>
      </vt:variant>
      <vt:variant>
        <vt:i4>1</vt:i4>
      </vt:variant>
      <vt:variant>
        <vt:lpstr>Katıştırılmış OLE Hizmet Programları</vt:lpstr>
      </vt:variant>
      <vt:variant>
        <vt:i4>2</vt:i4>
      </vt:variant>
      <vt:variant>
        <vt:lpstr>Slayt Başlıkları</vt:lpstr>
      </vt:variant>
      <vt:variant>
        <vt:i4>32</vt:i4>
      </vt:variant>
    </vt:vector>
  </HeadingPairs>
  <TitlesOfParts>
    <vt:vector size="35" baseType="lpstr">
      <vt:lpstr>Ofis Teması</vt:lpstr>
      <vt:lpstr>Microsoft Photo Editor 3.0 Photo</vt:lpstr>
      <vt:lpstr>CorelDRAW 6.0</vt:lpstr>
      <vt:lpstr>Slayt 1</vt:lpstr>
      <vt:lpstr>4.1.Toprak Kolloidlerinin özellikleri</vt:lpstr>
      <vt:lpstr>Slayt 3</vt:lpstr>
      <vt:lpstr>4.1.Kil ile kolloid arasındaki fark</vt:lpstr>
      <vt:lpstr>4.2.Toprak kolloid çeşitleri:   1. İnorganik (mineral) kolloidler= kil minerali      2. Organik kolloidler=(organik madde/ humus)      </vt:lpstr>
      <vt:lpstr>Slayt 6</vt:lpstr>
      <vt:lpstr>4.2.2.Katlı silikat killeri</vt:lpstr>
      <vt:lpstr>Slayt 8</vt:lpstr>
      <vt:lpstr>Slayt 9</vt:lpstr>
      <vt:lpstr>Slayt 10</vt:lpstr>
      <vt:lpstr>Diğer bir gösterim :kil mineralleri</vt:lpstr>
      <vt:lpstr>4.3. Kil minerallerinin sınıflandırılması</vt:lpstr>
      <vt:lpstr>Slayt 13</vt:lpstr>
      <vt:lpstr>Slayt 14</vt:lpstr>
      <vt:lpstr>Slayt 15</vt:lpstr>
      <vt:lpstr>Slayt 16</vt:lpstr>
      <vt:lpstr>Slayt 17</vt:lpstr>
      <vt:lpstr>Slayt 18</vt:lpstr>
      <vt:lpstr>Slayt 19</vt:lpstr>
      <vt:lpstr>Slayt 20</vt:lpstr>
      <vt:lpstr>Slayt 21</vt:lpstr>
      <vt:lpstr>4.4. Topraktaki negatif yük kaynakları</vt:lpstr>
      <vt:lpstr>Outer Sphere kompleks</vt:lpstr>
      <vt:lpstr>Inner-Sphere kompleksi</vt:lpstr>
      <vt:lpstr>Slayt 25</vt:lpstr>
      <vt:lpstr>4.4.1. Killerde izomorfik yer değişimi ile yük kazanma </vt:lpstr>
      <vt:lpstr>Özet:Killerdeki negatif yükler</vt:lpstr>
      <vt:lpstr>Slayt 28</vt:lpstr>
      <vt:lpstr>4.2.3.Killerin yükleri ve KDK ları</vt:lpstr>
      <vt:lpstr>4.2.4.Killerin Oluşumu</vt:lpstr>
      <vt:lpstr>Slayt 31</vt:lpstr>
      <vt:lpstr>Slayt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sonay</dc:creator>
  <cp:lastModifiedBy>sonay</cp:lastModifiedBy>
  <cp:revision>1</cp:revision>
  <dcterms:created xsi:type="dcterms:W3CDTF">2018-10-09T12:19:24Z</dcterms:created>
  <dcterms:modified xsi:type="dcterms:W3CDTF">2018-10-09T12:19:46Z</dcterms:modified>
</cp:coreProperties>
</file>