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2"/>
  </p:notesMasterIdLst>
  <p:sldIdLst>
    <p:sldId id="373" r:id="rId3"/>
    <p:sldId id="377" r:id="rId4"/>
    <p:sldId id="374" r:id="rId5"/>
    <p:sldId id="375" r:id="rId6"/>
    <p:sldId id="378" r:id="rId7"/>
    <p:sldId id="379" r:id="rId8"/>
    <p:sldId id="380" r:id="rId9"/>
    <p:sldId id="381" r:id="rId10"/>
    <p:sldId id="382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CFD6B-7959-47A2-B35F-9BC3A42264C4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77E9F-B426-43E0-ABF1-C906BD23C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827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34B6B6-53B7-4FF7-BCD3-C19792E279F2}" type="slidenum">
              <a:rPr lang="tr-TR" smtClean="0">
                <a:solidFill>
                  <a:prstClr val="black"/>
                </a:solidFill>
              </a:rPr>
              <a:pPr/>
              <a:t>4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963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970D-FB6C-4AB0-9A53-8DA90F36A05F}" type="datetime1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20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731AA-B3C5-4BD6-9ABA-3040F2965E40}" type="datetime1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1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25F7-1464-4348-A9E4-8515955CE3BB}" type="datetime1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1309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0F136-7164-46FC-B438-FF27133E7CE0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078771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F462-A4D0-45C4-A1BA-64A5CEC97590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007794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8FF9-E8DF-445D-8A84-601B9242942B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Dikdörtgen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58388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A4756-384C-4CE0-BF69-08D9DAC36C81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362205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4698-1D2A-416D-B766-197819965188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868061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748F-67FB-4AF0-ACB6-C14437C70220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60034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71BE-74D5-4911-A814-3D2281D8D9BB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56111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FE31-AB2D-4223-87F7-7B9D56602A9B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23327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22EB8-5978-46FF-8ACE-61CB03BB10D0}" type="datetime1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0486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31DEF-2427-4AA1-8FD1-C3AA24862415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8634257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ABC80-85F5-4EBF-AA9D-0B3F455BA4E9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57803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13418-B09D-45E9-8765-C2F0217AB923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9838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A9CE4-284F-4E8C-AB90-8FEA620C18FB}" type="datetime1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4266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88122-C88B-49F9-B24F-797E4D39BEF9}" type="datetime1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99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ECAEC-4AC3-4515-8426-842AFFCDA369}" type="datetime1">
              <a:rPr lang="tr-TR" smtClean="0"/>
              <a:t>2.04.2018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65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BFAF-0307-4F29-8689-15C8E0857D4C}" type="datetime1">
              <a:rPr lang="tr-TR" smtClean="0"/>
              <a:t>2.04.2018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03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3EE2A-9F52-4F31-9305-08F3445F26C9}" type="datetime1">
              <a:rPr lang="tr-TR" smtClean="0"/>
              <a:t>2.04.2018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36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B232F-1245-49D3-996C-BC0A9D390323}" type="datetime1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3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5DA5E-720A-4077-8F74-89DA7D4C2035}" type="datetime1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92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19E73-51C4-492D-BB34-FC82F0CDE027}" type="datetime1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728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6AB80F7-69C4-42E2-9AC8-206F05207E21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7415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888642" y="3618963"/>
            <a:ext cx="1007127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6000" dirty="0" err="1" smtClean="0">
                <a:solidFill>
                  <a:prstClr val="black"/>
                </a:solidFill>
                <a:latin typeface="Vladimir Script" panose="03050402040407070305" pitchFamily="66" charset="0"/>
                <a:ea typeface="+mj-ea"/>
                <a:cs typeface="+mj-cs"/>
              </a:rPr>
              <a:t>Ikinci</a:t>
            </a:r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  <a:ea typeface="+mj-ea"/>
                <a:cs typeface="+mj-cs"/>
              </a:rPr>
              <a:t> Hafta: </a:t>
            </a:r>
          </a:p>
          <a:p>
            <a:pPr algn="ctr"/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  <a:ea typeface="+mj-ea"/>
                <a:cs typeface="+mj-cs"/>
              </a:rPr>
              <a:t>Çevre </a:t>
            </a:r>
            <a:r>
              <a:rPr lang="tr-TR" sz="6000" dirty="0" err="1" smtClean="0">
                <a:solidFill>
                  <a:prstClr val="black"/>
                </a:solidFill>
                <a:latin typeface="Vladimir Script" panose="03050402040407070305" pitchFamily="66" charset="0"/>
                <a:ea typeface="+mj-ea"/>
                <a:cs typeface="+mj-cs"/>
              </a:rPr>
              <a:t>egitimi</a:t>
            </a:r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  <a:ea typeface="+mj-ea"/>
                <a:cs typeface="+mj-cs"/>
              </a:rPr>
              <a:t> kavramının tarihsel </a:t>
            </a:r>
            <a:r>
              <a:rPr lang="tr-TR" sz="6000" dirty="0" err="1" smtClean="0">
                <a:solidFill>
                  <a:prstClr val="black"/>
                </a:solidFill>
                <a:latin typeface="Vladimir Script" panose="03050402040407070305" pitchFamily="66" charset="0"/>
                <a:ea typeface="+mj-ea"/>
                <a:cs typeface="+mj-cs"/>
              </a:rPr>
              <a:t>gelisimi</a:t>
            </a:r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  <a:ea typeface="+mj-ea"/>
                <a:cs typeface="+mj-cs"/>
              </a:rPr>
              <a:t> 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5007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Çevre Duyarlığının Artışı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Çevre, tarihin hiçbir döneminde günümüzde olduğu ölçüde insanlığın gündeminde yer almamıştır.</a:t>
            </a:r>
          </a:p>
          <a:p>
            <a:r>
              <a:rPr lang="tr-TR" dirty="0" smtClean="0"/>
              <a:t>Çünkü çevre sorunları tarihin hiçbir döneminde, bu gün olduğu ölçüde yaşamı yok edebilecek yaygınlıkta bir tehlike olmamıştır.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0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438400" y="274638"/>
            <a:ext cx="7772400" cy="290644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Sanayileşmenin, kentleşmenin ve nüfus artışının yaşamı tehdit eden sonuçlarının kavranılışında şu öğelerin etkisi başattır: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438400" y="3850782"/>
            <a:ext cx="7772400" cy="2169017"/>
          </a:xfrm>
        </p:spPr>
        <p:txBody>
          <a:bodyPr/>
          <a:lstStyle/>
          <a:p>
            <a:r>
              <a:rPr lang="tr-TR" dirty="0" smtClean="0"/>
              <a:t>Yayınlar</a:t>
            </a:r>
          </a:p>
          <a:p>
            <a:r>
              <a:rPr lang="tr-TR" dirty="0" smtClean="0"/>
              <a:t>Uluslararası Toplantılar</a:t>
            </a:r>
          </a:p>
          <a:p>
            <a:r>
              <a:rPr lang="tr-TR" dirty="0" smtClean="0"/>
              <a:t>Çevre Koruma Eylemleri 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50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Yayınlar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438400" y="1447800"/>
            <a:ext cx="7772400" cy="5195910"/>
          </a:xfrm>
        </p:spPr>
        <p:txBody>
          <a:bodyPr/>
          <a:lstStyle/>
          <a:p>
            <a:r>
              <a:rPr lang="tr-TR" i="1" dirty="0" err="1" smtClean="0"/>
              <a:t>Carson</a:t>
            </a:r>
            <a:r>
              <a:rPr lang="tr-TR" i="1" dirty="0" smtClean="0"/>
              <a:t>, </a:t>
            </a:r>
            <a:r>
              <a:rPr lang="tr-TR" i="1" dirty="0" err="1" smtClean="0"/>
              <a:t>Rachel</a:t>
            </a:r>
            <a:r>
              <a:rPr lang="tr-TR" i="1" dirty="0" smtClean="0"/>
              <a:t> (1962).</a:t>
            </a:r>
            <a:r>
              <a:rPr lang="tr-TR" i="1" dirty="0" smtClean="0">
                <a:solidFill>
                  <a:srgbClr val="FF0000"/>
                </a:solidFill>
              </a:rPr>
              <a:t>Sessiz Bahar</a:t>
            </a:r>
          </a:p>
          <a:p>
            <a:r>
              <a:rPr lang="tr-TR" i="1" dirty="0" smtClean="0"/>
              <a:t>Roma Kulübü, (1970). </a:t>
            </a:r>
            <a:r>
              <a:rPr lang="tr-TR" i="1" dirty="0" smtClean="0">
                <a:solidFill>
                  <a:srgbClr val="FF0000"/>
                </a:solidFill>
              </a:rPr>
              <a:t>Büyümenin Sınırları</a:t>
            </a:r>
          </a:p>
          <a:p>
            <a:r>
              <a:rPr lang="tr-TR" i="1" dirty="0" smtClean="0"/>
              <a:t>Birleşmiş Milletler Çevre ve Kalkınma Komisyonu, (1987). </a:t>
            </a:r>
            <a:r>
              <a:rPr lang="tr-TR" i="1" dirty="0" smtClean="0">
                <a:solidFill>
                  <a:srgbClr val="FF0000"/>
                </a:solidFill>
              </a:rPr>
              <a:t>Ortak Geleceğimiz</a:t>
            </a:r>
          </a:p>
          <a:p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tr-TR" dirty="0">
              <a:solidFill>
                <a:srgbClr val="FF0000"/>
              </a:solidFill>
            </a:endParaRPr>
          </a:p>
        </p:txBody>
      </p:sp>
      <p:pic>
        <p:nvPicPr>
          <p:cNvPr id="4" name="largeImage" descr="Our Common Future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10578" y="3357562"/>
            <a:ext cx="1928826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Resim" descr="http://cokus.files.wordpress.com/2009/07/limits-to-growth.jpg?w=500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81620" y="3357562"/>
            <a:ext cx="2714644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gBlkFront" descr="http://ecx.images-amazon.com/images/I/41jGyELkLbL._SY344_PJlook-inside-v2,TopRight,1,0_SH20_BO1,204,203,200_.jp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66912" y="3429001"/>
            <a:ext cx="2786081" cy="3071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Altbilgi Yer Tutucusu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3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66648" y="274638"/>
            <a:ext cx="9806152" cy="2048148"/>
          </a:xfrm>
        </p:spPr>
        <p:txBody>
          <a:bodyPr>
            <a:normAutofit/>
          </a:bodyPr>
          <a:lstStyle/>
          <a:p>
            <a:r>
              <a:rPr lang="tr-TR" dirty="0" smtClean="0"/>
              <a:t>Uluslararası Toplantılar-1: </a:t>
            </a:r>
            <a:r>
              <a:rPr lang="tr-TR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Okul Programlarında Çevre Eğitimi Uluslararası Toplantısı, </a:t>
            </a:r>
            <a:r>
              <a:rPr lang="tr-TR" sz="3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(1970), Nevada</a:t>
            </a:r>
            <a:r>
              <a:rPr lang="tr-TR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ABD.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438400" y="3643314"/>
            <a:ext cx="7772400" cy="2376486"/>
          </a:xfrm>
        </p:spPr>
        <p:txBody>
          <a:bodyPr/>
          <a:lstStyle/>
          <a:p>
            <a:r>
              <a:rPr lang="tr-TR" i="1" dirty="0" smtClean="0">
                <a:solidFill>
                  <a:srgbClr val="0070C0"/>
                </a:solidFill>
              </a:rPr>
              <a:t>Tanım:Çevre eğitimi insanların kendileri, kültürleri ve </a:t>
            </a:r>
            <a:r>
              <a:rPr lang="tr-TR" i="1" dirty="0" err="1" smtClean="0">
                <a:solidFill>
                  <a:srgbClr val="0070C0"/>
                </a:solidFill>
              </a:rPr>
              <a:t>biyofizilsel</a:t>
            </a:r>
            <a:r>
              <a:rPr lang="tr-TR" i="1" dirty="0" smtClean="0">
                <a:solidFill>
                  <a:srgbClr val="0070C0"/>
                </a:solidFill>
              </a:rPr>
              <a:t> çevreleri arasındaki göbek bağını anlamaları ve bu göbek bağının kadrini kıymetini bilmeleri için gereken beceri ve tutumlara ilişkin kavramların anlaşılmasını, değerlerin benimsenmesini sağlama sürecidir. </a:t>
            </a:r>
            <a:endParaRPr lang="tr-TR" i="1" dirty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10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18897" y="274638"/>
            <a:ext cx="8870731" cy="2154230"/>
          </a:xfrm>
        </p:spPr>
        <p:txBody>
          <a:bodyPr>
            <a:normAutofit/>
          </a:bodyPr>
          <a:lstStyle/>
          <a:p>
            <a:r>
              <a:rPr lang="tr-TR" dirty="0" smtClean="0"/>
              <a:t>Uluslararası Toplantılar-2: </a:t>
            </a:r>
            <a:br>
              <a:rPr lang="tr-TR" dirty="0" smtClean="0"/>
            </a:br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İnsan Çevresi Konferansı, </a:t>
            </a:r>
            <a:r>
              <a:rPr lang="tr-TR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5 Haziran 1972</a:t>
            </a:r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 </a:t>
            </a:r>
            <a:r>
              <a:rPr lang="tr-T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Stokholm</a:t>
            </a:r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İsveç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438400" y="2643182"/>
            <a:ext cx="7772400" cy="3376618"/>
          </a:xfrm>
        </p:spPr>
        <p:txBody>
          <a:bodyPr>
            <a:normAutofit lnSpcReduction="10000"/>
          </a:bodyPr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Konferans, şu anda yaşayan insanların ve gelecek kuşakların zarar görmemesi için tüm bireyleri ve hükümetleri ortak çaba göstererek çevreyi korumaya ve iyileştirmeye çağırmıştır.</a:t>
            </a:r>
          </a:p>
          <a:p>
            <a:r>
              <a:rPr lang="tr-TR" dirty="0" smtClean="0"/>
              <a:t>Çevreyi savunma ve iyileştirmenin insanlık için kaçınılmaz bir görev olduğunu vurgulamıştır.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575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29407" y="274638"/>
            <a:ext cx="8781393" cy="251142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Uluslararası Toplantılar-3: </a:t>
            </a:r>
            <a:br>
              <a:rPr lang="tr-TR" dirty="0" smtClean="0"/>
            </a:br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İnsan Çevresi Konferansı, 1975, Uluslararası Çevre Eğitimi </a:t>
            </a:r>
            <a:r>
              <a:rPr lang="tr-TR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Çalıştayı</a:t>
            </a:r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Belgrat, Yugoslavya/ Sırbistan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438400" y="3226676"/>
            <a:ext cx="7772400" cy="2793124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Belgrat Şartı:</a:t>
            </a:r>
          </a:p>
          <a:p>
            <a:r>
              <a:rPr lang="tr-TR" dirty="0" smtClean="0"/>
              <a:t>Yeni bir kalkınma anlayışı gerekmektedir,</a:t>
            </a:r>
          </a:p>
          <a:p>
            <a:r>
              <a:rPr lang="tr-TR" dirty="0" smtClean="0"/>
              <a:t>Yeni bir etik (</a:t>
            </a:r>
            <a:r>
              <a:rPr lang="tr-TR" dirty="0" err="1" smtClean="0"/>
              <a:t>âhlak</a:t>
            </a:r>
            <a:r>
              <a:rPr lang="tr-TR" dirty="0" smtClean="0"/>
              <a:t>) gerekmektedir,</a:t>
            </a:r>
          </a:p>
          <a:p>
            <a:r>
              <a:rPr lang="tr-TR" dirty="0" smtClean="0"/>
              <a:t>Eğitim sistemleri yeni kalkınma anlayışını ve yeni </a:t>
            </a:r>
            <a:r>
              <a:rPr lang="tr-TR" dirty="0" err="1" smtClean="0"/>
              <a:t>âhlakı</a:t>
            </a:r>
            <a:r>
              <a:rPr lang="tr-TR" dirty="0" smtClean="0"/>
              <a:t> oluşturmanın odağı olmalıdır.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595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87366" y="274638"/>
            <a:ext cx="9144000" cy="2582858"/>
          </a:xfrm>
        </p:spPr>
        <p:txBody>
          <a:bodyPr>
            <a:normAutofit/>
          </a:bodyPr>
          <a:lstStyle/>
          <a:p>
            <a:r>
              <a:rPr lang="tr-TR" sz="3600" dirty="0" smtClean="0"/>
              <a:t>Uluslararası Toplantılar-4: </a:t>
            </a:r>
            <a:br>
              <a:rPr lang="tr-TR" sz="3600" dirty="0" smtClean="0"/>
            </a:br>
            <a:r>
              <a:rPr lang="tr-TR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Hükümetlerarası</a:t>
            </a:r>
            <a:r>
              <a:rPr lang="tr-TR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Çevre Eğitimi Konferansı, 1977, Tiflis, Sovyetler Birliği/ Gürcistan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438400" y="3857628"/>
            <a:ext cx="7772400" cy="2162172"/>
          </a:xfrm>
        </p:spPr>
        <p:txBody>
          <a:bodyPr/>
          <a:lstStyle/>
          <a:p>
            <a:r>
              <a:rPr lang="tr-TR" dirty="0" smtClean="0"/>
              <a:t>Çevre sorunlarına karşı eğitimin </a:t>
            </a:r>
            <a:r>
              <a:rPr lang="tr-TR" dirty="0" err="1" smtClean="0"/>
              <a:t>canalıcı</a:t>
            </a:r>
            <a:r>
              <a:rPr lang="tr-TR" dirty="0" smtClean="0"/>
              <a:t> bir rolü bulunmaktadır,</a:t>
            </a:r>
          </a:p>
          <a:p>
            <a:r>
              <a:rPr lang="tr-TR" dirty="0" smtClean="0"/>
              <a:t>Çevre eğitimi </a:t>
            </a:r>
            <a:r>
              <a:rPr lang="tr-TR" dirty="0" err="1" smtClean="0"/>
              <a:t>disiplinlerarası</a:t>
            </a:r>
            <a:r>
              <a:rPr lang="tr-TR" dirty="0" smtClean="0"/>
              <a:t> olmalıdır.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536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513490" y="274638"/>
            <a:ext cx="8697310" cy="251142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Uluslararası Toplantılar-5: </a:t>
            </a:r>
            <a:br>
              <a:rPr lang="tr-TR" dirty="0" smtClean="0"/>
            </a:br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Birleşmiş Milletler Çevre ve Kalkınma Konferansı,1992, Rio de Janerio, Brezilya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438400" y="3071810"/>
            <a:ext cx="7772400" cy="2947990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Kalkınma çabaları, sürdürülebilir kalkınma anlayışına dayanmalıdır,</a:t>
            </a:r>
          </a:p>
          <a:p>
            <a:r>
              <a:rPr lang="tr-TR" dirty="0" smtClean="0"/>
              <a:t>Çevre ile kalkınma arasındaki yakın bağı kavratmak eğitimin görevidir,</a:t>
            </a:r>
          </a:p>
          <a:p>
            <a:r>
              <a:rPr lang="tr-TR" dirty="0" smtClean="0"/>
              <a:t>Dünya nüfusunun yaklaşık 1/3’ünü oluşturan gençler ve çocukların kendi geleceklerinin belirlenmesinde etkin rol alabilmesi için öğrenciler çevre ve sürdürülebilir kalkınma konusunda da yetiştirilmelidir.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073907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isse Senedi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930</TotalTime>
  <Words>318</Words>
  <Application>Microsoft Office PowerPoint</Application>
  <PresentationFormat>Geniş ekran</PresentationFormat>
  <Paragraphs>45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Franklin Gothic Book</vt:lpstr>
      <vt:lpstr>Perpetua</vt:lpstr>
      <vt:lpstr>Vladimir Script</vt:lpstr>
      <vt:lpstr>Wingdings 2</vt:lpstr>
      <vt:lpstr>Office Teması</vt:lpstr>
      <vt:lpstr>Hisse Senedi</vt:lpstr>
      <vt:lpstr>PowerPoint Sunusu</vt:lpstr>
      <vt:lpstr>Çevre Duyarlığının Artışı</vt:lpstr>
      <vt:lpstr>  Sanayileşmenin, kentleşmenin ve nüfus artışının yaşamı tehdit eden sonuçlarının kavranılışında şu öğelerin etkisi başattır:</vt:lpstr>
      <vt:lpstr>Yayınlar</vt:lpstr>
      <vt:lpstr>Uluslararası Toplantılar-1: Okul Programlarında Çevre Eğitimi Uluslararası Toplantısı, (1970), Nevada, ABD.</vt:lpstr>
      <vt:lpstr>Uluslararası Toplantılar-2:  İnsan Çevresi Konferansı, 5 Haziran 1972,  Stokholm, İsveç</vt:lpstr>
      <vt:lpstr>Uluslararası Toplantılar-3:  İnsan Çevresi Konferansı, 1975, Uluslararası Çevre Eğitimi Çalıştayı, Belgrat, Yugoslavya/ Sırbistan</vt:lpstr>
      <vt:lpstr>Uluslararası Toplantılar-4:  Hükümetlerarası Çevre Eğitimi Konferansı, 1977, Tiflis, Sovyetler Birliği/ Gürcistan</vt:lpstr>
      <vt:lpstr>Uluslararası Toplantılar-5:  Birleşmiş Milletler Çevre ve Kalkınma Konferansı,1992, Rio de Janerio, Brezilya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Hedef: Çevre okuryazarı olmak</dc:title>
  <dc:creator>rm</dc:creator>
  <cp:lastModifiedBy>RM</cp:lastModifiedBy>
  <cp:revision>112</cp:revision>
  <dcterms:created xsi:type="dcterms:W3CDTF">2016-02-29T19:43:42Z</dcterms:created>
  <dcterms:modified xsi:type="dcterms:W3CDTF">2018-04-02T10:25:40Z</dcterms:modified>
  <cp:contentStatus>Tamamlandı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