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4" r:id="rId6"/>
    <p:sldId id="265" r:id="rId7"/>
    <p:sldId id="308" r:id="rId8"/>
    <p:sldId id="309" r:id="rId9"/>
    <p:sldId id="311" r:id="rId10"/>
    <p:sldId id="312" r:id="rId11"/>
    <p:sldId id="313" r:id="rId12"/>
    <p:sldId id="314" r:id="rId13"/>
    <p:sldId id="321" r:id="rId14"/>
    <p:sldId id="315" r:id="rId15"/>
    <p:sldId id="316" r:id="rId16"/>
    <p:sldId id="317" r:id="rId17"/>
    <p:sldId id="318" r:id="rId18"/>
    <p:sldId id="319" r:id="rId19"/>
    <p:sldId id="320" r:id="rId20"/>
    <p:sldId id="282" r:id="rId21"/>
    <p:sldId id="283" r:id="rId22"/>
    <p:sldId id="284" r:id="rId23"/>
    <p:sldId id="285" r:id="rId24"/>
    <p:sldId id="286" r:id="rId25"/>
    <p:sldId id="287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562A"/>
    <a:srgbClr val="CC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16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2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72680-B32A-4DD4-8DA8-F8B02845766C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DA1B1-AEC4-48B5-A841-D8D4FB13B6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649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DA1B1-AEC4-48B5-A841-D8D4FB13B62E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20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DA1B1-AEC4-48B5-A841-D8D4FB13B62E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39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65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673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5828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462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1524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866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551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67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23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7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12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827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40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28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86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62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EAD36-8783-4DBC-B441-C5A78FF39B1D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B76F23-7674-46D0-A98B-FEA3AF6519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4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979712" y="368660"/>
            <a:ext cx="5826719" cy="1656184"/>
          </a:xfrm>
        </p:spPr>
        <p:txBody>
          <a:bodyPr/>
          <a:lstStyle/>
          <a:p>
            <a:pPr algn="ctr"/>
            <a:r>
              <a:rPr lang="tr-TR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ACE İNHİBİTÖRLERİ</a:t>
            </a:r>
            <a:br>
              <a:rPr lang="tr-TR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tr-TR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İLAÇ ETKİLEŞİMLERİ 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051720" y="2132856"/>
            <a:ext cx="5826719" cy="2681535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80" t="31349" r="34521" b="19767"/>
          <a:stretch/>
        </p:blipFill>
        <p:spPr bwMode="auto">
          <a:xfrm>
            <a:off x="1979712" y="1052736"/>
            <a:ext cx="5702594" cy="5472608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8505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KAPTOPRİL        ALİSKİREN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Tip 2 diyabet ve böbrek yetmezliği olan hastalarda, </a:t>
            </a:r>
            <a:r>
              <a:rPr lang="tr-TR" dirty="0" err="1"/>
              <a:t>aliskirenin</a:t>
            </a:r>
            <a:r>
              <a:rPr lang="tr-TR" dirty="0"/>
              <a:t>, ACE inhibitörleri veya </a:t>
            </a:r>
            <a:r>
              <a:rPr lang="tr-TR" dirty="0" err="1"/>
              <a:t>anjiyotensin</a:t>
            </a:r>
            <a:r>
              <a:rPr lang="tr-TR" dirty="0"/>
              <a:t> reseptör </a:t>
            </a:r>
            <a:r>
              <a:rPr lang="tr-TR" dirty="0" err="1"/>
              <a:t>blokerleri</a:t>
            </a:r>
            <a:r>
              <a:rPr lang="tr-TR" dirty="0"/>
              <a:t> (</a:t>
            </a:r>
            <a:r>
              <a:rPr lang="tr-TR" dirty="0" err="1"/>
              <a:t>ARB'ler</a:t>
            </a:r>
            <a:r>
              <a:rPr lang="tr-TR" dirty="0"/>
              <a:t>) ile birlikte uygulanması, böbrek komplikasyonları, </a:t>
            </a:r>
            <a:r>
              <a:rPr lang="tr-TR" dirty="0" err="1"/>
              <a:t>hiperkalemi</a:t>
            </a:r>
            <a:r>
              <a:rPr lang="tr-TR" dirty="0"/>
              <a:t> ve hipotansiyon gibi etkiler görülebilir.</a:t>
            </a:r>
          </a:p>
          <a:p>
            <a:r>
              <a:rPr lang="tr-TR" dirty="0"/>
              <a:t>ACE inhibitörleri ile </a:t>
            </a:r>
            <a:r>
              <a:rPr lang="tr-TR" dirty="0" err="1"/>
              <a:t>aliskiren</a:t>
            </a:r>
            <a:r>
              <a:rPr lang="tr-TR" dirty="0"/>
              <a:t> kullanımı </a:t>
            </a:r>
            <a:r>
              <a:rPr lang="tr-TR" b="1" dirty="0"/>
              <a:t>diyabetli hastalarda </a:t>
            </a:r>
            <a:r>
              <a:rPr lang="tr-TR" b="1" dirty="0" err="1"/>
              <a:t>kontrendikedir</a:t>
            </a:r>
            <a:r>
              <a:rPr lang="tr-TR" b="1" dirty="0"/>
              <a:t>; </a:t>
            </a:r>
            <a:r>
              <a:rPr lang="tr-TR" dirty="0"/>
              <a:t>özellikle orta veya şiddetli böbrek yetmezliği olan hastalarda kullanımından kaçınılmalıdır.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864096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35181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CAPTOPRIL        VALSARTAN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ACE inhibitörünün </a:t>
            </a:r>
            <a:r>
              <a:rPr lang="tr-TR" dirty="0" err="1"/>
              <a:t>anjiyotensin</a:t>
            </a:r>
            <a:r>
              <a:rPr lang="tr-TR" dirty="0"/>
              <a:t> II reseptör antagonisti ile birlikte kullanılması, renin-</a:t>
            </a:r>
            <a:r>
              <a:rPr lang="tr-TR" dirty="0" err="1"/>
              <a:t>anjiyotensin</a:t>
            </a:r>
            <a:r>
              <a:rPr lang="tr-TR" dirty="0"/>
              <a:t> sistemi üzerine </a:t>
            </a:r>
            <a:r>
              <a:rPr lang="tr-TR" b="1" dirty="0" err="1"/>
              <a:t>sinerjik</a:t>
            </a:r>
            <a:r>
              <a:rPr lang="tr-TR" b="1" dirty="0"/>
              <a:t> etki</a:t>
            </a:r>
            <a:r>
              <a:rPr lang="tr-TR" dirty="0"/>
              <a:t>lerden dolayı </a:t>
            </a:r>
            <a:r>
              <a:rPr lang="tr-TR" dirty="0" err="1"/>
              <a:t>hiperkalemi</a:t>
            </a:r>
            <a:r>
              <a:rPr lang="tr-TR" dirty="0"/>
              <a:t>, hipotansiyon, </a:t>
            </a:r>
            <a:r>
              <a:rPr lang="tr-TR" dirty="0" err="1"/>
              <a:t>senkop</a:t>
            </a:r>
            <a:r>
              <a:rPr lang="tr-TR" dirty="0"/>
              <a:t> ve böbrek fonksiyon bozukluğu riskini artırabilir.</a:t>
            </a:r>
          </a:p>
          <a:p>
            <a:endParaRPr lang="tr-TR" dirty="0"/>
          </a:p>
          <a:p>
            <a:r>
              <a:rPr lang="tr-TR" dirty="0"/>
              <a:t>Kombinasyon tıbbi olarak gerekli kabul edilirse serum elektrolitleri, kan basıncı ve böbrek fonksiyonları yakından izlenmelidir. Yaşlılarda veya kalp yetmezliğinde kötüleşme riski taşıyan hastalarda </a:t>
            </a:r>
            <a:r>
              <a:rPr lang="tr-TR" dirty="0" err="1"/>
              <a:t>endike</a:t>
            </a:r>
            <a:r>
              <a:rPr lang="tr-TR" dirty="0"/>
              <a:t> olabilir. </a:t>
            </a:r>
            <a:br>
              <a:rPr lang="tr-TR" dirty="0"/>
            </a:b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792088" cy="33937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330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KAPTOPRİL        TİZANİDİN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242424"/>
                </a:solidFill>
                <a:latin typeface="-apple-system"/>
              </a:rPr>
              <a:t>Tizanidin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alfa-2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adrenerjik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aktivitesine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sekonder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olarak bazı ilaçların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hipotansif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etkisini güçlendirebilir.</a:t>
            </a:r>
          </a:p>
          <a:p>
            <a:r>
              <a:rPr lang="tr-TR" dirty="0" err="1">
                <a:solidFill>
                  <a:srgbClr val="242424"/>
                </a:solidFill>
                <a:latin typeface="-apple-system"/>
              </a:rPr>
              <a:t>Tizanidin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hipotansif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etkisi doza bağlıdır.</a:t>
            </a:r>
          </a:p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Klinik çalışmalarda, 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antihipertansif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tedaviye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tizanidin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eklenmesi, sadece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antihipertansif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tedavi veya tek başına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tizanidin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ile karşılaştırıldığında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sistolik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veya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diyastolik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kan basıncında anlamlı azalmalar görülmüştür. 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Ortostatik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hipotansiyon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insidansı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da artmıştır.</a:t>
            </a:r>
          </a:p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Hipotansiyon gelişimine karşı tedaviye düşük dozda başlanarak dikkatlice titre edilmeli.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351407" y="764704"/>
            <a:ext cx="864096" cy="3406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57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KAPTOPRİL          TRİMETOPRİM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Trimetoprim</a:t>
            </a:r>
            <a:r>
              <a:rPr lang="tr-TR" dirty="0"/>
              <a:t>, böbrek </a:t>
            </a:r>
            <a:r>
              <a:rPr lang="tr-TR" dirty="0" err="1"/>
              <a:t>distal</a:t>
            </a:r>
            <a:r>
              <a:rPr lang="tr-TR" dirty="0"/>
              <a:t> tüplerinde sodyum kanallarını bloke ederek sodyum </a:t>
            </a:r>
            <a:r>
              <a:rPr lang="tr-TR" dirty="0" err="1"/>
              <a:t>reabsorpsiyonu</a:t>
            </a:r>
            <a:r>
              <a:rPr lang="tr-TR" dirty="0"/>
              <a:t> ve potasyum atılımını engeller.</a:t>
            </a:r>
          </a:p>
          <a:p>
            <a:r>
              <a:rPr lang="tr-TR" dirty="0"/>
              <a:t>Bu yüzden diğer potasyum tutucu ilaçlar ile birlikte kullanılması </a:t>
            </a:r>
            <a:r>
              <a:rPr lang="tr-TR" b="1" dirty="0" err="1"/>
              <a:t>hiperkalemi</a:t>
            </a:r>
            <a:r>
              <a:rPr lang="tr-TR" dirty="0"/>
              <a:t> riskini artırabilir. </a:t>
            </a:r>
          </a:p>
          <a:p>
            <a:r>
              <a:rPr lang="tr-TR" dirty="0"/>
              <a:t>Yüksek potasyum seviyeleri, ileri seviye böbrek yetmezliği, kas felci, düzensiz kalp ritmi ve kardiyak </a:t>
            </a:r>
            <a:r>
              <a:rPr lang="tr-TR" dirty="0" err="1"/>
              <a:t>arreste</a:t>
            </a:r>
            <a:r>
              <a:rPr lang="tr-TR" dirty="0"/>
              <a:t> yol açabilir.</a:t>
            </a:r>
          </a:p>
          <a:p>
            <a:r>
              <a:rPr lang="tr-TR" dirty="0"/>
              <a:t>Bu ilaçların yüksek doz ve uzun süreli birlikte uygulanması sırasında serum potasyum ve sodyum seviyeleri ve böbrek fonksiyonları yakından izlenmelidir.</a:t>
            </a:r>
          </a:p>
        </p:txBody>
      </p:sp>
      <p:sp>
        <p:nvSpPr>
          <p:cNvPr id="5" name="Sol Sağ Ok 4"/>
          <p:cNvSpPr/>
          <p:nvPr/>
        </p:nvSpPr>
        <p:spPr>
          <a:xfrm>
            <a:off x="2915816" y="764704"/>
            <a:ext cx="720080" cy="2999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0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1521" y="620688"/>
            <a:ext cx="7704856" cy="1309712"/>
          </a:xfrm>
        </p:spPr>
        <p:txBody>
          <a:bodyPr>
            <a:normAutofit/>
          </a:bodyPr>
          <a:lstStyle/>
          <a:p>
            <a:r>
              <a:rPr lang="tr-TR" dirty="0"/>
              <a:t>KAPTOPRİL       SODYUM BİFOSFAT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8" y="1988840"/>
            <a:ext cx="6698705" cy="4052523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rgbClr val="242424"/>
                </a:solidFill>
                <a:latin typeface="-apple-system"/>
              </a:rPr>
              <a:t>Diüretik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ACE inhibitörleri,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anjiyotensin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reseptör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blokerleri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ve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nonsteroid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antiinflamatuar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ilaçlar (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NSAID'ler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) gibi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renal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fonksiyonu veya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perfüzyonu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etkileyen ajanlarla birlikte bağırsak temizleyici fosfat solüsyonlarının kullanımı akut fosfat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nefropati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riskini artırabilir.</a:t>
            </a:r>
          </a:p>
          <a:p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-apple-system"/>
              </a:rPr>
              <a:t>Elektrolit bozukluklarına neden olabilir ve bu durum kardiyak aritmiler,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aniden gelişen 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konvülsiyonlara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bağlı nöbetler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-apple-system"/>
              </a:rPr>
              <a:t>ve böbrek yetmezliği gibi ciddi 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-apple-system"/>
              </a:rPr>
              <a:t>advers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-apple-system"/>
              </a:rPr>
              <a:t> etkilere neden olabilir.</a:t>
            </a:r>
          </a:p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Bağırsak temizleyici fosfat preparatları, böbrek fonksiyonlarında bozukluk,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perfüzyon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dehidrasyon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veya düzeltilmemiş elektrolit anormallikleri olan hastalarda kullanılmamalıdır. 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ol Sağ Ok 3"/>
          <p:cNvSpPr/>
          <p:nvPr/>
        </p:nvSpPr>
        <p:spPr>
          <a:xfrm>
            <a:off x="2627784" y="764704"/>
            <a:ext cx="792088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01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KAPTOPRİL        ALLOPÜRİNOL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 </a:t>
            </a:r>
            <a:r>
              <a:rPr lang="tr-TR" dirty="0" err="1"/>
              <a:t>Allopurinol'ün</a:t>
            </a:r>
            <a:r>
              <a:rPr lang="tr-TR" dirty="0"/>
              <a:t>, ACE inhibitörleri ile birlikte uygulanması, ağır </a:t>
            </a:r>
            <a:r>
              <a:rPr lang="tr-TR" dirty="0" err="1"/>
              <a:t>hipersensitivite</a:t>
            </a:r>
            <a:r>
              <a:rPr lang="tr-TR" dirty="0"/>
              <a:t> reaksiyonları, </a:t>
            </a:r>
            <a:r>
              <a:rPr lang="tr-TR" dirty="0" err="1"/>
              <a:t>nötropeni</a:t>
            </a:r>
            <a:r>
              <a:rPr lang="tr-TR" dirty="0"/>
              <a:t>, </a:t>
            </a:r>
            <a:r>
              <a:rPr lang="tr-TR" dirty="0" err="1"/>
              <a:t>agranülositoz</a:t>
            </a:r>
            <a:r>
              <a:rPr lang="tr-TR" dirty="0"/>
              <a:t> ve ciddi enfeksiyonlar ile ilişkilendirilmiştir.</a:t>
            </a:r>
          </a:p>
          <a:p>
            <a:r>
              <a:rPr lang="tr-TR" dirty="0"/>
              <a:t>Etkileşim mekanizması bilinmemekle birlikte, bozulmuş böbrek fonksiyonu </a:t>
            </a:r>
            <a:r>
              <a:rPr lang="tr-TR" dirty="0" err="1"/>
              <a:t>predispozan</a:t>
            </a:r>
            <a:r>
              <a:rPr lang="tr-TR" dirty="0"/>
              <a:t> bir faktör olabilir.</a:t>
            </a:r>
          </a:p>
          <a:p>
            <a:r>
              <a:rPr lang="tr-TR" dirty="0" err="1"/>
              <a:t>Allopurinol</a:t>
            </a:r>
            <a:r>
              <a:rPr lang="tr-TR" dirty="0"/>
              <a:t> ve ACE inhibitörleri arasında hiçbir </a:t>
            </a:r>
            <a:r>
              <a:rPr lang="tr-TR" dirty="0" err="1"/>
              <a:t>farmakokinetik</a:t>
            </a:r>
            <a:r>
              <a:rPr lang="tr-TR" dirty="0"/>
              <a:t> etkileşim bildirilmemiştir. </a:t>
            </a:r>
          </a:p>
          <a:p>
            <a:r>
              <a:rPr lang="tr-TR" dirty="0" err="1"/>
              <a:t>Allopurinol</a:t>
            </a:r>
            <a:r>
              <a:rPr lang="tr-TR" dirty="0"/>
              <a:t>, özellikle yaşlılarda ve böbrek yetmezliği olan hastalarda ACE inhibitörü ile birlikte dikkatli kullanılmalıdır. Beyaz kan hücre sayımlarının periyodik olarak izlenmesi önerilir.</a:t>
            </a:r>
          </a:p>
          <a:p>
            <a:r>
              <a:rPr lang="tr-TR" dirty="0"/>
              <a:t>Boğaz daralması, yüz, dudak veya dilde şişme, ürtiker, isilik, ateş, eklem ağrısı, </a:t>
            </a:r>
            <a:r>
              <a:rPr lang="tr-TR" dirty="0" err="1"/>
              <a:t>miyalji</a:t>
            </a:r>
            <a:r>
              <a:rPr lang="tr-TR" dirty="0"/>
              <a:t> veya </a:t>
            </a:r>
            <a:r>
              <a:rPr lang="tr-TR" dirty="0" err="1"/>
              <a:t>dispne</a:t>
            </a:r>
            <a:r>
              <a:rPr lang="tr-TR" dirty="0"/>
              <a:t> görülürse ilaç bırakılıp acilen doktora danışılmalıdır.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864096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152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KAPTOPRİL       LEFLUNOMİD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6054" y="1894496"/>
            <a:ext cx="7062290" cy="3880773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rgbClr val="242424"/>
                </a:solidFill>
                <a:latin typeface="-apple-system"/>
              </a:rPr>
              <a:t>Leflunomid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karaciğer problemlerine neden olabilir ve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kaptopril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gibi karaciğeri de etkileyebilen diğer ilaçlarla birlikte kullanmak bu riski arttırabilir. </a:t>
            </a:r>
          </a:p>
          <a:p>
            <a:r>
              <a:rPr lang="tr-TR" dirty="0" err="1">
                <a:solidFill>
                  <a:srgbClr val="242424"/>
                </a:solidFill>
                <a:latin typeface="-apple-system"/>
              </a:rPr>
              <a:t>Leflunomid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son dozdan sonra uzun süre kanda kalabildiğinden, ilaçları almayı bıraktıktan sonra bile bir süre diğer ilaçlarla etkileşimler olabilir. </a:t>
            </a:r>
          </a:p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Karaciğer enzimleri ve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bilirubin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leflunomid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/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teriflunomid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tedavisi başlamadan önce ve en azından ilk altı ay boyunca ve her 6-8 haftada bir ölçülmelidir. Daha önceden karaciğer hastalığı olan veya bazal karaciğer enzimleri yüksek olan hastaların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leflunomid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veya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teriflunomid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kullanmaması gerekir.</a:t>
            </a: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2987824" y="764704"/>
            <a:ext cx="795631" cy="4126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06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KAPTOPRİL			LOMİTAPİD</a:t>
            </a:r>
            <a:br>
              <a:rPr lang="tr-TR" dirty="0"/>
            </a:br>
            <a:r>
              <a:rPr lang="tr-TR" dirty="0"/>
              <a:t>							MİPOMERSEN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242424"/>
                </a:solidFill>
                <a:latin typeface="-apple-system"/>
              </a:rPr>
              <a:t>Lomitapid'in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hepatotoksisiteye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neden olduğu bilinen diğer ajanlarla birlikte uygulanması karaciğer hasar riskini artırabilir. 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Lomitapid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serum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transaminazlarında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ve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hepatik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steatozlarda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yükselmelere neden olabilir.</a:t>
            </a:r>
          </a:p>
          <a:p>
            <a:r>
              <a:rPr lang="tr-TR" dirty="0" err="1">
                <a:solidFill>
                  <a:srgbClr val="242424"/>
                </a:solidFill>
                <a:latin typeface="-apple-system"/>
              </a:rPr>
              <a:t>Alanin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aminotransferaz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(ALT) veya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aspartat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aminotransferaz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(AST) seviyelerinde yükselme görülebilir.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723623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37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1560" y="747707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tr-TR" dirty="0"/>
              <a:t>KAPTOPRİL        DEMİR DEKSTRAN 						  (IRON DEXTRAN)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4566" y="2068507"/>
            <a:ext cx="6347714" cy="3880773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ACE inhibitörleri demir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dekstran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kullanımıyla birlikte sistemik yan etki riskini artırabilir. </a:t>
            </a:r>
          </a:p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Etkileşimin kesin mekanizması belirsizdir. 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Parenteral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demir tedavisinden kaynaklanan bazı sistemik reaksiyonların, demir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katalizli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toksik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serbest radikal oluşumuna yanıt olarak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bradikinin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gibi iltihaplı maddelerin aracılık ettiği düşünülmektedir. ACE inhibitörleri kininlerin parçalanmasını azalttığı için, bu reaksiyonları güçlendirebilecekleri düşünülmektedir. </a:t>
            </a:r>
          </a:p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Demir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dekstran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için alerjik reaksiyonlar ciddi ve potansiyel olarak hayati tehlike oluşturabilir.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Anaflaktik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şok gelişebilir,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infüzyonla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birlikte en az bir saat hasta gözlemi yapılmalıdır.</a:t>
            </a: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2771800" y="836712"/>
            <a:ext cx="792088" cy="4126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03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KAPTOPRİL			VENETOCLAX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8" y="2160590"/>
            <a:ext cx="6698705" cy="3880773"/>
          </a:xfrm>
        </p:spPr>
        <p:txBody>
          <a:bodyPr/>
          <a:lstStyle/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 CYP450 3A4 ya da P-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glikoprotein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inhibitörleri ile birlikte uygulanması hem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izoenzim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hem de akış taşıyıcı maddenin bir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substratı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olan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venetoklaks'ın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plazma konsantrasyonunu artırabilir.</a:t>
            </a:r>
          </a:p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 Orta dereceli CYP450 3A4 inhibitörleri veya P-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gp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inhibitörleri ile birlikte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venetoklazın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birlikte kullanımı kesinlikle önlenmelidir. Eğer birlikte idare edilmesi gerekiyorsa, üretici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venetoklaz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dozunun en az% 50 oranında düşürülmesini önerir. CYP450 3A4 inhibitörünü başlatmadan önce kullanılan dozaj, inhibitörün bırakılmasından 2-3 gün sonra yeniden başlatılabilir.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135383" y="764704"/>
            <a:ext cx="648072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40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 err="1"/>
              <a:t>Anjiyotensin</a:t>
            </a:r>
            <a:r>
              <a:rPr lang="tr-TR" b="1" dirty="0"/>
              <a:t> Dönüştürücü Enzim İnhibitörü Nedir?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5410944" cy="4525963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yüksek tansiyonu (hipertansiyon)</a:t>
            </a:r>
          </a:p>
          <a:p>
            <a:r>
              <a:rPr lang="tr-TR" dirty="0"/>
              <a:t>kalp yetmezliğini tedavi etmek </a:t>
            </a:r>
          </a:p>
          <a:p>
            <a:r>
              <a:rPr lang="tr-TR" dirty="0"/>
              <a:t>kalp krizinin (</a:t>
            </a:r>
            <a:r>
              <a:rPr lang="tr-TR" dirty="0" err="1"/>
              <a:t>miyokard</a:t>
            </a:r>
            <a:r>
              <a:rPr lang="tr-TR" dirty="0"/>
              <a:t> enfarktüsü) komplikasyonlarını azaltmak</a:t>
            </a:r>
          </a:p>
          <a:p>
            <a:r>
              <a:rPr lang="tr-TR" dirty="0"/>
              <a:t>tekrarlayan inme durumlarında  kullanılan bir grup ilaçtır.</a:t>
            </a:r>
          </a:p>
        </p:txBody>
      </p:sp>
    </p:spTree>
    <p:extLst>
      <p:ext uri="{BB962C8B-B14F-4D97-AF65-F5344CB8AC3E}">
        <p14:creationId xmlns:p14="http://schemas.microsoft.com/office/powerpoint/2010/main" val="234527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			ASPİRİN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8" y="1628800"/>
            <a:ext cx="6698705" cy="4752528"/>
          </a:xfrm>
        </p:spPr>
        <p:txBody>
          <a:bodyPr>
            <a:normAutofit lnSpcReduction="10000"/>
          </a:bodyPr>
          <a:lstStyle/>
          <a:p>
            <a:r>
              <a:rPr lang="tr-TR" dirty="0">
                <a:latin typeface="-apple-system"/>
              </a:rPr>
              <a:t>Bazı araştırmacılar, aspirine eşzamanlı uygulamanın ACE inhibitörlerinin, </a:t>
            </a:r>
            <a:r>
              <a:rPr lang="tr-TR" dirty="0" err="1">
                <a:latin typeface="-apple-system"/>
              </a:rPr>
              <a:t>vazodilatör</a:t>
            </a:r>
            <a:r>
              <a:rPr lang="tr-TR" dirty="0">
                <a:latin typeface="-apple-system"/>
              </a:rPr>
              <a:t> ve </a:t>
            </a:r>
            <a:r>
              <a:rPr lang="tr-TR" dirty="0" err="1">
                <a:latin typeface="-apple-system"/>
              </a:rPr>
              <a:t>hipotansif</a:t>
            </a:r>
            <a:r>
              <a:rPr lang="tr-TR" dirty="0">
                <a:latin typeface="-apple-system"/>
              </a:rPr>
              <a:t> etkilerini zayıflatabileceğini söylemektedir. Buna ek olarak, ACE inhibitörlerinin post-akut </a:t>
            </a:r>
            <a:r>
              <a:rPr lang="tr-TR" dirty="0" err="1">
                <a:latin typeface="-apple-system"/>
              </a:rPr>
              <a:t>miyokard</a:t>
            </a:r>
            <a:r>
              <a:rPr lang="tr-TR" dirty="0">
                <a:latin typeface="-apple-system"/>
              </a:rPr>
              <a:t> enfarktüsü, koroner kalp hastalığı ve özellikle </a:t>
            </a:r>
            <a:r>
              <a:rPr lang="tr-TR" dirty="0" err="1">
                <a:latin typeface="-apple-system"/>
              </a:rPr>
              <a:t>konjestif</a:t>
            </a:r>
            <a:r>
              <a:rPr lang="tr-TR" dirty="0">
                <a:latin typeface="-apple-system"/>
              </a:rPr>
              <a:t> kalp yetmezliğinde </a:t>
            </a:r>
            <a:r>
              <a:rPr lang="tr-TR" dirty="0" err="1">
                <a:latin typeface="-apple-system"/>
              </a:rPr>
              <a:t>morbidite</a:t>
            </a:r>
            <a:r>
              <a:rPr lang="tr-TR" dirty="0">
                <a:latin typeface="-apple-system"/>
              </a:rPr>
              <a:t> ve </a:t>
            </a:r>
            <a:r>
              <a:rPr lang="tr-TR" dirty="0" err="1">
                <a:latin typeface="-apple-system"/>
              </a:rPr>
              <a:t>mortaliteye</a:t>
            </a:r>
            <a:r>
              <a:rPr lang="tr-TR" dirty="0">
                <a:latin typeface="-apple-system"/>
              </a:rPr>
              <a:t> olan yararlarının aspirin tarafından tehlikeye atılmış hatta geçersiz kılınabileceği bulunmuştur.</a:t>
            </a:r>
          </a:p>
          <a:p>
            <a:r>
              <a:rPr lang="tr-TR" dirty="0" err="1">
                <a:latin typeface="-apple-system"/>
              </a:rPr>
              <a:t>Asprin</a:t>
            </a:r>
            <a:r>
              <a:rPr lang="tr-TR" dirty="0">
                <a:latin typeface="-apple-system"/>
              </a:rPr>
              <a:t> </a:t>
            </a:r>
            <a:r>
              <a:rPr lang="tr-TR" dirty="0" err="1">
                <a:latin typeface="-apple-system"/>
              </a:rPr>
              <a:t>siklooksijenazı</a:t>
            </a:r>
            <a:r>
              <a:rPr lang="tr-TR" dirty="0">
                <a:latin typeface="-apple-system"/>
              </a:rPr>
              <a:t> </a:t>
            </a:r>
            <a:r>
              <a:rPr lang="tr-TR" dirty="0" err="1">
                <a:latin typeface="-apple-system"/>
              </a:rPr>
              <a:t>inhibe</a:t>
            </a:r>
            <a:r>
              <a:rPr lang="tr-TR" dirty="0">
                <a:latin typeface="-apple-system"/>
              </a:rPr>
              <a:t> ederek </a:t>
            </a:r>
            <a:r>
              <a:rPr lang="tr-TR" dirty="0" err="1">
                <a:latin typeface="-apple-system"/>
              </a:rPr>
              <a:t>prostaglandin</a:t>
            </a:r>
            <a:r>
              <a:rPr lang="tr-TR" dirty="0">
                <a:latin typeface="-apple-system"/>
              </a:rPr>
              <a:t> sentezini ve ACE inhibitörlerinin </a:t>
            </a:r>
            <a:r>
              <a:rPr lang="tr-TR" dirty="0" err="1">
                <a:latin typeface="-apple-system"/>
              </a:rPr>
              <a:t>prostaglandin</a:t>
            </a:r>
            <a:r>
              <a:rPr lang="tr-TR" dirty="0">
                <a:latin typeface="-apple-system"/>
              </a:rPr>
              <a:t> aracılı </a:t>
            </a:r>
            <a:r>
              <a:rPr lang="tr-TR" dirty="0" err="1">
                <a:latin typeface="-apple-system"/>
              </a:rPr>
              <a:t>hemodinamik</a:t>
            </a:r>
            <a:r>
              <a:rPr lang="tr-TR" dirty="0">
                <a:latin typeface="-apple-system"/>
              </a:rPr>
              <a:t> etkilerinin bastırılmasına neden olur. </a:t>
            </a:r>
          </a:p>
          <a:p>
            <a:r>
              <a:rPr lang="tr-TR" dirty="0">
                <a:latin typeface="-apple-system"/>
              </a:rPr>
              <a:t>Özellikle </a:t>
            </a:r>
            <a:r>
              <a:rPr lang="tr-TR" dirty="0" err="1">
                <a:latin typeface="-apple-system"/>
              </a:rPr>
              <a:t>konjestif</a:t>
            </a:r>
            <a:r>
              <a:rPr lang="tr-TR" dirty="0">
                <a:latin typeface="-apple-system"/>
              </a:rPr>
              <a:t> kalp yetmezliğinde, aspirin ve ACE inhibitörleri ile olumsuz bir etkileşim olasılığını ve bunun uzun vadeli tedavi sırasında klinik önemini belirlemek </a:t>
            </a:r>
            <a:r>
              <a:rPr lang="tr-TR" dirty="0" err="1">
                <a:latin typeface="-apple-system"/>
              </a:rPr>
              <a:t>zordur.Kombinasyon</a:t>
            </a:r>
            <a:r>
              <a:rPr lang="tr-TR" dirty="0">
                <a:latin typeface="-apple-system"/>
              </a:rPr>
              <a:t> ile uzun süreli tedavi alan hastalar, düzenli kan basıncına ve böbrek fonksiyonu değerlendirmeleri gibi diğer uygun klinik izlemlere tabi tutulmalıdır. En düşük aspirin dozajı kullanılmalıdır.</a:t>
            </a: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059832" y="729940"/>
            <a:ext cx="648072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21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7344816" cy="1320800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E2562A"/>
                </a:solidFill>
              </a:rPr>
              <a:t>KAPTOPRİL 		İNSÜLİN GLARGİN</a:t>
            </a:r>
            <a:r>
              <a:rPr lang="tr-TR" b="1" dirty="0">
                <a:solidFill>
                  <a:srgbClr val="E2562A"/>
                </a:solidFill>
                <a:latin typeface="-apple-system"/>
              </a:rPr>
              <a:t/>
            </a:r>
            <a:br>
              <a:rPr lang="tr-TR" b="1" dirty="0">
                <a:solidFill>
                  <a:srgbClr val="E2562A"/>
                </a:solidFill>
                <a:latin typeface="-apple-system"/>
              </a:rPr>
            </a:br>
            <a:endParaRPr lang="tr-TR" dirty="0">
              <a:solidFill>
                <a:srgbClr val="E2562A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0034" y="1571612"/>
            <a:ext cx="6347714" cy="388077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ACE inhibitörleri insülin ve / veya insülin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sekretagoglarıyla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kullanılırsa insülin duyarlılığını artırarak hipoglisemi riskini artırabilir. </a:t>
            </a:r>
          </a:p>
          <a:p>
            <a:pPr>
              <a:buNone/>
            </a:pPr>
            <a:endParaRPr lang="tr-TR" dirty="0">
              <a:solidFill>
                <a:srgbClr val="242424"/>
              </a:solidFill>
              <a:latin typeface="-apple-system"/>
            </a:endParaRPr>
          </a:p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Özellikle ileri yaş ve / veya böbrek yetmezliği olan hastalarda insülin ile birlikte kullanılıyorsa, hipoglisemi gelişiminin yakından takip edilmesi önerilir. Bir etkileşimden şüpheleniliyorsa insülin dozajı ayarlanmayı gerektirebilir. Hastalara hipogliseminin belirtileri ve semptomları anlatılır.</a:t>
            </a: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2915816" y="692696"/>
            <a:ext cx="648072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624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93599" y="83979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tr-TR" sz="4000" dirty="0">
                <a:solidFill>
                  <a:srgbClr val="E2562A"/>
                </a:solidFill>
              </a:rPr>
              <a:t>KAPTOPRİL 		ALPRAZOLAM</a:t>
            </a:r>
            <a:r>
              <a:rPr lang="tr-TR" b="1" dirty="0">
                <a:solidFill>
                  <a:srgbClr val="C00000"/>
                </a:solidFill>
                <a:latin typeface="-apple-system"/>
              </a:rPr>
              <a:t/>
            </a:r>
            <a:br>
              <a:rPr lang="tr-TR" b="1" dirty="0">
                <a:solidFill>
                  <a:srgbClr val="C00000"/>
                </a:solidFill>
                <a:latin typeface="-apple-system"/>
              </a:rPr>
            </a:b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242424"/>
                </a:solidFill>
                <a:latin typeface="-apple-system"/>
              </a:rPr>
              <a:t>Pek çok psikoterapik ve SSS etkeni ajanı (örneğin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anksiyolitikler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sedatifler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hipnotikler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antidepresanlar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antipsikotik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ilaçlar,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opioidler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, alkol, kas gevşetici ilaçlar) özellikle de tedavinin başlatılması ve doz artışı sırasında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hipotansif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etki gösterirler. 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Antihipertansif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ilaçlar ve diğer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hipotansif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ajanlar, özellikle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vazodilatör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ve alfa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blokerlerle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birlikte uygulanması, kan basıncına ve </a:t>
            </a:r>
            <a:r>
              <a:rPr lang="tr-TR" dirty="0" err="1">
                <a:solidFill>
                  <a:srgbClr val="242424"/>
                </a:solidFill>
                <a:latin typeface="-apple-system"/>
              </a:rPr>
              <a:t>ortostaz</a:t>
            </a:r>
            <a:r>
              <a:rPr lang="tr-TR" dirty="0">
                <a:solidFill>
                  <a:srgbClr val="242424"/>
                </a:solidFill>
                <a:latin typeface="-apple-system"/>
              </a:rPr>
              <a:t> üzerine ilave etkilere neden olabilir. </a:t>
            </a: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015384" y="894497"/>
            <a:ext cx="792088" cy="42096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06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AMİTRİPTİLİN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1472" y="1500174"/>
            <a:ext cx="6347714" cy="4572032"/>
          </a:xfrm>
        </p:spPr>
        <p:txBody>
          <a:bodyPr>
            <a:normAutofit/>
          </a:bodyPr>
          <a:lstStyle/>
          <a:p>
            <a:r>
              <a:rPr lang="tr-TR" dirty="0">
                <a:latin typeface="-apple-system"/>
              </a:rPr>
              <a:t> Pek çok psikoterapik ve SSS etkeni ajanı özellikle de tedavinin başlatılması ve doz artışı sırasında </a:t>
            </a:r>
            <a:r>
              <a:rPr lang="tr-TR" dirty="0" err="1">
                <a:latin typeface="-apple-system"/>
              </a:rPr>
              <a:t>hipotansif</a:t>
            </a:r>
            <a:r>
              <a:rPr lang="tr-TR" dirty="0">
                <a:latin typeface="-apple-system"/>
              </a:rPr>
              <a:t> etki gösterirler. 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 err="1">
                <a:latin typeface="-apple-system"/>
              </a:rPr>
              <a:t>Antihipertansif</a:t>
            </a:r>
            <a:r>
              <a:rPr lang="tr-TR" dirty="0">
                <a:latin typeface="-apple-system"/>
              </a:rPr>
              <a:t> ilaçlar ve diğer </a:t>
            </a:r>
            <a:r>
              <a:rPr lang="tr-TR" dirty="0" err="1">
                <a:latin typeface="-apple-system"/>
              </a:rPr>
              <a:t>hipotansif</a:t>
            </a:r>
            <a:r>
              <a:rPr lang="tr-TR" dirty="0">
                <a:latin typeface="-apple-system"/>
              </a:rPr>
              <a:t> ajanlar, özellikle </a:t>
            </a:r>
            <a:r>
              <a:rPr lang="tr-TR" dirty="0" err="1">
                <a:latin typeface="-apple-system"/>
              </a:rPr>
              <a:t>vazodilatör</a:t>
            </a:r>
            <a:r>
              <a:rPr lang="tr-TR" dirty="0">
                <a:latin typeface="-apple-system"/>
              </a:rPr>
              <a:t> ve alfa </a:t>
            </a:r>
            <a:r>
              <a:rPr lang="tr-TR" dirty="0" err="1">
                <a:latin typeface="-apple-system"/>
              </a:rPr>
              <a:t>blokerlerle</a:t>
            </a:r>
            <a:r>
              <a:rPr lang="tr-TR" dirty="0">
                <a:latin typeface="-apple-system"/>
              </a:rPr>
              <a:t> birlikte uygulanması, kan basıncına ve </a:t>
            </a:r>
            <a:r>
              <a:rPr lang="tr-TR" dirty="0" err="1">
                <a:latin typeface="-apple-system"/>
              </a:rPr>
              <a:t>ortostaz</a:t>
            </a:r>
            <a:r>
              <a:rPr lang="tr-TR" dirty="0">
                <a:latin typeface="-apple-system"/>
              </a:rPr>
              <a:t> üzerine ilave etkilere neden olabilir. 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>
                <a:latin typeface="-apple-system"/>
              </a:rPr>
              <a:t> Bu ajanlar birlikte uygulanırken dikkatli olunmalıdır.Hastalara ani oturma veya yatma pozisyonundan birden doğrulma durumunda ;baş dönmesi, sersemlik veya taşikardi gözlenmesi halinde doktora danışılmalıdır.</a:t>
            </a:r>
          </a:p>
        </p:txBody>
      </p:sp>
      <p:sp>
        <p:nvSpPr>
          <p:cNvPr id="6" name="Sol Sağ Ok 5"/>
          <p:cNvSpPr/>
          <p:nvPr/>
        </p:nvSpPr>
        <p:spPr>
          <a:xfrm>
            <a:off x="3059832" y="764704"/>
            <a:ext cx="648072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91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DROSPİRENON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1472" y="1500174"/>
            <a:ext cx="6347714" cy="4500594"/>
          </a:xfrm>
        </p:spPr>
        <p:txBody>
          <a:bodyPr/>
          <a:lstStyle/>
          <a:p>
            <a:r>
              <a:rPr lang="tr-TR" dirty="0" err="1">
                <a:latin typeface="-apple-system"/>
              </a:rPr>
              <a:t>Drospirenon</a:t>
            </a:r>
            <a:r>
              <a:rPr lang="tr-TR" dirty="0">
                <a:latin typeface="-apple-system"/>
              </a:rPr>
              <a:t>, </a:t>
            </a:r>
            <a:r>
              <a:rPr lang="tr-TR" dirty="0" err="1">
                <a:latin typeface="-apple-system"/>
              </a:rPr>
              <a:t>antimineralokortikoid</a:t>
            </a:r>
            <a:r>
              <a:rPr lang="tr-TR" dirty="0">
                <a:latin typeface="-apple-system"/>
              </a:rPr>
              <a:t> aktiviteye sahiptir ve duyarlı hastalarda </a:t>
            </a:r>
            <a:r>
              <a:rPr lang="tr-TR" b="1" dirty="0" err="1">
                <a:latin typeface="-apple-system"/>
              </a:rPr>
              <a:t>hiperkalemiyi</a:t>
            </a:r>
            <a:r>
              <a:rPr lang="tr-TR" dirty="0">
                <a:latin typeface="-apple-system"/>
              </a:rPr>
              <a:t> indükleyebilir.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 err="1">
                <a:latin typeface="-apple-system"/>
              </a:rPr>
              <a:t>Drospirenon</a:t>
            </a:r>
            <a:r>
              <a:rPr lang="tr-TR" dirty="0">
                <a:latin typeface="-apple-system"/>
              </a:rPr>
              <a:t> ve serum potasyumunu artırabilecek diğer ajanlarla eşzamanlı tedavi sırasında serum potasyum seviyeleri düzenli olarak kontrol edilmelidir.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>
                <a:latin typeface="-apple-system"/>
              </a:rPr>
              <a:t>Böbrek yetmezliği, diyabet, yaşlılık, ciddi veya kötüleşen kalp yetmezliği veya </a:t>
            </a:r>
            <a:r>
              <a:rPr lang="tr-TR" dirty="0" err="1">
                <a:latin typeface="-apple-system"/>
              </a:rPr>
              <a:t>dehidrasyonlu</a:t>
            </a:r>
            <a:r>
              <a:rPr lang="tr-TR" dirty="0">
                <a:latin typeface="-apple-system"/>
              </a:rPr>
              <a:t> hastalarda özel dikkat gereklidir. </a:t>
            </a:r>
          </a:p>
        </p:txBody>
      </p:sp>
      <p:sp>
        <p:nvSpPr>
          <p:cNvPr id="4" name="Sol Sağ Ok 3"/>
          <p:cNvSpPr/>
          <p:nvPr/>
        </p:nvSpPr>
        <p:spPr>
          <a:xfrm>
            <a:off x="2987824" y="764704"/>
            <a:ext cx="792088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34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605739" cy="1320800"/>
          </a:xfrm>
        </p:spPr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  HİDROKORTİZON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2910" y="1428736"/>
            <a:ext cx="6347714" cy="4429156"/>
          </a:xfrm>
        </p:spPr>
        <p:txBody>
          <a:bodyPr/>
          <a:lstStyle/>
          <a:p>
            <a:r>
              <a:rPr lang="tr-TR" dirty="0" err="1">
                <a:latin typeface="-apple-system"/>
              </a:rPr>
              <a:t>Kortikosteroidler</a:t>
            </a:r>
            <a:r>
              <a:rPr lang="tr-TR" dirty="0">
                <a:latin typeface="-apple-system"/>
              </a:rPr>
              <a:t>, </a:t>
            </a:r>
            <a:r>
              <a:rPr lang="tr-TR" dirty="0" err="1">
                <a:latin typeface="-apple-system"/>
              </a:rPr>
              <a:t>antihipertansif</a:t>
            </a:r>
            <a:r>
              <a:rPr lang="tr-TR" dirty="0">
                <a:latin typeface="-apple-system"/>
              </a:rPr>
              <a:t> ilaçların sodyum ve sıvı </a:t>
            </a:r>
            <a:r>
              <a:rPr lang="tr-TR" dirty="0" err="1">
                <a:latin typeface="-apple-system"/>
              </a:rPr>
              <a:t>retansiyonu</a:t>
            </a:r>
            <a:r>
              <a:rPr lang="tr-TR" dirty="0">
                <a:latin typeface="-apple-system"/>
              </a:rPr>
              <a:t> indükleyerek etkilerini </a:t>
            </a:r>
            <a:r>
              <a:rPr lang="tr-TR" dirty="0" err="1">
                <a:latin typeface="-apple-system"/>
              </a:rPr>
              <a:t>antagonize</a:t>
            </a:r>
            <a:r>
              <a:rPr lang="tr-TR" dirty="0">
                <a:latin typeface="-apple-system"/>
              </a:rPr>
              <a:t> edebilir.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>
                <a:latin typeface="-apple-system"/>
              </a:rPr>
              <a:t> Uzun süreli  veya yüksek dozda </a:t>
            </a:r>
            <a:r>
              <a:rPr lang="tr-TR" dirty="0" err="1">
                <a:latin typeface="-apple-system"/>
              </a:rPr>
              <a:t>kortikosteroid</a:t>
            </a:r>
            <a:r>
              <a:rPr lang="tr-TR" dirty="0">
                <a:latin typeface="-apple-system"/>
              </a:rPr>
              <a:t> tedavisi alan hastalarda kan basıncı, elektrolit seviyeleri ve vücut ağırlığı düzenli olarak izlenmelidir.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>
                <a:latin typeface="-apple-system"/>
              </a:rPr>
              <a:t> </a:t>
            </a:r>
            <a:r>
              <a:rPr lang="tr-TR" dirty="0" err="1">
                <a:latin typeface="-apple-system"/>
              </a:rPr>
              <a:t>Antihipertansif</a:t>
            </a:r>
            <a:r>
              <a:rPr lang="tr-TR" dirty="0">
                <a:latin typeface="-apple-system"/>
              </a:rPr>
              <a:t> ilaçların dozlarının ayarlanması gerekebilir.</a:t>
            </a:r>
          </a:p>
        </p:txBody>
      </p:sp>
      <p:sp>
        <p:nvSpPr>
          <p:cNvPr id="6" name="5 Sol Sağ Ok"/>
          <p:cNvSpPr/>
          <p:nvPr/>
        </p:nvSpPr>
        <p:spPr>
          <a:xfrm>
            <a:off x="3071802" y="714356"/>
            <a:ext cx="857256" cy="428628"/>
          </a:xfrm>
          <a:prstGeom prst="leftRightArrow">
            <a:avLst/>
          </a:prstGeom>
          <a:solidFill>
            <a:srgbClr val="E256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19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57159" y="609600"/>
            <a:ext cx="8286808" cy="1320800"/>
          </a:xfrm>
        </p:spPr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 HİDROKLOROTİYAZİT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1472" y="1428736"/>
            <a:ext cx="6347714" cy="4929222"/>
          </a:xfrm>
        </p:spPr>
        <p:txBody>
          <a:bodyPr>
            <a:normAutofit/>
          </a:bodyPr>
          <a:lstStyle/>
          <a:p>
            <a:r>
              <a:rPr lang="tr-TR" dirty="0">
                <a:latin typeface="-apple-system"/>
              </a:rPr>
              <a:t>Klinik uygulamada sıklıkla kombine edildikleri halde, </a:t>
            </a:r>
            <a:r>
              <a:rPr lang="tr-TR" dirty="0" err="1">
                <a:latin typeface="-apple-system"/>
              </a:rPr>
              <a:t>diüretik</a:t>
            </a:r>
            <a:r>
              <a:rPr lang="tr-TR" dirty="0">
                <a:latin typeface="-apple-system"/>
              </a:rPr>
              <a:t> ve ACE inhibitörlerinin ilave etkileri olabilir.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 err="1">
                <a:latin typeface="-apple-system"/>
              </a:rPr>
              <a:t>Hipotansif</a:t>
            </a:r>
            <a:r>
              <a:rPr lang="tr-TR" dirty="0">
                <a:latin typeface="-apple-system"/>
              </a:rPr>
              <a:t> ve </a:t>
            </a:r>
            <a:r>
              <a:rPr lang="tr-TR" dirty="0" err="1">
                <a:latin typeface="-apple-system"/>
              </a:rPr>
              <a:t>hipovolemik</a:t>
            </a:r>
            <a:r>
              <a:rPr lang="tr-TR" dirty="0">
                <a:latin typeface="-apple-system"/>
              </a:rPr>
              <a:t>  etki kombine  terapide </a:t>
            </a:r>
            <a:r>
              <a:rPr lang="tr-TR" dirty="0" err="1">
                <a:latin typeface="-apple-system"/>
              </a:rPr>
              <a:t>monoterapiye</a:t>
            </a:r>
            <a:r>
              <a:rPr lang="tr-TR" dirty="0">
                <a:latin typeface="-apple-system"/>
              </a:rPr>
              <a:t> göre daha güçlü gözlenir.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>
                <a:latin typeface="-apple-system"/>
              </a:rPr>
              <a:t> ACE inhibitörleri, bazı kıvrım </a:t>
            </a:r>
            <a:r>
              <a:rPr lang="tr-TR" dirty="0" err="1">
                <a:latin typeface="-apple-system"/>
              </a:rPr>
              <a:t>diüretiklerinin</a:t>
            </a:r>
            <a:r>
              <a:rPr lang="tr-TR" dirty="0">
                <a:latin typeface="-apple-system"/>
              </a:rPr>
              <a:t> neden olduğu idrar atılımındaki artışı zayıflatabilir. 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 err="1">
                <a:latin typeface="-apple-system"/>
              </a:rPr>
              <a:t>Diüretiklerle</a:t>
            </a:r>
            <a:r>
              <a:rPr lang="tr-TR" dirty="0">
                <a:latin typeface="-apple-system"/>
              </a:rPr>
              <a:t> ilgili bazı hastalar, özellikle de diyaliz veya beslenme tuzu kısıtlaması bulunan kişiler, ACE inhibitörünün ilk dozunu aldıktan sonra baş dönmesi ve baş dönmesi ile akut hipotansiyona maruz kalabilirler.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2786050" y="714356"/>
            <a:ext cx="785818" cy="35947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21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 SELEGİLİN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2910" y="1428736"/>
            <a:ext cx="6347714" cy="4572032"/>
          </a:xfrm>
        </p:spPr>
        <p:txBody>
          <a:bodyPr/>
          <a:lstStyle/>
          <a:p>
            <a:r>
              <a:rPr lang="tr-TR" dirty="0">
                <a:latin typeface="-apple-system"/>
              </a:rPr>
              <a:t>MAO inhibitörleri kullanımında </a:t>
            </a:r>
            <a:r>
              <a:rPr lang="tr-TR" dirty="0" err="1">
                <a:latin typeface="-apple-system"/>
              </a:rPr>
              <a:t>ortostatik</a:t>
            </a:r>
            <a:r>
              <a:rPr lang="tr-TR" dirty="0">
                <a:latin typeface="-apple-system"/>
              </a:rPr>
              <a:t> hipotansiyon oldukça sık görülmektedir.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 err="1">
                <a:latin typeface="-apple-system"/>
              </a:rPr>
              <a:t>Monoamin</a:t>
            </a:r>
            <a:r>
              <a:rPr lang="tr-TR" dirty="0">
                <a:latin typeface="-apple-system"/>
              </a:rPr>
              <a:t> </a:t>
            </a:r>
            <a:r>
              <a:rPr lang="tr-TR" dirty="0" err="1">
                <a:latin typeface="-apple-system"/>
              </a:rPr>
              <a:t>oksidaz</a:t>
            </a:r>
            <a:r>
              <a:rPr lang="tr-TR" dirty="0">
                <a:latin typeface="-apple-system"/>
              </a:rPr>
              <a:t> inhibitörleri </a:t>
            </a:r>
            <a:r>
              <a:rPr lang="tr-TR" dirty="0" err="1">
                <a:latin typeface="-apple-system"/>
              </a:rPr>
              <a:t>kaptoprilin</a:t>
            </a:r>
            <a:r>
              <a:rPr lang="tr-TR" dirty="0">
                <a:latin typeface="-apple-system"/>
              </a:rPr>
              <a:t> </a:t>
            </a:r>
            <a:r>
              <a:rPr lang="tr-TR" dirty="0" err="1">
                <a:latin typeface="-apple-system"/>
              </a:rPr>
              <a:t>hipotansif</a:t>
            </a:r>
            <a:r>
              <a:rPr lang="tr-TR" dirty="0">
                <a:latin typeface="-apple-system"/>
              </a:rPr>
              <a:t> etkisini güçlendirebilir. 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>
                <a:latin typeface="-apple-system"/>
              </a:rPr>
              <a:t>Bu nedenle bu  iki ilacın özellikle tedavinin ilk birkaç haftasında birlikte uygulanması sırasında dikkatli olunması önerilir. Hipotansiyon gelişimi için yakın izlem gereklidir.</a:t>
            </a:r>
          </a:p>
          <a:p>
            <a:pPr>
              <a:buNone/>
            </a:pPr>
            <a:endParaRPr lang="tr-TR" dirty="0">
              <a:latin typeface="-apple-system"/>
            </a:endParaRPr>
          </a:p>
        </p:txBody>
      </p:sp>
      <p:sp>
        <p:nvSpPr>
          <p:cNvPr id="4" name="Sol Sağ Ok 3"/>
          <p:cNvSpPr/>
          <p:nvPr/>
        </p:nvSpPr>
        <p:spPr>
          <a:xfrm>
            <a:off x="3071802" y="714356"/>
            <a:ext cx="797218" cy="37828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30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VALDEKOKSİB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872604"/>
          </a:xfrm>
        </p:spPr>
        <p:txBody>
          <a:bodyPr>
            <a:normAutofit/>
          </a:bodyPr>
          <a:lstStyle/>
          <a:p>
            <a:r>
              <a:rPr lang="tr-TR" dirty="0" err="1">
                <a:latin typeface="-apple-system"/>
              </a:rPr>
              <a:t>NSAİİ'ler</a:t>
            </a:r>
            <a:r>
              <a:rPr lang="tr-TR" dirty="0">
                <a:latin typeface="-apple-system"/>
              </a:rPr>
              <a:t> ACE inhibitörlerinin </a:t>
            </a:r>
            <a:r>
              <a:rPr lang="tr-TR" dirty="0" err="1">
                <a:latin typeface="-apple-system"/>
              </a:rPr>
              <a:t>antihipertansif</a:t>
            </a:r>
            <a:r>
              <a:rPr lang="tr-TR" dirty="0">
                <a:latin typeface="-apple-system"/>
              </a:rPr>
              <a:t> etkilerini zayıflatabilir. </a:t>
            </a:r>
          </a:p>
          <a:p>
            <a:r>
              <a:rPr lang="tr-TR" dirty="0" err="1">
                <a:latin typeface="-apple-system"/>
              </a:rPr>
              <a:t>NSAİİ'ler</a:t>
            </a:r>
            <a:r>
              <a:rPr lang="tr-TR" dirty="0">
                <a:latin typeface="-apple-system"/>
              </a:rPr>
              <a:t> kan dolaşımını etkileyerek sıvı tutmaya neden olabilir. </a:t>
            </a:r>
          </a:p>
          <a:p>
            <a:r>
              <a:rPr lang="tr-TR" dirty="0">
                <a:latin typeface="-apple-system"/>
              </a:rPr>
              <a:t>Bazı </a:t>
            </a:r>
            <a:r>
              <a:rPr lang="tr-TR" dirty="0" err="1">
                <a:latin typeface="-apple-system"/>
              </a:rPr>
              <a:t>NSAİİ’ler</a:t>
            </a:r>
            <a:r>
              <a:rPr lang="tr-TR" dirty="0">
                <a:latin typeface="-apple-system"/>
              </a:rPr>
              <a:t> bazı ACE inhibitörlerinin </a:t>
            </a:r>
            <a:r>
              <a:rPr lang="tr-TR" dirty="0" err="1">
                <a:latin typeface="-apple-system"/>
              </a:rPr>
              <a:t>farmakokinetiğini</a:t>
            </a:r>
            <a:r>
              <a:rPr lang="tr-TR" dirty="0">
                <a:latin typeface="-apple-system"/>
              </a:rPr>
              <a:t> de değiştirebilir. Örneğin, </a:t>
            </a:r>
            <a:r>
              <a:rPr lang="tr-TR" dirty="0" err="1">
                <a:latin typeface="-apple-system"/>
              </a:rPr>
              <a:t>oksaprozinin</a:t>
            </a:r>
            <a:r>
              <a:rPr lang="tr-TR" dirty="0">
                <a:latin typeface="-apple-system"/>
              </a:rPr>
              <a:t>, </a:t>
            </a:r>
            <a:r>
              <a:rPr lang="tr-TR" dirty="0" err="1">
                <a:latin typeface="-apple-system"/>
              </a:rPr>
              <a:t>enalapril</a:t>
            </a:r>
            <a:r>
              <a:rPr lang="tr-TR" dirty="0">
                <a:latin typeface="-apple-system"/>
              </a:rPr>
              <a:t> ve onun aktif </a:t>
            </a:r>
            <a:r>
              <a:rPr lang="tr-TR" dirty="0" err="1">
                <a:latin typeface="-apple-system"/>
              </a:rPr>
              <a:t>metaboliti</a:t>
            </a:r>
            <a:r>
              <a:rPr lang="tr-TR" dirty="0">
                <a:latin typeface="-apple-system"/>
              </a:rPr>
              <a:t> olan </a:t>
            </a:r>
            <a:r>
              <a:rPr lang="tr-TR" dirty="0" err="1">
                <a:latin typeface="-apple-system"/>
              </a:rPr>
              <a:t>enalaprilatın</a:t>
            </a:r>
            <a:r>
              <a:rPr lang="tr-TR" dirty="0">
                <a:latin typeface="-apple-system"/>
              </a:rPr>
              <a:t> sistemik maruz kalmasını (AUC) azalttığı gösterilmiştir.</a:t>
            </a:r>
          </a:p>
          <a:p>
            <a:r>
              <a:rPr lang="tr-TR" dirty="0" err="1">
                <a:latin typeface="-apple-system"/>
              </a:rPr>
              <a:t>NSAİİ'lerin</a:t>
            </a:r>
            <a:r>
              <a:rPr lang="tr-TR" dirty="0">
                <a:latin typeface="-apple-system"/>
              </a:rPr>
              <a:t> ve ACE inhibitörlerinin birlikte kullanılması, özellikle yaşlı veya </a:t>
            </a:r>
            <a:r>
              <a:rPr lang="tr-TR" dirty="0" err="1">
                <a:latin typeface="-apple-system"/>
              </a:rPr>
              <a:t>diüretik</a:t>
            </a:r>
            <a:r>
              <a:rPr lang="tr-TR" dirty="0">
                <a:latin typeface="-apple-system"/>
              </a:rPr>
              <a:t> tedavisi alanlar veya böbrek fonksiyonlarında zayıflamış hastalarda böbrek fonksiyonlarında bozulmaya neden olabilir.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062374" y="764704"/>
            <a:ext cx="731385" cy="37828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65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METFORMİN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1472" y="1643050"/>
            <a:ext cx="6347714" cy="3880773"/>
          </a:xfrm>
        </p:spPr>
        <p:txBody>
          <a:bodyPr/>
          <a:lstStyle/>
          <a:p>
            <a:r>
              <a:rPr lang="tr-TR" dirty="0">
                <a:latin typeface="-apple-system"/>
              </a:rPr>
              <a:t>ACE inhibitörlerinin, </a:t>
            </a:r>
            <a:r>
              <a:rPr lang="tr-TR" dirty="0" err="1">
                <a:latin typeface="-apple-system"/>
              </a:rPr>
              <a:t>metformin</a:t>
            </a:r>
            <a:r>
              <a:rPr lang="tr-TR" dirty="0">
                <a:latin typeface="-apple-system"/>
              </a:rPr>
              <a:t> de dahil olmak üzere oral </a:t>
            </a:r>
            <a:r>
              <a:rPr lang="tr-TR" dirty="0" err="1">
                <a:latin typeface="-apple-system"/>
              </a:rPr>
              <a:t>antidiyabetik</a:t>
            </a:r>
            <a:r>
              <a:rPr lang="tr-TR" dirty="0">
                <a:latin typeface="-apple-system"/>
              </a:rPr>
              <a:t> ilaçların </a:t>
            </a:r>
            <a:r>
              <a:rPr lang="tr-TR" dirty="0" err="1">
                <a:latin typeface="-apple-system"/>
              </a:rPr>
              <a:t>hipoglisemik</a:t>
            </a:r>
            <a:r>
              <a:rPr lang="tr-TR" dirty="0">
                <a:latin typeface="-apple-system"/>
              </a:rPr>
              <a:t> etkilerini güçlendirdiği düşünülmektedir. Fakat mekanizması tam olarak bilinmiyor. </a:t>
            </a:r>
            <a:r>
              <a:rPr lang="tr-TR" dirty="0" err="1">
                <a:latin typeface="-apple-system"/>
              </a:rPr>
              <a:t>Semptomatik</a:t>
            </a:r>
            <a:r>
              <a:rPr lang="tr-TR" dirty="0">
                <a:latin typeface="-apple-system"/>
              </a:rPr>
              <a:t> ve bazen şiddetli hipoglisemi meydana gelebilir. 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>
                <a:latin typeface="-apple-system"/>
              </a:rPr>
              <a:t>Şiddetli hipoglisemi meydana gelebilir. Bu yüzden doz ayarlanması gerekebilir</a:t>
            </a:r>
            <a:r>
              <a:rPr lang="tr-TR" dirty="0">
                <a:solidFill>
                  <a:schemeClr val="tx1"/>
                </a:solidFill>
                <a:latin typeface="-apple-system"/>
              </a:rPr>
              <a:t>. 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648072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070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ea typeface="Calibri"/>
                <a:cs typeface="Times New Roman"/>
              </a:rPr>
              <a:t/>
            </a:r>
            <a:br>
              <a:rPr lang="tr-TR" b="1" dirty="0">
                <a:ea typeface="Calibri"/>
                <a:cs typeface="Times New Roman"/>
              </a:rPr>
            </a:br>
            <a:r>
              <a:rPr lang="tr-TR" b="1" dirty="0">
                <a:ea typeface="Calibri"/>
                <a:cs typeface="Times New Roman"/>
              </a:rPr>
              <a:t>Renin </a:t>
            </a:r>
            <a:r>
              <a:rPr lang="tr-TR" b="1" dirty="0" err="1">
                <a:ea typeface="Calibri"/>
                <a:cs typeface="Times New Roman"/>
              </a:rPr>
              <a:t>Anjiyotensin</a:t>
            </a:r>
            <a:r>
              <a:rPr lang="tr-TR" b="1" dirty="0">
                <a:ea typeface="Calibri"/>
                <a:cs typeface="Times New Roman"/>
              </a:rPr>
              <a:t> </a:t>
            </a:r>
            <a:r>
              <a:rPr lang="tr-TR" b="1" dirty="0" err="1">
                <a:ea typeface="Calibri"/>
                <a:cs typeface="Times New Roman"/>
              </a:rPr>
              <a:t>Aldosteron</a:t>
            </a:r>
            <a:r>
              <a:rPr lang="tr-TR" b="1" dirty="0">
                <a:ea typeface="Calibri"/>
                <a:cs typeface="Times New Roman"/>
              </a:rPr>
              <a:t> Sistemi</a:t>
            </a:r>
            <a:r>
              <a:rPr lang="tr-TR" dirty="0">
                <a:ea typeface="Calibri"/>
                <a:cs typeface="Times New Roman"/>
              </a:rPr>
              <a:t/>
            </a:r>
            <a:br>
              <a:rPr lang="tr-TR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996952"/>
            <a:ext cx="8229600" cy="3005688"/>
          </a:xfrm>
        </p:spPr>
        <p:txBody>
          <a:bodyPr>
            <a:normAutofit/>
          </a:bodyPr>
          <a:lstStyle/>
          <a:p>
            <a:r>
              <a:rPr lang="tr-TR" dirty="0">
                <a:ea typeface="Calibri"/>
                <a:cs typeface="Times New Roman"/>
              </a:rPr>
              <a:t>Böbrekler kan hacmini değiştirerek kan basıncının uzun dönem kontrolünde rol oynarlar. Böbreklerdeki </a:t>
            </a:r>
            <a:r>
              <a:rPr lang="tr-TR" dirty="0" err="1">
                <a:ea typeface="Calibri"/>
                <a:cs typeface="Times New Roman"/>
              </a:rPr>
              <a:t>baroreseptörlerin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arteriyel</a:t>
            </a:r>
            <a:r>
              <a:rPr lang="tr-TR" dirty="0">
                <a:ea typeface="Calibri"/>
                <a:cs typeface="Times New Roman"/>
              </a:rPr>
              <a:t> kan basıncındaki düşüşe yanıtları renin enziminin salgılanması şeklindedir. </a:t>
            </a:r>
          </a:p>
          <a:p>
            <a:r>
              <a:rPr lang="tr-TR" dirty="0">
                <a:ea typeface="Calibri"/>
                <a:cs typeface="Times New Roman"/>
              </a:rPr>
              <a:t>Bu </a:t>
            </a:r>
            <a:r>
              <a:rPr lang="tr-TR" dirty="0" err="1">
                <a:ea typeface="Calibri"/>
                <a:cs typeface="Times New Roman"/>
              </a:rPr>
              <a:t>peptidaz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anjiyotensinojeni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anjiyotensin</a:t>
            </a:r>
            <a:r>
              <a:rPr lang="tr-TR" dirty="0">
                <a:ea typeface="Calibri"/>
                <a:cs typeface="Times New Roman"/>
              </a:rPr>
              <a:t> I e çevirir ve bu  ACE tarafından </a:t>
            </a:r>
            <a:r>
              <a:rPr lang="tr-TR" dirty="0" err="1">
                <a:ea typeface="Calibri"/>
                <a:cs typeface="Times New Roman"/>
              </a:rPr>
              <a:t>anjiyotensin</a:t>
            </a:r>
            <a:r>
              <a:rPr lang="tr-TR" dirty="0">
                <a:ea typeface="Calibri"/>
                <a:cs typeface="Times New Roman"/>
              </a:rPr>
              <a:t> II ye dönüştürülür. </a:t>
            </a:r>
          </a:p>
        </p:txBody>
      </p:sp>
    </p:spTree>
    <p:extLst>
      <p:ext uri="{BB962C8B-B14F-4D97-AF65-F5344CB8AC3E}">
        <p14:creationId xmlns:p14="http://schemas.microsoft.com/office/powerpoint/2010/main" val="1970267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 DİGOKSİN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1472" y="1500174"/>
            <a:ext cx="6347714" cy="3880773"/>
          </a:xfrm>
        </p:spPr>
        <p:txBody>
          <a:bodyPr/>
          <a:lstStyle/>
          <a:p>
            <a:r>
              <a:rPr lang="tr-TR" dirty="0">
                <a:latin typeface="-apple-system"/>
              </a:rPr>
              <a:t>ACE inhibitörleri  </a:t>
            </a:r>
            <a:r>
              <a:rPr lang="tr-TR" dirty="0" err="1">
                <a:latin typeface="-apple-system"/>
              </a:rPr>
              <a:t>digoksinin</a:t>
            </a:r>
            <a:r>
              <a:rPr lang="tr-TR" dirty="0">
                <a:latin typeface="-apple-system"/>
              </a:rPr>
              <a:t> </a:t>
            </a:r>
            <a:r>
              <a:rPr lang="tr-TR" dirty="0" err="1">
                <a:latin typeface="-apple-system"/>
              </a:rPr>
              <a:t>tübüler</a:t>
            </a:r>
            <a:r>
              <a:rPr lang="tr-TR" dirty="0">
                <a:latin typeface="-apple-system"/>
              </a:rPr>
              <a:t> </a:t>
            </a:r>
            <a:r>
              <a:rPr lang="tr-TR" dirty="0" err="1">
                <a:latin typeface="-apple-system"/>
              </a:rPr>
              <a:t>sekresyonunu</a:t>
            </a:r>
            <a:r>
              <a:rPr lang="tr-TR" dirty="0">
                <a:latin typeface="-apple-system"/>
              </a:rPr>
              <a:t> azaltarak böbrek </a:t>
            </a:r>
            <a:r>
              <a:rPr lang="tr-TR" dirty="0" err="1">
                <a:latin typeface="-apple-system"/>
              </a:rPr>
              <a:t>klirensini</a:t>
            </a:r>
            <a:r>
              <a:rPr lang="tr-TR" dirty="0">
                <a:latin typeface="-apple-system"/>
              </a:rPr>
              <a:t> azaltabilir. Artan plazma </a:t>
            </a:r>
            <a:r>
              <a:rPr lang="tr-TR" dirty="0" err="1">
                <a:latin typeface="-apple-system"/>
              </a:rPr>
              <a:t>digoksin</a:t>
            </a:r>
            <a:r>
              <a:rPr lang="tr-TR" dirty="0">
                <a:latin typeface="-apple-system"/>
              </a:rPr>
              <a:t> seviyeleri ortaya çıkabilir.</a:t>
            </a:r>
          </a:p>
          <a:p>
            <a:pPr>
              <a:buNone/>
            </a:pPr>
            <a:endParaRPr lang="tr-TR" dirty="0">
              <a:latin typeface="-apple-system"/>
            </a:endParaRPr>
          </a:p>
          <a:p>
            <a:r>
              <a:rPr lang="tr-TR" dirty="0">
                <a:latin typeface="-apple-system"/>
              </a:rPr>
              <a:t>Bu kombinasyon bazı KVH fayda sağlamasına karşın, klinik yanıtı ve </a:t>
            </a:r>
            <a:r>
              <a:rPr lang="tr-TR" dirty="0" err="1">
                <a:latin typeface="-apple-system"/>
              </a:rPr>
              <a:t>digoksin</a:t>
            </a:r>
            <a:r>
              <a:rPr lang="tr-TR" dirty="0">
                <a:latin typeface="-apple-system"/>
              </a:rPr>
              <a:t> seviyeleri izlenmelidir</a:t>
            </a:r>
            <a:r>
              <a:rPr lang="tr-TR" dirty="0"/>
              <a:t>. 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792088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13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  ALTEPLAZ</a:t>
            </a:r>
            <a:br>
              <a:rPr lang="tr-TR" dirty="0">
                <a:solidFill>
                  <a:srgbClr val="E2562A"/>
                </a:solidFill>
              </a:rPr>
            </a:br>
            <a:r>
              <a:rPr lang="tr-TR" dirty="0">
                <a:solidFill>
                  <a:srgbClr val="E2562A"/>
                </a:solidFill>
              </a:rPr>
              <a:t>                         RELTEPLAZ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doku </a:t>
            </a:r>
            <a:r>
              <a:rPr lang="tr-TR" dirty="0" err="1"/>
              <a:t>plazminojen</a:t>
            </a:r>
            <a:r>
              <a:rPr lang="tr-TR" dirty="0"/>
              <a:t> </a:t>
            </a:r>
            <a:r>
              <a:rPr lang="tr-TR" dirty="0" err="1"/>
              <a:t>aktivatörünün</a:t>
            </a:r>
            <a:r>
              <a:rPr lang="tr-TR" dirty="0"/>
              <a:t> ACE inhibitörü ile birlikte uygulanması bilinmemekle beraber </a:t>
            </a:r>
            <a:r>
              <a:rPr lang="tr-TR" dirty="0" err="1"/>
              <a:t>anjiyoödem</a:t>
            </a:r>
            <a:r>
              <a:rPr lang="tr-TR" dirty="0"/>
              <a:t> ve </a:t>
            </a:r>
            <a:r>
              <a:rPr lang="tr-TR" dirty="0" err="1"/>
              <a:t>anafilaktik</a:t>
            </a:r>
            <a:r>
              <a:rPr lang="tr-TR" dirty="0"/>
              <a:t> reaksiyon riskini </a:t>
            </a:r>
            <a:r>
              <a:rPr lang="tr-TR" dirty="0" err="1"/>
              <a:t>arttırabilir.Bu</a:t>
            </a:r>
            <a:r>
              <a:rPr lang="tr-TR" dirty="0"/>
              <a:t> kombinasyonda rastlanmış </a:t>
            </a:r>
            <a:r>
              <a:rPr lang="tr-TR" dirty="0" err="1"/>
              <a:t>anjiyoödem</a:t>
            </a:r>
            <a:r>
              <a:rPr lang="tr-TR" dirty="0"/>
              <a:t> vakaları vardır.</a:t>
            </a:r>
          </a:p>
          <a:p>
            <a:r>
              <a:rPr lang="tr-TR" dirty="0"/>
              <a:t>Eşlik eden tedavi sırasında hastalar istenmeyen reaksiyonlar açısından izlenilmelidir.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131840" y="764704"/>
            <a:ext cx="792088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088738"/>
            <a:ext cx="234315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6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599" y="608002"/>
            <a:ext cx="6347713" cy="1320800"/>
          </a:xfrm>
        </p:spPr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NİTROGLİSERİN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ACE inhibitörleri nitrogliserinin </a:t>
            </a:r>
            <a:r>
              <a:rPr lang="tr-TR" dirty="0" err="1"/>
              <a:t>vazodilatör</a:t>
            </a:r>
            <a:r>
              <a:rPr lang="tr-TR" dirty="0"/>
              <a:t> ve </a:t>
            </a:r>
            <a:r>
              <a:rPr lang="tr-TR" dirty="0" err="1"/>
              <a:t>hipotansif</a:t>
            </a:r>
            <a:r>
              <a:rPr lang="tr-TR" dirty="0"/>
              <a:t> etkilerini artırabilir. Veriler ayrıca </a:t>
            </a:r>
            <a:r>
              <a:rPr lang="tr-TR" dirty="0" err="1"/>
              <a:t>kaptopril'in</a:t>
            </a:r>
            <a:r>
              <a:rPr lang="tr-TR" dirty="0"/>
              <a:t> nitrat toleransını önleyebileceğini göstermiştir.</a:t>
            </a:r>
          </a:p>
          <a:p>
            <a:r>
              <a:rPr lang="tr-TR" dirty="0"/>
              <a:t> ACE inhibitörleri sistemik </a:t>
            </a:r>
            <a:r>
              <a:rPr lang="tr-TR" dirty="0" err="1"/>
              <a:t>vasküler</a:t>
            </a:r>
            <a:r>
              <a:rPr lang="tr-TR" dirty="0"/>
              <a:t> rezistansı ve kardiyak çalışmayı azaltarak nitrogliserinin etkinliğini daha da arttırır. </a:t>
            </a:r>
          </a:p>
          <a:p>
            <a:r>
              <a:rPr lang="tr-TR" dirty="0"/>
              <a:t>Kan basıncının izlenmelidir.</a:t>
            </a:r>
          </a:p>
        </p:txBody>
      </p:sp>
      <p:sp>
        <p:nvSpPr>
          <p:cNvPr id="4" name="Sol Sağ Ok 3"/>
          <p:cNvSpPr/>
          <p:nvPr/>
        </p:nvSpPr>
        <p:spPr>
          <a:xfrm>
            <a:off x="2987824" y="764704"/>
            <a:ext cx="648072" cy="37828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969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İKATİBANT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 iki ilaç birbirlerinin farmakolojik etkilerini </a:t>
            </a:r>
            <a:r>
              <a:rPr lang="tr-TR" dirty="0" err="1"/>
              <a:t>antagonize</a:t>
            </a:r>
            <a:r>
              <a:rPr lang="tr-TR" dirty="0"/>
              <a:t> edebilir. </a:t>
            </a:r>
          </a:p>
          <a:p>
            <a:r>
              <a:rPr lang="tr-TR" dirty="0"/>
              <a:t>ACE inhibitörleri </a:t>
            </a:r>
            <a:r>
              <a:rPr lang="tr-TR" dirty="0" err="1"/>
              <a:t>vazodilatatör</a:t>
            </a:r>
            <a:r>
              <a:rPr lang="tr-TR" dirty="0"/>
              <a:t> etkili </a:t>
            </a:r>
            <a:r>
              <a:rPr lang="tr-TR" b="1" dirty="0" err="1"/>
              <a:t>bradikinin</a:t>
            </a:r>
            <a:r>
              <a:rPr lang="tr-TR" b="1" dirty="0"/>
              <a:t> düzeyini </a:t>
            </a:r>
            <a:r>
              <a:rPr lang="tr-TR" dirty="0"/>
              <a:t>arttırır. </a:t>
            </a:r>
            <a:r>
              <a:rPr lang="tr-TR" dirty="0" err="1"/>
              <a:t>Bradikinin</a:t>
            </a:r>
            <a:r>
              <a:rPr lang="tr-TR" dirty="0"/>
              <a:t>  lokalize şişme, </a:t>
            </a:r>
            <a:r>
              <a:rPr lang="tr-TR" dirty="0" err="1"/>
              <a:t>inflamasyon</a:t>
            </a:r>
            <a:r>
              <a:rPr lang="tr-TR" dirty="0"/>
              <a:t> ve ağrı gibi kalıtsal </a:t>
            </a:r>
            <a:r>
              <a:rPr lang="tr-TR" dirty="0" err="1"/>
              <a:t>anjioödem</a:t>
            </a:r>
            <a:r>
              <a:rPr lang="tr-TR" dirty="0"/>
              <a:t> karakteristik semptomlarından sorumlu olduğu düşünülmektedir.</a:t>
            </a:r>
          </a:p>
          <a:p>
            <a:r>
              <a:rPr lang="tr-TR" dirty="0"/>
              <a:t>B2 reseptör antagonisti olan </a:t>
            </a:r>
            <a:r>
              <a:rPr lang="tr-TR" dirty="0" err="1"/>
              <a:t>ikatibant</a:t>
            </a:r>
            <a:r>
              <a:rPr lang="tr-TR" dirty="0"/>
              <a:t> ACE inhibitörlerinin </a:t>
            </a:r>
            <a:r>
              <a:rPr lang="tr-TR" dirty="0" err="1"/>
              <a:t>antihipertansif</a:t>
            </a:r>
            <a:r>
              <a:rPr lang="tr-TR" dirty="0"/>
              <a:t> etkilerini azalabilir. </a:t>
            </a:r>
          </a:p>
          <a:p>
            <a:r>
              <a:rPr lang="tr-TR" dirty="0"/>
              <a:t>İki ilacın birlikte kullanılması </a:t>
            </a:r>
            <a:r>
              <a:rPr lang="tr-TR" dirty="0" err="1"/>
              <a:t>Herediter</a:t>
            </a:r>
            <a:r>
              <a:rPr lang="tr-TR" dirty="0"/>
              <a:t> </a:t>
            </a:r>
            <a:r>
              <a:rPr lang="tr-TR" dirty="0" err="1"/>
              <a:t>anjioödemi</a:t>
            </a:r>
            <a:r>
              <a:rPr lang="tr-TR" dirty="0"/>
              <a:t> (HAE) olan hastalarda  </a:t>
            </a:r>
            <a:r>
              <a:rPr lang="tr-TR" dirty="0" err="1"/>
              <a:t>HAE'nin</a:t>
            </a:r>
            <a:r>
              <a:rPr lang="tr-TR" dirty="0"/>
              <a:t> akut ataklarını hızlandırabilir veya </a:t>
            </a:r>
            <a:r>
              <a:rPr lang="tr-TR" dirty="0" err="1"/>
              <a:t>şiddetlendirebilir.Bu</a:t>
            </a:r>
            <a:r>
              <a:rPr lang="tr-TR" dirty="0"/>
              <a:t> hastalarda beraber kullanılmamalıdır.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648072" cy="288032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27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HALOPERİDOL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Fenotiazinler</a:t>
            </a:r>
            <a:r>
              <a:rPr lang="tr-TR" dirty="0"/>
              <a:t> ve </a:t>
            </a:r>
            <a:r>
              <a:rPr lang="tr-TR" dirty="0" err="1"/>
              <a:t>nöroleptik</a:t>
            </a:r>
            <a:r>
              <a:rPr lang="tr-TR" dirty="0"/>
              <a:t> ajanlar, bazı ilaçların </a:t>
            </a:r>
            <a:r>
              <a:rPr lang="tr-TR" dirty="0" err="1"/>
              <a:t>periferik</a:t>
            </a:r>
            <a:r>
              <a:rPr lang="tr-TR" dirty="0"/>
              <a:t> alfa-1 </a:t>
            </a:r>
            <a:r>
              <a:rPr lang="tr-TR" dirty="0" err="1"/>
              <a:t>adrenerjik</a:t>
            </a:r>
            <a:r>
              <a:rPr lang="tr-TR" dirty="0"/>
              <a:t> bloke edici aktivitesine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hipotansif</a:t>
            </a:r>
            <a:r>
              <a:rPr lang="tr-TR" dirty="0"/>
              <a:t> etkisini güçlendirebilir.</a:t>
            </a:r>
          </a:p>
          <a:p>
            <a:r>
              <a:rPr lang="tr-TR" dirty="0" err="1"/>
              <a:t>Vazodilatasyon</a:t>
            </a:r>
            <a:r>
              <a:rPr lang="tr-TR" dirty="0"/>
              <a:t> ile ilişkili </a:t>
            </a:r>
            <a:r>
              <a:rPr lang="tr-TR" dirty="0" err="1"/>
              <a:t>ortostatik</a:t>
            </a:r>
            <a:r>
              <a:rPr lang="tr-TR" dirty="0"/>
              <a:t> hipotansiyon ve </a:t>
            </a:r>
            <a:r>
              <a:rPr lang="tr-TR" dirty="0" err="1"/>
              <a:t>senkop</a:t>
            </a:r>
            <a:r>
              <a:rPr lang="tr-TR" dirty="0"/>
              <a:t>, özellikle </a:t>
            </a:r>
            <a:r>
              <a:rPr lang="tr-TR" dirty="0" err="1"/>
              <a:t>fenotiyazin</a:t>
            </a:r>
            <a:r>
              <a:rPr lang="tr-TR" dirty="0"/>
              <a:t> veya </a:t>
            </a:r>
            <a:r>
              <a:rPr lang="tr-TR" dirty="0" err="1"/>
              <a:t>nöroleptik</a:t>
            </a:r>
            <a:r>
              <a:rPr lang="tr-TR" dirty="0"/>
              <a:t> için ilk </a:t>
            </a:r>
            <a:r>
              <a:rPr lang="tr-TR" dirty="0" err="1"/>
              <a:t>dozlama</a:t>
            </a:r>
            <a:r>
              <a:rPr lang="tr-TR" dirty="0"/>
              <a:t> ve / veya </a:t>
            </a:r>
            <a:r>
              <a:rPr lang="tr-TR" dirty="0" err="1"/>
              <a:t>parenteral</a:t>
            </a:r>
            <a:r>
              <a:rPr lang="tr-TR" dirty="0"/>
              <a:t> uygulama sırasında ortaya </a:t>
            </a:r>
            <a:r>
              <a:rPr lang="tr-TR" dirty="0" err="1"/>
              <a:t>çıkabilir.Yakın</a:t>
            </a:r>
            <a:r>
              <a:rPr lang="tr-TR" dirty="0"/>
              <a:t> klinik izleme önerilir.</a:t>
            </a:r>
          </a:p>
          <a:p>
            <a:r>
              <a:rPr lang="tr-TR" dirty="0"/>
              <a:t>Baş dönmesi, sersemlik görülebileceği için hastalar, ilaçların onları nasıl etkilediğini öğrenene kadar tehlikeli makine kullanmaktan kaçınmalıdır.</a:t>
            </a:r>
            <a:br>
              <a:rPr lang="tr-TR" dirty="0"/>
            </a:b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648072" cy="288032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31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 LİTYUM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Birlikte kullanım lityum </a:t>
            </a:r>
            <a:r>
              <a:rPr lang="tr-TR" dirty="0" err="1"/>
              <a:t>toksisitesi</a:t>
            </a:r>
            <a:r>
              <a:rPr lang="tr-TR" dirty="0"/>
              <a:t> riskini artırabilir. Farklı mekanizmalar olduğu düşünülmektedir.</a:t>
            </a:r>
          </a:p>
          <a:p>
            <a:r>
              <a:rPr lang="tr-TR" dirty="0"/>
              <a:t>ACE inhibitörleri tarafından </a:t>
            </a:r>
            <a:r>
              <a:rPr lang="tr-TR" dirty="0" err="1"/>
              <a:t>aldosteron</a:t>
            </a:r>
            <a:r>
              <a:rPr lang="tr-TR" dirty="0"/>
              <a:t> ve </a:t>
            </a:r>
            <a:r>
              <a:rPr lang="tr-TR" dirty="0" err="1"/>
              <a:t>anjiyotensin</a:t>
            </a:r>
            <a:r>
              <a:rPr lang="tr-TR" dirty="0"/>
              <a:t> </a:t>
            </a:r>
            <a:r>
              <a:rPr lang="tr-TR" dirty="0" err="1"/>
              <a:t>II'nin</a:t>
            </a:r>
            <a:r>
              <a:rPr lang="tr-TR" dirty="0"/>
              <a:t> </a:t>
            </a:r>
            <a:r>
              <a:rPr lang="tr-TR" dirty="0" err="1"/>
              <a:t>inhibisyonundan</a:t>
            </a:r>
            <a:r>
              <a:rPr lang="tr-TR" dirty="0"/>
              <a:t> kaynaklanan</a:t>
            </a:r>
            <a:r>
              <a:rPr lang="tr-TR" b="1" dirty="0"/>
              <a:t> </a:t>
            </a:r>
            <a:r>
              <a:rPr lang="tr-TR" b="1" dirty="0" err="1"/>
              <a:t>natriüreise</a:t>
            </a:r>
            <a:r>
              <a:rPr lang="tr-TR" b="1" dirty="0"/>
              <a:t> </a:t>
            </a:r>
            <a:r>
              <a:rPr lang="tr-TR" dirty="0"/>
              <a:t>bağlı </a:t>
            </a:r>
            <a:r>
              <a:rPr lang="tr-TR" dirty="0" err="1"/>
              <a:t>renal</a:t>
            </a:r>
            <a:r>
              <a:rPr lang="tr-TR" dirty="0"/>
              <a:t> lityum temizlenmesinin azaltılması ile ilgili olabilir. </a:t>
            </a:r>
          </a:p>
          <a:p>
            <a:r>
              <a:rPr lang="tr-TR" dirty="0"/>
              <a:t>Kombinasyon, kronik tedavide hacim kaybına bağlı olarak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disfonksiyona</a:t>
            </a:r>
            <a:r>
              <a:rPr lang="tr-TR" dirty="0"/>
              <a:t> da neden olabilir ve bu da lityum </a:t>
            </a:r>
            <a:r>
              <a:rPr lang="tr-TR" dirty="0" err="1"/>
              <a:t>klirensini</a:t>
            </a:r>
            <a:r>
              <a:rPr lang="tr-TR" dirty="0"/>
              <a:t> daha da bozabilir. </a:t>
            </a:r>
          </a:p>
          <a:p>
            <a:r>
              <a:rPr lang="tr-TR" dirty="0"/>
              <a:t>Aynı zamanda etkileşimin  </a:t>
            </a:r>
            <a:r>
              <a:rPr lang="tr-TR" dirty="0" err="1"/>
              <a:t>dozlama</a:t>
            </a:r>
            <a:r>
              <a:rPr lang="tr-TR" dirty="0"/>
              <a:t> , terapi süresi, yaş ve </a:t>
            </a:r>
            <a:r>
              <a:rPr lang="tr-TR" dirty="0" err="1"/>
              <a:t>konjestif</a:t>
            </a:r>
            <a:r>
              <a:rPr lang="tr-TR" dirty="0"/>
              <a:t> kalp yetmezliği veya böbrek yetmezliği gibi temel sağlık koşulları gibi faktörlere bağlı olabileceği düşünülmektedir. </a:t>
            </a:r>
          </a:p>
          <a:p>
            <a:r>
              <a:rPr lang="tr-TR" dirty="0"/>
              <a:t>Risk faktörlerinin yüksek olduğu hastalarda kombine tedavi gerekiyorsa lityum dozu titre edilmelidir.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063375" y="764704"/>
            <a:ext cx="720080" cy="288032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01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 SİLDENAFİL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Fosfodiesteraz-5 (PDE5) inhibitörleri, </a:t>
            </a:r>
            <a:r>
              <a:rPr lang="tr-TR" dirty="0" err="1"/>
              <a:t>antihipertansif</a:t>
            </a:r>
            <a:r>
              <a:rPr lang="tr-TR" dirty="0"/>
              <a:t> ilaçların </a:t>
            </a:r>
            <a:r>
              <a:rPr lang="tr-TR" dirty="0" err="1"/>
              <a:t>hipotansif</a:t>
            </a:r>
            <a:r>
              <a:rPr lang="tr-TR" dirty="0"/>
              <a:t> etkisini güçlendirir. Bu ajanlar, </a:t>
            </a:r>
            <a:r>
              <a:rPr lang="tr-TR" dirty="0" err="1"/>
              <a:t>vasküler</a:t>
            </a:r>
            <a:r>
              <a:rPr lang="tr-TR" dirty="0"/>
              <a:t> düz kaslarda </a:t>
            </a:r>
            <a:r>
              <a:rPr lang="tr-TR" dirty="0" err="1"/>
              <a:t>periferik</a:t>
            </a:r>
            <a:r>
              <a:rPr lang="tr-TR" dirty="0"/>
              <a:t> </a:t>
            </a:r>
            <a:r>
              <a:rPr lang="tr-TR" dirty="0" err="1"/>
              <a:t>vazodilatasyona</a:t>
            </a:r>
            <a:r>
              <a:rPr lang="tr-TR" dirty="0"/>
              <a:t> yol açabilen siklik </a:t>
            </a:r>
            <a:r>
              <a:rPr lang="tr-TR" dirty="0" err="1"/>
              <a:t>guanozin</a:t>
            </a:r>
            <a:r>
              <a:rPr lang="tr-TR" dirty="0"/>
              <a:t> </a:t>
            </a:r>
            <a:r>
              <a:rPr lang="tr-TR" dirty="0" err="1"/>
              <a:t>monofosfatın</a:t>
            </a:r>
            <a:r>
              <a:rPr lang="tr-TR" dirty="0"/>
              <a:t> (</a:t>
            </a:r>
            <a:r>
              <a:rPr lang="tr-TR" dirty="0" err="1"/>
              <a:t>cGMP</a:t>
            </a:r>
            <a:r>
              <a:rPr lang="tr-TR" dirty="0"/>
              <a:t>) PDE5 aracılı bozunumunu </a:t>
            </a:r>
            <a:r>
              <a:rPr lang="tr-TR" dirty="0" err="1"/>
              <a:t>inhibe</a:t>
            </a:r>
            <a:r>
              <a:rPr lang="tr-TR" dirty="0"/>
              <a:t> eder. </a:t>
            </a:r>
          </a:p>
          <a:p>
            <a:r>
              <a:rPr lang="tr-TR" dirty="0" err="1"/>
              <a:t>Sersemlik,baş</a:t>
            </a:r>
            <a:r>
              <a:rPr lang="tr-TR" dirty="0"/>
              <a:t> dönmesi, baygınlık gibi belirtiler görülürse doktora danışılmalıdır.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131840" y="764704"/>
            <a:ext cx="648072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15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 PRAZOSİN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ACE inhibitörleri alfa </a:t>
            </a:r>
            <a:r>
              <a:rPr lang="tr-TR" dirty="0" err="1"/>
              <a:t>blokerlerle</a:t>
            </a:r>
            <a:r>
              <a:rPr lang="tr-TR" dirty="0"/>
              <a:t> birlikte kullanıldığında </a:t>
            </a:r>
            <a:r>
              <a:rPr lang="tr-TR" dirty="0" err="1"/>
              <a:t>additif</a:t>
            </a:r>
            <a:r>
              <a:rPr lang="tr-TR" dirty="0"/>
              <a:t> </a:t>
            </a:r>
            <a:r>
              <a:rPr lang="tr-TR" dirty="0" err="1"/>
              <a:t>hipotansif</a:t>
            </a:r>
            <a:r>
              <a:rPr lang="tr-TR" dirty="0"/>
              <a:t> etkiler ortaya çıkabilir. ACE </a:t>
            </a:r>
            <a:r>
              <a:rPr lang="tr-TR" dirty="0" err="1"/>
              <a:t>inhibisyonu</a:t>
            </a:r>
            <a:r>
              <a:rPr lang="tr-TR" dirty="0"/>
              <a:t> varlığında, </a:t>
            </a:r>
            <a:r>
              <a:rPr lang="tr-TR" dirty="0" err="1"/>
              <a:t>postüral</a:t>
            </a:r>
            <a:r>
              <a:rPr lang="tr-TR" dirty="0"/>
              <a:t> hipotansiyon ve ilk doz </a:t>
            </a:r>
            <a:r>
              <a:rPr lang="tr-TR" dirty="0" err="1"/>
              <a:t>senkopu</a:t>
            </a:r>
            <a:r>
              <a:rPr lang="tr-TR" dirty="0"/>
              <a:t>  </a:t>
            </a:r>
            <a:r>
              <a:rPr lang="tr-TR" dirty="0" err="1"/>
              <a:t>riski,şiddeti</a:t>
            </a:r>
            <a:r>
              <a:rPr lang="tr-TR" dirty="0"/>
              <a:t> artabilir.</a:t>
            </a:r>
          </a:p>
          <a:p>
            <a:r>
              <a:rPr lang="tr-TR" dirty="0" err="1"/>
              <a:t>Enalaprille</a:t>
            </a:r>
            <a:r>
              <a:rPr lang="tr-TR" dirty="0"/>
              <a:t> yapılan bir çalışmada </a:t>
            </a:r>
            <a:r>
              <a:rPr lang="tr-TR" dirty="0" err="1"/>
              <a:t>prazosinin</a:t>
            </a:r>
            <a:r>
              <a:rPr lang="tr-TR" dirty="0"/>
              <a:t> ilk doz yanıtının şiddetlendiği gözlenmiştir.</a:t>
            </a:r>
          </a:p>
          <a:p>
            <a:r>
              <a:rPr lang="tr-TR" dirty="0"/>
              <a:t>Beraber kullanımda </a:t>
            </a:r>
            <a:r>
              <a:rPr lang="tr-TR" dirty="0" err="1"/>
              <a:t>prazozinin</a:t>
            </a:r>
            <a:r>
              <a:rPr lang="tr-TR" dirty="0"/>
              <a:t> ilk dozu titre edilmelidir.</a:t>
            </a:r>
          </a:p>
          <a:p>
            <a:r>
              <a:rPr lang="tr-TR" dirty="0"/>
              <a:t> Alfa </a:t>
            </a:r>
            <a:r>
              <a:rPr lang="tr-TR" dirty="0" err="1"/>
              <a:t>blokerin</a:t>
            </a:r>
            <a:r>
              <a:rPr lang="tr-TR" dirty="0"/>
              <a:t> yatmadan alınması </a:t>
            </a:r>
            <a:r>
              <a:rPr lang="tr-TR" dirty="0" err="1"/>
              <a:t>ortostatik</a:t>
            </a:r>
            <a:r>
              <a:rPr lang="tr-TR" dirty="0"/>
              <a:t> etkilerin oluşumunu en aza indirebilir. 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792088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132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SİKLOSPORİL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Siklosporinin</a:t>
            </a:r>
            <a:r>
              <a:rPr lang="tr-TR" dirty="0"/>
              <a:t> ACE inhibitörleriyle kullanımında  </a:t>
            </a:r>
            <a:r>
              <a:rPr lang="tr-TR" dirty="0" err="1"/>
              <a:t>hiperkalemi</a:t>
            </a:r>
            <a:r>
              <a:rPr lang="tr-TR" dirty="0"/>
              <a:t> riskini artabilir veya akut böbrek yetmezliğini hızlandırabilir. </a:t>
            </a:r>
          </a:p>
          <a:p>
            <a:r>
              <a:rPr lang="tr-TR" dirty="0" err="1"/>
              <a:t>Siklosporin</a:t>
            </a:r>
            <a:r>
              <a:rPr lang="tr-TR" dirty="0"/>
              <a:t> </a:t>
            </a:r>
            <a:r>
              <a:rPr lang="tr-TR" dirty="0" err="1"/>
              <a:t>afferent</a:t>
            </a:r>
            <a:r>
              <a:rPr lang="tr-TR" dirty="0"/>
              <a:t> </a:t>
            </a:r>
            <a:r>
              <a:rPr lang="tr-TR" dirty="0" err="1"/>
              <a:t>arteriolar</a:t>
            </a:r>
            <a:r>
              <a:rPr lang="tr-TR" dirty="0"/>
              <a:t> </a:t>
            </a:r>
            <a:r>
              <a:rPr lang="tr-TR" dirty="0" err="1"/>
              <a:t>vazokonstriksiyona</a:t>
            </a:r>
            <a:r>
              <a:rPr lang="tr-TR" dirty="0"/>
              <a:t> ve </a:t>
            </a:r>
            <a:r>
              <a:rPr lang="tr-TR" dirty="0" err="1"/>
              <a:t>glomerüler</a:t>
            </a:r>
            <a:r>
              <a:rPr lang="tr-TR" dirty="0"/>
              <a:t> </a:t>
            </a:r>
            <a:r>
              <a:rPr lang="tr-TR" dirty="0" err="1"/>
              <a:t>filtrasyona</a:t>
            </a:r>
            <a:r>
              <a:rPr lang="tr-TR" dirty="0"/>
              <a:t> neden olur. ACE inhibitörleri bu mekanizmayı bloke ettiği için böbrek fonksiyon bozuklukları görülebilir.</a:t>
            </a:r>
          </a:p>
          <a:p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720080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877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METOTREKSAT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Metotreksatın</a:t>
            </a:r>
            <a:r>
              <a:rPr lang="tr-TR" dirty="0"/>
              <a:t> </a:t>
            </a:r>
            <a:r>
              <a:rPr lang="tr-TR" b="1" dirty="0" err="1"/>
              <a:t>hepatotoksisite</a:t>
            </a:r>
            <a:r>
              <a:rPr lang="tr-TR" dirty="0"/>
              <a:t> indüklediği bilinen diğer ajanlar ile birlikte uygulanması karaciğer hasarını arttırır. </a:t>
            </a:r>
            <a:r>
              <a:rPr lang="tr-TR" dirty="0" err="1"/>
              <a:t>Metotreksat</a:t>
            </a:r>
            <a:r>
              <a:rPr lang="tr-TR" dirty="0"/>
              <a:t>, özellikle yüksek dozlarda veya uzun süreli tedavi de akut hepatit, kronik </a:t>
            </a:r>
            <a:r>
              <a:rPr lang="tr-TR" dirty="0" err="1"/>
              <a:t>fibrozis</a:t>
            </a:r>
            <a:r>
              <a:rPr lang="tr-TR" dirty="0"/>
              <a:t>, nekroz, siroz ve karaciğer enzimi yükselmeleri gibi </a:t>
            </a:r>
            <a:r>
              <a:rPr lang="tr-TR" dirty="0" err="1"/>
              <a:t>hepatotoksisite</a:t>
            </a:r>
            <a:r>
              <a:rPr lang="tr-TR" dirty="0"/>
              <a:t> ile ilişkilendirilmiştir.</a:t>
            </a:r>
          </a:p>
          <a:p>
            <a:r>
              <a:rPr lang="tr-TR" dirty="0"/>
              <a:t>Ateş, kızarıklık, kaşıntı, iştahsızlık, mide bulantısı, kusma, yorgunluk, sağ üst kadran ağrısı, koyu renkli idrar, soluk dışkı ve sarılık gibi potansiyel </a:t>
            </a:r>
            <a:r>
              <a:rPr lang="tr-TR" dirty="0" err="1"/>
              <a:t>hepatotoksisite</a:t>
            </a:r>
            <a:r>
              <a:rPr lang="tr-TR" dirty="0"/>
              <a:t> belirtileri ve semptomları görülürse doktora danışılmalıdır.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062247" y="764704"/>
            <a:ext cx="720080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049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0047" y="1785144"/>
            <a:ext cx="3746377" cy="3994083"/>
          </a:xfrm>
        </p:spPr>
        <p:txBody>
          <a:bodyPr/>
          <a:lstStyle/>
          <a:p>
            <a:r>
              <a:rPr lang="tr-TR" dirty="0" err="1">
                <a:ea typeface="Calibri"/>
                <a:cs typeface="Times New Roman"/>
              </a:rPr>
              <a:t>Anjiyotensin</a:t>
            </a:r>
            <a:r>
              <a:rPr lang="tr-TR" dirty="0">
                <a:ea typeface="Calibri"/>
                <a:cs typeface="Times New Roman"/>
              </a:rPr>
              <a:t> II vücutta dolaşımda bulunan ve kan basıncında artış sağlayan en güçlü </a:t>
            </a:r>
            <a:r>
              <a:rPr lang="tr-TR" dirty="0" err="1">
                <a:ea typeface="Calibri"/>
                <a:cs typeface="Times New Roman"/>
              </a:rPr>
              <a:t>vazokonstriktör</a:t>
            </a:r>
            <a:r>
              <a:rPr lang="tr-TR" dirty="0">
                <a:ea typeface="Calibri"/>
                <a:cs typeface="Times New Roman"/>
              </a:rPr>
              <a:t> maddedir. </a:t>
            </a:r>
          </a:p>
          <a:p>
            <a:r>
              <a:rPr lang="tr-TR" dirty="0">
                <a:ea typeface="Calibri"/>
                <a:cs typeface="Times New Roman"/>
              </a:rPr>
              <a:t>Aynı zamanda </a:t>
            </a:r>
            <a:r>
              <a:rPr lang="tr-TR" dirty="0" err="1">
                <a:ea typeface="Calibri"/>
                <a:cs typeface="Times New Roman"/>
              </a:rPr>
              <a:t>anjiyotensin</a:t>
            </a:r>
            <a:r>
              <a:rPr lang="tr-TR" dirty="0">
                <a:ea typeface="Calibri"/>
                <a:cs typeface="Times New Roman"/>
              </a:rPr>
              <a:t> II </a:t>
            </a:r>
            <a:r>
              <a:rPr lang="tr-TR" dirty="0" err="1">
                <a:ea typeface="Calibri"/>
                <a:cs typeface="Times New Roman"/>
              </a:rPr>
              <a:t>aldosteron</a:t>
            </a:r>
            <a:r>
              <a:rPr lang="tr-TR" dirty="0">
                <a:ea typeface="Calibri"/>
                <a:cs typeface="Times New Roman"/>
              </a:rPr>
              <a:t> salgılanmasını arttırır ve böbrekten sodyum tutumunu sağlar ve dolayısıyla kan hacmi artar böylece kan basıncı artar.</a:t>
            </a:r>
            <a:endParaRPr lang="tr-TR" dirty="0"/>
          </a:p>
          <a:p>
            <a:endParaRPr lang="tr-TR" dirty="0"/>
          </a:p>
        </p:txBody>
      </p:sp>
      <p:pic>
        <p:nvPicPr>
          <p:cNvPr id="4" name="Picture 2" descr="C:\Users\ZK\Desktop\image-18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94" y="692696"/>
            <a:ext cx="3771900" cy="5486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88961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2562A"/>
                </a:solidFill>
              </a:rPr>
              <a:t>KAPTOPRİL       İLOPROST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Prostasiklin</a:t>
            </a:r>
            <a:r>
              <a:rPr lang="tr-TR" dirty="0"/>
              <a:t> yolunu hedef alan ilaçlar (</a:t>
            </a:r>
            <a:r>
              <a:rPr lang="tr-TR" dirty="0" err="1"/>
              <a:t>örn</a:t>
            </a:r>
            <a:r>
              <a:rPr lang="tr-TR" dirty="0"/>
              <a:t>., </a:t>
            </a:r>
            <a:r>
              <a:rPr lang="tr-TR" dirty="0" err="1"/>
              <a:t>Prostasiklin</a:t>
            </a:r>
            <a:r>
              <a:rPr lang="tr-TR" dirty="0"/>
              <a:t> (PGI2), PGI2 analogları )  ACE İnhibitörlerinin </a:t>
            </a:r>
            <a:r>
              <a:rPr lang="tr-TR" dirty="0" err="1"/>
              <a:t>hipotansif</a:t>
            </a:r>
            <a:r>
              <a:rPr lang="tr-TR" dirty="0"/>
              <a:t> etkileri güçlendirebilir. </a:t>
            </a:r>
          </a:p>
          <a:p>
            <a:r>
              <a:rPr lang="tr-TR" dirty="0"/>
              <a:t>Mekanizma, PGI2, PGI2 analoglarının veya </a:t>
            </a:r>
            <a:r>
              <a:rPr lang="tr-TR" dirty="0" err="1"/>
              <a:t>prostasiklin</a:t>
            </a:r>
            <a:r>
              <a:rPr lang="tr-TR" dirty="0"/>
              <a:t> yolundaki seçici </a:t>
            </a:r>
            <a:r>
              <a:rPr lang="tr-TR" dirty="0" err="1"/>
              <a:t>non-prostanoid</a:t>
            </a:r>
            <a:r>
              <a:rPr lang="tr-TR" dirty="0"/>
              <a:t> </a:t>
            </a:r>
            <a:r>
              <a:rPr lang="tr-TR" dirty="0" err="1"/>
              <a:t>prostasiklin</a:t>
            </a:r>
            <a:r>
              <a:rPr lang="tr-TR" dirty="0"/>
              <a:t> IP reseptör </a:t>
            </a:r>
            <a:r>
              <a:rPr lang="tr-TR" dirty="0" err="1"/>
              <a:t>agonistlerinin</a:t>
            </a:r>
            <a:r>
              <a:rPr lang="tr-TR" dirty="0"/>
              <a:t> </a:t>
            </a:r>
            <a:r>
              <a:rPr lang="tr-TR" dirty="0" err="1"/>
              <a:t>vazodilatör</a:t>
            </a:r>
            <a:r>
              <a:rPr lang="tr-TR" dirty="0"/>
              <a:t> etkilerinden dolayı kan basıncında katkı redüksiyonunu içerir.</a:t>
            </a:r>
          </a:p>
        </p:txBody>
      </p:sp>
      <p:sp>
        <p:nvSpPr>
          <p:cNvPr id="4" name="Sol Sağ Ok 3"/>
          <p:cNvSpPr/>
          <p:nvPr/>
        </p:nvSpPr>
        <p:spPr>
          <a:xfrm>
            <a:off x="3059832" y="764704"/>
            <a:ext cx="648072" cy="360040"/>
          </a:xfrm>
          <a:prstGeom prst="leftRightArrow">
            <a:avLst/>
          </a:prstGeom>
          <a:solidFill>
            <a:srgbClr val="E2562A"/>
          </a:solidFill>
          <a:ln>
            <a:solidFill>
              <a:srgbClr val="E256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81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23" y="1196752"/>
            <a:ext cx="7784018" cy="388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78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63" y="1196752"/>
            <a:ext cx="8074254" cy="4032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533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9" b="3610"/>
          <a:stretch/>
        </p:blipFill>
        <p:spPr bwMode="auto">
          <a:xfrm>
            <a:off x="2299724" y="862111"/>
            <a:ext cx="2967461" cy="51792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427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9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9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9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71600" y="-99392"/>
            <a:ext cx="6834564" cy="2079906"/>
          </a:xfrm>
        </p:spPr>
        <p:txBody>
          <a:bodyPr>
            <a:normAutofit/>
          </a:bodyPr>
          <a:lstStyle/>
          <a:p>
            <a:pPr algn="ctr"/>
            <a:r>
              <a:rPr lang="tr-TR" b="1" i="0" dirty="0">
                <a:solidFill>
                  <a:srgbClr val="242424"/>
                </a:solidFill>
                <a:effectLst/>
                <a:latin typeface="Arial"/>
              </a:rPr>
              <a:t/>
            </a:r>
            <a:br>
              <a:rPr lang="tr-TR" b="1" i="0" dirty="0">
                <a:solidFill>
                  <a:srgbClr val="242424"/>
                </a:solidFill>
                <a:effectLst/>
                <a:latin typeface="Arial"/>
              </a:rPr>
            </a:br>
            <a:r>
              <a:rPr lang="tr-TR" b="1" i="0" dirty="0" err="1">
                <a:solidFill>
                  <a:srgbClr val="242424"/>
                </a:solidFill>
                <a:effectLst/>
                <a:latin typeface="Arial"/>
              </a:rPr>
              <a:t>Captopril</a:t>
            </a:r>
            <a:r>
              <a:rPr lang="tr-TR" b="1" i="0" dirty="0">
                <a:solidFill>
                  <a:srgbClr val="242424"/>
                </a:solidFill>
                <a:effectLst/>
                <a:latin typeface="Arial"/>
              </a:rPr>
              <a:t> </a:t>
            </a:r>
            <a:r>
              <a:rPr lang="tr-TR" b="1" i="0" dirty="0" err="1">
                <a:solidFill>
                  <a:srgbClr val="242424"/>
                </a:solidFill>
                <a:effectLst/>
                <a:latin typeface="Arial"/>
              </a:rPr>
              <a:t>Drug</a:t>
            </a:r>
            <a:r>
              <a:rPr lang="tr-TR" b="1" i="0" dirty="0">
                <a:solidFill>
                  <a:srgbClr val="242424"/>
                </a:solidFill>
                <a:effectLst/>
                <a:latin typeface="Arial"/>
              </a:rPr>
              <a:t> </a:t>
            </a:r>
            <a:r>
              <a:rPr lang="tr-TR" b="1" i="0" dirty="0" err="1">
                <a:solidFill>
                  <a:srgbClr val="242424"/>
                </a:solidFill>
                <a:effectLst/>
                <a:latin typeface="Arial"/>
              </a:rPr>
              <a:t>Interactions</a:t>
            </a:r>
            <a:r>
              <a:rPr lang="tr-TR" b="1" i="0" dirty="0">
                <a:solidFill>
                  <a:srgbClr val="242424"/>
                </a:solidFill>
                <a:effectLst/>
                <a:latin typeface="Arial"/>
              </a:rPr>
              <a:t/>
            </a:r>
            <a:br>
              <a:rPr lang="tr-TR" b="1" i="0" dirty="0">
                <a:solidFill>
                  <a:srgbClr val="242424"/>
                </a:solidFill>
                <a:effectLst/>
                <a:latin typeface="Arial"/>
              </a:rPr>
            </a:br>
            <a:endParaRPr lang="tr-TR" dirty="0"/>
          </a:p>
        </p:txBody>
      </p:sp>
      <p:pic>
        <p:nvPicPr>
          <p:cNvPr id="5" name="Picture 4" descr="C:\Users\ZK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340" y="1124744"/>
            <a:ext cx="5580621" cy="5264866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9" t="51526" r="53757" b="27347"/>
          <a:stretch/>
        </p:blipFill>
        <p:spPr bwMode="auto">
          <a:xfrm>
            <a:off x="827584" y="4581128"/>
            <a:ext cx="7416824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655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KAPTOPRİL        TRİAMTEREN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Ace ile Potasyum tutucu </a:t>
            </a:r>
            <a:r>
              <a:rPr lang="tr-TR" dirty="0" err="1"/>
              <a:t>diüretiklerin</a:t>
            </a:r>
            <a:r>
              <a:rPr lang="tr-TR" dirty="0"/>
              <a:t> birlikte kullanılması, </a:t>
            </a:r>
            <a:r>
              <a:rPr lang="tr-TR" dirty="0" err="1"/>
              <a:t>hiperkalemi</a:t>
            </a:r>
            <a:r>
              <a:rPr lang="tr-TR" dirty="0"/>
              <a:t> riskini artırabilir.</a:t>
            </a:r>
          </a:p>
          <a:p>
            <a:r>
              <a:rPr lang="tr-TR" dirty="0"/>
              <a:t>Özellikle böbrek yetmezliği, diyabet, ileri yaş, ileri seviye kalp yetmezliği veya </a:t>
            </a:r>
            <a:r>
              <a:rPr lang="tr-TR" dirty="0" err="1"/>
              <a:t>dehidratasyon</a:t>
            </a:r>
            <a:r>
              <a:rPr lang="tr-TR" dirty="0"/>
              <a:t> riski taşıyan hastalarda kullanılıyorsa dikkatli olunmalıdır. Serum potasyum seviyesi ve böbrek fonksiyonları düzenli olarak kontrol edilmeli ve yakından izlenmeli.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ol Sağ Ok 3"/>
          <p:cNvSpPr/>
          <p:nvPr/>
        </p:nvSpPr>
        <p:spPr>
          <a:xfrm>
            <a:off x="3131840" y="764704"/>
            <a:ext cx="648072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04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ristal">
  <a:themeElements>
    <a:clrScheme name="Mavi Yeşi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Kristal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1249</TotalTime>
  <Words>872</Words>
  <Application>Microsoft Office PowerPoint</Application>
  <PresentationFormat>Ekran Gösterisi (4:3)</PresentationFormat>
  <Paragraphs>155</Paragraphs>
  <Slides>40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40</vt:i4>
      </vt:variant>
    </vt:vector>
  </HeadingPairs>
  <TitlesOfParts>
    <vt:vector size="48" baseType="lpstr">
      <vt:lpstr>-apple-system</vt:lpstr>
      <vt:lpstr>arial</vt:lpstr>
      <vt:lpstr>arial</vt:lpstr>
      <vt:lpstr>Calibri</vt:lpstr>
      <vt:lpstr>Times New Roman</vt:lpstr>
      <vt:lpstr>Trebuchet MS</vt:lpstr>
      <vt:lpstr>Wingdings 3</vt:lpstr>
      <vt:lpstr>Kristal</vt:lpstr>
      <vt:lpstr>ACE İNHİBİTÖRLERİ İLAÇ ETKİLEŞİMLERİ  </vt:lpstr>
      <vt:lpstr> Anjiyotensin Dönüştürücü Enzim İnhibitörü Nedir? </vt:lpstr>
      <vt:lpstr> Renin Anjiyotensin Aldosteron Sistemi </vt:lpstr>
      <vt:lpstr>PowerPoint Sunusu</vt:lpstr>
      <vt:lpstr>PowerPoint Sunusu</vt:lpstr>
      <vt:lpstr>PowerPoint Sunusu</vt:lpstr>
      <vt:lpstr>PowerPoint Sunusu</vt:lpstr>
      <vt:lpstr> Captopril Drug Interactions </vt:lpstr>
      <vt:lpstr>KAPTOPRİL        TRİAMTEREN</vt:lpstr>
      <vt:lpstr>KAPTOPRİL        ALİSKİREN</vt:lpstr>
      <vt:lpstr>CAPTOPRIL        VALSARTAN</vt:lpstr>
      <vt:lpstr>KAPTOPRİL        TİZANİDİN</vt:lpstr>
      <vt:lpstr>KAPTOPRİL          TRİMETOPRİM</vt:lpstr>
      <vt:lpstr>KAPTOPRİL       SODYUM BİFOSFAT</vt:lpstr>
      <vt:lpstr>KAPTOPRİL        ALLOPÜRİNOL</vt:lpstr>
      <vt:lpstr>KAPTOPRİL       LEFLUNOMİD</vt:lpstr>
      <vt:lpstr>KAPTOPRİL   LOMİTAPİD        MİPOMERSEN</vt:lpstr>
      <vt:lpstr>KAPTOPRİL        DEMİR DEKSTRAN         (IRON DEXTRAN)  </vt:lpstr>
      <vt:lpstr>KAPTOPRİL   VENETOCLAX</vt:lpstr>
      <vt:lpstr>KAPTOPRİL   ASPİRİN</vt:lpstr>
      <vt:lpstr>KAPTOPRİL   İNSÜLİN GLARGİN </vt:lpstr>
      <vt:lpstr>KAPTOPRİL   ALPRAZOLAM </vt:lpstr>
      <vt:lpstr>KAPTOPRİL       AMİTRİPTİLİN</vt:lpstr>
      <vt:lpstr>KAPTOPRİL       DROSPİRENON</vt:lpstr>
      <vt:lpstr>KAPTOPRİL         HİDROKORTİZON</vt:lpstr>
      <vt:lpstr>KAPTOPRİL        HİDROKLOROTİYAZİT</vt:lpstr>
      <vt:lpstr>KAPTOPRİL        SELEGİLİN </vt:lpstr>
      <vt:lpstr>KAPTOPRİL       VALDEKOKSİB</vt:lpstr>
      <vt:lpstr>KAPTOPRİL       METFORMİN</vt:lpstr>
      <vt:lpstr>KAPTOPRİL        DİGOKSİN</vt:lpstr>
      <vt:lpstr>KAPTOPRİL         ALTEPLAZ                          RELTEPLAZ</vt:lpstr>
      <vt:lpstr>KAPTOPRİL      NİTROGLİSERİN</vt:lpstr>
      <vt:lpstr>KAPTOPRİL       İKATİBANT</vt:lpstr>
      <vt:lpstr>KAPTOPRİL       HALOPERİDOL</vt:lpstr>
      <vt:lpstr>KAPTOPRİL        LİTYUM</vt:lpstr>
      <vt:lpstr>KAPTOPRİL        SİLDENAFİL</vt:lpstr>
      <vt:lpstr>KAPTOPRİL        PRAZOSİN</vt:lpstr>
      <vt:lpstr>KAPTOPRİL       SİKLOSPORİL</vt:lpstr>
      <vt:lpstr>KAPTOPRİL       METOTREKSAT</vt:lpstr>
      <vt:lpstr>KAPTOPRİL       İLOPROST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ZK</dc:creator>
  <cp:lastModifiedBy>Windows Kullanıcısı</cp:lastModifiedBy>
  <cp:revision>91</cp:revision>
  <dcterms:created xsi:type="dcterms:W3CDTF">2017-12-07T22:26:25Z</dcterms:created>
  <dcterms:modified xsi:type="dcterms:W3CDTF">2018-01-05T07:26:48Z</dcterms:modified>
</cp:coreProperties>
</file>