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handoutMasterIdLst>
    <p:handoutMasterId r:id="rId33"/>
  </p:handoutMasterIdLst>
  <p:sldIdLst>
    <p:sldId id="266" r:id="rId3"/>
    <p:sldId id="267" r:id="rId4"/>
    <p:sldId id="268" r:id="rId5"/>
    <p:sldId id="269" r:id="rId6"/>
    <p:sldId id="270" r:id="rId7"/>
    <p:sldId id="271" r:id="rId8"/>
    <p:sldId id="273" r:id="rId9"/>
    <p:sldId id="274" r:id="rId10"/>
    <p:sldId id="275" r:id="rId11"/>
    <p:sldId id="277" r:id="rId12"/>
    <p:sldId id="278" r:id="rId13"/>
    <p:sldId id="280" r:id="rId14"/>
    <p:sldId id="279" r:id="rId15"/>
    <p:sldId id="283" r:id="rId16"/>
    <p:sldId id="282" r:id="rId17"/>
    <p:sldId id="281"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snapToGrid="0">
      <p:cViewPr varScale="1">
        <p:scale>
          <a:sx n="73" d="100"/>
          <a:sy n="73" d="100"/>
        </p:scale>
        <p:origin x="-402"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tr-TR" smtClean="0"/>
              <a:pPr/>
              <a:t>29.10.2017</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tr-TR" smtClean="0"/>
              <a:pPr/>
              <a:t>‹#›</a:t>
            </a:fld>
            <a:endParaRPr lang="tr-TR" dirty="0"/>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tr-TR" smtClean="0"/>
              <a:pPr/>
              <a:t>29.10.2017</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tr-TR" smtClean="0"/>
              <a:pPr/>
              <a:t>‹#›</a:t>
            </a:fld>
            <a:endParaRPr lang="tr-TR" dirty="0"/>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up 103"/>
          <p:cNvGrpSpPr/>
          <p:nvPr/>
        </p:nvGrpSpPr>
        <p:grpSpPr>
          <a:xfrm>
            <a:off x="286013" y="4191000"/>
            <a:ext cx="11616798" cy="2513417"/>
            <a:chOff x="286013" y="4191000"/>
            <a:chExt cx="11616798" cy="2513417"/>
          </a:xfrm>
        </p:grpSpPr>
        <p:sp>
          <p:nvSpPr>
            <p:cNvPr id="8" name="Serbest 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9" name="Satır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0" name="Serbest Form 7"/>
            <p:cNvSpPr>
              <a:spLocks/>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tr-TR" dirty="0"/>
            </a:p>
          </p:txBody>
        </p:sp>
        <p:grpSp>
          <p:nvGrpSpPr>
            <p:cNvPr id="11" name="Grup 10"/>
            <p:cNvGrpSpPr/>
            <p:nvPr/>
          </p:nvGrpSpPr>
          <p:grpSpPr>
            <a:xfrm rot="20793512">
              <a:off x="445930" y="5452235"/>
              <a:ext cx="365582" cy="421970"/>
              <a:chOff x="1457010" y="1673260"/>
              <a:chExt cx="617538" cy="712788"/>
            </a:xfrm>
          </p:grpSpPr>
          <p:sp>
            <p:nvSpPr>
              <p:cNvPr id="12" name="Serbest 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13" name="Serbest 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grpSp>
        <p:sp>
          <p:nvSpPr>
            <p:cNvPr id="14" name="Serbest Form 10"/>
            <p:cNvSpPr>
              <a:spLocks/>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15" name="Serbest Form 23"/>
            <p:cNvSpPr>
              <a:spLocks/>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6" name="Serbest Form 24"/>
            <p:cNvSpPr>
              <a:spLocks/>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7" name="Serbest Form 25"/>
            <p:cNvSpPr>
              <a:spLocks/>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8" name="Serbest Form 26"/>
            <p:cNvSpPr>
              <a:spLocks/>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9" name="Serbest Form 27"/>
            <p:cNvSpPr>
              <a:spLocks/>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grpSp>
          <p:nvGrpSpPr>
            <p:cNvPr id="20" name="Grup 19"/>
            <p:cNvGrpSpPr/>
            <p:nvPr/>
          </p:nvGrpSpPr>
          <p:grpSpPr>
            <a:xfrm>
              <a:off x="749894" y="5783561"/>
              <a:ext cx="325521" cy="364355"/>
              <a:chOff x="2114915" y="2460535"/>
              <a:chExt cx="452438" cy="506413"/>
            </a:xfrm>
          </p:grpSpPr>
          <p:sp>
            <p:nvSpPr>
              <p:cNvPr id="21" name="Serbest 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2" name="Serbest 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23" name="Serbest Form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24" name="Serbest Form 31"/>
            <p:cNvSpPr>
              <a:spLocks/>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5" name="Serbest 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6" name="Serbest 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7" name="Serbest Form 34"/>
            <p:cNvSpPr>
              <a:spLocks/>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8" name="Serbest Form 73"/>
            <p:cNvSpPr>
              <a:spLocks/>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9" name="Serbest Form 74"/>
            <p:cNvSpPr>
              <a:spLocks/>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0" name="Serbest Form 75"/>
            <p:cNvSpPr>
              <a:spLocks/>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31" name="Satır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32" name="Serbest Form 78"/>
            <p:cNvSpPr>
              <a:spLocks/>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3" name="Serbest Form 79"/>
            <p:cNvSpPr>
              <a:spLocks/>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4" name="Serbest Form 82"/>
            <p:cNvSpPr>
              <a:spLocks/>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5" name="Serbest Form 83"/>
            <p:cNvSpPr>
              <a:spLocks/>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36" name="Serbest Form 84"/>
            <p:cNvSpPr>
              <a:spLocks/>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7" name="Serbest Form 80"/>
            <p:cNvSpPr>
              <a:spLocks/>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8" name="Oval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Oval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0" name="Oval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41" name="Grup 40"/>
            <p:cNvGrpSpPr/>
            <p:nvPr/>
          </p:nvGrpSpPr>
          <p:grpSpPr>
            <a:xfrm>
              <a:off x="803704" y="4858573"/>
              <a:ext cx="1154448" cy="1149586"/>
              <a:chOff x="4277517" y="3752400"/>
              <a:chExt cx="1154448" cy="1149586"/>
            </a:xfrm>
          </p:grpSpPr>
          <p:sp>
            <p:nvSpPr>
              <p:cNvPr id="42" name="Serbest Form 41"/>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3" name="Serbest 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tr-TR" dirty="0"/>
              </a:p>
            </p:txBody>
          </p:sp>
          <p:sp>
            <p:nvSpPr>
              <p:cNvPr id="44" name="Serbest 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5" name="Serbest 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6" name="Serbest 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tr-TR" dirty="0"/>
              </a:p>
            </p:txBody>
          </p:sp>
        </p:grpSp>
        <p:sp>
          <p:nvSpPr>
            <p:cNvPr id="47" name="Serbest 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8" name="Serbest Form 80"/>
            <p:cNvSpPr>
              <a:spLocks/>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9" name="Serbest Form 80"/>
            <p:cNvSpPr>
              <a:spLocks/>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0" name="Serbest Form 84"/>
            <p:cNvSpPr>
              <a:spLocks/>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1" name="Serbest Form 84"/>
            <p:cNvSpPr>
              <a:spLocks/>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2" name="Oval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3" name="Serbest Form 5"/>
            <p:cNvSpPr>
              <a:spLocks/>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4" name="Satır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5" name="Serbest Form 7"/>
            <p:cNvSpPr>
              <a:spLocks/>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tr-TR" dirty="0"/>
            </a:p>
          </p:txBody>
        </p:sp>
        <p:grpSp>
          <p:nvGrpSpPr>
            <p:cNvPr id="56" name="Grup 55"/>
            <p:cNvGrpSpPr/>
            <p:nvPr/>
          </p:nvGrpSpPr>
          <p:grpSpPr>
            <a:xfrm rot="806488" flipH="1">
              <a:off x="11377312" y="5452235"/>
              <a:ext cx="365582" cy="421970"/>
              <a:chOff x="1457010" y="1673260"/>
              <a:chExt cx="617538" cy="712788"/>
            </a:xfrm>
          </p:grpSpPr>
          <p:sp>
            <p:nvSpPr>
              <p:cNvPr id="57" name="Serbest 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58" name="Serbest 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grpSp>
        <p:sp>
          <p:nvSpPr>
            <p:cNvPr id="59" name="Serbest Form 10"/>
            <p:cNvSpPr>
              <a:spLocks/>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60" name="Serbest Form 23"/>
            <p:cNvSpPr>
              <a:spLocks/>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61" name="Serbest Form 24"/>
            <p:cNvSpPr>
              <a:spLocks/>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2" name="Serbest Form 25"/>
            <p:cNvSpPr>
              <a:spLocks/>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3" name="Serbest Form 26"/>
            <p:cNvSpPr>
              <a:spLocks/>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4" name="Serbest Form 27"/>
            <p:cNvSpPr>
              <a:spLocks/>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grpSp>
          <p:nvGrpSpPr>
            <p:cNvPr id="65" name="Grup 64"/>
            <p:cNvGrpSpPr/>
            <p:nvPr/>
          </p:nvGrpSpPr>
          <p:grpSpPr>
            <a:xfrm flipH="1">
              <a:off x="11113409" y="5783561"/>
              <a:ext cx="325521" cy="364355"/>
              <a:chOff x="2114915" y="2460535"/>
              <a:chExt cx="452438" cy="506413"/>
            </a:xfrm>
          </p:grpSpPr>
          <p:sp>
            <p:nvSpPr>
              <p:cNvPr id="66" name="Serbest 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67" name="Serbest 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68" name="Serbest Form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9" name="Serbest Form 31"/>
            <p:cNvSpPr>
              <a:spLocks/>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70" name="Serbest Form 32"/>
            <p:cNvSpPr>
              <a:spLocks/>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71" name="Serbest Form 33"/>
            <p:cNvSpPr>
              <a:spLocks/>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72" name="Serbest Form 34"/>
            <p:cNvSpPr>
              <a:spLocks/>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73" name="Serbest Form 73"/>
            <p:cNvSpPr>
              <a:spLocks/>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74" name="Serbest Form 74"/>
            <p:cNvSpPr>
              <a:spLocks/>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75" name="Serbest Form 75"/>
            <p:cNvSpPr>
              <a:spLocks/>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76" name="Satır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77" name="Serbest Form 78"/>
            <p:cNvSpPr>
              <a:spLocks/>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78" name="Serbest Form 79"/>
            <p:cNvSpPr>
              <a:spLocks/>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79" name="Serbest Form 82"/>
            <p:cNvSpPr>
              <a:spLocks/>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80" name="Serbest Form 83"/>
            <p:cNvSpPr>
              <a:spLocks/>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81" name="Serbest Form 84"/>
            <p:cNvSpPr>
              <a:spLocks/>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82" name="Serbest Form 80"/>
            <p:cNvSpPr>
              <a:spLocks/>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83" name="Oval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4" name="Oval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5" name="Oval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86" name="Grup 85"/>
            <p:cNvGrpSpPr/>
            <p:nvPr/>
          </p:nvGrpSpPr>
          <p:grpSpPr>
            <a:xfrm flipH="1">
              <a:off x="10230672" y="4858573"/>
              <a:ext cx="1154448" cy="1149586"/>
              <a:chOff x="4277517" y="3752400"/>
              <a:chExt cx="1154448" cy="1149586"/>
            </a:xfrm>
          </p:grpSpPr>
          <p:sp>
            <p:nvSpPr>
              <p:cNvPr id="87" name="Serbest Form 8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88" name="Serbest 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tr-TR" dirty="0"/>
              </a:p>
            </p:txBody>
          </p:sp>
          <p:sp>
            <p:nvSpPr>
              <p:cNvPr id="89" name="Serbest 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90" name="Serbest 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91" name="Serbest 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tr-TR" dirty="0"/>
              </a:p>
            </p:txBody>
          </p:sp>
        </p:grpSp>
        <p:sp>
          <p:nvSpPr>
            <p:cNvPr id="92" name="Serbest Form 32"/>
            <p:cNvSpPr>
              <a:spLocks/>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93" name="Serbest Form 80"/>
            <p:cNvSpPr>
              <a:spLocks/>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94" name="Serbest Form 80"/>
            <p:cNvSpPr>
              <a:spLocks/>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95" name="Serbest Form 84"/>
            <p:cNvSpPr>
              <a:spLocks/>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96" name="Serbest Form 84"/>
            <p:cNvSpPr>
              <a:spLocks/>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97" name="Oval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98" name="Grup 97"/>
            <p:cNvGrpSpPr/>
            <p:nvPr/>
          </p:nvGrpSpPr>
          <p:grpSpPr>
            <a:xfrm>
              <a:off x="4803790" y="5319186"/>
              <a:ext cx="2690707" cy="1385231"/>
              <a:chOff x="5184534" y="1125344"/>
              <a:chExt cx="2690707" cy="1385231"/>
            </a:xfrm>
          </p:grpSpPr>
          <p:sp>
            <p:nvSpPr>
              <p:cNvPr id="99" name="Serbest Form 67"/>
              <p:cNvSpPr>
                <a:spLocks/>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00" name="Serbest Form 67"/>
              <p:cNvSpPr>
                <a:spLocks/>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01" name="Serbest Form 105"/>
              <p:cNvSpPr>
                <a:spLocks/>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tr-TR" dirty="0"/>
              </a:p>
            </p:txBody>
          </p:sp>
          <p:sp>
            <p:nvSpPr>
              <p:cNvPr id="102" name="Serbest Form 106"/>
              <p:cNvSpPr>
                <a:spLocks/>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103" name="Serbest Form 106"/>
              <p:cNvSpPr>
                <a:spLocks/>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p>
            </p:txBody>
          </p:sp>
        </p:grpSp>
      </p:grpSp>
      <p:sp>
        <p:nvSpPr>
          <p:cNvPr id="2" name="Başlık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C448038D-A533-4232-9027-FA76A8648FFE}" type="datetime1">
              <a:rPr lang="tr-TR" smtClean="0"/>
              <a:pPr/>
              <a:t>29.10.2017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022080" y="567651"/>
            <a:ext cx="1645920" cy="5452149"/>
          </a:xfrm>
        </p:spPr>
        <p:txBody>
          <a:bodyPr vert="eaVert"/>
          <a:lstStyle>
            <a:lvl1pPr>
              <a:defRPr/>
            </a:lvl1pPr>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524000" y="567652"/>
            <a:ext cx="7315200" cy="545214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D8FA6684-D08A-4996-B2B7-9E8AD2F23263}" type="datetime1">
              <a:rPr lang="tr-TR" smtClean="0"/>
              <a:pPr/>
              <a:t>29.10.2017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E6FFA8D6-61CB-47CF-BA93-9D77189827BB}" type="datetime1">
              <a:rPr lang="tr-TR" smtClean="0"/>
              <a:pPr/>
              <a:t>29.10.2017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4" name="Grup 83"/>
          <p:cNvGrpSpPr/>
          <p:nvPr/>
        </p:nvGrpSpPr>
        <p:grpSpPr>
          <a:xfrm>
            <a:off x="-111192" y="56187"/>
            <a:ext cx="1187090" cy="6801813"/>
            <a:chOff x="-111192" y="56187"/>
            <a:chExt cx="1187090" cy="6801813"/>
          </a:xfrm>
        </p:grpSpPr>
        <p:sp>
          <p:nvSpPr>
            <p:cNvPr id="7" name="Serbest Form 6"/>
            <p:cNvSpPr>
              <a:spLocks/>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8" name="Oval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9" name="Grup 8"/>
            <p:cNvGrpSpPr/>
            <p:nvPr/>
          </p:nvGrpSpPr>
          <p:grpSpPr>
            <a:xfrm rot="21351673">
              <a:off x="188910" y="3285460"/>
              <a:ext cx="886988" cy="656333"/>
              <a:chOff x="452438" y="3540125"/>
              <a:chExt cx="750888" cy="555625"/>
            </a:xfrm>
          </p:grpSpPr>
          <p:sp>
            <p:nvSpPr>
              <p:cNvPr id="10" name="Serbest Form 9"/>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1" name="Serbest Form 10"/>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grpSp>
        <p:sp>
          <p:nvSpPr>
            <p:cNvPr id="12" name="Serbest Form 11"/>
            <p:cNvSpPr>
              <a:spLocks/>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3" name="Serbest Form 12"/>
            <p:cNvSpPr>
              <a:spLocks/>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tr-TR" dirty="0"/>
            </a:p>
          </p:txBody>
        </p:sp>
        <p:sp>
          <p:nvSpPr>
            <p:cNvPr id="14" name="Serbest Form 13"/>
            <p:cNvSpPr>
              <a:spLocks/>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5" name="Serbest Form 14"/>
            <p:cNvSpPr>
              <a:spLocks/>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6" name="Serbest Form 15"/>
            <p:cNvSpPr>
              <a:spLocks/>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7" name="Serbest Form 16"/>
            <p:cNvSpPr>
              <a:spLocks/>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8" name="Oval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9" name="Serbest Form 27"/>
            <p:cNvSpPr>
              <a:spLocks/>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20" name="Serbest Form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1" name="Serbest Form 49"/>
            <p:cNvSpPr>
              <a:spLocks/>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22" name="Serbest Form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23" name="Grup 22"/>
            <p:cNvGrpSpPr/>
            <p:nvPr/>
          </p:nvGrpSpPr>
          <p:grpSpPr>
            <a:xfrm rot="399179" flipH="1">
              <a:off x="322913" y="912037"/>
              <a:ext cx="740803" cy="743600"/>
              <a:chOff x="2051052" y="5522596"/>
              <a:chExt cx="892175" cy="895542"/>
            </a:xfrm>
          </p:grpSpPr>
          <p:sp>
            <p:nvSpPr>
              <p:cNvPr id="24" name="Serbest 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5" name="Satır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6" name="Serbest 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7" name="Serbest 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8" name="Serbest 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29" name="Oval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30" name="Serbest Form 29"/>
            <p:cNvSpPr>
              <a:spLocks/>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1" name="Serbest Form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2" name="Serbest Form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33" name="Grup 32"/>
            <p:cNvGrpSpPr/>
            <p:nvPr/>
          </p:nvGrpSpPr>
          <p:grpSpPr>
            <a:xfrm rot="16304340" flipH="1">
              <a:off x="178634" y="4276817"/>
              <a:ext cx="888787" cy="885044"/>
              <a:chOff x="4277517" y="3752400"/>
              <a:chExt cx="1154448" cy="1149586"/>
            </a:xfrm>
          </p:grpSpPr>
          <p:sp>
            <p:nvSpPr>
              <p:cNvPr id="34" name="Serbest Form 33"/>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35" name="Serbest 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tr-TR" dirty="0"/>
              </a:p>
            </p:txBody>
          </p:sp>
          <p:sp>
            <p:nvSpPr>
              <p:cNvPr id="36" name="Serbest 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7" name="Serbest 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8" name="Serbest 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tr-TR" dirty="0"/>
              </a:p>
            </p:txBody>
          </p:sp>
        </p:grpSp>
      </p:grpSp>
      <p:grpSp>
        <p:nvGrpSpPr>
          <p:cNvPr id="83" name="Grup 82"/>
          <p:cNvGrpSpPr/>
          <p:nvPr/>
        </p:nvGrpSpPr>
        <p:grpSpPr>
          <a:xfrm>
            <a:off x="10666412" y="2618021"/>
            <a:ext cx="1376735" cy="4239979"/>
            <a:chOff x="10666412" y="2618021"/>
            <a:chExt cx="1376735" cy="4239979"/>
          </a:xfrm>
        </p:grpSpPr>
        <p:sp>
          <p:nvSpPr>
            <p:cNvPr id="82" name="Serbest Form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0" name="Serbest Form 23"/>
            <p:cNvSpPr>
              <a:spLocks/>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1" name="Serbest Form 27"/>
            <p:cNvSpPr>
              <a:spLocks/>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43" name="Serbest Form 5"/>
            <p:cNvSpPr>
              <a:spLocks/>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4" name="Satır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5" name="Serbest Form 10"/>
            <p:cNvSpPr>
              <a:spLocks/>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tr-TR" dirty="0"/>
            </a:p>
          </p:txBody>
        </p:sp>
        <p:sp>
          <p:nvSpPr>
            <p:cNvPr id="46" name="Serbest Form 25"/>
            <p:cNvSpPr>
              <a:spLocks/>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7" name="Serbest Form 26"/>
            <p:cNvSpPr>
              <a:spLocks/>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8" name="Serbest Form 31"/>
            <p:cNvSpPr>
              <a:spLocks/>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9" name="Serbest Form 34"/>
            <p:cNvSpPr>
              <a:spLocks/>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50" name="Serbest Form 49"/>
            <p:cNvSpPr>
              <a:spLocks/>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51" name="Serbest Form 50"/>
            <p:cNvSpPr>
              <a:spLocks/>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2" name="Satır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3" name="Serbest Form 78"/>
            <p:cNvSpPr>
              <a:spLocks/>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4" name="Serbest Form 79"/>
            <p:cNvSpPr>
              <a:spLocks/>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5" name="Serbest Form 82"/>
            <p:cNvSpPr>
              <a:spLocks/>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6" name="Serbest Form 84"/>
            <p:cNvSpPr>
              <a:spLocks/>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7" name="Serbest Form 80"/>
            <p:cNvSpPr>
              <a:spLocks/>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8" name="Serbest Form 84"/>
            <p:cNvSpPr>
              <a:spLocks/>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grpSp>
          <p:nvGrpSpPr>
            <p:cNvPr id="59" name="Grup 58"/>
            <p:cNvGrpSpPr/>
            <p:nvPr/>
          </p:nvGrpSpPr>
          <p:grpSpPr>
            <a:xfrm rot="21311827">
              <a:off x="11197677" y="5664822"/>
              <a:ext cx="407354" cy="408816"/>
              <a:chOff x="11057071" y="5480091"/>
              <a:chExt cx="473402" cy="475102"/>
            </a:xfrm>
          </p:grpSpPr>
          <p:sp>
            <p:nvSpPr>
              <p:cNvPr id="65" name="Serbest Form 83"/>
              <p:cNvSpPr>
                <a:spLocks/>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66" name="Serbest Form 80"/>
              <p:cNvSpPr>
                <a:spLocks/>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7" name="Serbest Form 84"/>
              <p:cNvSpPr>
                <a:spLocks/>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grpSp>
        <p:grpSp>
          <p:nvGrpSpPr>
            <p:cNvPr id="60" name="Grup 59"/>
            <p:cNvGrpSpPr/>
            <p:nvPr/>
          </p:nvGrpSpPr>
          <p:grpSpPr>
            <a:xfrm rot="21311827">
              <a:off x="10666412" y="5053297"/>
              <a:ext cx="643645" cy="641225"/>
              <a:chOff x="10472909" y="4641517"/>
              <a:chExt cx="895542" cy="892175"/>
            </a:xfrm>
          </p:grpSpPr>
          <p:sp>
            <p:nvSpPr>
              <p:cNvPr id="61" name="Serbest Form 32"/>
              <p:cNvSpPr>
                <a:spLocks/>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62" name="Serbest Form 33"/>
              <p:cNvSpPr>
                <a:spLocks/>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63" name="Serbest Form 32"/>
              <p:cNvSpPr>
                <a:spLocks/>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4" name="Oval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sp>
        <p:nvSpPr>
          <p:cNvPr id="2" name="Başlık 1"/>
          <p:cNvSpPr>
            <a:spLocks noGrp="1"/>
          </p:cNvSpPr>
          <p:nvPr>
            <p:ph type="title"/>
          </p:nvPr>
        </p:nvSpPr>
        <p:spPr>
          <a:xfrm>
            <a:off x="1524000" y="1709738"/>
            <a:ext cx="9144000" cy="2862262"/>
          </a:xfrm>
        </p:spPr>
        <p:txBody>
          <a:bodyPr anchor="b">
            <a:normAutofit/>
          </a:bodyPr>
          <a:lstStyle>
            <a:lvl1pPr>
              <a:defRPr sz="5200"/>
            </a:lvl1pPr>
          </a:lstStyle>
          <a:p>
            <a:r>
              <a:rPr lang="tr-TR" smtClean="0"/>
              <a:t>Asıl başlık stili için tıklatın</a:t>
            </a:r>
            <a:endParaRPr lang="tr-TR" dirty="0"/>
          </a:p>
        </p:txBody>
      </p:sp>
      <p:sp>
        <p:nvSpPr>
          <p:cNvPr id="3" name="Metin Yer Tutucusu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4C1B7E7D-B1C3-4D38-A3E7-DB661474DFA3}" type="datetime1">
              <a:rPr lang="tr-TR" smtClean="0"/>
              <a:pPr/>
              <a:t>29.10.2017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01665A98-BAEE-4D67-82E9-CE341A8B1BD7}" type="datetime1">
              <a:rPr lang="tr-TR" smtClean="0"/>
              <a:pPr/>
              <a:t>29.10.2017</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C3DF3676-3175-4B01-98B5-6DAE028379AE}" type="datetime1">
              <a:rPr lang="tr-TR" smtClean="0"/>
              <a:pPr/>
              <a:t>29.10.2017</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70FE93-8C9D-445F-8DF8-8B1CC97CC7C0}" type="datetime1">
              <a:rPr lang="tr-TR" smtClean="0"/>
              <a:pPr/>
              <a:t>29.10.2017</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up 7"/>
          <p:cNvGrpSpPr/>
          <p:nvPr/>
        </p:nvGrpSpPr>
        <p:grpSpPr>
          <a:xfrm>
            <a:off x="11123612" y="4051301"/>
            <a:ext cx="965215" cy="2807461"/>
            <a:chOff x="11123612" y="4051301"/>
            <a:chExt cx="965215" cy="2807461"/>
          </a:xfrm>
        </p:grpSpPr>
        <p:sp>
          <p:nvSpPr>
            <p:cNvPr id="9" name="Serbest 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0" name="Satır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1" name="Serbest 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2" name="Serbest 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3" name="Serbest 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4" name="Serbest 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5" name="Serbest 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6" name="Serbest 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7" name="Serbest 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2" name="Başlık 1"/>
          <p:cNvSpPr>
            <a:spLocks noGrp="1"/>
          </p:cNvSpPr>
          <p:nvPr>
            <p:ph type="title"/>
          </p:nvPr>
        </p:nvSpPr>
        <p:spPr>
          <a:xfrm>
            <a:off x="7699248" y="1996440"/>
            <a:ext cx="3200400" cy="2194560"/>
          </a:xfrm>
        </p:spPr>
        <p:txBody>
          <a:bodyPr anchor="b">
            <a:normAutofit/>
          </a:bodyPr>
          <a:lstStyle>
            <a:lvl1pPr>
              <a:defRPr sz="3400"/>
            </a:lvl1pPr>
          </a:lstStyle>
          <a:p>
            <a:r>
              <a:rPr lang="tr-TR" smtClean="0"/>
              <a:t>Asıl başlık stili için tıklatın</a:t>
            </a:r>
            <a:endParaRPr lang="tr-TR" dirty="0"/>
          </a:p>
        </p:txBody>
      </p:sp>
      <p:sp>
        <p:nvSpPr>
          <p:cNvPr id="3" name="İçerik Yer Tutucusu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0A4EF1E-763C-49B4-B17B-F97011BFC2C2}" type="datetime1">
              <a:rPr lang="tr-TR" smtClean="0"/>
              <a:pPr/>
              <a:t>29.10.2017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up 7"/>
          <p:cNvGrpSpPr/>
          <p:nvPr/>
        </p:nvGrpSpPr>
        <p:grpSpPr>
          <a:xfrm>
            <a:off x="11123612" y="4051301"/>
            <a:ext cx="965215" cy="2807461"/>
            <a:chOff x="11123612" y="4051301"/>
            <a:chExt cx="965215" cy="2807461"/>
          </a:xfrm>
        </p:grpSpPr>
        <p:sp>
          <p:nvSpPr>
            <p:cNvPr id="9" name="Serbest 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0" name="Satır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1" name="Serbest 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2" name="Serbest 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3" name="Serbest 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4" name="Serbest 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5" name="Serbest 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6" name="Serbest 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7" name="Serbest 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2" name="Başlık 1"/>
          <p:cNvSpPr>
            <a:spLocks noGrp="1"/>
          </p:cNvSpPr>
          <p:nvPr>
            <p:ph type="title"/>
          </p:nvPr>
        </p:nvSpPr>
        <p:spPr>
          <a:xfrm>
            <a:off x="7699248" y="1993392"/>
            <a:ext cx="3200400" cy="2194560"/>
          </a:xfrm>
        </p:spPr>
        <p:txBody>
          <a:bodyPr anchor="b">
            <a:normAutofit/>
          </a:bodyPr>
          <a:lstStyle>
            <a:lvl1pPr>
              <a:defRPr sz="3400"/>
            </a:lvl1pPr>
          </a:lstStyle>
          <a:p>
            <a:r>
              <a:rPr lang="tr-TR" smtClean="0"/>
              <a:t>Asıl başlık stili için tıklatın</a:t>
            </a:r>
            <a:endParaRPr lang="tr-TR" dirty="0"/>
          </a:p>
        </p:txBody>
      </p:sp>
      <p:sp>
        <p:nvSpPr>
          <p:cNvPr id="3" name="Resim Yer Tutucusu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0800FDC-A43D-4B5A-B091-F5339D0144BE}" type="datetime1">
              <a:rPr lang="tr-TR" smtClean="0"/>
              <a:pPr/>
              <a:t>29.10.2017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up 62"/>
          <p:cNvGrpSpPr/>
          <p:nvPr userDrawn="1"/>
        </p:nvGrpSpPr>
        <p:grpSpPr>
          <a:xfrm>
            <a:off x="11123612" y="4051301"/>
            <a:ext cx="965215" cy="2807461"/>
            <a:chOff x="11123612" y="4051301"/>
            <a:chExt cx="965215" cy="2807461"/>
          </a:xfrm>
        </p:grpSpPr>
        <p:sp>
          <p:nvSpPr>
            <p:cNvPr id="38" name="Serbest Form 44"/>
            <p:cNvSpPr>
              <a:spLocks/>
            </p:cNvSpPr>
            <p:nvPr userDrawn="1"/>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39" name="Satır 45"/>
            <p:cNvSpPr>
              <a:spLocks noChangeShapeType="1"/>
            </p:cNvSpPr>
            <p:nvPr userDrawn="1"/>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0" name="Serbest Form 46"/>
            <p:cNvSpPr>
              <a:spLocks/>
            </p:cNvSpPr>
            <p:nvPr userDrawn="1"/>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1" name="Serbest Form 47"/>
            <p:cNvSpPr>
              <a:spLocks/>
            </p:cNvSpPr>
            <p:nvPr userDrawn="1"/>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2" name="Serbest Form 48"/>
            <p:cNvSpPr>
              <a:spLocks/>
            </p:cNvSpPr>
            <p:nvPr userDrawn="1"/>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3" name="Serbest Form 49"/>
            <p:cNvSpPr>
              <a:spLocks/>
            </p:cNvSpPr>
            <p:nvPr userDrawn="1"/>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6" name="Serbest Form 10"/>
            <p:cNvSpPr>
              <a:spLocks/>
            </p:cNvSpPr>
            <p:nvPr userDrawn="1"/>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7" name="Serbest Form 16"/>
            <p:cNvSpPr>
              <a:spLocks/>
            </p:cNvSpPr>
            <p:nvPr userDrawn="1"/>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8" name="Serbest Form 18"/>
            <p:cNvSpPr>
              <a:spLocks/>
            </p:cNvSpPr>
            <p:nvPr userDrawn="1"/>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grpSp>
      <p:grpSp>
        <p:nvGrpSpPr>
          <p:cNvPr id="62" name="Grup 61"/>
          <p:cNvGrpSpPr/>
          <p:nvPr userDrawn="1"/>
        </p:nvGrpSpPr>
        <p:grpSpPr>
          <a:xfrm>
            <a:off x="44450" y="1370013"/>
            <a:ext cx="1198563" cy="5487987"/>
            <a:chOff x="44450" y="1370013"/>
            <a:chExt cx="1198563" cy="5487987"/>
          </a:xfrm>
        </p:grpSpPr>
        <p:sp>
          <p:nvSpPr>
            <p:cNvPr id="9" name="Serbest Form 5"/>
            <p:cNvSpPr>
              <a:spLocks/>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0" name="Satır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1" name="Serbest Form 7"/>
            <p:cNvSpPr>
              <a:spLocks/>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2" name="Serbest Form 8"/>
            <p:cNvSpPr>
              <a:spLocks/>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3" name="Serbest Form 12"/>
            <p:cNvSpPr>
              <a:spLocks/>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4" name="Serbest Form 13"/>
            <p:cNvSpPr>
              <a:spLocks/>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5" name="Serbest Form 14"/>
            <p:cNvSpPr>
              <a:spLocks/>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6" name="Serbest Form 15"/>
            <p:cNvSpPr>
              <a:spLocks/>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7" name="Satır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18" name="Serbest Form 17"/>
            <p:cNvSpPr>
              <a:spLocks/>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19" name="Serbest Form 18"/>
            <p:cNvSpPr>
              <a:spLocks/>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0" name="Serbest Form 19"/>
            <p:cNvSpPr>
              <a:spLocks/>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21" name="Serbest Form 20"/>
            <p:cNvSpPr>
              <a:spLocks/>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2" name="Serbest Form 21"/>
            <p:cNvSpPr>
              <a:spLocks/>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3" name="Serbest Form 22"/>
            <p:cNvSpPr>
              <a:spLocks/>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24" name="Serbest Form 23"/>
            <p:cNvSpPr>
              <a:spLocks/>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25" name="Serbest Form 24"/>
            <p:cNvSpPr>
              <a:spLocks/>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6" name="Satır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27" name="Serbest Form 26"/>
            <p:cNvSpPr>
              <a:spLocks/>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r-TR" dirty="0"/>
            </a:p>
          </p:txBody>
        </p:sp>
        <p:grpSp>
          <p:nvGrpSpPr>
            <p:cNvPr id="28" name="Grup 27"/>
            <p:cNvGrpSpPr/>
            <p:nvPr userDrawn="1"/>
          </p:nvGrpSpPr>
          <p:grpSpPr>
            <a:xfrm rot="21049918">
              <a:off x="516851" y="3319634"/>
              <a:ext cx="682233" cy="504823"/>
              <a:chOff x="452438" y="3540125"/>
              <a:chExt cx="750888" cy="555625"/>
            </a:xfrm>
          </p:grpSpPr>
          <p:sp>
            <p:nvSpPr>
              <p:cNvPr id="29" name="Serbest Form 28"/>
              <p:cNvSpPr>
                <a:spLocks/>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30" name="Serbest Form 29"/>
              <p:cNvSpPr>
                <a:spLocks/>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grpSp>
        <p:sp>
          <p:nvSpPr>
            <p:cNvPr id="31" name="Oval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2" name="Serbest Form 31"/>
            <p:cNvSpPr>
              <a:spLocks/>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3" name="Serbest Form 32"/>
            <p:cNvSpPr>
              <a:spLocks/>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4" name="Serbest Form 33"/>
            <p:cNvSpPr>
              <a:spLocks/>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5" name="Serbest Form 38"/>
            <p:cNvSpPr>
              <a:spLocks/>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36" name="Serbest Form 39"/>
            <p:cNvSpPr>
              <a:spLocks/>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37" name="Serbest Form 40"/>
            <p:cNvSpPr>
              <a:spLocks/>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4" name="Oval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5" name="Serbest Form 18"/>
            <p:cNvSpPr>
              <a:spLocks/>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49" name="Grup 48"/>
            <p:cNvGrpSpPr/>
            <p:nvPr userDrawn="1"/>
          </p:nvGrpSpPr>
          <p:grpSpPr>
            <a:xfrm>
              <a:off x="603252" y="4833897"/>
              <a:ext cx="607348" cy="609642"/>
              <a:chOff x="2051052" y="5522596"/>
              <a:chExt cx="892175" cy="895542"/>
            </a:xfrm>
          </p:grpSpPr>
          <p:sp>
            <p:nvSpPr>
              <p:cNvPr id="50" name="Serbest Form 5"/>
              <p:cNvSpPr>
                <a:spLocks/>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1" name="Satır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2" name="Serbest Form 32"/>
              <p:cNvSpPr>
                <a:spLocks/>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3" name="Serbest Form 33"/>
              <p:cNvSpPr>
                <a:spLocks/>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54" name="Serbest Form 32"/>
              <p:cNvSpPr>
                <a:spLocks/>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55" name="Oval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56" name="Grup 55"/>
            <p:cNvGrpSpPr/>
            <p:nvPr userDrawn="1"/>
          </p:nvGrpSpPr>
          <p:grpSpPr>
            <a:xfrm rot="19876682">
              <a:off x="80098" y="1916305"/>
              <a:ext cx="878030" cy="874332"/>
              <a:chOff x="4277517" y="3752400"/>
              <a:chExt cx="1154448" cy="1149586"/>
            </a:xfrm>
          </p:grpSpPr>
          <p:sp>
            <p:nvSpPr>
              <p:cNvPr id="57" name="Serbest Form 56"/>
              <p:cNvSpPr>
                <a:spLocks/>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58" name="Serbest Form 35"/>
              <p:cNvSpPr>
                <a:spLocks/>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tr-TR" dirty="0"/>
              </a:p>
            </p:txBody>
          </p:sp>
          <p:sp>
            <p:nvSpPr>
              <p:cNvPr id="59" name="Serbest Form 41"/>
              <p:cNvSpPr>
                <a:spLocks/>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0" name="Serbest Form 41"/>
              <p:cNvSpPr>
                <a:spLocks/>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61" name="Serbest Form 42"/>
              <p:cNvSpPr>
                <a:spLocks/>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tr-TR" dirty="0"/>
              </a:p>
            </p:txBody>
          </p:sp>
        </p:grpSp>
      </p:grpSp>
      <p:sp>
        <p:nvSpPr>
          <p:cNvPr id="2" name="Başlık Yer Tutucusu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p:txBody>
      </p:sp>
      <p:sp>
        <p:nvSpPr>
          <p:cNvPr id="4" name="Veri Yer Tutucusu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800">
                <a:solidFill>
                  <a:schemeClr val="tx1"/>
                </a:solidFill>
              </a:defRPr>
            </a:lvl1pPr>
          </a:lstStyle>
          <a:p>
            <a:fld id="{EAB6F22D-34FA-43A4-B48A-40A230D6062C}" type="datetime1">
              <a:rPr lang="tr-TR" smtClean="0"/>
              <a:pPr/>
              <a:t>29.10.2017</a:t>
            </a:fld>
            <a:endParaRPr lang="tr-TR" dirty="0"/>
          </a:p>
        </p:txBody>
      </p:sp>
      <p:sp>
        <p:nvSpPr>
          <p:cNvPr id="5" name="Altbilgi Yer Tutucusu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800">
                <a:solidFill>
                  <a:schemeClr val="tx1"/>
                </a:solidFill>
              </a:defRPr>
            </a:lvl1pPr>
          </a:lstStyle>
          <a:p>
            <a:endParaRPr lang="tr-TR" dirty="0"/>
          </a:p>
        </p:txBody>
      </p:sp>
      <p:sp>
        <p:nvSpPr>
          <p:cNvPr id="6" name="Slayt Numarası Yer Tutucus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800">
                <a:solidFill>
                  <a:schemeClr val="tx1"/>
                </a:solidFill>
              </a:defRPr>
            </a:lvl1pPr>
          </a:lstStyle>
          <a:p>
            <a:fld id="{484FD59D-33F1-4A76-843D-E67207CAFE54}" type="slidenum">
              <a:rPr lang="tr-TR" smtClean="0"/>
              <a:pPr/>
              <a:t>‹#›</a:t>
            </a:fld>
            <a:endParaRPr lang="tr-TR" dirty="0"/>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05840"/>
            <a:ext cx="9144000" cy="1496060"/>
          </a:xfrm>
        </p:spPr>
        <p:txBody>
          <a:bodyPr/>
          <a:lstStyle/>
          <a:p>
            <a:pPr algn="ctr" defTabSz="914400" rtl="1">
              <a:lnSpc>
                <a:spcPct val="80000"/>
              </a:lnSpc>
              <a:spcBef>
                <a:spcPts val="0"/>
              </a:spcBef>
              <a:buNone/>
            </a:pPr>
            <a:r>
              <a:rPr lang="tr-TR" sz="7200" b="0" i="0" dirty="0" smtClean="0">
                <a:solidFill>
                  <a:srgbClr val="1D5253"/>
                </a:solidFill>
                <a:effectLst>
                  <a:outerShdw blurRad="50800" algn="ctr">
                    <a:prstClr val="black">
                      <a:alpha val="35000"/>
                    </a:prstClr>
                  </a:outerShdw>
                </a:effectLst>
                <a:latin typeface="Century Schoolbook"/>
                <a:ea typeface="+mj-ea"/>
                <a:cs typeface="+mj-cs"/>
              </a:rPr>
              <a:t>ASTAR</a:t>
            </a:r>
            <a:endParaRPr lang="tr-TR" sz="7200" b="0" i="0" dirty="0">
              <a:solidFill>
                <a:srgbClr val="1D5253"/>
              </a:solidFill>
              <a:effectLst>
                <a:outerShdw blurRad="50800" algn="ctr">
                  <a:prstClr val="black">
                    <a:alpha val="35000"/>
                  </a:prstClr>
                </a:outerShdw>
              </a:effectLst>
              <a:latin typeface="Century Schoolbook"/>
              <a:ea typeface="+mj-ea"/>
              <a:cs typeface="+mj-cs"/>
            </a:endParaRPr>
          </a:p>
        </p:txBody>
      </p:sp>
    </p:spTree>
    <p:extLst>
      <p:ext uri="{BB962C8B-B14F-4D97-AF65-F5344CB8AC3E}">
        <p14:creationId xmlns:p14="http://schemas.microsoft.com/office/powerpoint/2010/main" val="32667594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4948" y="520192"/>
            <a:ext cx="9712452" cy="1245108"/>
          </a:xfrm>
        </p:spPr>
        <p:txBody>
          <a:bodyPr/>
          <a:lstStyle/>
          <a:p>
            <a:r>
              <a:rPr lang="tr-TR" dirty="0" smtClean="0">
                <a:latin typeface="Arial Black" panose="020B0A04020102020204" pitchFamily="34" charset="0"/>
              </a:rPr>
              <a:t>Sağlamlık;</a:t>
            </a:r>
            <a:r>
              <a:rPr lang="tr-TR" dirty="0" smtClean="0"/>
              <a:t/>
            </a:r>
            <a:br>
              <a:rPr lang="tr-TR" dirty="0" smtClean="0"/>
            </a:br>
            <a:endParaRPr lang="tr-TR" dirty="0"/>
          </a:p>
        </p:txBody>
      </p:sp>
      <p:sp>
        <p:nvSpPr>
          <p:cNvPr id="4" name="Metin Yer Tutucusu 3"/>
          <p:cNvSpPr>
            <a:spLocks noGrp="1"/>
          </p:cNvSpPr>
          <p:nvPr>
            <p:ph type="body" sz="half" idx="2"/>
          </p:nvPr>
        </p:nvSpPr>
        <p:spPr>
          <a:xfrm>
            <a:off x="1234948" y="1905508"/>
            <a:ext cx="9712452" cy="4279392"/>
          </a:xfrm>
        </p:spPr>
        <p:txBody>
          <a:bodyPr>
            <a:normAutofit/>
          </a:bodyPr>
          <a:lstStyle/>
          <a:p>
            <a:pPr marL="285750" indent="-285750">
              <a:buFont typeface="Wingdings" panose="05000000000000000000" pitchFamily="2" charset="2"/>
              <a:buChar char="v"/>
            </a:pPr>
            <a:r>
              <a:rPr lang="tr-TR" sz="2400" b="1" dirty="0" smtClean="0"/>
              <a:t>Astarlar birlikte kullanıldığı kumaşla yaklaşık aynı kullanım ömrüne sahip olmalıdır. Maalesef genellikle giysilerde kullanılan astarlar kumaştan önce eskimektedir, tüketiciler tarafından istenmeyen bir durum oluşmaktadır.</a:t>
            </a:r>
            <a:endParaRPr lang="tr-TR" sz="2400" b="1" dirty="0"/>
          </a:p>
        </p:txBody>
      </p:sp>
    </p:spTree>
    <p:extLst>
      <p:ext uri="{BB962C8B-B14F-4D97-AF65-F5344CB8AC3E}">
        <p14:creationId xmlns:p14="http://schemas.microsoft.com/office/powerpoint/2010/main" val="934271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443992"/>
            <a:ext cx="9731248" cy="1168908"/>
          </a:xfrm>
        </p:spPr>
        <p:txBody>
          <a:bodyPr/>
          <a:lstStyle/>
          <a:p>
            <a:r>
              <a:rPr lang="tr-TR" dirty="0" err="1" smtClean="0">
                <a:latin typeface="Arial Black" panose="020B0A04020102020204" pitchFamily="34" charset="0"/>
              </a:rPr>
              <a:t>Buruşmazlık</a:t>
            </a:r>
            <a:r>
              <a:rPr lang="tr-TR" dirty="0" smtClean="0">
                <a:latin typeface="Arial Black" panose="020B0A04020102020204" pitchFamily="34" charset="0"/>
              </a:rPr>
              <a:t>;	</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1066800" y="2159508"/>
            <a:ext cx="9731248" cy="4114292"/>
          </a:xfrm>
        </p:spPr>
        <p:txBody>
          <a:bodyPr>
            <a:normAutofit/>
          </a:bodyPr>
          <a:lstStyle/>
          <a:p>
            <a:pPr marL="285750" indent="-285750">
              <a:buFont typeface="Wingdings" panose="05000000000000000000" pitchFamily="2" charset="2"/>
              <a:buChar char="v"/>
            </a:pPr>
            <a:r>
              <a:rPr lang="tr-TR" sz="2800" b="1" dirty="0" smtClean="0"/>
              <a:t>Astarlarda kullanım sırasında buruşma meydana gelmemesi için kullanım kolaylığı sağlar. Polyester astarların buruşmaya karşı dayanımı çok yüksektir.</a:t>
            </a:r>
            <a:endParaRPr lang="tr-TR" sz="2800" b="1" dirty="0"/>
          </a:p>
        </p:txBody>
      </p:sp>
    </p:spTree>
    <p:extLst>
      <p:ext uri="{BB962C8B-B14F-4D97-AF65-F5344CB8AC3E}">
        <p14:creationId xmlns:p14="http://schemas.microsoft.com/office/powerpoint/2010/main" val="3194472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443992"/>
            <a:ext cx="9731248" cy="1168908"/>
          </a:xfrm>
        </p:spPr>
        <p:txBody>
          <a:bodyPr/>
          <a:lstStyle/>
          <a:p>
            <a:r>
              <a:rPr lang="tr-TR" dirty="0" smtClean="0">
                <a:latin typeface="Arial Black" panose="020B0A04020102020204" pitchFamily="34" charset="0"/>
              </a:rPr>
              <a:t>Sürtünme Dayanımı;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1066800" y="2159508"/>
            <a:ext cx="9731248" cy="4114292"/>
          </a:xfrm>
        </p:spPr>
        <p:txBody>
          <a:bodyPr>
            <a:normAutofit/>
          </a:bodyPr>
          <a:lstStyle/>
          <a:p>
            <a:pPr marL="285750" indent="-285750">
              <a:buFont typeface="Wingdings" panose="05000000000000000000" pitchFamily="2" charset="2"/>
              <a:buChar char="v"/>
            </a:pPr>
            <a:r>
              <a:rPr lang="tr-TR" sz="2800" b="1" dirty="0" smtClean="0"/>
              <a:t>Özellikle kol ağzı, etek yırtmaç kenarları, yaka kenarları gibi bölgelerde yıpranma, tüylenme veya </a:t>
            </a:r>
            <a:r>
              <a:rPr lang="tr-TR" sz="2800" b="1" dirty="0" err="1" smtClean="0"/>
              <a:t>boncuklama</a:t>
            </a:r>
            <a:r>
              <a:rPr lang="tr-TR" sz="2800" b="1" dirty="0" smtClean="0"/>
              <a:t> olmaması güzel görünüm için önem taşır.</a:t>
            </a:r>
            <a:endParaRPr lang="tr-TR" sz="2800" b="1" dirty="0"/>
          </a:p>
        </p:txBody>
      </p:sp>
    </p:spTree>
    <p:extLst>
      <p:ext uri="{BB962C8B-B14F-4D97-AF65-F5344CB8AC3E}">
        <p14:creationId xmlns:p14="http://schemas.microsoft.com/office/powerpoint/2010/main" val="3491006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443992"/>
            <a:ext cx="9731248" cy="1168908"/>
          </a:xfrm>
        </p:spPr>
        <p:txBody>
          <a:bodyPr/>
          <a:lstStyle/>
          <a:p>
            <a:r>
              <a:rPr lang="tr-TR" dirty="0" smtClean="0">
                <a:latin typeface="Arial Black" panose="020B0A04020102020204" pitchFamily="34" charset="0"/>
              </a:rPr>
              <a:t>Statik Elektriklenmesi</a:t>
            </a:r>
            <a:r>
              <a:rPr lang="tr-TR" dirty="0" smtClean="0"/>
              <a:t>;</a:t>
            </a:r>
            <a:endParaRPr lang="tr-TR" dirty="0"/>
          </a:p>
        </p:txBody>
      </p:sp>
      <p:sp>
        <p:nvSpPr>
          <p:cNvPr id="4" name="Metin Yer Tutucusu 3"/>
          <p:cNvSpPr>
            <a:spLocks noGrp="1"/>
          </p:cNvSpPr>
          <p:nvPr>
            <p:ph type="body" sz="half" idx="2"/>
          </p:nvPr>
        </p:nvSpPr>
        <p:spPr>
          <a:xfrm>
            <a:off x="1066800" y="2159508"/>
            <a:ext cx="9731248" cy="4114292"/>
          </a:xfrm>
        </p:spPr>
        <p:txBody>
          <a:bodyPr>
            <a:normAutofit/>
          </a:bodyPr>
          <a:lstStyle/>
          <a:p>
            <a:pPr marL="285750" indent="-285750">
              <a:buFont typeface="Wingdings" panose="05000000000000000000" pitchFamily="2" charset="2"/>
              <a:buChar char="v"/>
            </a:pPr>
            <a:r>
              <a:rPr lang="tr-TR" sz="2800" b="1" dirty="0" smtClean="0"/>
              <a:t>Statik elektriklenme giysiyi giyen kişiye rahatsızlık verir ve astardan istenilen fonksiyonları engeller.</a:t>
            </a:r>
            <a:endParaRPr lang="tr-TR" sz="2800" b="1" dirty="0"/>
          </a:p>
        </p:txBody>
      </p:sp>
    </p:spTree>
    <p:extLst>
      <p:ext uri="{BB962C8B-B14F-4D97-AF65-F5344CB8AC3E}">
        <p14:creationId xmlns:p14="http://schemas.microsoft.com/office/powerpoint/2010/main" val="1018465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443992"/>
            <a:ext cx="9731248" cy="1168908"/>
          </a:xfrm>
        </p:spPr>
        <p:txBody>
          <a:bodyPr/>
          <a:lstStyle/>
          <a:p>
            <a:r>
              <a:rPr lang="tr-TR" dirty="0" smtClean="0">
                <a:latin typeface="Arial Black" panose="020B0A04020102020204" pitchFamily="34" charset="0"/>
              </a:rPr>
              <a:t>Nem Çekme;</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1066800" y="2159508"/>
            <a:ext cx="9731248" cy="4114292"/>
          </a:xfrm>
        </p:spPr>
        <p:txBody>
          <a:bodyPr>
            <a:normAutofit/>
          </a:bodyPr>
          <a:lstStyle/>
          <a:p>
            <a:pPr marL="285750" indent="-285750">
              <a:buFont typeface="Wingdings" panose="05000000000000000000" pitchFamily="2" charset="2"/>
              <a:buChar char="v"/>
            </a:pPr>
            <a:r>
              <a:rPr lang="tr-TR" sz="2800" b="1" dirty="0" smtClean="0"/>
              <a:t>Astarın nem emme özellikte olması giyene rahatlık sağlar. Dış giysilerde yaygın olarak kullanılan astarlarda nu özellikler kullanılan lif yapısı, örgü çeşidi, uygulanan apre işlemlerine bağlı olarak kazandırılır. En iyi nem emen astarlar </a:t>
            </a:r>
            <a:r>
              <a:rPr lang="tr-TR" sz="2800" b="1" dirty="0" err="1" smtClean="0"/>
              <a:t>viskon</a:t>
            </a:r>
            <a:r>
              <a:rPr lang="tr-TR" sz="2800" b="1" dirty="0" smtClean="0"/>
              <a:t> astarlardır. Polyester astarlar ise </a:t>
            </a:r>
            <a:r>
              <a:rPr lang="tr-TR" sz="2800" b="1" dirty="0" err="1" smtClean="0"/>
              <a:t>buruşmazlık</a:t>
            </a:r>
            <a:r>
              <a:rPr lang="tr-TR" sz="2800" b="1" dirty="0" smtClean="0"/>
              <a:t> özelliğinin iyi olması yanında nem emme özelliği en düşüktür.</a:t>
            </a:r>
            <a:endParaRPr lang="tr-TR" sz="2800" b="1" dirty="0"/>
          </a:p>
        </p:txBody>
      </p:sp>
    </p:spTree>
    <p:extLst>
      <p:ext uri="{BB962C8B-B14F-4D97-AF65-F5344CB8AC3E}">
        <p14:creationId xmlns:p14="http://schemas.microsoft.com/office/powerpoint/2010/main" val="1883470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443992"/>
            <a:ext cx="9731248" cy="1168908"/>
          </a:xfrm>
        </p:spPr>
        <p:txBody>
          <a:bodyPr/>
          <a:lstStyle/>
          <a:p>
            <a:r>
              <a:rPr lang="tr-TR" dirty="0" smtClean="0">
                <a:latin typeface="Arial Black" panose="020B0A04020102020204" pitchFamily="34" charset="0"/>
              </a:rPr>
              <a:t>ASTARLARIN SINIFLANDIRILMASI</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1066800" y="2159508"/>
            <a:ext cx="9731248" cy="4114292"/>
          </a:xfrm>
        </p:spPr>
        <p:txBody>
          <a:bodyPr/>
          <a:lstStyle/>
          <a:p>
            <a:r>
              <a:rPr lang="tr-TR" sz="2800" dirty="0" smtClean="0">
                <a:latin typeface="Arial Black" panose="020B0A04020102020204" pitchFamily="34" charset="0"/>
              </a:rPr>
              <a:t>Ağ Astar;</a:t>
            </a:r>
          </a:p>
          <a:p>
            <a:endParaRPr lang="tr-TR" sz="2800" dirty="0" smtClean="0">
              <a:latin typeface="Arial Black" panose="020B0A04020102020204" pitchFamily="34" charset="0"/>
            </a:endParaRPr>
          </a:p>
          <a:p>
            <a:pPr marL="285750" indent="-285750">
              <a:buFont typeface="Wingdings" panose="05000000000000000000" pitchFamily="2" charset="2"/>
              <a:buChar char="v"/>
            </a:pPr>
            <a:r>
              <a:rPr lang="tr-TR" sz="2400" b="1" dirty="0" smtClean="0"/>
              <a:t>Çoğunlukla günlük kıyafetlerde veya su geçirmez yağmurluklarda yarı astar ya da sırt astarı olarak kullanılan iri gözenekli ve geniş ilmekli, kaymaz kumaşlardır. Ağ astarlarının üretimi genellikle </a:t>
            </a:r>
            <a:r>
              <a:rPr lang="tr-TR" sz="2400" b="1" dirty="0" err="1" smtClean="0"/>
              <a:t>raşel</a:t>
            </a:r>
            <a:r>
              <a:rPr lang="tr-TR" sz="2400" b="1" dirty="0" smtClean="0"/>
              <a:t> çözgülü örme makinelerinde ve düşük gramajda yapılır.</a:t>
            </a:r>
          </a:p>
          <a:p>
            <a:endParaRPr lang="tr-TR" dirty="0"/>
          </a:p>
        </p:txBody>
      </p:sp>
    </p:spTree>
    <p:extLst>
      <p:ext uri="{BB962C8B-B14F-4D97-AF65-F5344CB8AC3E}">
        <p14:creationId xmlns:p14="http://schemas.microsoft.com/office/powerpoint/2010/main" val="1143264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500" y="177800"/>
            <a:ext cx="9731248" cy="1168908"/>
          </a:xfrm>
        </p:spPr>
        <p:txBody>
          <a:bodyPr/>
          <a:lstStyle/>
          <a:p>
            <a:r>
              <a:rPr lang="tr-TR" dirty="0" smtClean="0">
                <a:latin typeface="Arial Black" panose="020B0A04020102020204" pitchFamily="34" charset="0"/>
              </a:rPr>
              <a:t>Prenses Dimisi Astar;</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190500" y="1727708"/>
            <a:ext cx="5295900" cy="5130292"/>
          </a:xfrm>
        </p:spPr>
        <p:txBody>
          <a:bodyPr/>
          <a:lstStyle/>
          <a:p>
            <a:pPr marL="285750" indent="-285750">
              <a:buFont typeface="Wingdings" panose="05000000000000000000" pitchFamily="2" charset="2"/>
              <a:buChar char="v"/>
            </a:pPr>
            <a:r>
              <a:rPr lang="tr-TR" sz="2800" b="1" dirty="0" smtClean="0"/>
              <a:t>Pamuklu çözgü ve alpaka atkı ipliği ile 8 çözgü ve 8 atkı iplikli, çok yollu dimi örgülü olarak değişik kalitelerde üretilen </a:t>
            </a:r>
            <a:r>
              <a:rPr lang="tr-TR" sz="2800" b="1" dirty="0" err="1" smtClean="0"/>
              <a:t>astarlık</a:t>
            </a:r>
            <a:r>
              <a:rPr lang="tr-TR" sz="2800" b="1" dirty="0" smtClean="0"/>
              <a:t> kumaşlardır. Bu kumaş top boyama olarak renklendirilir</a:t>
            </a:r>
            <a:r>
              <a:rPr lang="tr-TR" dirty="0" smtClean="0"/>
              <a:t>.</a:t>
            </a:r>
            <a:endParaRPr lang="tr-TR" dirty="0"/>
          </a:p>
        </p:txBody>
      </p:sp>
      <p:pic>
        <p:nvPicPr>
          <p:cNvPr id="3" name="Resim 2"/>
          <p:cNvPicPr>
            <a:picLocks noChangeAspect="1"/>
          </p:cNvPicPr>
          <p:nvPr/>
        </p:nvPicPr>
        <p:blipFill>
          <a:blip r:embed="rId2"/>
          <a:stretch>
            <a:fillRect/>
          </a:stretch>
        </p:blipFill>
        <p:spPr>
          <a:xfrm>
            <a:off x="6527800" y="1346708"/>
            <a:ext cx="3937000" cy="3937000"/>
          </a:xfrm>
          <a:prstGeom prst="rect">
            <a:avLst/>
          </a:prstGeom>
        </p:spPr>
      </p:pic>
    </p:spTree>
    <p:extLst>
      <p:ext uri="{BB962C8B-B14F-4D97-AF65-F5344CB8AC3E}">
        <p14:creationId xmlns:p14="http://schemas.microsoft.com/office/powerpoint/2010/main" val="240690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err="1" smtClean="0">
                <a:latin typeface="Arial Black" panose="020B0A04020102020204" pitchFamily="34" charset="0"/>
              </a:rPr>
              <a:t>Ceplik</a:t>
            </a:r>
            <a:r>
              <a:rPr lang="tr-TR" dirty="0" smtClean="0">
                <a:latin typeface="Arial Black" panose="020B0A04020102020204" pitchFamily="34" charset="0"/>
              </a:rPr>
              <a:t> Astar;</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5676900" cy="4546092"/>
          </a:xfrm>
        </p:spPr>
        <p:txBody>
          <a:bodyPr>
            <a:normAutofit lnSpcReduction="10000"/>
          </a:bodyPr>
          <a:lstStyle/>
          <a:p>
            <a:pPr marL="285750" indent="-285750">
              <a:buFont typeface="Wingdings" panose="05000000000000000000" pitchFamily="2" charset="2"/>
              <a:buChar char="v"/>
            </a:pPr>
            <a:r>
              <a:rPr lang="tr-TR" sz="2800" b="1" dirty="0" smtClean="0"/>
              <a:t>Pamuklu, </a:t>
            </a:r>
            <a:r>
              <a:rPr lang="tr-TR" sz="2800" b="1" dirty="0" err="1" smtClean="0"/>
              <a:t>viskon</a:t>
            </a:r>
            <a:r>
              <a:rPr lang="tr-TR" sz="2800" b="1" dirty="0" smtClean="0"/>
              <a:t> veya polyester kesikli elyaflar kullanılarak yapılan, ters taraflı </a:t>
            </a:r>
            <a:r>
              <a:rPr lang="tr-TR" sz="2800" b="1" dirty="0" err="1" smtClean="0"/>
              <a:t>aprelenmiş</a:t>
            </a:r>
            <a:r>
              <a:rPr lang="tr-TR" sz="2800" b="1" dirty="0" smtClean="0"/>
              <a:t>, düz bitim işlemlerinden geçmiş be </a:t>
            </a:r>
            <a:r>
              <a:rPr lang="tr-TR" sz="2800" b="1" dirty="0" err="1" smtClean="0"/>
              <a:t>bezayağı</a:t>
            </a:r>
            <a:r>
              <a:rPr lang="tr-TR" sz="2800" b="1" dirty="0" smtClean="0"/>
              <a:t> örgüsündeki pantolon cebi astar kumaştır. </a:t>
            </a:r>
            <a:r>
              <a:rPr lang="tr-TR" sz="2800" b="1" dirty="0" err="1" smtClean="0"/>
              <a:t>Ceplik</a:t>
            </a:r>
            <a:r>
              <a:rPr lang="tr-TR" sz="2800" b="1" dirty="0" smtClean="0"/>
              <a:t> kumaşında </a:t>
            </a:r>
            <a:r>
              <a:rPr lang="tr-TR" sz="2800" b="1" dirty="0" err="1" smtClean="0"/>
              <a:t>yıkanabilirlik</a:t>
            </a:r>
            <a:r>
              <a:rPr lang="tr-TR" sz="2800" b="1" dirty="0" smtClean="0"/>
              <a:t>, çekmezlik, aşınmaya karşı dayanıklılık istenilen başlıca özelliklerdir.</a:t>
            </a:r>
            <a:endParaRPr lang="tr-TR" sz="2800" b="1" dirty="0"/>
          </a:p>
        </p:txBody>
      </p:sp>
      <p:pic>
        <p:nvPicPr>
          <p:cNvPr id="5" name="Resim 4"/>
          <p:cNvPicPr>
            <a:picLocks noChangeAspect="1"/>
          </p:cNvPicPr>
          <p:nvPr/>
        </p:nvPicPr>
        <p:blipFill>
          <a:blip r:embed="rId2"/>
          <a:stretch>
            <a:fillRect/>
          </a:stretch>
        </p:blipFill>
        <p:spPr>
          <a:xfrm>
            <a:off x="6972300" y="2071687"/>
            <a:ext cx="3810000" cy="3871913"/>
          </a:xfrm>
          <a:prstGeom prst="rect">
            <a:avLst/>
          </a:prstGeom>
        </p:spPr>
      </p:pic>
    </p:spTree>
    <p:extLst>
      <p:ext uri="{BB962C8B-B14F-4D97-AF65-F5344CB8AC3E}">
        <p14:creationId xmlns:p14="http://schemas.microsoft.com/office/powerpoint/2010/main" val="364215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Ekose Astar;</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4279900" cy="4546092"/>
          </a:xfrm>
        </p:spPr>
        <p:txBody>
          <a:bodyPr>
            <a:normAutofit/>
          </a:bodyPr>
          <a:lstStyle/>
          <a:p>
            <a:pPr marL="285750" indent="-285750">
              <a:buFont typeface="Wingdings" panose="05000000000000000000" pitchFamily="2" charset="2"/>
              <a:buChar char="v"/>
            </a:pPr>
            <a:r>
              <a:rPr lang="tr-TR" sz="2800" b="1" dirty="0" smtClean="0"/>
              <a:t>Ekoseli, renkli desenli olarak üretilen hacimli yün ve sentetik lif karışımlı </a:t>
            </a:r>
            <a:r>
              <a:rPr lang="tr-TR" sz="2800" b="1" dirty="0" err="1" smtClean="0"/>
              <a:t>astarlık</a:t>
            </a:r>
            <a:r>
              <a:rPr lang="tr-TR" sz="2800" b="1" dirty="0" smtClean="0"/>
              <a:t> kumaşlardır. Kullanıldığı yerler genellikle; spor ceketler ve paltolardır.</a:t>
            </a:r>
          </a:p>
        </p:txBody>
      </p:sp>
      <p:pic>
        <p:nvPicPr>
          <p:cNvPr id="3" name="Resim 2"/>
          <p:cNvPicPr>
            <a:picLocks noChangeAspect="1"/>
          </p:cNvPicPr>
          <p:nvPr/>
        </p:nvPicPr>
        <p:blipFill>
          <a:blip r:embed="rId2"/>
          <a:stretch>
            <a:fillRect/>
          </a:stretch>
        </p:blipFill>
        <p:spPr>
          <a:xfrm>
            <a:off x="6096000" y="1956308"/>
            <a:ext cx="4432300" cy="3949192"/>
          </a:xfrm>
          <a:prstGeom prst="rect">
            <a:avLst/>
          </a:prstGeom>
        </p:spPr>
      </p:pic>
    </p:spTree>
    <p:extLst>
      <p:ext uri="{BB962C8B-B14F-4D97-AF65-F5344CB8AC3E}">
        <p14:creationId xmlns:p14="http://schemas.microsoft.com/office/powerpoint/2010/main" val="3830463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Isı Tutucu Astar;</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Isı tutma özelliği olan malzemelerin kullanılarak üretildiği, giysilerin ısı tutma özelliğini arttırmak için kullanılan bir astar çeşididir.</a:t>
            </a:r>
            <a:endParaRPr lang="tr-TR" sz="2800" b="1" dirty="0"/>
          </a:p>
        </p:txBody>
      </p:sp>
    </p:spTree>
    <p:extLst>
      <p:ext uri="{BB962C8B-B14F-4D97-AF65-F5344CB8AC3E}">
        <p14:creationId xmlns:p14="http://schemas.microsoft.com/office/powerpoint/2010/main" val="2392706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62100" y="901700"/>
            <a:ext cx="9144000" cy="5562599"/>
          </a:xfrm>
        </p:spPr>
        <p:txBody>
          <a:bodyPr>
            <a:normAutofit fontScale="90000"/>
          </a:bodyPr>
          <a:lstStyle/>
          <a:p>
            <a:pPr algn="l" defTabSz="914400">
              <a:lnSpc>
                <a:spcPct val="90000"/>
              </a:lnSpc>
              <a:spcBef>
                <a:spcPts val="0"/>
              </a:spcBef>
              <a:buNone/>
            </a:pPr>
            <a:r>
              <a:rPr lang="tr-TR" dirty="0" smtClean="0">
                <a:solidFill>
                  <a:srgbClr val="1D5253">
                    <a:lumMod val="75000"/>
                  </a:srgbClr>
                </a:solidFill>
                <a:latin typeface="Arial Black" panose="020B0A04020102020204" pitchFamily="34" charset="0"/>
              </a:rPr>
              <a:t>Astar;</a:t>
            </a:r>
            <a:r>
              <a:rPr lang="tr-TR" dirty="0" smtClean="0">
                <a:solidFill>
                  <a:srgbClr val="1D5253">
                    <a:lumMod val="75000"/>
                  </a:srgbClr>
                </a:solidFill>
                <a:latin typeface="Century Schoolbook"/>
              </a:rPr>
              <a:t/>
            </a:r>
            <a:br>
              <a:rPr lang="tr-TR" dirty="0" smtClean="0">
                <a:solidFill>
                  <a:srgbClr val="1D5253">
                    <a:lumMod val="75000"/>
                  </a:srgbClr>
                </a:solidFill>
                <a:latin typeface="Century Schoolbook"/>
              </a:rPr>
            </a:br>
            <a:r>
              <a:rPr lang="tr-TR" dirty="0">
                <a:solidFill>
                  <a:srgbClr val="1D5253">
                    <a:lumMod val="75000"/>
                  </a:srgbClr>
                </a:solidFill>
                <a:latin typeface="Century Schoolbook"/>
              </a:rPr>
              <a:t/>
            </a:r>
            <a:br>
              <a:rPr lang="tr-TR" dirty="0">
                <a:solidFill>
                  <a:srgbClr val="1D5253">
                    <a:lumMod val="75000"/>
                  </a:srgbClr>
                </a:solidFill>
                <a:latin typeface="Century Schoolbook"/>
              </a:rPr>
            </a:br>
            <a:r>
              <a:rPr lang="tr-TR" dirty="0" smtClean="0">
                <a:solidFill>
                  <a:srgbClr val="1D5253">
                    <a:lumMod val="75000"/>
                  </a:srgbClr>
                </a:solidFill>
                <a:latin typeface="Century Schoolbook"/>
              </a:rPr>
              <a:t>  </a:t>
            </a:r>
            <a:r>
              <a:rPr lang="tr-TR" sz="3100" b="1" dirty="0" smtClean="0">
                <a:solidFill>
                  <a:srgbClr val="1D5253">
                    <a:lumMod val="75000"/>
                  </a:srgbClr>
                </a:solidFill>
                <a:latin typeface="Century Schoolbook"/>
              </a:rPr>
              <a:t>Giysilerde yardımcı  malzeme ve aksesuarlar içinde önemli bir yere sahip olan astarlar, üst yüzey kumaşının tipine ve kullanım özelliklerine uygun ağırlık ve </a:t>
            </a:r>
            <a:r>
              <a:rPr lang="tr-TR" sz="3100" b="1" dirty="0" err="1" smtClean="0">
                <a:solidFill>
                  <a:srgbClr val="1D5253">
                    <a:lumMod val="75000"/>
                  </a:srgbClr>
                </a:solidFill>
                <a:latin typeface="Century Schoolbook"/>
              </a:rPr>
              <a:t>tuşeye</a:t>
            </a:r>
            <a:r>
              <a:rPr lang="tr-TR" sz="3100" b="1" dirty="0" smtClean="0">
                <a:solidFill>
                  <a:srgbClr val="1D5253">
                    <a:lumMod val="75000"/>
                  </a:srgbClr>
                </a:solidFill>
                <a:latin typeface="Century Schoolbook"/>
              </a:rPr>
              <a:t> sahip, giysinin içinin bir kısmını veya tamamını kaplayan kumaştır.</a:t>
            </a:r>
            <a:br>
              <a:rPr lang="tr-TR" sz="3100" b="1" dirty="0" smtClean="0">
                <a:solidFill>
                  <a:srgbClr val="1D5253">
                    <a:lumMod val="75000"/>
                  </a:srgbClr>
                </a:solidFill>
                <a:latin typeface="Century Schoolbook"/>
              </a:rPr>
            </a:br>
            <a:r>
              <a:rPr lang="tr-TR" sz="3100" b="1" dirty="0" smtClean="0">
                <a:solidFill>
                  <a:srgbClr val="1D5253">
                    <a:lumMod val="75000"/>
                  </a:srgbClr>
                </a:solidFill>
                <a:latin typeface="Century Schoolbook"/>
              </a:rPr>
              <a:t>  </a:t>
            </a:r>
            <a:br>
              <a:rPr lang="tr-TR" sz="3100" b="1" dirty="0" smtClean="0">
                <a:solidFill>
                  <a:srgbClr val="1D5253">
                    <a:lumMod val="75000"/>
                  </a:srgbClr>
                </a:solidFill>
                <a:latin typeface="Century Schoolbook"/>
              </a:rPr>
            </a:br>
            <a:r>
              <a:rPr lang="tr-TR" sz="3100" b="1" dirty="0">
                <a:solidFill>
                  <a:srgbClr val="1D5253">
                    <a:lumMod val="75000"/>
                  </a:srgbClr>
                </a:solidFill>
                <a:latin typeface="Century Schoolbook"/>
              </a:rPr>
              <a:t> </a:t>
            </a:r>
            <a:r>
              <a:rPr lang="tr-TR" sz="3100" b="1" dirty="0" smtClean="0">
                <a:solidFill>
                  <a:srgbClr val="1D5253">
                    <a:lumMod val="75000"/>
                  </a:srgbClr>
                </a:solidFill>
                <a:latin typeface="Century Schoolbook"/>
              </a:rPr>
              <a:t> Astarlar giysiyi desteklemek iç dikimlerini örtmek, konfor sağlamak, giysinin performansını ve estetik değerini yükseltmek amacıyla kullanılırlar. </a:t>
            </a:r>
            <a:br>
              <a:rPr lang="tr-TR" sz="3100" b="1" dirty="0" smtClean="0">
                <a:solidFill>
                  <a:srgbClr val="1D5253">
                    <a:lumMod val="75000"/>
                  </a:srgbClr>
                </a:solidFill>
                <a:latin typeface="Century Schoolbook"/>
              </a:rPr>
            </a:br>
            <a:r>
              <a:rPr lang="tr-TR" sz="3100" b="1" dirty="0" smtClean="0">
                <a:solidFill>
                  <a:srgbClr val="1D5253">
                    <a:lumMod val="75000"/>
                  </a:srgbClr>
                </a:solidFill>
                <a:latin typeface="Century Schoolbook"/>
              </a:rPr>
              <a:t/>
            </a:r>
            <a:br>
              <a:rPr lang="tr-TR" sz="3100" b="1" dirty="0" smtClean="0">
                <a:solidFill>
                  <a:srgbClr val="1D5253">
                    <a:lumMod val="75000"/>
                  </a:srgbClr>
                </a:solidFill>
                <a:latin typeface="Century Schoolbook"/>
              </a:rPr>
            </a:br>
            <a:r>
              <a:rPr lang="tr-TR" sz="3100" b="1" dirty="0">
                <a:solidFill>
                  <a:srgbClr val="1D5253">
                    <a:lumMod val="75000"/>
                  </a:srgbClr>
                </a:solidFill>
                <a:latin typeface="Century Schoolbook"/>
              </a:rPr>
              <a:t> </a:t>
            </a:r>
            <a:r>
              <a:rPr lang="tr-TR" sz="3100" b="1" dirty="0" smtClean="0">
                <a:solidFill>
                  <a:srgbClr val="1D5253">
                    <a:lumMod val="75000"/>
                  </a:srgbClr>
                </a:solidFill>
                <a:latin typeface="Century Schoolbook"/>
              </a:rPr>
              <a:t> Astarlar bazı markaların kalite göstergesi olarak da kullanılabilirler .</a:t>
            </a:r>
            <a:endParaRPr lang="tr-TR" sz="3100" b="1" i="0" dirty="0">
              <a:solidFill>
                <a:srgbClr val="1D5253">
                  <a:lumMod val="75000"/>
                </a:srgbClr>
              </a:solidFill>
              <a:latin typeface="Century Schoolbook"/>
            </a:endParaRPr>
          </a:p>
        </p:txBody>
      </p:sp>
    </p:spTree>
    <p:extLst>
      <p:ext uri="{BB962C8B-B14F-4D97-AF65-F5344CB8AC3E}">
        <p14:creationId xmlns:p14="http://schemas.microsoft.com/office/powerpoint/2010/main" val="611571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ASTARLARIN KULLANIM YERELERİNE GÖRE SINIFLANDIRILMASI</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lstStyle/>
          <a:p>
            <a:r>
              <a:rPr lang="tr-TR" sz="2800" dirty="0" smtClean="0">
                <a:latin typeface="Arial Black" panose="020B0A04020102020204" pitchFamily="34" charset="0"/>
              </a:rPr>
              <a:t>Beden Astarı;</a:t>
            </a:r>
          </a:p>
          <a:p>
            <a:endParaRPr lang="tr-TR" sz="2800" dirty="0" smtClean="0">
              <a:latin typeface="Arial Black" panose="020B0A04020102020204" pitchFamily="34" charset="0"/>
            </a:endParaRPr>
          </a:p>
          <a:p>
            <a:pPr marL="285750" indent="-285750">
              <a:buFont typeface="Wingdings" panose="05000000000000000000" pitchFamily="2" charset="2"/>
              <a:buChar char="v"/>
            </a:pPr>
            <a:r>
              <a:rPr lang="tr-TR" sz="2400" b="1" dirty="0" smtClean="0"/>
              <a:t>Giysinin ön beden ve arka beden parçalarında kullanılan astardır. Beden astarı genellikle giysi üst bölümünün modeline göre hazırlanarak bedene yaka çevresi, etek ucu ve kol evi çevresinde tutturulur. Beden astarında önemli olan beden hareketlerinde rahatlığı sağlamak amaçlı pilisi yapılmasıdır.</a:t>
            </a:r>
            <a:endParaRPr lang="tr-TR" sz="2400" b="1" dirty="0"/>
          </a:p>
        </p:txBody>
      </p:sp>
    </p:spTree>
    <p:extLst>
      <p:ext uri="{BB962C8B-B14F-4D97-AF65-F5344CB8AC3E}">
        <p14:creationId xmlns:p14="http://schemas.microsoft.com/office/powerpoint/2010/main" val="4241367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Arka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Aşınmaya karşı dayanıklı, nem emici özellikte, yumuşak, düz </a:t>
            </a:r>
            <a:r>
              <a:rPr lang="tr-TR" sz="2800" b="1" dirty="0" err="1" smtClean="0"/>
              <a:t>rejenere</a:t>
            </a:r>
            <a:r>
              <a:rPr lang="tr-TR" sz="2800" b="1" dirty="0" smtClean="0"/>
              <a:t> sentetik veya sentetik lifler kullanılarak üretilen, ceket ve yeleklerde arka omuzdan başlayarak sırt bölgesinde kullanılan astar çeşididir.</a:t>
            </a:r>
            <a:endParaRPr lang="tr-TR" sz="2800" b="1" dirty="0"/>
          </a:p>
        </p:txBody>
      </p:sp>
    </p:spTree>
    <p:extLst>
      <p:ext uri="{BB962C8B-B14F-4D97-AF65-F5344CB8AC3E}">
        <p14:creationId xmlns:p14="http://schemas.microsoft.com/office/powerpoint/2010/main" val="2368453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Roba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Bir giysi parçasının yarım astarlanması durumunda sırtın üst kısmını öreten astar kumaşından oluşan parçadır. Roba astarının bitiş noktası çoğunlukla kol oyuntusunun alt bölgesidir.</a:t>
            </a:r>
            <a:endParaRPr lang="tr-TR" sz="2800" b="1" dirty="0"/>
          </a:p>
        </p:txBody>
      </p:sp>
    </p:spTree>
    <p:extLst>
      <p:ext uri="{BB962C8B-B14F-4D97-AF65-F5344CB8AC3E}">
        <p14:creationId xmlns:p14="http://schemas.microsoft.com/office/powerpoint/2010/main" val="1215623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Kol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Kol kumaş parçasının, kol hareketine uyum sağlama sırasında oluşacak esneme ve deformasyonu engelleyen, giymeyi kolaylaştıran, sürtünmeye dayanıklı, ter haslığı yüksek olan astar kumaşıdır.</a:t>
            </a:r>
            <a:endParaRPr lang="tr-TR" sz="2800" b="1" dirty="0"/>
          </a:p>
        </p:txBody>
      </p:sp>
    </p:spTree>
    <p:extLst>
      <p:ext uri="{BB962C8B-B14F-4D97-AF65-F5344CB8AC3E}">
        <p14:creationId xmlns:p14="http://schemas.microsoft.com/office/powerpoint/2010/main" val="2378750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Etek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Etek modeline uygun olarak kesilen ve etek kumaşının bel kısmından tutturulan astardır. Kaygan, hafif astar kumaşları etek astarı olarak tercih edilir. Bu astar kumaşlarının tercih edilmesinin nedeni eteğin daha sağlam bir hale gelmesini sağlaması ve satışı arttıran bir kalite unsuru olarak göze çarpmasıdır.</a:t>
            </a:r>
            <a:endParaRPr lang="tr-TR" sz="2800" b="1" dirty="0"/>
          </a:p>
        </p:txBody>
      </p:sp>
    </p:spTree>
    <p:extLst>
      <p:ext uri="{BB962C8B-B14F-4D97-AF65-F5344CB8AC3E}">
        <p14:creationId xmlns:p14="http://schemas.microsoft.com/office/powerpoint/2010/main" val="3241995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Kemer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Kemer parçasında kullanılan ve pantolonun kaymasını önleyen özel astarlardır. Pantolon kemer astarı; bel dikişinin alt tarafında kalacak özel bir verev şerittir. Özellikle klasik erkek pantolonlarında kemerlere destek amacıyla kullanılır</a:t>
            </a:r>
          </a:p>
          <a:p>
            <a:pPr marL="285750" indent="-285750">
              <a:buFont typeface="Wingdings" panose="05000000000000000000" pitchFamily="2" charset="2"/>
              <a:buChar char="v"/>
            </a:pPr>
            <a:r>
              <a:rPr lang="tr-TR" sz="2800" b="1" dirty="0" smtClean="0"/>
              <a:t>Günümüzde artık bel astarının yerini, çok değişik modellerle üretilen, örneğin </a:t>
            </a:r>
            <a:r>
              <a:rPr lang="tr-TR" sz="2800" b="1" dirty="0" err="1" smtClean="0"/>
              <a:t>fırma</a:t>
            </a:r>
            <a:r>
              <a:rPr lang="tr-TR" sz="2800" b="1" dirty="0" smtClean="0"/>
              <a:t> adı baskılı veya dokulu kaymayı önleyen iplik kullanılan, bel bantları almıştır.</a:t>
            </a:r>
            <a:endParaRPr lang="tr-TR" sz="2800" b="1" dirty="0"/>
          </a:p>
        </p:txBody>
      </p:sp>
    </p:spTree>
    <p:extLst>
      <p:ext uri="{BB962C8B-B14F-4D97-AF65-F5344CB8AC3E}">
        <p14:creationId xmlns:p14="http://schemas.microsoft.com/office/powerpoint/2010/main" val="2642759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Kalça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Birleştirme dikişi kullanılarak birleştirilen bir ya da iki parçadan oluşan üçgen biçimindeki astar parçasıdır. </a:t>
            </a:r>
          </a:p>
          <a:p>
            <a:pPr marL="285750" indent="-285750">
              <a:buFont typeface="Wingdings" panose="05000000000000000000" pitchFamily="2" charset="2"/>
              <a:buChar char="v"/>
            </a:pPr>
            <a:r>
              <a:rPr lang="tr-TR" sz="2800" b="1" dirty="0" smtClean="0"/>
              <a:t>Astar sadece arka pantolon parçasında ağ kısmındaki dikiş paylarına ve kalça kısmındaki dikiş kıvrım yerlerine tutturulur böylece astar, kaça kısmındaki ağ bölgesinin bir kısmını örtmüş olur.</a:t>
            </a:r>
            <a:endParaRPr lang="tr-TR" sz="2800" b="1" dirty="0"/>
          </a:p>
        </p:txBody>
      </p:sp>
    </p:spTree>
    <p:extLst>
      <p:ext uri="{BB962C8B-B14F-4D97-AF65-F5344CB8AC3E}">
        <p14:creationId xmlns:p14="http://schemas.microsoft.com/office/powerpoint/2010/main" val="2937250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Pantolon Ön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Kaliteli pantolonlarda uygulanan, ön astarlama işlemi pantolonun tüm ön parçasına uygulandığı için bu astar parçasına pantolon ön astarı denir. Pantolon ön astar parçasını </a:t>
            </a:r>
            <a:r>
              <a:rPr lang="tr-TR" sz="2800" b="1" dirty="0"/>
              <a:t>k</a:t>
            </a:r>
            <a:r>
              <a:rPr lang="tr-TR" sz="2800" b="1" dirty="0" smtClean="0"/>
              <a:t>ullanmak pantolonun ön kısmında meydana gelebilecek bir deformasyonu önler.</a:t>
            </a:r>
            <a:endParaRPr lang="tr-TR" sz="2800" b="1" dirty="0"/>
          </a:p>
        </p:txBody>
      </p:sp>
    </p:spTree>
    <p:extLst>
      <p:ext uri="{BB962C8B-B14F-4D97-AF65-F5344CB8AC3E}">
        <p14:creationId xmlns:p14="http://schemas.microsoft.com/office/powerpoint/2010/main" val="3176886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367792"/>
            <a:ext cx="9985248" cy="1080008"/>
          </a:xfrm>
        </p:spPr>
        <p:txBody>
          <a:bodyPr/>
          <a:lstStyle/>
          <a:p>
            <a:r>
              <a:rPr lang="tr-TR" dirty="0" smtClean="0">
                <a:latin typeface="Arial Black" panose="020B0A04020102020204" pitchFamily="34" charset="0"/>
              </a:rPr>
              <a:t>Pantolon Diz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normAutofit/>
          </a:bodyPr>
          <a:lstStyle/>
          <a:p>
            <a:pPr marL="285750" indent="-285750">
              <a:buFont typeface="Wingdings" panose="05000000000000000000" pitchFamily="2" charset="2"/>
              <a:buChar char="v"/>
            </a:pPr>
            <a:r>
              <a:rPr lang="tr-TR" sz="2800" b="1" dirty="0" smtClean="0"/>
              <a:t>Pantolon parçasına kemerden dizin alt bölümüne kadar yapılan astar parçasıdır. Pantolon diz astarının kullanılmasının yararları; pantolonun kullanım sırasında daha uzun süre şeklini korumasını sağlar.</a:t>
            </a:r>
            <a:endParaRPr lang="tr-TR" sz="2800" b="1" dirty="0"/>
          </a:p>
        </p:txBody>
      </p:sp>
    </p:spTree>
    <p:extLst>
      <p:ext uri="{BB962C8B-B14F-4D97-AF65-F5344CB8AC3E}">
        <p14:creationId xmlns:p14="http://schemas.microsoft.com/office/powerpoint/2010/main" val="1594830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05892"/>
            <a:ext cx="9985248" cy="1080008"/>
          </a:xfrm>
        </p:spPr>
        <p:txBody>
          <a:bodyPr/>
          <a:lstStyle/>
          <a:p>
            <a:r>
              <a:rPr lang="tr-TR" dirty="0" smtClean="0">
                <a:latin typeface="Arial Black" panose="020B0A04020102020204" pitchFamily="34" charset="0"/>
              </a:rPr>
              <a:t>Cep Astarı;</a:t>
            </a:r>
            <a:endParaRPr lang="tr-TR" dirty="0">
              <a:latin typeface="Arial Black" panose="020B0A04020102020204" pitchFamily="34" charset="0"/>
            </a:endParaRPr>
          </a:p>
        </p:txBody>
      </p:sp>
      <p:sp>
        <p:nvSpPr>
          <p:cNvPr id="4" name="Metin Yer Tutucusu 3"/>
          <p:cNvSpPr>
            <a:spLocks noGrp="1"/>
          </p:cNvSpPr>
          <p:nvPr>
            <p:ph type="body" sz="half" idx="2"/>
          </p:nvPr>
        </p:nvSpPr>
        <p:spPr>
          <a:xfrm>
            <a:off x="914400" y="1956308"/>
            <a:ext cx="9985248" cy="4546092"/>
          </a:xfrm>
        </p:spPr>
        <p:txBody>
          <a:bodyPr/>
          <a:lstStyle/>
          <a:p>
            <a:pPr marL="285750" indent="-285750">
              <a:buFont typeface="Wingdings" panose="05000000000000000000" pitchFamily="2" charset="2"/>
              <a:buChar char="v"/>
            </a:pPr>
            <a:r>
              <a:rPr lang="tr-TR" sz="2800" b="1" dirty="0" smtClean="0"/>
              <a:t>Pantolon ve ceket gibi tekstil ürünlerinin ceplerinde kullanılan astar çeşididir. Cep astarı yıkanabilen, ölçüsü değişmeyen ve aşınmaya dayanıklılık özellikte olmalıdır</a:t>
            </a:r>
            <a:r>
              <a:rPr lang="tr-TR" dirty="0"/>
              <a:t>.</a:t>
            </a:r>
          </a:p>
        </p:txBody>
      </p:sp>
    </p:spTree>
    <p:extLst>
      <p:ext uri="{BB962C8B-B14F-4D97-AF65-F5344CB8AC3E}">
        <p14:creationId xmlns:p14="http://schemas.microsoft.com/office/powerpoint/2010/main" val="204420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616453"/>
            <a:ext cx="9144000" cy="869447"/>
          </a:xfrm>
        </p:spPr>
        <p:txBody>
          <a:bodyPr>
            <a:normAutofit fontScale="90000"/>
          </a:bodyPr>
          <a:lstStyle/>
          <a:p>
            <a:pPr algn="l" defTabSz="914400">
              <a:lnSpc>
                <a:spcPct val="90000"/>
              </a:lnSpc>
              <a:spcBef>
                <a:spcPts val="0"/>
              </a:spcBef>
              <a:buNone/>
            </a:pPr>
            <a:r>
              <a:rPr lang="tr-TR" sz="3400" b="0" i="0" dirty="0" smtClean="0">
                <a:solidFill>
                  <a:srgbClr val="1D5253">
                    <a:lumMod val="75000"/>
                  </a:srgbClr>
                </a:solidFill>
                <a:latin typeface="Arial Black" panose="020B0A04020102020204" pitchFamily="34" charset="0"/>
              </a:rPr>
              <a:t>Astarların giysiye kazandırdıkları özellikler;</a:t>
            </a:r>
            <a:endParaRPr lang="tr-TR" sz="3400" b="0" i="0" dirty="0">
              <a:solidFill>
                <a:srgbClr val="1D5253">
                  <a:lumMod val="75000"/>
                </a:srgbClr>
              </a:solidFill>
              <a:latin typeface="Arial Black" panose="020B0A04020102020204" pitchFamily="34" charset="0"/>
            </a:endParaRP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b="1" dirty="0" smtClean="0"/>
              <a:t>Giysinin kullanım süresini uzatır.</a:t>
            </a:r>
          </a:p>
          <a:p>
            <a:pPr>
              <a:buFont typeface="Wingdings" panose="05000000000000000000" pitchFamily="2" charset="2"/>
              <a:buChar char="v"/>
            </a:pPr>
            <a:r>
              <a:rPr lang="tr-TR" b="1" dirty="0" smtClean="0"/>
              <a:t>Dış kumaşın direkt beden ile temas etmesini önler.</a:t>
            </a:r>
          </a:p>
          <a:p>
            <a:pPr>
              <a:buFont typeface="Wingdings" panose="05000000000000000000" pitchFamily="2" charset="2"/>
              <a:buChar char="v"/>
            </a:pPr>
            <a:r>
              <a:rPr lang="tr-TR" b="1" dirty="0" smtClean="0"/>
              <a:t>Giysiye temiz bir görünüm kazandırır.</a:t>
            </a:r>
          </a:p>
          <a:p>
            <a:pPr>
              <a:buFont typeface="Wingdings" panose="05000000000000000000" pitchFamily="2" charset="2"/>
              <a:buChar char="v"/>
            </a:pPr>
            <a:r>
              <a:rPr lang="tr-TR" b="1" dirty="0" smtClean="0"/>
              <a:t>Giysinin ,ç detaylarını ve açık kenarlarını kapatır.</a:t>
            </a:r>
          </a:p>
          <a:p>
            <a:pPr>
              <a:buFont typeface="Wingdings" panose="05000000000000000000" pitchFamily="2" charset="2"/>
              <a:buChar char="v"/>
            </a:pPr>
            <a:r>
              <a:rPr lang="tr-TR" b="1" dirty="0" smtClean="0"/>
              <a:t>Giysinin kolayca giyilip çıkarılmasını sağlar.</a:t>
            </a:r>
          </a:p>
          <a:p>
            <a:pPr>
              <a:buFont typeface="Wingdings" panose="05000000000000000000" pitchFamily="2" charset="2"/>
              <a:buChar char="v"/>
            </a:pPr>
            <a:r>
              <a:rPr lang="tr-TR" b="1" dirty="0" smtClean="0"/>
              <a:t>Giysinin aşırı derecede esnemesini ve bollaşmasını önler.</a:t>
            </a:r>
          </a:p>
          <a:p>
            <a:pPr>
              <a:buFont typeface="Wingdings" panose="05000000000000000000" pitchFamily="2" charset="2"/>
              <a:buChar char="v"/>
            </a:pPr>
            <a:endParaRPr lang="tr-TR" dirty="0" smtClean="0"/>
          </a:p>
        </p:txBody>
      </p:sp>
    </p:spTree>
    <p:extLst>
      <p:ext uri="{BB962C8B-B14F-4D97-AF65-F5344CB8AC3E}">
        <p14:creationId xmlns:p14="http://schemas.microsoft.com/office/powerpoint/2010/main" val="16854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0"/>
            <a:ext cx="9144000" cy="1143000"/>
          </a:xfrm>
        </p:spPr>
        <p:txBody>
          <a:bodyPr/>
          <a:lstStyle/>
          <a:p>
            <a:pPr algn="l" defTabSz="914400">
              <a:lnSpc>
                <a:spcPct val="90000"/>
              </a:lnSpc>
              <a:spcBef>
                <a:spcPts val="0"/>
              </a:spcBef>
              <a:buNone/>
            </a:pPr>
            <a:r>
              <a:rPr lang="tr-TR" dirty="0" err="1" smtClean="0">
                <a:solidFill>
                  <a:srgbClr val="1D5253">
                    <a:lumMod val="75000"/>
                  </a:srgbClr>
                </a:solidFill>
                <a:latin typeface="Arial Black" panose="020B0A04020102020204" pitchFamily="34" charset="0"/>
              </a:rPr>
              <a:t>Astarlık</a:t>
            </a:r>
            <a:r>
              <a:rPr lang="tr-TR" dirty="0" smtClean="0">
                <a:solidFill>
                  <a:srgbClr val="1D5253">
                    <a:lumMod val="75000"/>
                  </a:srgbClr>
                </a:solidFill>
                <a:latin typeface="Arial Black" panose="020B0A04020102020204" pitchFamily="34" charset="0"/>
              </a:rPr>
              <a:t> kumaş seçimi;</a:t>
            </a:r>
            <a:endParaRPr lang="tr-TR" sz="3400" b="0" i="0" dirty="0">
              <a:solidFill>
                <a:srgbClr val="1D5253">
                  <a:lumMod val="75000"/>
                </a:srgbClr>
              </a:solidFill>
              <a:latin typeface="Arial Black" panose="020B0A04020102020204" pitchFamily="34" charset="0"/>
            </a:endParaRPr>
          </a:p>
        </p:txBody>
      </p:sp>
      <p:sp>
        <p:nvSpPr>
          <p:cNvPr id="3" name="İçerik Yer Tutucusu 2"/>
          <p:cNvSpPr>
            <a:spLocks noGrp="1"/>
          </p:cNvSpPr>
          <p:nvPr>
            <p:ph sz="half" idx="1"/>
          </p:nvPr>
        </p:nvSpPr>
        <p:spPr>
          <a:xfrm>
            <a:off x="1524000" y="1866899"/>
            <a:ext cx="9931400" cy="4711701"/>
          </a:xfrm>
        </p:spPr>
        <p:txBody>
          <a:bodyPr>
            <a:normAutofit fontScale="70000" lnSpcReduction="20000"/>
          </a:bodyPr>
          <a:lstStyle/>
          <a:p>
            <a:pPr algn="l" defTabSz="914400">
              <a:lnSpc>
                <a:spcPct val="90000"/>
              </a:lnSpc>
              <a:spcBef>
                <a:spcPts val="1800"/>
              </a:spcBef>
              <a:buClr>
                <a:srgbClr val="1D5253"/>
              </a:buClr>
              <a:buSzPct val="90000"/>
              <a:buFont typeface="Wingdings" panose="05000000000000000000" pitchFamily="2" charset="2"/>
              <a:buChar char="ü"/>
            </a:pPr>
            <a:r>
              <a:rPr lang="tr-TR" sz="3100" dirty="0" smtClean="0">
                <a:solidFill>
                  <a:srgbClr val="1D5253"/>
                </a:solidFill>
                <a:latin typeface="Arial Black" panose="020B0A04020102020204" pitchFamily="34" charset="0"/>
              </a:rPr>
              <a:t>Astar seçiminde genellikle şu özelliklere dikkat edilir:</a:t>
            </a:r>
          </a:p>
          <a:p>
            <a:pPr marL="45720" indent="0" algn="l" defTabSz="914400">
              <a:lnSpc>
                <a:spcPct val="90000"/>
              </a:lnSpc>
              <a:spcBef>
                <a:spcPts val="1800"/>
              </a:spcBef>
              <a:buClr>
                <a:srgbClr val="1D5253"/>
              </a:buClr>
              <a:buSzPct val="90000"/>
              <a:buNone/>
            </a:pPr>
            <a:endParaRPr lang="tr-TR" dirty="0" smtClean="0">
              <a:solidFill>
                <a:srgbClr val="1D5253"/>
              </a:solidFill>
              <a:latin typeface="Arial Black" panose="020B0A04020102020204" pitchFamily="34" charset="0"/>
            </a:endParaRPr>
          </a:p>
          <a:p>
            <a:pPr algn="l" defTabSz="914400">
              <a:lnSpc>
                <a:spcPct val="90000"/>
              </a:lnSpc>
              <a:spcBef>
                <a:spcPts val="1800"/>
              </a:spcBef>
              <a:buClr>
                <a:srgbClr val="1D5253"/>
              </a:buClr>
              <a:buSzPct val="90000"/>
              <a:buFont typeface="Wingdings" panose="05000000000000000000" pitchFamily="2" charset="2"/>
              <a:buChar char="v"/>
            </a:pPr>
            <a:r>
              <a:rPr lang="tr-TR" sz="3400" b="1" dirty="0" smtClean="0">
                <a:solidFill>
                  <a:srgbClr val="1D5253"/>
                </a:solidFill>
                <a:latin typeface="Century Schoolbook"/>
              </a:rPr>
              <a:t>Hammadde özellikleri</a:t>
            </a:r>
          </a:p>
          <a:p>
            <a:pPr algn="l" defTabSz="914400">
              <a:lnSpc>
                <a:spcPct val="90000"/>
              </a:lnSpc>
              <a:spcBef>
                <a:spcPts val="1800"/>
              </a:spcBef>
              <a:buClr>
                <a:srgbClr val="1D5253"/>
              </a:buClr>
              <a:buSzPct val="90000"/>
              <a:buFont typeface="Wingdings" panose="05000000000000000000" pitchFamily="2" charset="2"/>
              <a:buChar char="v"/>
            </a:pPr>
            <a:r>
              <a:rPr lang="tr-TR" sz="3400" b="1" i="0" dirty="0" smtClean="0">
                <a:solidFill>
                  <a:srgbClr val="1D5253"/>
                </a:solidFill>
                <a:latin typeface="Century Schoolbook"/>
              </a:rPr>
              <a:t>Metrekare ağırlığı</a:t>
            </a:r>
          </a:p>
          <a:p>
            <a:pPr algn="l" defTabSz="914400">
              <a:lnSpc>
                <a:spcPct val="90000"/>
              </a:lnSpc>
              <a:spcBef>
                <a:spcPts val="1800"/>
              </a:spcBef>
              <a:buClr>
                <a:srgbClr val="1D5253"/>
              </a:buClr>
              <a:buSzPct val="90000"/>
              <a:buFont typeface="Wingdings" panose="05000000000000000000" pitchFamily="2" charset="2"/>
              <a:buChar char="v"/>
            </a:pPr>
            <a:r>
              <a:rPr lang="tr-TR" sz="3400" b="1" dirty="0" smtClean="0">
                <a:solidFill>
                  <a:srgbClr val="1D5253"/>
                </a:solidFill>
                <a:latin typeface="Century Schoolbook"/>
              </a:rPr>
              <a:t>Renk uyumu</a:t>
            </a:r>
          </a:p>
          <a:p>
            <a:pPr algn="l" defTabSz="914400">
              <a:lnSpc>
                <a:spcPct val="90000"/>
              </a:lnSpc>
              <a:spcBef>
                <a:spcPts val="1800"/>
              </a:spcBef>
              <a:buClr>
                <a:srgbClr val="1D5253"/>
              </a:buClr>
              <a:buSzPct val="90000"/>
              <a:buFont typeface="Wingdings" panose="05000000000000000000" pitchFamily="2" charset="2"/>
              <a:buChar char="v"/>
            </a:pPr>
            <a:r>
              <a:rPr lang="tr-TR" sz="3400" b="1" i="0" dirty="0" smtClean="0">
                <a:solidFill>
                  <a:srgbClr val="1D5253"/>
                </a:solidFill>
                <a:latin typeface="Century Schoolbook"/>
              </a:rPr>
              <a:t>Sürtünme ve boyarmadde haslıkları</a:t>
            </a:r>
          </a:p>
          <a:p>
            <a:pPr algn="l" defTabSz="914400">
              <a:lnSpc>
                <a:spcPct val="90000"/>
              </a:lnSpc>
              <a:spcBef>
                <a:spcPts val="1800"/>
              </a:spcBef>
              <a:buClr>
                <a:srgbClr val="1D5253"/>
              </a:buClr>
              <a:buSzPct val="90000"/>
              <a:buFont typeface="Wingdings" panose="05000000000000000000" pitchFamily="2" charset="2"/>
              <a:buChar char="v"/>
            </a:pPr>
            <a:r>
              <a:rPr lang="tr-TR" sz="3400" b="1" dirty="0" smtClean="0">
                <a:solidFill>
                  <a:srgbClr val="1D5253"/>
                </a:solidFill>
                <a:latin typeface="Century Schoolbook"/>
              </a:rPr>
              <a:t>Kayganlığı</a:t>
            </a:r>
          </a:p>
          <a:p>
            <a:pPr algn="l" defTabSz="914400">
              <a:lnSpc>
                <a:spcPct val="90000"/>
              </a:lnSpc>
              <a:spcBef>
                <a:spcPts val="1800"/>
              </a:spcBef>
              <a:buClr>
                <a:srgbClr val="1D5253"/>
              </a:buClr>
              <a:buSzPct val="90000"/>
              <a:buFont typeface="Wingdings" panose="05000000000000000000" pitchFamily="2" charset="2"/>
              <a:buChar char="v"/>
            </a:pPr>
            <a:r>
              <a:rPr lang="tr-TR" sz="3400" b="1" i="0" dirty="0" smtClean="0">
                <a:solidFill>
                  <a:srgbClr val="1D5253"/>
                </a:solidFill>
                <a:latin typeface="Century Schoolbook"/>
              </a:rPr>
              <a:t>Tutumu</a:t>
            </a:r>
          </a:p>
          <a:p>
            <a:pPr algn="l" defTabSz="914400">
              <a:lnSpc>
                <a:spcPct val="90000"/>
              </a:lnSpc>
              <a:spcBef>
                <a:spcPts val="1800"/>
              </a:spcBef>
              <a:buClr>
                <a:srgbClr val="1D5253"/>
              </a:buClr>
              <a:buSzPct val="90000"/>
              <a:buFont typeface="Wingdings" panose="05000000000000000000" pitchFamily="2" charset="2"/>
              <a:buChar char="v"/>
            </a:pPr>
            <a:r>
              <a:rPr lang="tr-TR" sz="3400" b="1" dirty="0" smtClean="0">
                <a:solidFill>
                  <a:srgbClr val="1D5253"/>
                </a:solidFill>
                <a:latin typeface="Century Schoolbook"/>
              </a:rPr>
              <a:t>İnce kumaşlarda iç göstermeme yeteneği</a:t>
            </a:r>
          </a:p>
          <a:p>
            <a:pPr algn="l" defTabSz="914400">
              <a:lnSpc>
                <a:spcPct val="90000"/>
              </a:lnSpc>
              <a:spcBef>
                <a:spcPts val="1800"/>
              </a:spcBef>
              <a:buClr>
                <a:srgbClr val="1D5253"/>
              </a:buClr>
              <a:buSzPct val="90000"/>
              <a:buFont typeface="Wingdings" panose="05000000000000000000" pitchFamily="2" charset="2"/>
              <a:buChar char="v"/>
            </a:pPr>
            <a:r>
              <a:rPr lang="tr-TR" sz="3400" b="1" i="0" dirty="0" smtClean="0">
                <a:solidFill>
                  <a:srgbClr val="1D5253"/>
                </a:solidFill>
                <a:latin typeface="Century Schoolbook"/>
              </a:rPr>
              <a:t>Giysinin iç görünüşünü etkileme derecesi</a:t>
            </a:r>
            <a:endParaRPr lang="tr-TR" sz="3400" b="1" i="0" dirty="0">
              <a:solidFill>
                <a:srgbClr val="1D5253"/>
              </a:solidFill>
              <a:latin typeface="Century Schoolbook"/>
            </a:endParaRPr>
          </a:p>
        </p:txBody>
      </p:sp>
    </p:spTree>
    <p:extLst>
      <p:ext uri="{BB962C8B-B14F-4D97-AF65-F5344CB8AC3E}">
        <p14:creationId xmlns:p14="http://schemas.microsoft.com/office/powerpoint/2010/main" val="3456508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549880" y="1642372"/>
            <a:ext cx="9118120" cy="4961628"/>
          </a:xfrm>
        </p:spPr>
        <p:txBody>
          <a:bodyPr>
            <a:normAutofit/>
          </a:bodyPr>
          <a:lstStyle/>
          <a:p>
            <a:pPr marL="45720" indent="0" algn="l" defTabSz="914400">
              <a:lnSpc>
                <a:spcPct val="90000"/>
              </a:lnSpc>
              <a:spcBef>
                <a:spcPts val="1800"/>
              </a:spcBef>
              <a:buClr>
                <a:srgbClr val="1D5253"/>
              </a:buClr>
              <a:buSzPct val="90000"/>
              <a:buNone/>
            </a:pPr>
            <a:r>
              <a:rPr lang="tr-TR" sz="2800" dirty="0" smtClean="0">
                <a:solidFill>
                  <a:srgbClr val="1D5253"/>
                </a:solidFill>
                <a:latin typeface="Arial Black" panose="020B0A04020102020204" pitchFamily="34" charset="0"/>
              </a:rPr>
              <a:t>Atkı ve Çözgü Sıklığı</a:t>
            </a:r>
            <a:r>
              <a:rPr lang="tr-TR" dirty="0" smtClean="0">
                <a:solidFill>
                  <a:srgbClr val="1D5253"/>
                </a:solidFill>
                <a:latin typeface="Arial Black" panose="020B0A04020102020204" pitchFamily="34" charset="0"/>
              </a:rPr>
              <a:t>;</a:t>
            </a:r>
          </a:p>
          <a:p>
            <a:pPr marL="45720" indent="0" algn="l" defTabSz="914400">
              <a:lnSpc>
                <a:spcPct val="90000"/>
              </a:lnSpc>
              <a:spcBef>
                <a:spcPts val="1800"/>
              </a:spcBef>
              <a:buClr>
                <a:srgbClr val="1D5253"/>
              </a:buClr>
              <a:buSzPct val="90000"/>
              <a:buNone/>
            </a:pPr>
            <a:endParaRPr lang="tr-TR" dirty="0" smtClean="0">
              <a:solidFill>
                <a:srgbClr val="1D5253"/>
              </a:solidFill>
              <a:latin typeface="Arial Black" panose="020B0A04020102020204" pitchFamily="34" charset="0"/>
            </a:endParaRPr>
          </a:p>
          <a:p>
            <a:pPr algn="l" defTabSz="914400">
              <a:lnSpc>
                <a:spcPct val="90000"/>
              </a:lnSpc>
              <a:spcBef>
                <a:spcPts val="1800"/>
              </a:spcBef>
              <a:buClr>
                <a:srgbClr val="1D5253"/>
              </a:buClr>
              <a:buSzPct val="90000"/>
              <a:buFont typeface="Wingdings" panose="05000000000000000000" pitchFamily="2" charset="2"/>
              <a:buChar char="v"/>
            </a:pPr>
            <a:r>
              <a:rPr lang="tr-TR" sz="2400" b="1" i="0" dirty="0" smtClean="0">
                <a:solidFill>
                  <a:srgbClr val="1D5253"/>
                </a:solidFill>
                <a:latin typeface="Century Schoolbook"/>
              </a:rPr>
              <a:t>Astar kumaşlar belirli bir atkı ve çözgü sıklığında olmalıdırlar. Bu özellik giysinin yüzey kumaşının vücut ile sürtünmesini önlemek, iç tarafındaki dikiş payları, cep torbaları gibi hoş olmayan görünümü gizlemek için gereklidir.</a:t>
            </a:r>
          </a:p>
          <a:p>
            <a:pPr algn="l" defTabSz="914400">
              <a:lnSpc>
                <a:spcPct val="90000"/>
              </a:lnSpc>
              <a:spcBef>
                <a:spcPts val="1800"/>
              </a:spcBef>
              <a:buClr>
                <a:srgbClr val="1D5253"/>
              </a:buClr>
              <a:buSzPct val="90000"/>
              <a:buFont typeface="Wingdings" panose="05000000000000000000" pitchFamily="2" charset="2"/>
              <a:buChar char="v"/>
            </a:pPr>
            <a:r>
              <a:rPr lang="tr-TR" sz="2400" b="1" dirty="0" smtClean="0">
                <a:solidFill>
                  <a:srgbClr val="1D5253"/>
                </a:solidFill>
                <a:latin typeface="Century Schoolbook"/>
              </a:rPr>
              <a:t>Astarların atkı ve çözgü sıklığı aynı zamanda dikiş yerinde meydana gelen iplik kayması açısından da önemlidir. Atkı ve çözgü sıklığı düşük olan kumaşlarda dikiş yerinde iplik kayması meydana gelir.</a:t>
            </a:r>
            <a:endParaRPr lang="tr-TR" sz="2400" b="1" i="0" dirty="0" smtClean="0">
              <a:solidFill>
                <a:srgbClr val="1D5253"/>
              </a:solidFill>
              <a:latin typeface="Century Schoolbook"/>
            </a:endParaRPr>
          </a:p>
          <a:p>
            <a:pPr marL="45720" indent="0">
              <a:buClr>
                <a:srgbClr val="1D5253"/>
              </a:buClr>
              <a:buNone/>
            </a:pPr>
            <a:endParaRPr lang="tr-TR" sz="2000" b="0" i="0" dirty="0">
              <a:solidFill>
                <a:srgbClr val="1D5253"/>
              </a:solidFill>
              <a:latin typeface="Century Schoolbook"/>
              <a:ea typeface="+mn-ea"/>
              <a:cs typeface="+mn-cs"/>
            </a:endParaRPr>
          </a:p>
        </p:txBody>
      </p:sp>
      <p:sp>
        <p:nvSpPr>
          <p:cNvPr id="4" name="Unvan 3"/>
          <p:cNvSpPr>
            <a:spLocks noGrp="1"/>
          </p:cNvSpPr>
          <p:nvPr>
            <p:ph type="title"/>
          </p:nvPr>
        </p:nvSpPr>
        <p:spPr>
          <a:xfrm>
            <a:off x="1549880" y="0"/>
            <a:ext cx="9144000" cy="1143000"/>
          </a:xfrm>
        </p:spPr>
        <p:txBody>
          <a:bodyPr/>
          <a:lstStyle/>
          <a:p>
            <a:r>
              <a:rPr lang="tr-TR" dirty="0" smtClean="0">
                <a:latin typeface="Arial Black" panose="020B0A04020102020204" pitchFamily="34" charset="0"/>
              </a:rPr>
              <a:t>ASTAR KUMAŞLARIN ÖZELLİKLERİ</a:t>
            </a:r>
            <a:endParaRPr lang="tr-TR" dirty="0">
              <a:latin typeface="Arial Black" panose="020B0A04020102020204" pitchFamily="34" charset="0"/>
            </a:endParaRPr>
          </a:p>
        </p:txBody>
      </p:sp>
    </p:spTree>
    <p:extLst>
      <p:ext uri="{BB962C8B-B14F-4D97-AF65-F5344CB8AC3E}">
        <p14:creationId xmlns:p14="http://schemas.microsoft.com/office/powerpoint/2010/main" val="1873947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95753"/>
            <a:ext cx="9144000" cy="1143000"/>
          </a:xfrm>
        </p:spPr>
        <p:txBody>
          <a:bodyPr/>
          <a:lstStyle/>
          <a:p>
            <a:r>
              <a:rPr lang="tr-TR" dirty="0" smtClean="0">
                <a:latin typeface="Arial Black" panose="020B0A04020102020204" pitchFamily="34" charset="0"/>
              </a:rPr>
              <a:t>Yüzey Kayganlığı;</a:t>
            </a:r>
            <a:endParaRPr lang="tr-TR" dirty="0">
              <a:latin typeface="Arial Black" panose="020B0A04020102020204" pitchFamily="34" charset="0"/>
            </a:endParaRPr>
          </a:p>
        </p:txBody>
      </p:sp>
      <p:sp>
        <p:nvSpPr>
          <p:cNvPr id="4" name="İçerik Yer Tutucusu 3"/>
          <p:cNvSpPr>
            <a:spLocks noGrp="1"/>
          </p:cNvSpPr>
          <p:nvPr>
            <p:ph sz="half" idx="2"/>
          </p:nvPr>
        </p:nvSpPr>
        <p:spPr>
          <a:xfrm>
            <a:off x="1524000" y="1803400"/>
            <a:ext cx="9309100" cy="4699000"/>
          </a:xfrm>
        </p:spPr>
        <p:txBody>
          <a:bodyPr>
            <a:normAutofit/>
          </a:bodyPr>
          <a:lstStyle/>
          <a:p>
            <a:pPr>
              <a:buFont typeface="Wingdings" panose="05000000000000000000" pitchFamily="2" charset="2"/>
              <a:buChar char="v"/>
            </a:pPr>
            <a:r>
              <a:rPr lang="tr-TR" sz="2400" b="1" dirty="0" smtClean="0"/>
              <a:t>Astar kumaşlarının kullanılmasının bir diğer amacı giysilerin kolayca giyilip çıkarılmasını sağlamaktır. Bu yüzden astar kumaşlarının yüzeyi belirli bir kayganlıkta olmalıdır. Böylece giysiler kolayca giyilip çıkarılabilir, giysinin düzgün durması sağlanır ve eklem yerlerinde  ki hareketleri dağıtarak üst kumaş formunun korunması sağlanır. Yüzey kayganlığının sağladığı bu faydalar yanında serim, kesim ve dikim sırasında üretimde bazı sorunlar yaratabilir.</a:t>
            </a:r>
            <a:endParaRPr lang="tr-TR" sz="2400" b="1" dirty="0"/>
          </a:p>
        </p:txBody>
      </p:sp>
    </p:spTree>
    <p:extLst>
      <p:ext uri="{BB962C8B-B14F-4D97-AF65-F5344CB8AC3E}">
        <p14:creationId xmlns:p14="http://schemas.microsoft.com/office/powerpoint/2010/main" val="3029429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57212" y="503237"/>
            <a:ext cx="11088688" cy="5935663"/>
          </a:xfrm>
          <a:prstGeom prst="rect">
            <a:avLst/>
          </a:prstGeom>
        </p:spPr>
      </p:pic>
    </p:spTree>
    <p:extLst>
      <p:ext uri="{BB962C8B-B14F-4D97-AF65-F5344CB8AC3E}">
        <p14:creationId xmlns:p14="http://schemas.microsoft.com/office/powerpoint/2010/main" val="2738176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2548" y="91440"/>
            <a:ext cx="9267952" cy="1267460"/>
          </a:xfrm>
        </p:spPr>
        <p:txBody>
          <a:bodyPr/>
          <a:lstStyle/>
          <a:p>
            <a:r>
              <a:rPr lang="tr-TR" dirty="0" smtClean="0">
                <a:latin typeface="Arial Black" panose="020B0A04020102020204" pitchFamily="34" charset="0"/>
              </a:rPr>
              <a:t>Renk Uyumluluğu ve Renk Haslığı;</a:t>
            </a:r>
            <a:endParaRPr lang="tr-TR" dirty="0">
              <a:latin typeface="Arial Black" panose="020B0A04020102020204" pitchFamily="34" charset="0"/>
            </a:endParaRPr>
          </a:p>
        </p:txBody>
      </p:sp>
      <p:sp>
        <p:nvSpPr>
          <p:cNvPr id="3" name="İçerik Yer Tutucusu 2"/>
          <p:cNvSpPr>
            <a:spLocks noGrp="1"/>
          </p:cNvSpPr>
          <p:nvPr>
            <p:ph idx="1"/>
          </p:nvPr>
        </p:nvSpPr>
        <p:spPr>
          <a:xfrm>
            <a:off x="1082548" y="2057400"/>
            <a:ext cx="9267952" cy="4800600"/>
          </a:xfrm>
        </p:spPr>
        <p:txBody>
          <a:bodyPr/>
          <a:lstStyle/>
          <a:p>
            <a:pPr>
              <a:buFont typeface="Wingdings" panose="05000000000000000000" pitchFamily="2" charset="2"/>
              <a:buChar char="v"/>
            </a:pPr>
            <a:r>
              <a:rPr lang="tr-TR" b="1" dirty="0" smtClean="0"/>
              <a:t>Astarların özellikle yıkama ve ter haslık değerleri çok önemlidir. Bu değerin düşük olması yıkama veya terleme sırasında renk akmasına neden olur. Astardan akan renk yüzey kumaşının rengini etkilemektedir. Bu yüzden yüksek haslık değerlerine sahip astarlar kullanılmalıdır.</a:t>
            </a:r>
            <a:endParaRPr lang="tr-TR" b="1" dirty="0"/>
          </a:p>
        </p:txBody>
      </p:sp>
    </p:spTree>
    <p:extLst>
      <p:ext uri="{BB962C8B-B14F-4D97-AF65-F5344CB8AC3E}">
        <p14:creationId xmlns:p14="http://schemas.microsoft.com/office/powerpoint/2010/main" val="213999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443992"/>
            <a:ext cx="9731248" cy="1168908"/>
          </a:xfrm>
        </p:spPr>
        <p:txBody>
          <a:bodyPr/>
          <a:lstStyle/>
          <a:p>
            <a:r>
              <a:rPr lang="tr-TR" dirty="0" smtClean="0">
                <a:latin typeface="Arial Black" panose="020B0A04020102020204" pitchFamily="34" charset="0"/>
              </a:rPr>
              <a:t>Çekme ve Sarkması;</a:t>
            </a:r>
            <a:r>
              <a:rPr lang="tr-TR" dirty="0" smtClean="0"/>
              <a:t/>
            </a:r>
            <a:br>
              <a:rPr lang="tr-TR" dirty="0" smtClean="0"/>
            </a:br>
            <a:endParaRPr lang="tr-TR" dirty="0"/>
          </a:p>
        </p:txBody>
      </p:sp>
      <p:sp>
        <p:nvSpPr>
          <p:cNvPr id="4" name="Metin Yer Tutucusu 3"/>
          <p:cNvSpPr>
            <a:spLocks noGrp="1"/>
          </p:cNvSpPr>
          <p:nvPr>
            <p:ph type="body" sz="half" idx="2"/>
          </p:nvPr>
        </p:nvSpPr>
        <p:spPr>
          <a:xfrm>
            <a:off x="1066800" y="1740408"/>
            <a:ext cx="9731248" cy="4114292"/>
          </a:xfrm>
        </p:spPr>
        <p:txBody>
          <a:bodyPr>
            <a:normAutofit/>
          </a:bodyPr>
          <a:lstStyle/>
          <a:p>
            <a:pPr marL="285750" indent="-285750">
              <a:buFont typeface="Wingdings" panose="05000000000000000000" pitchFamily="2" charset="2"/>
              <a:buChar char="v"/>
            </a:pPr>
            <a:r>
              <a:rPr lang="tr-TR" sz="2800" b="1" dirty="0" smtClean="0"/>
              <a:t>Astarlara uygulanan kuru temizleme ve yıkama işlemleri sonucunda astarlarda boyut değişiminin olmaması istenir. Eğer bu işlemler sonucunda herhangi bir çekme ya da sarkma oluşursa üründe büzülme, potluk yapma ve giysinin görünümünde bozukluklar meydana gelir.</a:t>
            </a:r>
            <a:endParaRPr lang="tr-TR" sz="2800" b="1" dirty="0"/>
          </a:p>
        </p:txBody>
      </p:sp>
    </p:spTree>
    <p:extLst>
      <p:ext uri="{BB962C8B-B14F-4D97-AF65-F5344CB8AC3E}">
        <p14:creationId xmlns:p14="http://schemas.microsoft.com/office/powerpoint/2010/main" val="1205820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CB300F-524B-4030-A6B4-61DED4F50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Mavi üzerine mor kır çiçekleri</Template>
  <TotalTime>0</TotalTime>
  <Words>1026</Words>
  <Application>Microsoft Office PowerPoint</Application>
  <PresentationFormat>Özel</PresentationFormat>
  <Paragraphs>77</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FLOWERS 16X9</vt:lpstr>
      <vt:lpstr>ASTAR</vt:lpstr>
      <vt:lpstr>Astar;    Giysilerde yardımcı  malzeme ve aksesuarlar içinde önemli bir yere sahip olan astarlar, üst yüzey kumaşının tipine ve kullanım özelliklerine uygun ağırlık ve tuşeye sahip, giysinin içinin bir kısmını veya tamamını kaplayan kumaştır.      Astarlar giysiyi desteklemek iç dikimlerini örtmek, konfor sağlamak, giysinin performansını ve estetik değerini yükseltmek amacıyla kullanılırlar.     Astarlar bazı markaların kalite göstergesi olarak da kullanılabilirler .</vt:lpstr>
      <vt:lpstr>Astarların giysiye kazandırdıkları özellikler;</vt:lpstr>
      <vt:lpstr>Astarlık kumaş seçimi;</vt:lpstr>
      <vt:lpstr>ASTAR KUMAŞLARIN ÖZELLİKLERİ</vt:lpstr>
      <vt:lpstr>Yüzey Kayganlığı;</vt:lpstr>
      <vt:lpstr>PowerPoint Sunusu</vt:lpstr>
      <vt:lpstr>Renk Uyumluluğu ve Renk Haslığı;</vt:lpstr>
      <vt:lpstr>Çekme ve Sarkması; </vt:lpstr>
      <vt:lpstr>Sağlamlık; </vt:lpstr>
      <vt:lpstr>Buruşmazlık; </vt:lpstr>
      <vt:lpstr>Sürtünme Dayanımı;</vt:lpstr>
      <vt:lpstr>Statik Elektriklenmesi;</vt:lpstr>
      <vt:lpstr>Nem Çekme;</vt:lpstr>
      <vt:lpstr>ASTARLARIN SINIFLANDIRILMASI</vt:lpstr>
      <vt:lpstr>Prenses Dimisi Astar;</vt:lpstr>
      <vt:lpstr>Ceplik Astar;</vt:lpstr>
      <vt:lpstr>Ekose Astar;</vt:lpstr>
      <vt:lpstr>Isı Tutucu Astar;</vt:lpstr>
      <vt:lpstr>ASTARLARIN KULLANIM YERELERİNE GÖRE SINIFLANDIRILMASI</vt:lpstr>
      <vt:lpstr>Arka Astarı;</vt:lpstr>
      <vt:lpstr>Roba Astarı;</vt:lpstr>
      <vt:lpstr>Kol Astarı;</vt:lpstr>
      <vt:lpstr>Etek Astarı;</vt:lpstr>
      <vt:lpstr>Kemer Astarı;</vt:lpstr>
      <vt:lpstr>Kalça Astarı;</vt:lpstr>
      <vt:lpstr>Pantolon Ön Astarı;</vt:lpstr>
      <vt:lpstr>Pantolon Diz Astarı;</vt:lpstr>
      <vt:lpstr>Cep Astarı;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2016-12-16T12:38:34Z</dcterms:created>
  <dcterms:modified xsi:type="dcterms:W3CDTF">2017-10-29T10:57:14Z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TC030988909991</vt:lpwstr>
  </property>
</Properties>
</file>